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5"/>
  </p:notesMasterIdLst>
  <p:handoutMasterIdLst>
    <p:handoutMasterId r:id="rId46"/>
  </p:handoutMasterIdLst>
  <p:sldIdLst>
    <p:sldId id="380" r:id="rId6"/>
    <p:sldId id="258" r:id="rId7"/>
    <p:sldId id="308" r:id="rId8"/>
    <p:sldId id="686" r:id="rId9"/>
    <p:sldId id="669" r:id="rId10"/>
    <p:sldId id="461" r:id="rId11"/>
    <p:sldId id="658" r:id="rId12"/>
    <p:sldId id="663" r:id="rId13"/>
    <p:sldId id="660" r:id="rId14"/>
    <p:sldId id="662" r:id="rId15"/>
    <p:sldId id="450" r:id="rId16"/>
    <p:sldId id="459" r:id="rId17"/>
    <p:sldId id="677" r:id="rId18"/>
    <p:sldId id="678" r:id="rId19"/>
    <p:sldId id="679" r:id="rId20"/>
    <p:sldId id="680" r:id="rId21"/>
    <p:sldId id="444" r:id="rId22"/>
    <p:sldId id="657" r:id="rId23"/>
    <p:sldId id="648" r:id="rId24"/>
    <p:sldId id="664" r:id="rId25"/>
    <p:sldId id="681" r:id="rId26"/>
    <p:sldId id="682" r:id="rId27"/>
    <p:sldId id="666" r:id="rId28"/>
    <p:sldId id="683" r:id="rId29"/>
    <p:sldId id="684" r:id="rId30"/>
    <p:sldId id="263" r:id="rId31"/>
    <p:sldId id="269" r:id="rId32"/>
    <p:sldId id="270" r:id="rId33"/>
    <p:sldId id="685" r:id="rId34"/>
    <p:sldId id="456" r:id="rId35"/>
    <p:sldId id="454" r:id="rId36"/>
    <p:sldId id="670" r:id="rId37"/>
    <p:sldId id="667" r:id="rId38"/>
    <p:sldId id="672" r:id="rId39"/>
    <p:sldId id="673" r:id="rId40"/>
    <p:sldId id="674" r:id="rId41"/>
    <p:sldId id="675" r:id="rId42"/>
    <p:sldId id="676" r:id="rId43"/>
    <p:sldId id="671"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332" autoAdjust="0"/>
    <p:restoredTop sz="72078" autoAdjust="0"/>
  </p:normalViewPr>
  <p:slideViewPr>
    <p:cSldViewPr>
      <p:cViewPr varScale="1">
        <p:scale>
          <a:sx n="64" d="100"/>
          <a:sy n="64" d="100"/>
        </p:scale>
        <p:origin x="1512" y="62"/>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C7C79-F8AF-4E81-98CA-ECD421C9A974}" type="doc">
      <dgm:prSet loTypeId="urn:microsoft.com/office/officeart/2005/8/layout/hProcess9" loCatId="process" qsTypeId="urn:microsoft.com/office/officeart/2005/8/quickstyle/simple1" qsCatId="simple" csTypeId="urn:microsoft.com/office/officeart/2005/8/colors/accent1_2" csCatId="accent1" phldr="1"/>
      <dgm:spPr/>
    </dgm:pt>
    <dgm:pt modelId="{FDF2EDC8-5EF7-4B9E-AD95-40FABDE0AD4B}">
      <dgm:prSet phldrT="[Text]"/>
      <dgm:spPr/>
      <dgm:t>
        <a:bodyPr/>
        <a:lstStyle/>
        <a:p>
          <a:r>
            <a:rPr lang="en-GB" dirty="0"/>
            <a:t>Beginning</a:t>
          </a:r>
        </a:p>
      </dgm:t>
    </dgm:pt>
    <dgm:pt modelId="{9AFE3AA2-376B-4FA2-812B-8B7BEB701D08}" type="parTrans" cxnId="{61EE4634-311E-4359-B7C3-F3AFE43492D1}">
      <dgm:prSet/>
      <dgm:spPr/>
      <dgm:t>
        <a:bodyPr/>
        <a:lstStyle/>
        <a:p>
          <a:endParaRPr lang="en-GB"/>
        </a:p>
      </dgm:t>
    </dgm:pt>
    <dgm:pt modelId="{3A290107-FB72-408F-B521-5353D3190CAE}" type="sibTrans" cxnId="{61EE4634-311E-4359-B7C3-F3AFE43492D1}">
      <dgm:prSet/>
      <dgm:spPr/>
      <dgm:t>
        <a:bodyPr/>
        <a:lstStyle/>
        <a:p>
          <a:endParaRPr lang="en-GB"/>
        </a:p>
      </dgm:t>
    </dgm:pt>
    <dgm:pt modelId="{F7546CF0-49BE-4C87-89C1-2CE9016A2185}">
      <dgm:prSet phldrT="[Text]"/>
      <dgm:spPr/>
      <dgm:t>
        <a:bodyPr/>
        <a:lstStyle/>
        <a:p>
          <a:r>
            <a:rPr lang="en-GB" dirty="0"/>
            <a:t>Middle</a:t>
          </a:r>
        </a:p>
      </dgm:t>
    </dgm:pt>
    <dgm:pt modelId="{CFC2A14A-2DD5-4B4E-B317-A726D666FCB9}" type="parTrans" cxnId="{659B284F-9519-41A0-874E-6CD627707D29}">
      <dgm:prSet/>
      <dgm:spPr/>
      <dgm:t>
        <a:bodyPr/>
        <a:lstStyle/>
        <a:p>
          <a:endParaRPr lang="en-GB"/>
        </a:p>
      </dgm:t>
    </dgm:pt>
    <dgm:pt modelId="{070C1442-8CD6-4F0C-9A56-EBC2F00F54D7}" type="sibTrans" cxnId="{659B284F-9519-41A0-874E-6CD627707D29}">
      <dgm:prSet/>
      <dgm:spPr/>
      <dgm:t>
        <a:bodyPr/>
        <a:lstStyle/>
        <a:p>
          <a:endParaRPr lang="en-GB"/>
        </a:p>
      </dgm:t>
    </dgm:pt>
    <dgm:pt modelId="{8BE8E3A0-48FE-4D35-B912-38D1E614C3B0}">
      <dgm:prSet phldrT="[Text]"/>
      <dgm:spPr/>
      <dgm:t>
        <a:bodyPr/>
        <a:lstStyle/>
        <a:p>
          <a:r>
            <a:rPr lang="en-GB" dirty="0"/>
            <a:t>End</a:t>
          </a:r>
        </a:p>
      </dgm:t>
    </dgm:pt>
    <dgm:pt modelId="{51B1083B-AFB9-47AB-B3FC-50145273F784}" type="parTrans" cxnId="{F1BDFB5F-6522-4177-BD55-E8F961391C12}">
      <dgm:prSet/>
      <dgm:spPr/>
      <dgm:t>
        <a:bodyPr/>
        <a:lstStyle/>
        <a:p>
          <a:endParaRPr lang="en-GB"/>
        </a:p>
      </dgm:t>
    </dgm:pt>
    <dgm:pt modelId="{FB38575C-E363-4818-986A-BB25CAF64941}" type="sibTrans" cxnId="{F1BDFB5F-6522-4177-BD55-E8F961391C12}">
      <dgm:prSet/>
      <dgm:spPr/>
      <dgm:t>
        <a:bodyPr/>
        <a:lstStyle/>
        <a:p>
          <a:endParaRPr lang="en-GB"/>
        </a:p>
      </dgm:t>
    </dgm:pt>
    <dgm:pt modelId="{2EE0A112-68D3-407F-8E2F-047E79DD5FA1}" type="pres">
      <dgm:prSet presAssocID="{E19C7C79-F8AF-4E81-98CA-ECD421C9A974}" presName="CompostProcess" presStyleCnt="0">
        <dgm:presLayoutVars>
          <dgm:dir/>
          <dgm:resizeHandles val="exact"/>
        </dgm:presLayoutVars>
      </dgm:prSet>
      <dgm:spPr/>
    </dgm:pt>
    <dgm:pt modelId="{F1B837DF-706E-4E7D-A3D7-35E80638D7F9}" type="pres">
      <dgm:prSet presAssocID="{E19C7C79-F8AF-4E81-98CA-ECD421C9A974}" presName="arrow" presStyleLbl="bgShp" presStyleIdx="0" presStyleCnt="1"/>
      <dgm:spPr/>
    </dgm:pt>
    <dgm:pt modelId="{D2DF2485-2AD9-410B-8A0F-5859B1D45296}" type="pres">
      <dgm:prSet presAssocID="{E19C7C79-F8AF-4E81-98CA-ECD421C9A974}" presName="linearProcess" presStyleCnt="0"/>
      <dgm:spPr/>
    </dgm:pt>
    <dgm:pt modelId="{D85A4168-41FB-4E47-AE45-79C91891700F}" type="pres">
      <dgm:prSet presAssocID="{FDF2EDC8-5EF7-4B9E-AD95-40FABDE0AD4B}" presName="textNode" presStyleLbl="node1" presStyleIdx="0" presStyleCnt="3">
        <dgm:presLayoutVars>
          <dgm:bulletEnabled val="1"/>
        </dgm:presLayoutVars>
      </dgm:prSet>
      <dgm:spPr/>
    </dgm:pt>
    <dgm:pt modelId="{0F64E662-4BBC-4D5A-AC50-A2C2C771203E}" type="pres">
      <dgm:prSet presAssocID="{3A290107-FB72-408F-B521-5353D3190CAE}" presName="sibTrans" presStyleCnt="0"/>
      <dgm:spPr/>
    </dgm:pt>
    <dgm:pt modelId="{87AAEB80-6E29-4777-9FA7-74206856D1B1}" type="pres">
      <dgm:prSet presAssocID="{F7546CF0-49BE-4C87-89C1-2CE9016A2185}" presName="textNode" presStyleLbl="node1" presStyleIdx="1" presStyleCnt="3">
        <dgm:presLayoutVars>
          <dgm:bulletEnabled val="1"/>
        </dgm:presLayoutVars>
      </dgm:prSet>
      <dgm:spPr/>
    </dgm:pt>
    <dgm:pt modelId="{B5B63DF1-E18B-4FDC-8A90-9FABEE066617}" type="pres">
      <dgm:prSet presAssocID="{070C1442-8CD6-4F0C-9A56-EBC2F00F54D7}" presName="sibTrans" presStyleCnt="0"/>
      <dgm:spPr/>
    </dgm:pt>
    <dgm:pt modelId="{7D7437C5-21F1-4B5E-8D60-5D166CD82D9F}" type="pres">
      <dgm:prSet presAssocID="{8BE8E3A0-48FE-4D35-B912-38D1E614C3B0}" presName="textNode" presStyleLbl="node1" presStyleIdx="2" presStyleCnt="3">
        <dgm:presLayoutVars>
          <dgm:bulletEnabled val="1"/>
        </dgm:presLayoutVars>
      </dgm:prSet>
      <dgm:spPr/>
    </dgm:pt>
  </dgm:ptLst>
  <dgm:cxnLst>
    <dgm:cxn modelId="{61EE4634-311E-4359-B7C3-F3AFE43492D1}" srcId="{E19C7C79-F8AF-4E81-98CA-ECD421C9A974}" destId="{FDF2EDC8-5EF7-4B9E-AD95-40FABDE0AD4B}" srcOrd="0" destOrd="0" parTransId="{9AFE3AA2-376B-4FA2-812B-8B7BEB701D08}" sibTransId="{3A290107-FB72-408F-B521-5353D3190CAE}"/>
    <dgm:cxn modelId="{F1BDFB5F-6522-4177-BD55-E8F961391C12}" srcId="{E19C7C79-F8AF-4E81-98CA-ECD421C9A974}" destId="{8BE8E3A0-48FE-4D35-B912-38D1E614C3B0}" srcOrd="2" destOrd="0" parTransId="{51B1083B-AFB9-47AB-B3FC-50145273F784}" sibTransId="{FB38575C-E363-4818-986A-BB25CAF64941}"/>
    <dgm:cxn modelId="{31AEA544-791C-4CA3-B9BA-2C2783C70DA5}" type="presOf" srcId="{F7546CF0-49BE-4C87-89C1-2CE9016A2185}" destId="{87AAEB80-6E29-4777-9FA7-74206856D1B1}" srcOrd="0" destOrd="0" presId="urn:microsoft.com/office/officeart/2005/8/layout/hProcess9"/>
    <dgm:cxn modelId="{659B284F-9519-41A0-874E-6CD627707D29}" srcId="{E19C7C79-F8AF-4E81-98CA-ECD421C9A974}" destId="{F7546CF0-49BE-4C87-89C1-2CE9016A2185}" srcOrd="1" destOrd="0" parTransId="{CFC2A14A-2DD5-4B4E-B317-A726D666FCB9}" sibTransId="{070C1442-8CD6-4F0C-9A56-EBC2F00F54D7}"/>
    <dgm:cxn modelId="{253E6E90-934A-4496-95F3-BEBDB0A76156}" type="presOf" srcId="{E19C7C79-F8AF-4E81-98CA-ECD421C9A974}" destId="{2EE0A112-68D3-407F-8E2F-047E79DD5FA1}" srcOrd="0" destOrd="0" presId="urn:microsoft.com/office/officeart/2005/8/layout/hProcess9"/>
    <dgm:cxn modelId="{41E64AE0-F396-442C-BC9D-5522F5402243}" type="presOf" srcId="{8BE8E3A0-48FE-4D35-B912-38D1E614C3B0}" destId="{7D7437C5-21F1-4B5E-8D60-5D166CD82D9F}" srcOrd="0" destOrd="0" presId="urn:microsoft.com/office/officeart/2005/8/layout/hProcess9"/>
    <dgm:cxn modelId="{2BDA3BFF-5E1C-4FFB-84C9-9F6FD0BF0E44}" type="presOf" srcId="{FDF2EDC8-5EF7-4B9E-AD95-40FABDE0AD4B}" destId="{D85A4168-41FB-4E47-AE45-79C91891700F}" srcOrd="0" destOrd="0" presId="urn:microsoft.com/office/officeart/2005/8/layout/hProcess9"/>
    <dgm:cxn modelId="{AD4E1B6F-6C0C-4B33-A136-9D40810EA8D2}" type="presParOf" srcId="{2EE0A112-68D3-407F-8E2F-047E79DD5FA1}" destId="{F1B837DF-706E-4E7D-A3D7-35E80638D7F9}" srcOrd="0" destOrd="0" presId="urn:microsoft.com/office/officeart/2005/8/layout/hProcess9"/>
    <dgm:cxn modelId="{52C0EAA3-C6B2-485F-8F82-3C6A941388E2}" type="presParOf" srcId="{2EE0A112-68D3-407F-8E2F-047E79DD5FA1}" destId="{D2DF2485-2AD9-410B-8A0F-5859B1D45296}" srcOrd="1" destOrd="0" presId="urn:microsoft.com/office/officeart/2005/8/layout/hProcess9"/>
    <dgm:cxn modelId="{A050F5D2-A9C3-4A0F-8DA0-D97F443FBB42}" type="presParOf" srcId="{D2DF2485-2AD9-410B-8A0F-5859B1D45296}" destId="{D85A4168-41FB-4E47-AE45-79C91891700F}" srcOrd="0" destOrd="0" presId="urn:microsoft.com/office/officeart/2005/8/layout/hProcess9"/>
    <dgm:cxn modelId="{A848AA60-7E34-4234-9395-1E8B7617B7C7}" type="presParOf" srcId="{D2DF2485-2AD9-410B-8A0F-5859B1D45296}" destId="{0F64E662-4BBC-4D5A-AC50-A2C2C771203E}" srcOrd="1" destOrd="0" presId="urn:microsoft.com/office/officeart/2005/8/layout/hProcess9"/>
    <dgm:cxn modelId="{2BFB49A2-E2B3-4A12-9D8D-5A6FF90FD5E5}" type="presParOf" srcId="{D2DF2485-2AD9-410B-8A0F-5859B1D45296}" destId="{87AAEB80-6E29-4777-9FA7-74206856D1B1}" srcOrd="2" destOrd="0" presId="urn:microsoft.com/office/officeart/2005/8/layout/hProcess9"/>
    <dgm:cxn modelId="{BF0A93D9-8897-468D-99D0-D86389524A67}" type="presParOf" srcId="{D2DF2485-2AD9-410B-8A0F-5859B1D45296}" destId="{B5B63DF1-E18B-4FDC-8A90-9FABEE066617}" srcOrd="3" destOrd="0" presId="urn:microsoft.com/office/officeart/2005/8/layout/hProcess9"/>
    <dgm:cxn modelId="{B0ABD4C4-7262-45CA-93CA-F3E4DB9B81AE}" type="presParOf" srcId="{D2DF2485-2AD9-410B-8A0F-5859B1D45296}" destId="{7D7437C5-21F1-4B5E-8D60-5D166CD82D9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837DF-706E-4E7D-A3D7-35E80638D7F9}">
      <dsp:nvSpPr>
        <dsp:cNvPr id="0" name=""/>
        <dsp:cNvSpPr/>
      </dsp:nvSpPr>
      <dsp:spPr>
        <a:xfrm>
          <a:off x="302894" y="0"/>
          <a:ext cx="3432810" cy="39893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A4168-41FB-4E47-AE45-79C91891700F}">
      <dsp:nvSpPr>
        <dsp:cNvPr id="0" name=""/>
        <dsp:cNvSpPr/>
      </dsp:nvSpPr>
      <dsp:spPr>
        <a:xfrm>
          <a:off x="4338"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Beginning</a:t>
          </a:r>
        </a:p>
      </dsp:txBody>
      <dsp:txXfrm>
        <a:off x="67795" y="1260273"/>
        <a:ext cx="1173010" cy="1468841"/>
      </dsp:txXfrm>
    </dsp:sp>
    <dsp:sp modelId="{87AAEB80-6E29-4777-9FA7-74206856D1B1}">
      <dsp:nvSpPr>
        <dsp:cNvPr id="0" name=""/>
        <dsp:cNvSpPr/>
      </dsp:nvSpPr>
      <dsp:spPr>
        <a:xfrm>
          <a:off x="1369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Middle</a:t>
          </a:r>
        </a:p>
      </dsp:txBody>
      <dsp:txXfrm>
        <a:off x="1432794" y="1260273"/>
        <a:ext cx="1173010" cy="1468841"/>
      </dsp:txXfrm>
    </dsp:sp>
    <dsp:sp modelId="{7D7437C5-21F1-4B5E-8D60-5D166CD82D9F}">
      <dsp:nvSpPr>
        <dsp:cNvPr id="0" name=""/>
        <dsp:cNvSpPr/>
      </dsp:nvSpPr>
      <dsp:spPr>
        <a:xfrm>
          <a:off x="2734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End</a:t>
          </a:r>
        </a:p>
      </dsp:txBody>
      <dsp:txXfrm>
        <a:off x="2797794" y="1260273"/>
        <a:ext cx="1173010" cy="146884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09/06/2026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6/9/2026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1625592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2346476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1739355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50150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4D80FE-40B6-4670-BBA7-0352016D1875}" type="slidenum">
              <a:rPr lang="en-GB" smtClean="0"/>
              <a:pPr/>
              <a:t>26</a:t>
            </a:fld>
            <a:endParaRPr lang="en-GB"/>
          </a:p>
        </p:txBody>
      </p:sp>
    </p:spTree>
    <p:extLst>
      <p:ext uri="{BB962C8B-B14F-4D97-AF65-F5344CB8AC3E}">
        <p14:creationId xmlns:p14="http://schemas.microsoft.com/office/powerpoint/2010/main" val="971733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Compound sentences are useful for joining basic ideas or for extending a basic description. </a:t>
            </a:r>
          </a:p>
        </p:txBody>
      </p:sp>
      <p:sp>
        <p:nvSpPr>
          <p:cNvPr id="4" name="Slide Number Placeholder 3"/>
          <p:cNvSpPr>
            <a:spLocks noGrp="1"/>
          </p:cNvSpPr>
          <p:nvPr>
            <p:ph type="sldNum" sz="quarter" idx="5"/>
          </p:nvPr>
        </p:nvSpPr>
        <p:spPr/>
        <p:txBody>
          <a:bodyPr/>
          <a:lstStyle/>
          <a:p>
            <a:fld id="{554D80FE-40B6-4670-BBA7-0352016D1875}" type="slidenum">
              <a:rPr lang="en-GB" smtClean="0"/>
              <a:pPr/>
              <a:t>28</a:t>
            </a:fld>
            <a:endParaRPr lang="en-GB"/>
          </a:p>
        </p:txBody>
      </p:sp>
    </p:spTree>
    <p:extLst>
      <p:ext uri="{BB962C8B-B14F-4D97-AF65-F5344CB8AC3E}">
        <p14:creationId xmlns:p14="http://schemas.microsoft.com/office/powerpoint/2010/main" val="1784455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33</a:t>
            </a:fld>
            <a:endParaRPr lang="en-US"/>
          </a:p>
        </p:txBody>
      </p:sp>
    </p:spTree>
    <p:extLst>
      <p:ext uri="{BB962C8B-B14F-4D97-AF65-F5344CB8AC3E}">
        <p14:creationId xmlns:p14="http://schemas.microsoft.com/office/powerpoint/2010/main" val="1039727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F8ACF-D4CB-E393-873E-E39EFDB71D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904B60-9E82-53A8-2D15-7E1ABE75AC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C72276-26BC-41D3-F103-6B8BBD049B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FD84CD-21AD-65A0-2233-8C51417048AE}"/>
              </a:ext>
            </a:extLst>
          </p:cNvPr>
          <p:cNvSpPr>
            <a:spLocks noGrp="1"/>
          </p:cNvSpPr>
          <p:nvPr>
            <p:ph type="sldNum" sz="quarter" idx="5"/>
          </p:nvPr>
        </p:nvSpPr>
        <p:spPr/>
        <p:txBody>
          <a:bodyPr/>
          <a:lstStyle/>
          <a:p>
            <a:fld id="{6936E1E2-17D2-5E4C-B96D-EEDAC0EF77DB}" type="slidenum">
              <a:rPr lang="en-US" smtClean="0"/>
              <a:pPr/>
              <a:t>39</a:t>
            </a:fld>
            <a:endParaRPr lang="en-US"/>
          </a:p>
        </p:txBody>
      </p:sp>
    </p:spTree>
    <p:extLst>
      <p:ext uri="{BB962C8B-B14F-4D97-AF65-F5344CB8AC3E}">
        <p14:creationId xmlns:p14="http://schemas.microsoft.com/office/powerpoint/2010/main" val="2969650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09/06/2026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09/06/2026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09/06/2026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package" Target="../embeddings/Microsoft_Word_Document.docx"/><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weiyuksj" TargetMode="External"/><Relationship Id="rId13" Type="http://schemas.openxmlformats.org/officeDocument/2006/relationships/image" Target="../media/image10.jpeg"/><Relationship Id="rId3" Type="http://schemas.openxmlformats.org/officeDocument/2006/relationships/hyperlink" Target="https://www.youtube.com/" TargetMode="External"/><Relationship Id="rId7" Type="http://schemas.openxmlformats.org/officeDocument/2006/relationships/hyperlink" Target="https://www.youtube.com/@mrshenofficial" TargetMode="External"/><Relationship Id="rId12" Type="http://schemas.openxmlformats.org/officeDocument/2006/relationships/image" Target="../media/image9.jpeg"/><Relationship Id="rId17" Type="http://schemas.openxmlformats.org/officeDocument/2006/relationships/image" Target="../media/image14.jpeg"/><Relationship Id="rId2" Type="http://schemas.openxmlformats.org/officeDocument/2006/relationships/hyperlink" Target="https://www.youtube.com/watch?v=Z6xHUYTvquY" TargetMode="External"/><Relationship Id="rId16" Type="http://schemas.openxmlformats.org/officeDocument/2006/relationships/image" Target="../media/image13.jpeg"/><Relationship Id="rId1" Type="http://schemas.openxmlformats.org/officeDocument/2006/relationships/slideLayout" Target="../slideLayouts/slideLayout13.xml"/><Relationship Id="rId6" Type="http://schemas.openxmlformats.org/officeDocument/2006/relationships/hyperlink" Target="https://www.youtube.com/@woo-see" TargetMode="External"/><Relationship Id="rId11" Type="http://schemas.openxmlformats.org/officeDocument/2006/relationships/image" Target="../media/image8.jpeg"/><Relationship Id="rId5" Type="http://schemas.openxmlformats.org/officeDocument/2006/relationships/hyperlink" Target="https://www.youtube.com/@SmallFishBa" TargetMode="External"/><Relationship Id="rId15" Type="http://schemas.openxmlformats.org/officeDocument/2006/relationships/image" Target="../media/image12.jpeg"/><Relationship Id="rId10" Type="http://schemas.openxmlformats.org/officeDocument/2006/relationships/hyperlink" Target="https://www.youtube.com/@wentingting" TargetMode="External"/><Relationship Id="rId4" Type="http://schemas.openxmlformats.org/officeDocument/2006/relationships/hyperlink" Target="https://www.youtube.com/@guangying23shi" TargetMode="External"/><Relationship Id="rId9" Type="http://schemas.openxmlformats.org/officeDocument/2006/relationships/hyperlink" Target="https://www.youtube.com/@funtv8964" TargetMode="External"/><Relationship Id="rId14" Type="http://schemas.openxmlformats.org/officeDocument/2006/relationships/image" Target="../media/image1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hyperlink" Target="https://wordwall.net/resource/60922164"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solidFill>
                  <a:srgbClr val="FFFF00"/>
                </a:solidFill>
              </a:rPr>
              <a:t> </a:t>
            </a:r>
            <a:r>
              <a:rPr lang="en-GB" sz="3100" b="1" dirty="0">
                <a:solidFill>
                  <a:srgbClr val="FFFF00"/>
                </a:solidFill>
              </a:rPr>
              <a:t>Academic and Employability Skills</a:t>
            </a:r>
            <a:br>
              <a:rPr lang="en-GB" sz="4000" b="1" dirty="0">
                <a:solidFill>
                  <a:srgbClr val="FFFF00"/>
                </a:solidFill>
              </a:rPr>
            </a:br>
            <a:r>
              <a:rPr lang="en-GB" sz="3100" b="1" dirty="0">
                <a:solidFill>
                  <a:srgbClr val="FFFF00"/>
                </a:solidFill>
              </a:rPr>
              <a:t>(LCHS4001)</a:t>
            </a:r>
            <a:br>
              <a:rPr lang="en-GB" sz="3200" b="1" dirty="0">
                <a:solidFill>
                  <a:srgbClr val="FFFF00"/>
                </a:solidFill>
              </a:rPr>
            </a:br>
            <a:r>
              <a:rPr lang="en-GB" sz="6000" b="1" dirty="0">
                <a:solidFill>
                  <a:srgbClr val="FFFF00"/>
                </a:solidFill>
              </a:rPr>
              <a:t>Session 5:</a:t>
            </a:r>
            <a:br>
              <a:rPr lang="en-GB" sz="6000" b="1" dirty="0">
                <a:solidFill>
                  <a:srgbClr val="FFFF00"/>
                </a:solidFill>
              </a:rPr>
            </a:br>
            <a:r>
              <a:rPr lang="en-GB" sz="6000" b="1" dirty="0">
                <a:solidFill>
                  <a:srgbClr val="FFFF00"/>
                </a:solidFill>
              </a:rPr>
              <a:t>Paragraphing, Coherence and Cohesion</a:t>
            </a:r>
            <a:endParaRPr lang="en-GB" altLang="en-US" sz="6000" i="1"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In this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lnSpcReduction="10000"/>
          </a:bodyPr>
          <a:lstStyle/>
          <a:p>
            <a:pPr eaLnBrk="1" hangingPunct="1"/>
            <a:r>
              <a:rPr lang="en-GB" altLang="en-US" dirty="0">
                <a:latin typeface="Arial" panose="020B0604020202020204" pitchFamily="34" charset="0"/>
                <a:cs typeface="Arial" panose="020B0604020202020204" pitchFamily="34" charset="0"/>
              </a:rPr>
              <a:t>Look at organising ideas</a:t>
            </a:r>
          </a:p>
          <a:p>
            <a:r>
              <a:rPr lang="en-GB" altLang="en-US" dirty="0">
                <a:latin typeface="Arial" panose="020B0604020202020204" pitchFamily="34" charset="0"/>
                <a:cs typeface="Arial" panose="020B0604020202020204" pitchFamily="34" charset="0"/>
              </a:rPr>
              <a:t>Learn how to write good paragraphs</a:t>
            </a:r>
          </a:p>
          <a:p>
            <a:pPr eaLnBrk="1" hangingPunct="1"/>
            <a:r>
              <a:rPr lang="en-GB" altLang="en-US" dirty="0">
                <a:latin typeface="Arial" panose="020B0604020202020204" pitchFamily="34" charset="0"/>
                <a:cs typeface="Arial" panose="020B0604020202020204" pitchFamily="34" charset="0"/>
              </a:rPr>
              <a:t>Examine coherence and cohesion</a:t>
            </a:r>
          </a:p>
          <a:p>
            <a:r>
              <a:rPr lang="en-GB" altLang="en-US" dirty="0">
                <a:latin typeface="Arial" panose="020B0604020202020204" pitchFamily="34" charset="0"/>
                <a:cs typeface="Arial" panose="020B0604020202020204" pitchFamily="34" charset="0"/>
              </a:rPr>
              <a:t>Explore sentence structure and linking words</a:t>
            </a:r>
          </a:p>
          <a:p>
            <a:r>
              <a:rPr lang="en-GB" altLang="en-US" dirty="0">
                <a:latin typeface="Arial" panose="020B0604020202020204" pitchFamily="34" charset="0"/>
                <a:cs typeface="Arial" panose="020B0604020202020204" pitchFamily="34" charset="0"/>
              </a:rPr>
              <a:t>Begin putting our work into paragraphs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500"/>
                                        <p:tgtEl>
                                          <p:spTgt spid="1843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1" end="1"/>
                                            </p:txEl>
                                          </p:spTgt>
                                        </p:tgtEl>
                                        <p:attrNameLst>
                                          <p:attrName>style.visibility</p:attrName>
                                        </p:attrNameLst>
                                      </p:cBhvr>
                                      <p:to>
                                        <p:strVal val="visible"/>
                                      </p:to>
                                    </p:set>
                                    <p:animEffect transition="in" filter="fade">
                                      <p:cBhvr>
                                        <p:cTn id="17" dur="500"/>
                                        <p:tgtEl>
                                          <p:spTgt spid="184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Organising Ideas </a:t>
            </a:r>
            <a:br>
              <a:rPr lang="en-GB" sz="4050" b="1" dirty="0"/>
            </a:br>
            <a:r>
              <a:rPr lang="en-GB" sz="4050" b="1" dirty="0"/>
              <a:t>(planning, paragraphs, cohesion and cohesion)</a:t>
            </a:r>
          </a:p>
        </p:txBody>
      </p:sp>
    </p:spTree>
    <p:extLst>
      <p:ext uri="{BB962C8B-B14F-4D97-AF65-F5344CB8AC3E}">
        <p14:creationId xmlns:p14="http://schemas.microsoft.com/office/powerpoint/2010/main" val="469417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4DE22-BACB-30AA-5845-26E64BDDF9CD}"/>
              </a:ext>
            </a:extLst>
          </p:cNvPr>
          <p:cNvSpPr>
            <a:spLocks noGrp="1"/>
          </p:cNvSpPr>
          <p:nvPr>
            <p:ph type="title"/>
          </p:nvPr>
        </p:nvSpPr>
        <p:spPr/>
        <p:txBody>
          <a:bodyPr>
            <a:normAutofit fontScale="90000"/>
          </a:bodyPr>
          <a:lstStyle/>
          <a:p>
            <a:r>
              <a:rPr lang="en-GB" b="1" dirty="0"/>
              <a:t>Writing: Paragraph structure and cohesion</a:t>
            </a:r>
            <a:br>
              <a:rPr lang="en-GB" b="1" dirty="0"/>
            </a:br>
            <a:endParaRPr lang="en-GB" dirty="0"/>
          </a:p>
        </p:txBody>
      </p:sp>
      <p:sp>
        <p:nvSpPr>
          <p:cNvPr id="3" name="Content Placeholder 2">
            <a:extLst>
              <a:ext uri="{FF2B5EF4-FFF2-40B4-BE49-F238E27FC236}">
                <a16:creationId xmlns:a16="http://schemas.microsoft.com/office/drawing/2014/main" id="{5A503CFD-FA12-7CCC-4077-BF6653FB5916}"/>
              </a:ext>
            </a:extLst>
          </p:cNvPr>
          <p:cNvSpPr>
            <a:spLocks noGrp="1"/>
          </p:cNvSpPr>
          <p:nvPr>
            <p:ph idx="1"/>
          </p:nvPr>
        </p:nvSpPr>
        <p:spPr/>
        <p:txBody>
          <a:bodyPr/>
          <a:lstStyle/>
          <a:p>
            <a:r>
              <a:rPr lang="en-GB" dirty="0"/>
              <a:t>https://create.kahoot.it/details/68bcd2f0-5d33-40a6-b822-47374f8983ef?drawer=</a:t>
            </a:r>
          </a:p>
        </p:txBody>
      </p:sp>
    </p:spTree>
    <p:extLst>
      <p:ext uri="{BB962C8B-B14F-4D97-AF65-F5344CB8AC3E}">
        <p14:creationId xmlns:p14="http://schemas.microsoft.com/office/powerpoint/2010/main" val="424135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F39C-59FD-5C3C-FA02-6C3E64A12DD9}"/>
              </a:ext>
            </a:extLst>
          </p:cNvPr>
          <p:cNvSpPr>
            <a:spLocks noGrp="1"/>
          </p:cNvSpPr>
          <p:nvPr>
            <p:ph type="title"/>
          </p:nvPr>
        </p:nvSpPr>
        <p:spPr/>
        <p:txBody>
          <a:bodyPr/>
          <a:lstStyle/>
          <a:p>
            <a:r>
              <a:rPr lang="en-GB" b="1" dirty="0"/>
              <a:t>Where to begin?</a:t>
            </a:r>
            <a:endParaRPr lang="en-GB" dirty="0"/>
          </a:p>
        </p:txBody>
      </p:sp>
      <p:sp>
        <p:nvSpPr>
          <p:cNvPr id="3" name="Text Placeholder 2">
            <a:extLst>
              <a:ext uri="{FF2B5EF4-FFF2-40B4-BE49-F238E27FC236}">
                <a16:creationId xmlns:a16="http://schemas.microsoft.com/office/drawing/2014/main" id="{34A10816-3872-82DD-479E-9DF8026EED7B}"/>
              </a:ext>
            </a:extLst>
          </p:cNvPr>
          <p:cNvSpPr>
            <a:spLocks noGrp="1"/>
          </p:cNvSpPr>
          <p:nvPr>
            <p:ph type="body" idx="1"/>
          </p:nvPr>
        </p:nvSpPr>
        <p:spPr/>
        <p:txBody>
          <a:bodyPr/>
          <a:lstStyle/>
          <a:p>
            <a:r>
              <a:rPr lang="en-GB" dirty="0"/>
              <a:t>Turning this:</a:t>
            </a:r>
          </a:p>
        </p:txBody>
      </p:sp>
      <p:sp>
        <p:nvSpPr>
          <p:cNvPr id="5" name="Text Placeholder 4">
            <a:extLst>
              <a:ext uri="{FF2B5EF4-FFF2-40B4-BE49-F238E27FC236}">
                <a16:creationId xmlns:a16="http://schemas.microsoft.com/office/drawing/2014/main" id="{D7F5D62E-CD68-F5BC-8ADC-A336D17F6A1D}"/>
              </a:ext>
            </a:extLst>
          </p:cNvPr>
          <p:cNvSpPr>
            <a:spLocks noGrp="1"/>
          </p:cNvSpPr>
          <p:nvPr>
            <p:ph type="body" sz="quarter" idx="3"/>
          </p:nvPr>
        </p:nvSpPr>
        <p:spPr/>
        <p:txBody>
          <a:bodyPr/>
          <a:lstStyle/>
          <a:p>
            <a:r>
              <a:rPr lang="en-GB" dirty="0"/>
              <a:t>Into this</a:t>
            </a:r>
          </a:p>
        </p:txBody>
      </p:sp>
      <p:sp>
        <p:nvSpPr>
          <p:cNvPr id="6" name="Content Placeholder 5">
            <a:extLst>
              <a:ext uri="{FF2B5EF4-FFF2-40B4-BE49-F238E27FC236}">
                <a16:creationId xmlns:a16="http://schemas.microsoft.com/office/drawing/2014/main" id="{57558F79-F8F4-5D38-4DD9-8AC160E994E7}"/>
              </a:ext>
            </a:extLst>
          </p:cNvPr>
          <p:cNvSpPr>
            <a:spLocks noGrp="1"/>
          </p:cNvSpPr>
          <p:nvPr>
            <p:ph sz="quarter" idx="4"/>
          </p:nvPr>
        </p:nvSpPr>
        <p:spPr>
          <a:xfrm>
            <a:off x="4645026" y="2174877"/>
            <a:ext cx="4319462" cy="3414365"/>
          </a:xfrm>
        </p:spPr>
        <p:txBody>
          <a:bodyPr>
            <a:normAutofit fontScale="92500" lnSpcReduction="10000"/>
          </a:bodyPr>
          <a:lstStyle/>
          <a:p>
            <a:r>
              <a:rPr lang="en-GB" sz="1800" b="0" i="0" dirty="0">
                <a:solidFill>
                  <a:srgbClr val="000000"/>
                </a:solidFill>
                <a:effectLst/>
              </a:rPr>
              <a:t>Effective time management is crucial for academic success.  According to Cottrell (2019), students who plan their study time effectively are more likely to achieve higher grades.  This suggests that by organizing their schedules, students can allocate sufficient time for each subject, reducing last-minute stress and improving overall performance.  Therefore, developing good time management skills is essential for students aiming to excel academically. </a:t>
            </a:r>
            <a:endParaRPr lang="en-GB" dirty="0"/>
          </a:p>
        </p:txBody>
      </p:sp>
      <p:sp>
        <p:nvSpPr>
          <p:cNvPr id="7" name="Arrow: Right 6">
            <a:extLst>
              <a:ext uri="{FF2B5EF4-FFF2-40B4-BE49-F238E27FC236}">
                <a16:creationId xmlns:a16="http://schemas.microsoft.com/office/drawing/2014/main" id="{B989F65A-B350-864A-7FDA-396B25A55E84}"/>
              </a:ext>
            </a:extLst>
          </p:cNvPr>
          <p:cNvSpPr/>
          <p:nvPr/>
        </p:nvSpPr>
        <p:spPr>
          <a:xfrm>
            <a:off x="3347864" y="1657100"/>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Mind Mapping for Essay Writing - PaperTrue">
            <a:extLst>
              <a:ext uri="{FF2B5EF4-FFF2-40B4-BE49-F238E27FC236}">
                <a16:creationId xmlns:a16="http://schemas.microsoft.com/office/drawing/2014/main" id="{9ABAA1AD-BEC7-5F00-3413-44E3674E9985}"/>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2453113" y="2924944"/>
            <a:ext cx="2242592" cy="130087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Study Skills Handbook by Stella Cottrell (Paperback, 2019) for sale  online | eBay UK">
            <a:extLst>
              <a:ext uri="{FF2B5EF4-FFF2-40B4-BE49-F238E27FC236}">
                <a16:creationId xmlns:a16="http://schemas.microsoft.com/office/drawing/2014/main" id="{901850F7-85E0-E3AA-3BE4-DECBEB7F4E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702" y="2372084"/>
            <a:ext cx="2242592" cy="3019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64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3D18F-E647-E2D6-73B0-7720EFC40F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0B0770-ED1D-0E5A-A922-CE67B7C22B5B}"/>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Paragraphing</a:t>
            </a:r>
          </a:p>
        </p:txBody>
      </p:sp>
    </p:spTree>
    <p:extLst>
      <p:ext uri="{BB962C8B-B14F-4D97-AF65-F5344CB8AC3E}">
        <p14:creationId xmlns:p14="http://schemas.microsoft.com/office/powerpoint/2010/main" val="1315680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D37DC-3BAC-DB70-24ED-08389E9CD27E}"/>
              </a:ext>
            </a:extLst>
          </p:cNvPr>
          <p:cNvSpPr>
            <a:spLocks noGrp="1"/>
          </p:cNvSpPr>
          <p:nvPr>
            <p:ph type="title"/>
          </p:nvPr>
        </p:nvSpPr>
        <p:spPr/>
        <p:txBody>
          <a:bodyPr>
            <a:normAutofit/>
          </a:bodyPr>
          <a:lstStyle/>
          <a:p>
            <a:r>
              <a:rPr lang="en-GB" sz="4400" b="1" dirty="0"/>
              <a:t>Why use paragraphs?</a:t>
            </a:r>
          </a:p>
        </p:txBody>
      </p:sp>
      <p:sp>
        <p:nvSpPr>
          <p:cNvPr id="3" name="Content Placeholder 2">
            <a:extLst>
              <a:ext uri="{FF2B5EF4-FFF2-40B4-BE49-F238E27FC236}">
                <a16:creationId xmlns:a16="http://schemas.microsoft.com/office/drawing/2014/main" id="{EEABF252-7059-0127-FD28-9AE948E68B18}"/>
              </a:ext>
            </a:extLst>
          </p:cNvPr>
          <p:cNvSpPr>
            <a:spLocks noGrp="1"/>
          </p:cNvSpPr>
          <p:nvPr>
            <p:ph sz="half" idx="1"/>
          </p:nvPr>
        </p:nvSpPr>
        <p:spPr/>
        <p:txBody>
          <a:bodyPr>
            <a:normAutofit/>
          </a:bodyPr>
          <a:lstStyle/>
          <a:p>
            <a:pPr algn="l">
              <a:lnSpc>
                <a:spcPts val="2100"/>
              </a:lnSpc>
              <a:buFont typeface="Arial" panose="020B0604020202020204" pitchFamily="34" charset="0"/>
              <a:buChar char="•"/>
            </a:pPr>
            <a:r>
              <a:rPr lang="en-GB" b="0" i="0" dirty="0">
                <a:effectLst/>
              </a:rPr>
              <a:t>They help to break up your writing into smaller, more manageable sections</a:t>
            </a:r>
          </a:p>
          <a:p>
            <a:pPr algn="l">
              <a:lnSpc>
                <a:spcPts val="2100"/>
              </a:lnSpc>
              <a:buFont typeface="Arial" panose="020B0604020202020204" pitchFamily="34" charset="0"/>
              <a:buChar char="•"/>
            </a:pPr>
            <a:r>
              <a:rPr lang="en-GB" b="0" i="0" dirty="0">
                <a:effectLst/>
              </a:rPr>
              <a:t>They help to clearly express what you are trying to convey</a:t>
            </a:r>
          </a:p>
          <a:p>
            <a:pPr algn="l">
              <a:lnSpc>
                <a:spcPts val="2100"/>
              </a:lnSpc>
              <a:buFont typeface="Arial" panose="020B0604020202020204" pitchFamily="34" charset="0"/>
              <a:buChar char="•"/>
            </a:pPr>
            <a:r>
              <a:rPr lang="en-GB" b="0" i="0" dirty="0">
                <a:effectLst/>
              </a:rPr>
              <a:t>They greatly assist your readers in following a piece of writing</a:t>
            </a:r>
          </a:p>
          <a:p>
            <a:pPr algn="l">
              <a:lnSpc>
                <a:spcPts val="2100"/>
              </a:lnSpc>
              <a:buFont typeface="Arial" panose="020B0604020202020204" pitchFamily="34" charset="0"/>
              <a:buChar char="•"/>
            </a:pPr>
            <a:r>
              <a:rPr lang="en-GB" b="0" i="0" dirty="0">
                <a:effectLst/>
              </a:rPr>
              <a:t>They contain the points you want to make with supporting arguments and evidence</a:t>
            </a:r>
          </a:p>
          <a:p>
            <a:endParaRPr lang="en-GB" dirty="0"/>
          </a:p>
        </p:txBody>
      </p:sp>
      <p:pic>
        <p:nvPicPr>
          <p:cNvPr id="6" name="Content Placeholder 5" descr="Close-up of person writing in notebook while typing on a laptop">
            <a:extLst>
              <a:ext uri="{FF2B5EF4-FFF2-40B4-BE49-F238E27FC236}">
                <a16:creationId xmlns:a16="http://schemas.microsoft.com/office/drawing/2014/main" id="{804AA823-6D0B-064C-63DA-E9269AC3D2C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87199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6396-49F0-CF23-B783-FD06901E4C5D}"/>
              </a:ext>
            </a:extLst>
          </p:cNvPr>
          <p:cNvSpPr>
            <a:spLocks noGrp="1"/>
          </p:cNvSpPr>
          <p:nvPr>
            <p:ph type="title"/>
          </p:nvPr>
        </p:nvSpPr>
        <p:spPr/>
        <p:txBody>
          <a:bodyPr>
            <a:normAutofit/>
          </a:bodyPr>
          <a:lstStyle/>
          <a:p>
            <a:r>
              <a:rPr lang="en-GB" sz="4400" b="1" dirty="0"/>
              <a:t>Structure of a paragraph</a:t>
            </a:r>
            <a:endParaRPr lang="en-GB" sz="4400" dirty="0"/>
          </a:p>
        </p:txBody>
      </p:sp>
      <p:sp>
        <p:nvSpPr>
          <p:cNvPr id="3" name="Content Placeholder 2">
            <a:extLst>
              <a:ext uri="{FF2B5EF4-FFF2-40B4-BE49-F238E27FC236}">
                <a16:creationId xmlns:a16="http://schemas.microsoft.com/office/drawing/2014/main" id="{1BAF3BFC-A1AB-F14C-BE61-6AF92C63F8B2}"/>
              </a:ext>
            </a:extLst>
          </p:cNvPr>
          <p:cNvSpPr>
            <a:spLocks noGrp="1"/>
          </p:cNvSpPr>
          <p:nvPr>
            <p:ph sz="half" idx="1"/>
          </p:nvPr>
        </p:nvSpPr>
        <p:spPr/>
        <p:txBody>
          <a:bodyPr/>
          <a:lstStyle/>
          <a:p>
            <a:r>
              <a:rPr lang="en-GB" dirty="0"/>
              <a:t>Topic sentence:</a:t>
            </a:r>
          </a:p>
          <a:p>
            <a:pPr lvl="1"/>
            <a:r>
              <a:rPr lang="en-GB" dirty="0"/>
              <a:t>Tells us what the paragraph is about</a:t>
            </a:r>
          </a:p>
          <a:p>
            <a:endParaRPr lang="en-GB" dirty="0"/>
          </a:p>
          <a:p>
            <a:r>
              <a:rPr lang="en-GB" dirty="0"/>
              <a:t>Supporting sentences:</a:t>
            </a:r>
          </a:p>
          <a:p>
            <a:pPr lvl="1"/>
            <a:r>
              <a:rPr lang="en-GB" dirty="0"/>
              <a:t>Explain and develop the point, usually with evidence (</a:t>
            </a:r>
            <a:r>
              <a:rPr lang="en-GB" b="1" dirty="0"/>
              <a:t>citations</a:t>
            </a:r>
            <a:r>
              <a:rPr lang="en-GB" dirty="0"/>
              <a:t>)</a:t>
            </a:r>
          </a:p>
          <a:p>
            <a:endParaRPr lang="en-GB" dirty="0"/>
          </a:p>
          <a:p>
            <a:r>
              <a:rPr lang="en-GB" dirty="0"/>
              <a:t>Concluding sentence:</a:t>
            </a:r>
          </a:p>
          <a:p>
            <a:pPr lvl="1"/>
            <a:r>
              <a:rPr lang="en-GB" dirty="0"/>
              <a:t>Sums up the paragraph or links it to the next one</a:t>
            </a:r>
          </a:p>
          <a:p>
            <a:pPr lvl="1"/>
            <a:endParaRPr lang="en-GB" dirty="0"/>
          </a:p>
        </p:txBody>
      </p:sp>
      <p:graphicFrame>
        <p:nvGraphicFramePr>
          <p:cNvPr id="5" name="Content Placeholder 4">
            <a:extLst>
              <a:ext uri="{FF2B5EF4-FFF2-40B4-BE49-F238E27FC236}">
                <a16:creationId xmlns:a16="http://schemas.microsoft.com/office/drawing/2014/main" id="{89E1A5B8-40D0-DD94-EB4E-97B8A4ABB670}"/>
              </a:ext>
            </a:extLst>
          </p:cNvPr>
          <p:cNvGraphicFramePr>
            <a:graphicFrameLocks noGrp="1"/>
          </p:cNvGraphicFramePr>
          <p:nvPr>
            <p:ph sz="half" idx="2"/>
            <p:extLst>
              <p:ext uri="{D42A27DB-BD31-4B8C-83A1-F6EECF244321}">
                <p14:modId xmlns:p14="http://schemas.microsoft.com/office/powerpoint/2010/main" val="4189149295"/>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7155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5D37-A388-E916-0D5C-8A97BD2D0B2D}"/>
              </a:ext>
            </a:extLst>
          </p:cNvPr>
          <p:cNvSpPr>
            <a:spLocks noGrp="1"/>
          </p:cNvSpPr>
          <p:nvPr>
            <p:ph type="title"/>
          </p:nvPr>
        </p:nvSpPr>
        <p:spPr>
          <a:xfrm>
            <a:off x="533400" y="5087"/>
            <a:ext cx="8229600" cy="1143000"/>
          </a:xfrm>
        </p:spPr>
        <p:txBody>
          <a:bodyPr>
            <a:normAutofit/>
          </a:bodyPr>
          <a:lstStyle/>
          <a:p>
            <a:r>
              <a:rPr lang="en-GB" sz="4400" b="1" dirty="0"/>
              <a:t>Example 1</a:t>
            </a:r>
          </a:p>
        </p:txBody>
      </p:sp>
      <p:sp>
        <p:nvSpPr>
          <p:cNvPr id="3" name="Content Placeholder 2">
            <a:extLst>
              <a:ext uri="{FF2B5EF4-FFF2-40B4-BE49-F238E27FC236}">
                <a16:creationId xmlns:a16="http://schemas.microsoft.com/office/drawing/2014/main" id="{9BFF6B23-B3C4-99E2-0028-DCD93DF76286}"/>
              </a:ext>
            </a:extLst>
          </p:cNvPr>
          <p:cNvSpPr>
            <a:spLocks noGrp="1"/>
          </p:cNvSpPr>
          <p:nvPr>
            <p:ph sz="half" idx="1"/>
          </p:nvPr>
        </p:nvSpPr>
        <p:spPr>
          <a:xfrm>
            <a:off x="62753" y="1629175"/>
            <a:ext cx="2925071" cy="3989040"/>
          </a:xfrm>
        </p:spPr>
        <p:txBody>
          <a:bodyPr>
            <a:normAutofit/>
          </a:bodyPr>
          <a:lstStyle/>
          <a:p>
            <a:pPr marL="0" indent="0" algn="ctr">
              <a:buNone/>
            </a:pPr>
            <a:r>
              <a:rPr lang="en-GB" dirty="0"/>
              <a:t>Topic sentence </a:t>
            </a:r>
            <a:r>
              <a:rPr lang="en-GB" dirty="0">
                <a:ea typeface="Yu Mincho" panose="02020400000000000000" pitchFamily="18" charset="-128"/>
              </a:rPr>
              <a:t>➔</a:t>
            </a:r>
          </a:p>
          <a:p>
            <a:endParaRPr lang="en-GB" dirty="0">
              <a:ea typeface="Yu Mincho" panose="02020400000000000000" pitchFamily="18" charset="-128"/>
            </a:endParaRPr>
          </a:p>
          <a:p>
            <a:pPr marL="0" indent="0" algn="ctr">
              <a:buNone/>
            </a:pPr>
            <a:r>
              <a:rPr lang="en-GB" dirty="0">
                <a:ea typeface="Yu Mincho" panose="02020400000000000000" pitchFamily="18" charset="-128"/>
              </a:rPr>
              <a:t>Supporting sentence➔</a:t>
            </a:r>
          </a:p>
          <a:p>
            <a:endParaRPr lang="en-GB" dirty="0">
              <a:ea typeface="Yu Mincho" panose="02020400000000000000" pitchFamily="18" charset="-128"/>
            </a:endParaRPr>
          </a:p>
          <a:p>
            <a:pPr marL="0" indent="0" algn="ctr">
              <a:buNone/>
            </a:pPr>
            <a:r>
              <a:rPr lang="en-GB" dirty="0">
                <a:ea typeface="Yu Mincho" panose="02020400000000000000" pitchFamily="18" charset="-128"/>
              </a:rPr>
              <a:t>Analysis➔</a:t>
            </a:r>
          </a:p>
          <a:p>
            <a:endParaRPr lang="en-GB" dirty="0">
              <a:ea typeface="Yu Mincho" panose="02020400000000000000" pitchFamily="18" charset="-128"/>
            </a:endParaRPr>
          </a:p>
          <a:p>
            <a:pPr marL="0" indent="0" algn="ctr">
              <a:buNone/>
            </a:pPr>
            <a:r>
              <a:rPr lang="en-GB" dirty="0"/>
              <a:t>Concluding sentence</a:t>
            </a:r>
            <a:r>
              <a:rPr lang="en-GB" dirty="0">
                <a:latin typeface="Yu Mincho" panose="02020400000000000000" pitchFamily="18" charset="-128"/>
                <a:ea typeface="Yu Mincho" panose="02020400000000000000" pitchFamily="18" charset="-128"/>
              </a:rPr>
              <a:t>➔</a:t>
            </a:r>
            <a:endParaRPr lang="en-GB" dirty="0">
              <a:ea typeface="Yu Mincho" panose="02020400000000000000" pitchFamily="18" charset="-128"/>
            </a:endParaRPr>
          </a:p>
          <a:p>
            <a:endParaRPr lang="en-GB" dirty="0"/>
          </a:p>
        </p:txBody>
      </p:sp>
      <p:sp>
        <p:nvSpPr>
          <p:cNvPr id="17" name="Content Placeholder 16">
            <a:extLst>
              <a:ext uri="{FF2B5EF4-FFF2-40B4-BE49-F238E27FC236}">
                <a16:creationId xmlns:a16="http://schemas.microsoft.com/office/drawing/2014/main" id="{3EC1BF6B-73D5-56F2-88C5-0A5042795B61}"/>
              </a:ext>
            </a:extLst>
          </p:cNvPr>
          <p:cNvSpPr txBox="1">
            <a:spLocks noGrp="1"/>
          </p:cNvSpPr>
          <p:nvPr>
            <p:ph sz="half" idx="2"/>
          </p:nvPr>
        </p:nvSpPr>
        <p:spPr>
          <a:xfrm>
            <a:off x="2571836" y="1647897"/>
            <a:ext cx="6588224" cy="2862322"/>
          </a:xfrm>
          <a:prstGeom prst="rect">
            <a:avLst/>
          </a:prstGeom>
          <a:noFill/>
        </p:spPr>
        <p:txBody>
          <a:bodyPr wrap="square">
            <a:spAutoFit/>
          </a:bodyPr>
          <a:lstStyle/>
          <a:p>
            <a:pPr algn="l" rtl="0" fontAlgn="base">
              <a:spcAft>
                <a:spcPts val="800"/>
              </a:spcAft>
              <a:buNone/>
            </a:pPr>
            <a:r>
              <a:rPr lang="en-GB" sz="2000" b="0" i="0" dirty="0">
                <a:solidFill>
                  <a:srgbClr val="000000"/>
                </a:solidFill>
                <a:effectLst/>
              </a:rPr>
              <a:t>	</a:t>
            </a:r>
            <a:r>
              <a:rPr lang="en-GB" sz="2000" b="0" i="0" dirty="0">
                <a:solidFill>
                  <a:srgbClr val="000000"/>
                </a:solidFill>
                <a:effectLst/>
                <a:highlight>
                  <a:srgbClr val="FFFF00"/>
                </a:highlight>
              </a:rPr>
              <a:t>Effective time management is crucial for academic success.  </a:t>
            </a:r>
            <a:r>
              <a:rPr lang="en-GB" sz="2000" b="0" i="0" dirty="0">
                <a:solidFill>
                  <a:srgbClr val="000000"/>
                </a:solidFill>
                <a:effectLst/>
                <a:highlight>
                  <a:srgbClr val="00FF00"/>
                </a:highlight>
              </a:rPr>
              <a:t>According to Cottrell (2019), students who plan their study time effectively are more likely to achieve higher grades.  </a:t>
            </a:r>
            <a:r>
              <a:rPr lang="en-GB" sz="2000" b="0" i="0" dirty="0">
                <a:solidFill>
                  <a:srgbClr val="000000"/>
                </a:solidFill>
                <a:effectLst/>
                <a:highlight>
                  <a:srgbClr val="00FFFF"/>
                </a:highlight>
              </a:rPr>
              <a:t>This suggests that by organizing their schedules, students can allocate sufficient time for each subject, reducing last-minute stress and improving overall performance.  </a:t>
            </a:r>
            <a:r>
              <a:rPr lang="en-GB" sz="2000" b="0" i="0" dirty="0">
                <a:solidFill>
                  <a:srgbClr val="000000"/>
                </a:solidFill>
                <a:effectLst/>
                <a:highlight>
                  <a:srgbClr val="FF00FF"/>
                </a:highlight>
              </a:rPr>
              <a:t>Therefore, developing good time management skills is essential for students aiming to excel academically. </a:t>
            </a:r>
          </a:p>
        </p:txBody>
      </p:sp>
    </p:spTree>
    <p:extLst>
      <p:ext uri="{BB962C8B-B14F-4D97-AF65-F5344CB8AC3E}">
        <p14:creationId xmlns:p14="http://schemas.microsoft.com/office/powerpoint/2010/main" val="1516365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29C6-FA2B-5B96-8047-F7317698D532}"/>
              </a:ext>
            </a:extLst>
          </p:cNvPr>
          <p:cNvSpPr>
            <a:spLocks noGrp="1"/>
          </p:cNvSpPr>
          <p:nvPr>
            <p:ph type="title"/>
          </p:nvPr>
        </p:nvSpPr>
        <p:spPr/>
        <p:txBody>
          <a:bodyPr>
            <a:normAutofit fontScale="90000"/>
          </a:bodyPr>
          <a:lstStyle/>
          <a:p>
            <a:r>
              <a:rPr lang="en-GB" sz="4400" b="1" dirty="0"/>
              <a:t>Supporting sentences should…</a:t>
            </a:r>
          </a:p>
        </p:txBody>
      </p:sp>
      <p:sp>
        <p:nvSpPr>
          <p:cNvPr id="3" name="Content Placeholder 2">
            <a:extLst>
              <a:ext uri="{FF2B5EF4-FFF2-40B4-BE49-F238E27FC236}">
                <a16:creationId xmlns:a16="http://schemas.microsoft.com/office/drawing/2014/main" id="{1DD21A8C-5567-2A6C-A37E-1B0FD7D9C508}"/>
              </a:ext>
            </a:extLst>
          </p:cNvPr>
          <p:cNvSpPr>
            <a:spLocks noGrp="1"/>
          </p:cNvSpPr>
          <p:nvPr>
            <p:ph sz="half" idx="1"/>
          </p:nvPr>
        </p:nvSpPr>
        <p:spPr/>
        <p:txBody>
          <a:bodyPr>
            <a:normAutofit/>
          </a:bodyPr>
          <a:lstStyle/>
          <a:p>
            <a:r>
              <a:rPr lang="en-GB" dirty="0"/>
              <a:t>provide </a:t>
            </a:r>
            <a:r>
              <a:rPr lang="en-GB" b="1" dirty="0"/>
              <a:t>evidence</a:t>
            </a:r>
            <a:r>
              <a:rPr lang="en-GB" dirty="0"/>
              <a:t>, examples, and details to support the topic sentence</a:t>
            </a:r>
          </a:p>
          <a:p>
            <a:r>
              <a:rPr lang="en-GB" dirty="0"/>
              <a:t>tell the reader where the information is from</a:t>
            </a:r>
            <a:br>
              <a:rPr lang="en-GB" dirty="0"/>
            </a:br>
            <a:r>
              <a:rPr lang="en-GB" dirty="0"/>
              <a:t> </a:t>
            </a:r>
            <a:br>
              <a:rPr lang="en-GB" sz="2200" dirty="0"/>
            </a:br>
            <a:r>
              <a:rPr lang="en-GB" sz="2200" dirty="0"/>
              <a:t>	Example: "According to Cottrell (2019), students who plan their study time effectively are more likely to achieve higher grades."</a:t>
            </a:r>
          </a:p>
          <a:p>
            <a:endParaRPr lang="en-GB" dirty="0"/>
          </a:p>
        </p:txBody>
      </p:sp>
      <p:sp>
        <p:nvSpPr>
          <p:cNvPr id="4" name="Content Placeholder 3">
            <a:extLst>
              <a:ext uri="{FF2B5EF4-FFF2-40B4-BE49-F238E27FC236}">
                <a16:creationId xmlns:a16="http://schemas.microsoft.com/office/drawing/2014/main" id="{83768FA0-13FA-34FA-316C-59D6E8E6C7FB}"/>
              </a:ext>
            </a:extLst>
          </p:cNvPr>
          <p:cNvSpPr>
            <a:spLocks noGrp="1"/>
          </p:cNvSpPr>
          <p:nvPr>
            <p:ph sz="half" idx="2"/>
          </p:nvPr>
        </p:nvSpPr>
        <p:spPr/>
        <p:txBody>
          <a:bodyPr>
            <a:normAutofit/>
          </a:bodyPr>
          <a:lstStyle/>
          <a:p>
            <a:r>
              <a:rPr lang="en-GB" dirty="0"/>
              <a:t>provide </a:t>
            </a:r>
            <a:r>
              <a:rPr lang="en-GB" b="1" dirty="0"/>
              <a:t>analysis</a:t>
            </a:r>
          </a:p>
          <a:p>
            <a:r>
              <a:rPr lang="en-GB" dirty="0"/>
              <a:t>explain how the evidence supports the topic sentence</a:t>
            </a:r>
          </a:p>
          <a:p>
            <a:endParaRPr lang="en-GB" dirty="0"/>
          </a:p>
          <a:p>
            <a:pPr marL="342900" lvl="1" indent="0">
              <a:buNone/>
            </a:pPr>
            <a:r>
              <a:rPr lang="en-GB" sz="2200" dirty="0">
                <a:effectLst/>
                <a:ea typeface="DengXian" panose="02010600030101010101" pitchFamily="2" charset="-122"/>
                <a:cs typeface="Arial" panose="020B0604020202020204" pitchFamily="34" charset="0"/>
              </a:rPr>
              <a:t>Example: "This suggests that by organizing their schedules, students can allocate sufficient time for each subject, reducing last-minute stress and improving overall performance."</a:t>
            </a:r>
            <a:endParaRPr lang="en-GB" sz="2200" dirty="0"/>
          </a:p>
          <a:p>
            <a:endParaRPr lang="en-GB" dirty="0"/>
          </a:p>
        </p:txBody>
      </p:sp>
    </p:spTree>
    <p:extLst>
      <p:ext uri="{BB962C8B-B14F-4D97-AF65-F5344CB8AC3E}">
        <p14:creationId xmlns:p14="http://schemas.microsoft.com/office/powerpoint/2010/main" val="1873163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6788-F199-3C6E-81F3-5528540EBFCE}"/>
              </a:ext>
            </a:extLst>
          </p:cNvPr>
          <p:cNvSpPr>
            <a:spLocks noGrp="1"/>
          </p:cNvSpPr>
          <p:nvPr>
            <p:ph type="title"/>
          </p:nvPr>
        </p:nvSpPr>
        <p:spPr/>
        <p:txBody>
          <a:bodyPr>
            <a:normAutofit/>
          </a:bodyPr>
          <a:lstStyle/>
          <a:p>
            <a:r>
              <a:rPr lang="en-GB" sz="4400" b="1" dirty="0"/>
              <a:t>Example 2</a:t>
            </a:r>
          </a:p>
        </p:txBody>
      </p:sp>
      <p:sp>
        <p:nvSpPr>
          <p:cNvPr id="8" name="Content Placeholder 7">
            <a:extLst>
              <a:ext uri="{FF2B5EF4-FFF2-40B4-BE49-F238E27FC236}">
                <a16:creationId xmlns:a16="http://schemas.microsoft.com/office/drawing/2014/main" id="{D91A9AC4-14B4-6380-265E-39E0418A908B}"/>
              </a:ext>
            </a:extLst>
          </p:cNvPr>
          <p:cNvSpPr>
            <a:spLocks noGrp="1"/>
          </p:cNvSpPr>
          <p:nvPr>
            <p:ph sz="half" idx="1"/>
          </p:nvPr>
        </p:nvSpPr>
        <p:spPr>
          <a:xfrm>
            <a:off x="457200" y="1600201"/>
            <a:ext cx="3034680" cy="3989040"/>
          </a:xfrm>
        </p:spPr>
        <p:txBody>
          <a:bodyPr>
            <a:normAutofit/>
          </a:bodyPr>
          <a:lstStyle/>
          <a:p>
            <a:pPr marL="42862" indent="0" algn="r">
              <a:buNone/>
            </a:pPr>
            <a:r>
              <a:rPr lang="en-GB" dirty="0"/>
              <a:t>Topic sentence </a:t>
            </a:r>
            <a:r>
              <a:rPr lang="en-GB" dirty="0">
                <a:ea typeface="Yu Mincho" panose="02020400000000000000" pitchFamily="18" charset="-128"/>
              </a:rPr>
              <a:t>➔</a:t>
            </a:r>
          </a:p>
          <a:p>
            <a:pPr marL="42862" indent="0" algn="r">
              <a:buNone/>
            </a:pPr>
            <a:endParaRPr lang="en-GB" dirty="0">
              <a:ea typeface="Yu Mincho" panose="02020400000000000000" pitchFamily="18" charset="-128"/>
            </a:endParaRPr>
          </a:p>
          <a:p>
            <a:pPr marL="42862" indent="0" algn="r">
              <a:buNone/>
            </a:pPr>
            <a:r>
              <a:rPr lang="en-GB" dirty="0">
                <a:ea typeface="Yu Mincho" panose="02020400000000000000" pitchFamily="18" charset="-128"/>
              </a:rPr>
              <a:t>Supporting sentences➔</a:t>
            </a:r>
          </a:p>
          <a:p>
            <a:pPr marL="42862" indent="0" algn="r">
              <a:buNone/>
            </a:pPr>
            <a:r>
              <a:rPr lang="en-GB" dirty="0"/>
              <a:t>***with more than one piece of evidence***</a:t>
            </a:r>
          </a:p>
          <a:p>
            <a:pPr marL="42862" indent="0" algn="r">
              <a:buNone/>
            </a:pPr>
            <a:endParaRPr lang="en-GB" dirty="0"/>
          </a:p>
          <a:p>
            <a:pPr marL="42862" indent="0" algn="r">
              <a:buNone/>
            </a:pPr>
            <a:r>
              <a:rPr lang="en-GB" dirty="0"/>
              <a:t>Concluding sentence</a:t>
            </a:r>
            <a:r>
              <a:rPr lang="en-GB" dirty="0">
                <a:latin typeface="Yu Mincho" panose="02020400000000000000" pitchFamily="18" charset="-128"/>
                <a:ea typeface="Yu Mincho" panose="02020400000000000000" pitchFamily="18" charset="-128"/>
              </a:rPr>
              <a:t>➔</a:t>
            </a:r>
            <a:r>
              <a:rPr lang="en-GB" dirty="0"/>
              <a:t> (concludes and links to next paragraph) </a:t>
            </a:r>
          </a:p>
        </p:txBody>
      </p:sp>
      <p:sp>
        <p:nvSpPr>
          <p:cNvPr id="7" name="Content Placeholder 6">
            <a:extLst>
              <a:ext uri="{FF2B5EF4-FFF2-40B4-BE49-F238E27FC236}">
                <a16:creationId xmlns:a16="http://schemas.microsoft.com/office/drawing/2014/main" id="{12BF64E3-A852-248D-F869-0ECEA3AC9A85}"/>
              </a:ext>
            </a:extLst>
          </p:cNvPr>
          <p:cNvSpPr>
            <a:spLocks noGrp="1"/>
          </p:cNvSpPr>
          <p:nvPr>
            <p:ph sz="half" idx="2"/>
          </p:nvPr>
        </p:nvSpPr>
        <p:spPr>
          <a:xfrm>
            <a:off x="3491414" y="1600201"/>
            <a:ext cx="5410944" cy="3989040"/>
          </a:xfrm>
        </p:spPr>
        <p:txBody>
          <a:bodyPr>
            <a:normAutofit/>
          </a:bodyPr>
          <a:lstStyle/>
          <a:p>
            <a:pPr marL="0" indent="0">
              <a:buNone/>
            </a:pPr>
            <a:r>
              <a:rPr lang="en-GB" dirty="0">
                <a:highlight>
                  <a:srgbClr val="FFFF00"/>
                </a:highlight>
              </a:rPr>
              <a:t>The ability to reflect is an important skill for anyone working in health and social care</a:t>
            </a:r>
            <a:r>
              <a:rPr lang="en-GB" dirty="0"/>
              <a:t>. </a:t>
            </a:r>
            <a:r>
              <a:rPr lang="en-GB" dirty="0">
                <a:highlight>
                  <a:srgbClr val="00FF00"/>
                </a:highlight>
              </a:rPr>
              <a:t>Reflection helps us to understand our own actions and to develop for the benefit of both ourselves and others (Cottrell, 2021). </a:t>
            </a:r>
            <a:r>
              <a:rPr lang="en-GB" dirty="0">
                <a:highlight>
                  <a:srgbClr val="00FFFF"/>
                </a:highlight>
              </a:rPr>
              <a:t>In addition, reflection can help us with self-care, processing difficulties and developing resilience (</a:t>
            </a:r>
            <a:r>
              <a:rPr lang="en-GB" dirty="0" err="1">
                <a:highlight>
                  <a:srgbClr val="00FFFF"/>
                </a:highlight>
              </a:rPr>
              <a:t>Bassot</a:t>
            </a:r>
            <a:r>
              <a:rPr lang="en-GB" dirty="0">
                <a:highlight>
                  <a:srgbClr val="00FFFF"/>
                </a:highlight>
              </a:rPr>
              <a:t>, 2020). </a:t>
            </a:r>
            <a:r>
              <a:rPr lang="en-GB" dirty="0">
                <a:highlight>
                  <a:srgbClr val="FF00FF"/>
                </a:highlight>
              </a:rPr>
              <a:t>However, while healthcare workers need to engage in self-reflection when working in challenging situations, they also need to be part of a supportive team. </a:t>
            </a:r>
          </a:p>
          <a:p>
            <a:endParaRPr lang="en-GB" dirty="0"/>
          </a:p>
        </p:txBody>
      </p:sp>
    </p:spTree>
    <p:extLst>
      <p:ext uri="{BB962C8B-B14F-4D97-AF65-F5344CB8AC3E}">
        <p14:creationId xmlns:p14="http://schemas.microsoft.com/office/powerpoint/2010/main" val="1096994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2204-D125-8258-B2A6-6A3A01B7110E}"/>
              </a:ext>
            </a:extLst>
          </p:cNvPr>
          <p:cNvSpPr>
            <a:spLocks noGrp="1"/>
          </p:cNvSpPr>
          <p:nvPr>
            <p:ph type="title"/>
          </p:nvPr>
        </p:nvSpPr>
        <p:spPr/>
        <p:txBody>
          <a:bodyPr>
            <a:normAutofit/>
          </a:bodyPr>
          <a:lstStyle/>
          <a:p>
            <a:r>
              <a:rPr lang="en-GB" sz="4400" b="1" dirty="0"/>
              <a:t>Activity 1</a:t>
            </a:r>
          </a:p>
        </p:txBody>
      </p:sp>
      <p:sp>
        <p:nvSpPr>
          <p:cNvPr id="3" name="Content Placeholder 2">
            <a:extLst>
              <a:ext uri="{FF2B5EF4-FFF2-40B4-BE49-F238E27FC236}">
                <a16:creationId xmlns:a16="http://schemas.microsoft.com/office/drawing/2014/main" id="{6E8A386B-ABCF-1D78-3EAD-40D8978EDB4D}"/>
              </a:ext>
            </a:extLst>
          </p:cNvPr>
          <p:cNvSpPr>
            <a:spLocks noGrp="1"/>
          </p:cNvSpPr>
          <p:nvPr>
            <p:ph sz="half" idx="1"/>
          </p:nvPr>
        </p:nvSpPr>
        <p:spPr/>
        <p:txBody>
          <a:bodyPr/>
          <a:lstStyle/>
          <a:p>
            <a:r>
              <a:rPr lang="en-GB" dirty="0"/>
              <a:t>Go to Moodle and download the paragraphing activity</a:t>
            </a:r>
          </a:p>
          <a:p>
            <a:endParaRPr lang="en-GB" dirty="0"/>
          </a:p>
          <a:p>
            <a:r>
              <a:rPr lang="en-GB" dirty="0"/>
              <a:t>In pairs, try to determine the different sections of the paragraph</a:t>
            </a:r>
          </a:p>
          <a:p>
            <a:endParaRPr lang="en-GB" dirty="0"/>
          </a:p>
          <a:p>
            <a:r>
              <a:rPr lang="en-GB" dirty="0"/>
              <a:t>Think about the purpose of each sentence – what is its job?</a:t>
            </a:r>
          </a:p>
        </p:txBody>
      </p:sp>
      <p:graphicFrame>
        <p:nvGraphicFramePr>
          <p:cNvPr id="5" name="Content Placeholder 4">
            <a:extLst>
              <a:ext uri="{FF2B5EF4-FFF2-40B4-BE49-F238E27FC236}">
                <a16:creationId xmlns:a16="http://schemas.microsoft.com/office/drawing/2014/main" id="{DF446239-9ACA-7155-2BCE-053FF35DF4C4}"/>
              </a:ext>
            </a:extLst>
          </p:cNvPr>
          <p:cNvGraphicFramePr>
            <a:graphicFrameLocks noGrp="1" noChangeAspect="1"/>
          </p:cNvGraphicFramePr>
          <p:nvPr>
            <p:ph sz="half" idx="2"/>
            <p:extLst>
              <p:ext uri="{D42A27DB-BD31-4B8C-83A1-F6EECF244321}">
                <p14:modId xmlns:p14="http://schemas.microsoft.com/office/powerpoint/2010/main" val="508383854"/>
              </p:ext>
            </p:extLst>
          </p:nvPr>
        </p:nvGraphicFramePr>
        <p:xfrm>
          <a:off x="5297488" y="1600200"/>
          <a:ext cx="2738437" cy="3989388"/>
        </p:xfrm>
        <a:graphic>
          <a:graphicData uri="http://schemas.openxmlformats.org/presentationml/2006/ole">
            <mc:AlternateContent xmlns:mc="http://schemas.openxmlformats.org/markup-compatibility/2006">
              <mc:Choice xmlns:v="urn:schemas-microsoft-com:vml" Requires="v">
                <p:oleObj name="Document" r:id="rId2" imgW="5731988" imgH="8352660" progId="Word.Document.12">
                  <p:embed/>
                </p:oleObj>
              </mc:Choice>
              <mc:Fallback>
                <p:oleObj name="Document" r:id="rId2" imgW="5731988" imgH="8352660" progId="Word.Document.12">
                  <p:embed/>
                  <p:pic>
                    <p:nvPicPr>
                      <p:cNvPr id="5" name="Content Placeholder 4">
                        <a:extLst>
                          <a:ext uri="{FF2B5EF4-FFF2-40B4-BE49-F238E27FC236}">
                            <a16:creationId xmlns:a16="http://schemas.microsoft.com/office/drawing/2014/main" id="{DF446239-9ACA-7155-2BCE-053FF35DF4C4}"/>
                          </a:ext>
                        </a:extLst>
                      </p:cNvPr>
                      <p:cNvPicPr/>
                      <p:nvPr/>
                    </p:nvPicPr>
                    <p:blipFill>
                      <a:blip r:embed="rId3"/>
                      <a:stretch>
                        <a:fillRect/>
                      </a:stretch>
                    </p:blipFill>
                    <p:spPr>
                      <a:xfrm>
                        <a:off x="5297488" y="1600200"/>
                        <a:ext cx="2738437" cy="3989388"/>
                      </a:xfrm>
                      <a:prstGeom prst="rect">
                        <a:avLst/>
                      </a:prstGeom>
                    </p:spPr>
                  </p:pic>
                </p:oleObj>
              </mc:Fallback>
            </mc:AlternateContent>
          </a:graphicData>
        </a:graphic>
      </p:graphicFrame>
    </p:spTree>
    <p:extLst>
      <p:ext uri="{BB962C8B-B14F-4D97-AF65-F5344CB8AC3E}">
        <p14:creationId xmlns:p14="http://schemas.microsoft.com/office/powerpoint/2010/main" val="838180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9823-7FC7-B284-2FEB-D04F36310E29}"/>
              </a:ext>
            </a:extLst>
          </p:cNvPr>
          <p:cNvSpPr>
            <a:spLocks noGrp="1"/>
          </p:cNvSpPr>
          <p:nvPr>
            <p:ph type="title"/>
          </p:nvPr>
        </p:nvSpPr>
        <p:spPr/>
        <p:txBody>
          <a:bodyPr/>
          <a:lstStyle/>
          <a:p>
            <a:r>
              <a:rPr lang="en-GB" b="1" u="sng" dirty="0"/>
              <a:t>Activity 1</a:t>
            </a:r>
            <a:br>
              <a:rPr lang="en-GB" dirty="0"/>
            </a:br>
            <a:endParaRPr lang="en-GB" dirty="0"/>
          </a:p>
        </p:txBody>
      </p:sp>
      <p:sp>
        <p:nvSpPr>
          <p:cNvPr id="3" name="Content Placeholder 2">
            <a:extLst>
              <a:ext uri="{FF2B5EF4-FFF2-40B4-BE49-F238E27FC236}">
                <a16:creationId xmlns:a16="http://schemas.microsoft.com/office/drawing/2014/main" id="{70F5E528-FBE8-A3DA-4D88-2F28ECEAE3FE}"/>
              </a:ext>
            </a:extLst>
          </p:cNvPr>
          <p:cNvSpPr>
            <a:spLocks noGrp="1"/>
          </p:cNvSpPr>
          <p:nvPr>
            <p:ph idx="1"/>
          </p:nvPr>
        </p:nvSpPr>
        <p:spPr>
          <a:xfrm>
            <a:off x="0" y="1628799"/>
            <a:ext cx="9036496" cy="3816425"/>
          </a:xfrm>
        </p:spPr>
        <p:txBody>
          <a:bodyPr>
            <a:normAutofit fontScale="62500" lnSpcReduction="20000"/>
          </a:bodyPr>
          <a:lstStyle/>
          <a:p>
            <a:r>
              <a:rPr lang="en-GB" sz="2900" b="1" dirty="0"/>
              <a:t>Read the paragraph below: </a:t>
            </a:r>
            <a:endParaRPr lang="en-GB" sz="2900" dirty="0"/>
          </a:p>
          <a:p>
            <a:r>
              <a:rPr lang="en-GB" sz="2900" dirty="0"/>
              <a:t>The UK is facing a major health crisis due the high rates of obesity. In 2018-19, there were 11,117 NHS hospital admissions directly attributable to obesity (NHS, 2020). If an adult has a BMI of 25 – 30, they are considered overweight, and a BMI of 30 or above is considered obese (NFS, 2021). Ritchie and Roser (2017) identify that over 60% of UK adults are considered to be overweight or obese, and the US is the only country in the world with a higher rate. A review commissioned by the UK Government, conducted by NHS digital (2020), identified that 20% of all children in Year 6 of primary school are already obese. One possible way of reducing obesity in children is new legislation on the marketing of junk food to children.</a:t>
            </a:r>
          </a:p>
          <a:p>
            <a:r>
              <a:rPr lang="en-GB" sz="2900" dirty="0"/>
              <a:t>1. Highlight or underline the sentence that outlines the topic of the paragraph. </a:t>
            </a:r>
          </a:p>
          <a:p>
            <a:r>
              <a:rPr lang="en-GB" sz="2900" dirty="0"/>
              <a:t>2. Use a different colour or outline to highlight the sentences that develop the topic of discussion in the paragraph. </a:t>
            </a:r>
          </a:p>
          <a:p>
            <a:r>
              <a:rPr lang="en-GB" sz="2900" b="1" dirty="0"/>
              <a:t>3. </a:t>
            </a:r>
            <a:r>
              <a:rPr lang="en-GB" sz="2900" dirty="0"/>
              <a:t>Read the final sentence. Does this sentence </a:t>
            </a:r>
            <a:r>
              <a:rPr lang="en-GB" sz="2900" b="1" dirty="0"/>
              <a:t>conclude</a:t>
            </a:r>
            <a:r>
              <a:rPr lang="en-GB" sz="2900" dirty="0"/>
              <a:t> the topic </a:t>
            </a:r>
            <a:r>
              <a:rPr lang="en-GB" sz="2900" b="1" dirty="0"/>
              <a:t>or</a:t>
            </a:r>
            <a:r>
              <a:rPr lang="en-GB" sz="2900" dirty="0"/>
              <a:t> </a:t>
            </a:r>
            <a:r>
              <a:rPr lang="en-GB" sz="2900" b="1" dirty="0"/>
              <a:t>link</a:t>
            </a:r>
            <a:r>
              <a:rPr lang="en-GB" sz="2900" dirty="0"/>
              <a:t> to further points? </a:t>
            </a:r>
          </a:p>
          <a:p>
            <a:endParaRPr lang="en-GB" dirty="0"/>
          </a:p>
          <a:p>
            <a:endParaRPr lang="en-GB" dirty="0"/>
          </a:p>
        </p:txBody>
      </p:sp>
    </p:spTree>
    <p:extLst>
      <p:ext uri="{BB962C8B-B14F-4D97-AF65-F5344CB8AC3E}">
        <p14:creationId xmlns:p14="http://schemas.microsoft.com/office/powerpoint/2010/main" val="3091978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830A-C22B-9850-1E0F-8A57B6C84482}"/>
              </a:ext>
            </a:extLst>
          </p:cNvPr>
          <p:cNvSpPr>
            <a:spLocks noGrp="1"/>
          </p:cNvSpPr>
          <p:nvPr>
            <p:ph type="title"/>
          </p:nvPr>
        </p:nvSpPr>
        <p:spPr/>
        <p:txBody>
          <a:bodyPr/>
          <a:lstStyle/>
          <a:p>
            <a:r>
              <a:rPr lang="en-US" dirty="0"/>
              <a:t>Suggested Answer</a:t>
            </a:r>
            <a:endParaRPr lang="en-GB" dirty="0"/>
          </a:p>
        </p:txBody>
      </p:sp>
      <p:sp>
        <p:nvSpPr>
          <p:cNvPr id="3" name="Content Placeholder 2">
            <a:extLst>
              <a:ext uri="{FF2B5EF4-FFF2-40B4-BE49-F238E27FC236}">
                <a16:creationId xmlns:a16="http://schemas.microsoft.com/office/drawing/2014/main" id="{50EE6746-0157-16B4-AC73-118CC1DF39FF}"/>
              </a:ext>
            </a:extLst>
          </p:cNvPr>
          <p:cNvSpPr>
            <a:spLocks noGrp="1"/>
          </p:cNvSpPr>
          <p:nvPr>
            <p:ph idx="1"/>
          </p:nvPr>
        </p:nvSpPr>
        <p:spPr/>
        <p:txBody>
          <a:bodyPr/>
          <a:lstStyle/>
          <a:p>
            <a:r>
              <a:rPr lang="en-GB" b="1" dirty="0"/>
              <a:t>1. Highlight or underline the sentence that outlines the topic of the paragraph.</a:t>
            </a:r>
          </a:p>
          <a:p>
            <a:r>
              <a:rPr lang="en-GB" b="1" dirty="0"/>
              <a:t>Topic sentence:</a:t>
            </a:r>
            <a:endParaRPr lang="en-GB" dirty="0"/>
          </a:p>
          <a:p>
            <a:r>
              <a:rPr lang="en-GB" b="1" dirty="0"/>
              <a:t>The UK is facing a major health crisis due to the high rates of obesity.</a:t>
            </a:r>
            <a:endParaRPr lang="en-GB" dirty="0"/>
          </a:p>
          <a:p>
            <a:r>
              <a:rPr lang="en-GB" dirty="0"/>
              <a:t>This introduces the main idea that the rest of the paragraph discusses.</a:t>
            </a:r>
          </a:p>
          <a:p>
            <a:endParaRPr lang="en-GB" dirty="0"/>
          </a:p>
        </p:txBody>
      </p:sp>
    </p:spTree>
    <p:extLst>
      <p:ext uri="{BB962C8B-B14F-4D97-AF65-F5344CB8AC3E}">
        <p14:creationId xmlns:p14="http://schemas.microsoft.com/office/powerpoint/2010/main" val="1895459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D4F20-D8DB-C735-CB0C-99F9A7CFF38B}"/>
              </a:ext>
            </a:extLst>
          </p:cNvPr>
          <p:cNvSpPr>
            <a:spLocks noGrp="1"/>
          </p:cNvSpPr>
          <p:nvPr>
            <p:ph type="title"/>
          </p:nvPr>
        </p:nvSpPr>
        <p:spPr/>
        <p:txBody>
          <a:bodyPr>
            <a:normAutofit fontScale="90000"/>
          </a:bodyPr>
          <a:lstStyle/>
          <a:p>
            <a:r>
              <a:rPr lang="en-GB" b="1" dirty="0"/>
              <a:t>2. Highlight the sentences that develop the topic of discussion.</a:t>
            </a:r>
            <a:br>
              <a:rPr lang="en-GB" b="1" dirty="0"/>
            </a:br>
            <a:endParaRPr lang="en-GB" dirty="0"/>
          </a:p>
        </p:txBody>
      </p:sp>
      <p:sp>
        <p:nvSpPr>
          <p:cNvPr id="3" name="Content Placeholder 2">
            <a:extLst>
              <a:ext uri="{FF2B5EF4-FFF2-40B4-BE49-F238E27FC236}">
                <a16:creationId xmlns:a16="http://schemas.microsoft.com/office/drawing/2014/main" id="{30C33560-DD1E-52D1-A784-8A1517FDCE68}"/>
              </a:ext>
            </a:extLst>
          </p:cNvPr>
          <p:cNvSpPr>
            <a:spLocks noGrp="1"/>
          </p:cNvSpPr>
          <p:nvPr>
            <p:ph idx="1"/>
          </p:nvPr>
        </p:nvSpPr>
        <p:spPr/>
        <p:txBody>
          <a:bodyPr>
            <a:normAutofit fontScale="92500" lnSpcReduction="20000"/>
          </a:bodyPr>
          <a:lstStyle/>
          <a:p>
            <a:r>
              <a:rPr lang="en-GB" dirty="0"/>
              <a:t>These sentences provide evidence, facts, and statistics to support the topic sentence:</a:t>
            </a:r>
          </a:p>
          <a:p>
            <a:r>
              <a:rPr lang="en-GB" dirty="0"/>
              <a:t>In 2018-19, there were 11,117 NHS hospital admissions directly attributable to obesity (NHS, 2020).</a:t>
            </a:r>
          </a:p>
          <a:p>
            <a:r>
              <a:rPr lang="en-GB" dirty="0"/>
              <a:t>If an adult has a BMI of 25–30, they are considered overweight, and a BMI of 30 or above is considered obese (NFS, 2021).</a:t>
            </a:r>
          </a:p>
          <a:p>
            <a:r>
              <a:rPr lang="en-GB" dirty="0"/>
              <a:t>Ritchie and Roser (2017) identify that over 60% of UK adults are considered to be overweight or obese, and the US is the only country in the world with a higher rate.</a:t>
            </a:r>
          </a:p>
          <a:p>
            <a:r>
              <a:rPr lang="en-GB" dirty="0"/>
              <a:t>A review commissioned by the UK Government, conducted by NHS Digital (2020), identified that 20% of all children in Year 6 of primary school are already obese.</a:t>
            </a:r>
          </a:p>
          <a:p>
            <a:endParaRPr lang="en-GB" dirty="0"/>
          </a:p>
        </p:txBody>
      </p:sp>
    </p:spTree>
    <p:extLst>
      <p:ext uri="{BB962C8B-B14F-4D97-AF65-F5344CB8AC3E}">
        <p14:creationId xmlns:p14="http://schemas.microsoft.com/office/powerpoint/2010/main" val="618585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7E9B7-7F38-7637-5A9B-25490B13C90B}"/>
              </a:ext>
            </a:extLst>
          </p:cNvPr>
          <p:cNvSpPr>
            <a:spLocks noGrp="1"/>
          </p:cNvSpPr>
          <p:nvPr>
            <p:ph type="title"/>
          </p:nvPr>
        </p:nvSpPr>
        <p:spPr/>
        <p:txBody>
          <a:bodyPr/>
          <a:lstStyle/>
          <a:p>
            <a:r>
              <a:rPr lang="en-GB" b="1" dirty="0"/>
              <a:t>3. Does the final sentence conclude the topic or link to further points?</a:t>
            </a:r>
            <a:endParaRPr lang="en-GB" dirty="0"/>
          </a:p>
        </p:txBody>
      </p:sp>
      <p:sp>
        <p:nvSpPr>
          <p:cNvPr id="3" name="Content Placeholder 2">
            <a:extLst>
              <a:ext uri="{FF2B5EF4-FFF2-40B4-BE49-F238E27FC236}">
                <a16:creationId xmlns:a16="http://schemas.microsoft.com/office/drawing/2014/main" id="{F24F524D-3F8A-3F7D-CE91-6AA537ECE701}"/>
              </a:ext>
            </a:extLst>
          </p:cNvPr>
          <p:cNvSpPr>
            <a:spLocks noGrp="1"/>
          </p:cNvSpPr>
          <p:nvPr>
            <p:ph idx="1"/>
          </p:nvPr>
        </p:nvSpPr>
        <p:spPr/>
        <p:txBody>
          <a:bodyPr>
            <a:normAutofit/>
          </a:bodyPr>
          <a:lstStyle/>
          <a:p>
            <a:endParaRPr lang="en-GB" b="1" dirty="0"/>
          </a:p>
          <a:p>
            <a:r>
              <a:rPr lang="en-GB" b="1" dirty="0"/>
              <a:t>Final sentence:</a:t>
            </a:r>
            <a:endParaRPr lang="en-GB" dirty="0"/>
          </a:p>
          <a:p>
            <a:r>
              <a:rPr lang="en-GB" dirty="0"/>
              <a:t>One possible way of reducing obesity in children is new legislation on the marketing of junk food to children.</a:t>
            </a:r>
          </a:p>
          <a:p>
            <a:r>
              <a:rPr lang="en-GB" b="1" dirty="0"/>
              <a:t>Answer:</a:t>
            </a:r>
            <a:endParaRPr lang="en-GB" dirty="0"/>
          </a:p>
          <a:p>
            <a:r>
              <a:rPr lang="en-GB" dirty="0"/>
              <a:t>The final sentence </a:t>
            </a:r>
            <a:r>
              <a:rPr lang="en-GB" b="1" dirty="0"/>
              <a:t>links to further points rather than concluding the paragraph</a:t>
            </a:r>
            <a:r>
              <a:rPr lang="en-GB" dirty="0"/>
              <a:t>. It introduces a possible solution to childhood obesity, which could be discussed in more detail in the next paragraph.</a:t>
            </a:r>
          </a:p>
          <a:p>
            <a:endParaRPr lang="en-GB" dirty="0"/>
          </a:p>
        </p:txBody>
      </p:sp>
    </p:spTree>
    <p:extLst>
      <p:ext uri="{BB962C8B-B14F-4D97-AF65-F5344CB8AC3E}">
        <p14:creationId xmlns:p14="http://schemas.microsoft.com/office/powerpoint/2010/main" val="599614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D0887-195F-AB01-B49F-7312B3CF432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956DB3-5B3E-38EB-CB48-753BE9DEB03C}"/>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Coherence and Cohesion Sentence structure (including linking words)</a:t>
            </a:r>
          </a:p>
        </p:txBody>
      </p:sp>
    </p:spTree>
    <p:extLst>
      <p:ext uri="{BB962C8B-B14F-4D97-AF65-F5344CB8AC3E}">
        <p14:creationId xmlns:p14="http://schemas.microsoft.com/office/powerpoint/2010/main" val="25860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normAutofit/>
          </a:bodyPr>
          <a:lstStyle/>
          <a:p>
            <a:r>
              <a:rPr lang="en-US" sz="4400" b="1" dirty="0"/>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endParaRPr lang="en-US" dirty="0"/>
          </a:p>
          <a:p>
            <a:r>
              <a:rPr lang="en-US" dirty="0"/>
              <a:t>What do you think </a:t>
            </a:r>
            <a:r>
              <a:rPr lang="en-US" b="1" dirty="0">
                <a:solidFill>
                  <a:srgbClr val="00B0F0"/>
                </a:solidFill>
              </a:rPr>
              <a:t>coherence</a:t>
            </a:r>
            <a:r>
              <a:rPr lang="en-US" dirty="0"/>
              <a:t> means? </a:t>
            </a:r>
          </a:p>
          <a:p>
            <a:r>
              <a:rPr lang="en-US" dirty="0"/>
              <a:t>How about </a:t>
            </a:r>
            <a:r>
              <a:rPr lang="en-US" b="1" dirty="0">
                <a:solidFill>
                  <a:srgbClr val="00B0F0"/>
                </a:solidFill>
              </a:rPr>
              <a:t>cohesion</a:t>
            </a:r>
            <a:r>
              <a:rPr lang="en-US" dirty="0"/>
              <a:t>? </a:t>
            </a:r>
          </a:p>
          <a:p>
            <a:r>
              <a:rPr lang="en-US" dirty="0"/>
              <a:t>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09/06/2026</a:t>
            </a:fld>
            <a:endParaRPr lang="en-GB"/>
          </a:p>
        </p:txBody>
      </p:sp>
    </p:spTree>
    <p:extLst>
      <p:ext uri="{BB962C8B-B14F-4D97-AF65-F5344CB8AC3E}">
        <p14:creationId xmlns:p14="http://schemas.microsoft.com/office/powerpoint/2010/main" val="1678739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885531" y="548680"/>
            <a:ext cx="7523332" cy="857250"/>
          </a:xfrm>
        </p:spPr>
        <p:txBody>
          <a:bodyPr>
            <a:noAutofit/>
          </a:bodyPr>
          <a:lstStyle/>
          <a:p>
            <a:r>
              <a:rPr lang="en-US" sz="4400"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342900" y="1675396"/>
            <a:ext cx="8608594" cy="2937272"/>
          </a:xfrm>
        </p:spPr>
        <p:txBody>
          <a:bodyPr/>
          <a:lstStyle/>
          <a:p>
            <a:pPr algn="l"/>
            <a:r>
              <a:rPr lang="en-GB" sz="2250" b="1" dirty="0">
                <a:solidFill>
                  <a:srgbClr val="00B0F0"/>
                </a:solidFill>
                <a:highlight>
                  <a:srgbClr val="FFFFFF"/>
                </a:highlight>
              </a:rPr>
              <a:t>Coherence</a:t>
            </a:r>
            <a:r>
              <a:rPr lang="en-GB" sz="225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2250" b="1" dirty="0">
                <a:solidFill>
                  <a:srgbClr val="00B0F0"/>
                </a:solidFill>
                <a:highlight>
                  <a:srgbClr val="FFFFFF"/>
                </a:highlight>
              </a:rPr>
              <a:t>Cohesion</a:t>
            </a:r>
            <a:r>
              <a:rPr lang="en-GB" sz="2250" dirty="0">
                <a:solidFill>
                  <a:srgbClr val="0D0D0D"/>
                </a:solidFill>
                <a:highlight>
                  <a:srgbClr val="FFFFFF"/>
                </a:highlight>
              </a:rPr>
              <a:t> refers to the way you link sentences and paragraphs together using words and phrases (</a:t>
            </a:r>
            <a:r>
              <a:rPr lang="en-GB" sz="2250" b="1" dirty="0">
                <a:solidFill>
                  <a:srgbClr val="00B050"/>
                </a:solidFill>
                <a:highlight>
                  <a:srgbClr val="FFFFFF"/>
                </a:highlight>
              </a:rPr>
              <a:t>linking language/devices</a:t>
            </a:r>
            <a:r>
              <a:rPr lang="en-GB" sz="2250" dirty="0">
                <a:highlight>
                  <a:srgbClr val="FFFFFF"/>
                </a:highlight>
              </a:rPr>
              <a:t>)</a:t>
            </a:r>
            <a:r>
              <a:rPr lang="en-GB" sz="2250" dirty="0">
                <a:solidFill>
                  <a:srgbClr val="0D0D0D"/>
                </a:solidFill>
                <a:highlight>
                  <a:srgbClr val="FFFFFF"/>
                </a:highlight>
              </a:rPr>
              <a:t> like "and," "but," "first," "next," and "however." These help your readers follow your ideas easily.</a:t>
            </a:r>
          </a:p>
          <a:p>
            <a:endParaRPr lang="en-US" sz="225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09/06/2026</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CC4B-B777-060B-A6F4-9C24A86B63ED}"/>
              </a:ext>
            </a:extLst>
          </p:cNvPr>
          <p:cNvSpPr>
            <a:spLocks noGrp="1"/>
          </p:cNvSpPr>
          <p:nvPr>
            <p:ph type="title"/>
          </p:nvPr>
        </p:nvSpPr>
        <p:spPr/>
        <p:txBody>
          <a:bodyPr>
            <a:normAutofit/>
          </a:bodyPr>
          <a:lstStyle/>
          <a:p>
            <a:r>
              <a:rPr lang="en-GB" sz="4400" b="1" dirty="0"/>
              <a:t>Activity 2</a:t>
            </a:r>
          </a:p>
        </p:txBody>
      </p:sp>
      <p:sp>
        <p:nvSpPr>
          <p:cNvPr id="3" name="Content Placeholder 2">
            <a:extLst>
              <a:ext uri="{FF2B5EF4-FFF2-40B4-BE49-F238E27FC236}">
                <a16:creationId xmlns:a16="http://schemas.microsoft.com/office/drawing/2014/main" id="{F1468AB3-7ADC-87F5-6B7A-8DA24CB6CEDF}"/>
              </a:ext>
            </a:extLst>
          </p:cNvPr>
          <p:cNvSpPr>
            <a:spLocks noGrp="1"/>
          </p:cNvSpPr>
          <p:nvPr>
            <p:ph sz="half" idx="1"/>
          </p:nvPr>
        </p:nvSpPr>
        <p:spPr/>
        <p:txBody>
          <a:bodyPr>
            <a:normAutofit fontScale="70000" lnSpcReduction="20000"/>
          </a:bodyPr>
          <a:lstStyle/>
          <a:p>
            <a:pPr algn="just" rtl="0" fontAlgn="base">
              <a:lnSpc>
                <a:spcPts val="3450"/>
              </a:lnSpc>
              <a:buNone/>
            </a:pPr>
            <a:r>
              <a:rPr lang="en-GB" sz="2300" b="0" i="0" u="none" strike="noStrike" dirty="0">
                <a:solidFill>
                  <a:srgbClr val="000000"/>
                </a:solidFill>
                <a:effectLst/>
              </a:rPr>
              <a:t>Go to the </a:t>
            </a:r>
            <a:r>
              <a:rPr lang="en-GB" sz="2300" b="1" i="0" u="none" strike="noStrike" dirty="0">
                <a:solidFill>
                  <a:srgbClr val="00B0F0"/>
                </a:solidFill>
                <a:effectLst/>
              </a:rPr>
              <a:t>Coherence</a:t>
            </a:r>
            <a:r>
              <a:rPr lang="en-GB" sz="2300" b="1" i="0" u="none" strike="noStrike" dirty="0">
                <a:solidFill>
                  <a:srgbClr val="173AFF"/>
                </a:solidFill>
                <a:effectLst/>
              </a:rPr>
              <a:t> </a:t>
            </a:r>
            <a:r>
              <a:rPr lang="en-GB" sz="2300" i="0" u="none" strike="noStrike" dirty="0">
                <a:effectLst/>
              </a:rPr>
              <a:t>and</a:t>
            </a:r>
            <a:r>
              <a:rPr lang="en-GB" sz="2300" b="1" i="0" u="none" strike="noStrike" dirty="0">
                <a:solidFill>
                  <a:srgbClr val="173AFF"/>
                </a:solidFill>
                <a:effectLst/>
              </a:rPr>
              <a:t> </a:t>
            </a:r>
            <a:r>
              <a:rPr lang="en-GB" sz="2300" b="1" i="0" u="none" strike="noStrike" dirty="0">
                <a:solidFill>
                  <a:srgbClr val="00B0F0"/>
                </a:solidFill>
                <a:effectLst/>
              </a:rPr>
              <a:t>Cohesion</a:t>
            </a:r>
            <a:r>
              <a:rPr lang="en-GB" sz="2300" b="1" i="0" u="none" strike="noStrike" dirty="0">
                <a:solidFill>
                  <a:srgbClr val="173AFF"/>
                </a:solidFill>
                <a:effectLst/>
              </a:rPr>
              <a:t> </a:t>
            </a:r>
            <a:r>
              <a:rPr lang="en-GB" sz="2300" b="0" i="0" u="none" strike="noStrike" dirty="0">
                <a:solidFill>
                  <a:srgbClr val="000000"/>
                </a:solidFill>
                <a:effectLst/>
              </a:rPr>
              <a:t>worksheet and read both paragraphs.</a:t>
            </a:r>
            <a:r>
              <a:rPr lang="en-US" sz="2300" b="0" i="0" dirty="0">
                <a:solidFill>
                  <a:srgbClr val="000000"/>
                </a:solidFill>
                <a:effectLst/>
              </a:rPr>
              <a:t>​</a:t>
            </a:r>
            <a:endParaRPr lang="en-GB" sz="2300" b="0" i="0" dirty="0">
              <a:solidFill>
                <a:srgbClr val="000000"/>
              </a:solidFill>
              <a:effectLst/>
            </a:endParaRPr>
          </a:p>
          <a:p>
            <a:pPr algn="just" rtl="0" fontAlgn="base">
              <a:lnSpc>
                <a:spcPts val="3450"/>
              </a:lnSpc>
            </a:pPr>
            <a:r>
              <a:rPr lang="en-GB" sz="2300" b="0" i="0" u="none" strike="noStrike" dirty="0">
                <a:solidFill>
                  <a:srgbClr val="000000"/>
                </a:solidFill>
                <a:effectLst/>
              </a:rPr>
              <a:t>After you read, discuss with a partner which paragraph is the better example of coherent and cohesive writing. Underline or highlight the language that helps make this paragraph more coherent and cohesive.</a:t>
            </a:r>
            <a:endParaRPr lang="en-US" sz="2300" b="0" i="0" dirty="0">
              <a:solidFill>
                <a:srgbClr val="000000"/>
              </a:solidFill>
              <a:effectLst/>
            </a:endParaRPr>
          </a:p>
          <a:p>
            <a:endParaRPr lang="en-GB" dirty="0"/>
          </a:p>
        </p:txBody>
      </p:sp>
      <p:sp>
        <p:nvSpPr>
          <p:cNvPr id="4" name="Content Placeholder 3">
            <a:extLst>
              <a:ext uri="{FF2B5EF4-FFF2-40B4-BE49-F238E27FC236}">
                <a16:creationId xmlns:a16="http://schemas.microsoft.com/office/drawing/2014/main" id="{BBD19D2D-7F99-1E7E-5D1B-8D8CD324312E}"/>
              </a:ext>
            </a:extLst>
          </p:cNvPr>
          <p:cNvSpPr>
            <a:spLocks noGrp="1"/>
          </p:cNvSpPr>
          <p:nvPr>
            <p:ph sz="half" idx="2"/>
          </p:nvPr>
        </p:nvSpPr>
        <p:spPr/>
        <p:txBody>
          <a:bodyPr>
            <a:noAutofit/>
          </a:bodyPr>
          <a:lstStyle/>
          <a:p>
            <a:r>
              <a:rPr lang="en-GB" sz="1600" b="0" i="0" u="none" strike="noStrike" dirty="0">
                <a:solidFill>
                  <a:srgbClr val="000000"/>
                </a:solidFill>
                <a:effectLst/>
              </a:rPr>
              <a:t>Time management is an essential skill for university students as it helps them balance academic, work, and social responsibilities effectively. </a:t>
            </a:r>
            <a:r>
              <a:rPr lang="en-GB" sz="1600" b="0" i="0" u="none" strike="noStrike" dirty="0">
                <a:solidFill>
                  <a:srgbClr val="000000"/>
                </a:solidFill>
                <a:effectLst/>
                <a:highlight>
                  <a:srgbClr val="FFFF00"/>
                </a:highlight>
              </a:rPr>
              <a:t>For instance</a:t>
            </a:r>
            <a:r>
              <a:rPr lang="en-GB" sz="1600" b="0" i="0" u="none" strike="noStrike" dirty="0">
                <a:solidFill>
                  <a:srgbClr val="000000"/>
                </a:solidFill>
                <a:effectLst/>
              </a:rPr>
              <a:t>, using a planner to organize tasks and deadlines ensures that students can prioritize their assignments and avoid last-minute rushing. </a:t>
            </a:r>
            <a:r>
              <a:rPr lang="en-GB" sz="1600" b="0" i="0" u="none" strike="noStrike" dirty="0">
                <a:solidFill>
                  <a:srgbClr val="000000"/>
                </a:solidFill>
                <a:effectLst/>
                <a:highlight>
                  <a:srgbClr val="FFFF00"/>
                </a:highlight>
              </a:rPr>
              <a:t>Furthermore</a:t>
            </a:r>
            <a:r>
              <a:rPr lang="en-GB" sz="1600" b="0" i="0" u="none" strike="noStrike" dirty="0">
                <a:solidFill>
                  <a:srgbClr val="000000"/>
                </a:solidFill>
                <a:effectLst/>
              </a:rPr>
              <a:t>, this not only improves the quality of their work but also reduces the likelihood of missing important deadlines. </a:t>
            </a:r>
            <a:r>
              <a:rPr lang="en-GB" sz="1600" b="0" i="0" u="none" strike="noStrike" dirty="0">
                <a:solidFill>
                  <a:srgbClr val="000000"/>
                </a:solidFill>
                <a:effectLst/>
                <a:highlight>
                  <a:srgbClr val="FFFF00"/>
                </a:highlight>
              </a:rPr>
              <a:t>Therefore</a:t>
            </a:r>
            <a:r>
              <a:rPr lang="en-GB" sz="1600" b="0" i="0" u="none" strike="noStrike" dirty="0">
                <a:solidFill>
                  <a:srgbClr val="000000"/>
                </a:solidFill>
                <a:effectLst/>
              </a:rPr>
              <a:t>, by staying organized and managing their time wisely, students can maintain better control over their busy schedules and achieve greater academic </a:t>
            </a:r>
            <a:r>
              <a:rPr lang="en-GB" sz="1800" b="0" i="0" u="none" strike="noStrike" dirty="0">
                <a:solidFill>
                  <a:srgbClr val="000000"/>
                </a:solidFill>
                <a:effectLst/>
              </a:rPr>
              <a:t>success.</a:t>
            </a:r>
            <a:endParaRPr lang="en-GB" sz="1800" dirty="0"/>
          </a:p>
        </p:txBody>
      </p:sp>
    </p:spTree>
    <p:extLst>
      <p:ext uri="{BB962C8B-B14F-4D97-AF65-F5344CB8AC3E}">
        <p14:creationId xmlns:p14="http://schemas.microsoft.com/office/powerpoint/2010/main" val="173844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8BA4D-4BC4-9E13-3529-FEFCB55E8771}"/>
              </a:ext>
            </a:extLst>
          </p:cNvPr>
          <p:cNvSpPr>
            <a:spLocks noGrp="1"/>
          </p:cNvSpPr>
          <p:nvPr>
            <p:ph type="title"/>
          </p:nvPr>
        </p:nvSpPr>
        <p:spPr/>
        <p:txBody>
          <a:bodyPr/>
          <a:lstStyle/>
          <a:p>
            <a:r>
              <a:rPr lang="en-GB" b="1" u="sng" dirty="0"/>
              <a:t>Activity 2</a:t>
            </a:r>
            <a:br>
              <a:rPr lang="en-GB" dirty="0"/>
            </a:br>
            <a:endParaRPr lang="en-GB" dirty="0"/>
          </a:p>
        </p:txBody>
      </p:sp>
      <p:sp>
        <p:nvSpPr>
          <p:cNvPr id="3" name="Content Placeholder 2">
            <a:extLst>
              <a:ext uri="{FF2B5EF4-FFF2-40B4-BE49-F238E27FC236}">
                <a16:creationId xmlns:a16="http://schemas.microsoft.com/office/drawing/2014/main" id="{440D8EA6-32FA-6156-423C-F580C4F6E1DA}"/>
              </a:ext>
            </a:extLst>
          </p:cNvPr>
          <p:cNvSpPr>
            <a:spLocks noGrp="1"/>
          </p:cNvSpPr>
          <p:nvPr>
            <p:ph idx="1"/>
          </p:nvPr>
        </p:nvSpPr>
        <p:spPr>
          <a:xfrm>
            <a:off x="323528" y="1124744"/>
            <a:ext cx="8363272" cy="4392489"/>
          </a:xfrm>
        </p:spPr>
        <p:txBody>
          <a:bodyPr>
            <a:normAutofit fontScale="47500" lnSpcReduction="20000"/>
          </a:bodyPr>
          <a:lstStyle/>
          <a:p>
            <a:r>
              <a:rPr lang="en-GB" sz="3200" b="1" dirty="0"/>
              <a:t>Read the following two paragraphs and decide which is more coherent/cohesive and why. Are there any words which you think help make the better paragraph more coherent and cohesive? If so, highlight or underline these words.</a:t>
            </a:r>
            <a:endParaRPr lang="en-GB" sz="3200" dirty="0"/>
          </a:p>
          <a:p>
            <a:r>
              <a:rPr lang="en-GB" sz="3200" dirty="0"/>
              <a:t>Paragraph 1: </a:t>
            </a:r>
          </a:p>
          <a:p>
            <a:r>
              <a:rPr lang="en-GB" sz="3200" dirty="0"/>
              <a:t>Time management is an essential skill for university students. A lot of students have assignments, part-time jobs, and social activities to balance. Planners are helpful because they help students see what they need to do. If a student doesn’t manage their time well, they might miss deadlines. Deadlines are important because they are when assignments are due. University can be overwhelming, but organizing one’s time makes it less stressful. Time management is important.</a:t>
            </a:r>
          </a:p>
          <a:p>
            <a:r>
              <a:rPr lang="en-GB" sz="3200" dirty="0"/>
              <a:t>Paragraph 2:</a:t>
            </a:r>
          </a:p>
          <a:p>
            <a:r>
              <a:rPr lang="en-GB" sz="3200" dirty="0"/>
              <a:t>Time management is an essential skill for university students as it helps them balance academic, work, and social responsibilities effectively. For instance, using a planner to organize tasks and deadlines ensures that students can prioritize their assignments and avoid last-minute rushing. Furthermore, this not only improves the quality of their work but also reduces the likelihood of missing important deadlines. Therefore, by staying organized and managing their time wisely, students can maintain better control over their busy schedules and achieve greater academic success.</a:t>
            </a:r>
          </a:p>
          <a:p>
            <a:br>
              <a:rPr lang="en-GB" sz="3200" b="1" dirty="0"/>
            </a:br>
            <a:endParaRPr lang="en-GB" sz="3200" dirty="0"/>
          </a:p>
          <a:p>
            <a:r>
              <a:rPr lang="en-GB" sz="3200" b="1" dirty="0"/>
              <a:t> </a:t>
            </a:r>
            <a:endParaRPr lang="en-GB" sz="3200" dirty="0"/>
          </a:p>
          <a:p>
            <a:endParaRPr lang="en-GB" dirty="0"/>
          </a:p>
        </p:txBody>
      </p:sp>
    </p:spTree>
    <p:extLst>
      <p:ext uri="{BB962C8B-B14F-4D97-AF65-F5344CB8AC3E}">
        <p14:creationId xmlns:p14="http://schemas.microsoft.com/office/powerpoint/2010/main" val="702858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7FFD-3C1C-3383-6773-01614B473915}"/>
              </a:ext>
            </a:extLst>
          </p:cNvPr>
          <p:cNvSpPr>
            <a:spLocks noGrp="1"/>
          </p:cNvSpPr>
          <p:nvPr>
            <p:ph type="title"/>
          </p:nvPr>
        </p:nvSpPr>
        <p:spPr/>
        <p:txBody>
          <a:bodyPr/>
          <a:lstStyle/>
          <a:p>
            <a:r>
              <a:rPr lang="en-US" dirty="0"/>
              <a:t>Activity 2 Suggested Answer</a:t>
            </a:r>
            <a:endParaRPr lang="en-GB" dirty="0"/>
          </a:p>
        </p:txBody>
      </p:sp>
      <p:sp>
        <p:nvSpPr>
          <p:cNvPr id="3" name="Content Placeholder 2">
            <a:extLst>
              <a:ext uri="{FF2B5EF4-FFF2-40B4-BE49-F238E27FC236}">
                <a16:creationId xmlns:a16="http://schemas.microsoft.com/office/drawing/2014/main" id="{47F2B804-4C4A-652B-074D-5CD8F1C6B238}"/>
              </a:ext>
            </a:extLst>
          </p:cNvPr>
          <p:cNvSpPr>
            <a:spLocks noGrp="1"/>
          </p:cNvSpPr>
          <p:nvPr>
            <p:ph idx="1"/>
          </p:nvPr>
        </p:nvSpPr>
        <p:spPr/>
        <p:txBody>
          <a:bodyPr/>
          <a:lstStyle/>
          <a:p>
            <a:r>
              <a:rPr lang="en-GB" dirty="0"/>
              <a:t>Paragraph 2 is more coherent and cohesive because the ideas are logically connected and develop the topic of time management in a clear way. The paragraph uses linking words and phrases such as </a:t>
            </a:r>
            <a:r>
              <a:rPr lang="en-GB" b="1" dirty="0"/>
              <a:t>"For instance," "Furthermore,"</a:t>
            </a:r>
            <a:r>
              <a:rPr lang="en-GB" dirty="0"/>
              <a:t> and </a:t>
            </a:r>
            <a:r>
              <a:rPr lang="en-GB" b="1" dirty="0"/>
              <a:t>"Therefore"</a:t>
            </a:r>
            <a:r>
              <a:rPr lang="en-GB" dirty="0"/>
              <a:t> to connect ideas and guide the reader through the discussion. In contrast, Paragraph 1 contains repetition and weaker connections between sentences, making it less cohesive and more difficult to follow.</a:t>
            </a:r>
          </a:p>
        </p:txBody>
      </p:sp>
    </p:spTree>
    <p:extLst>
      <p:ext uri="{BB962C8B-B14F-4D97-AF65-F5344CB8AC3E}">
        <p14:creationId xmlns:p14="http://schemas.microsoft.com/office/powerpoint/2010/main" val="954936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1DE4B-1E83-19BF-6C20-7DF5EE12E9E1}"/>
              </a:ext>
            </a:extLst>
          </p:cNvPr>
          <p:cNvSpPr>
            <a:spLocks noGrp="1"/>
          </p:cNvSpPr>
          <p:nvPr>
            <p:ph type="title"/>
          </p:nvPr>
        </p:nvSpPr>
        <p:spPr/>
        <p:txBody>
          <a:bodyPr/>
          <a:lstStyle/>
          <a:p>
            <a:r>
              <a:rPr lang="en-GB" sz="3600" b="1" dirty="0"/>
              <a:t>Activity 3</a:t>
            </a:r>
            <a:endParaRPr lang="en-GB" dirty="0"/>
          </a:p>
        </p:txBody>
      </p:sp>
      <p:pic>
        <p:nvPicPr>
          <p:cNvPr id="6" name="Content Placeholder 5" descr="A screenshot of a computer&#10;&#10;AI-generated content may be incorrect.">
            <a:extLst>
              <a:ext uri="{FF2B5EF4-FFF2-40B4-BE49-F238E27FC236}">
                <a16:creationId xmlns:a16="http://schemas.microsoft.com/office/drawing/2014/main" id="{BCFA71C1-22E5-DA30-8DA0-1D5143244EE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74773"/>
            <a:ext cx="4038600" cy="2440241"/>
          </a:xfrm>
        </p:spPr>
      </p:pic>
      <p:sp>
        <p:nvSpPr>
          <p:cNvPr id="4" name="Content Placeholder 3">
            <a:extLst>
              <a:ext uri="{FF2B5EF4-FFF2-40B4-BE49-F238E27FC236}">
                <a16:creationId xmlns:a16="http://schemas.microsoft.com/office/drawing/2014/main" id="{EDF5B2CA-6A96-AB0F-87C1-062DAB1AEA5B}"/>
              </a:ext>
            </a:extLst>
          </p:cNvPr>
          <p:cNvSpPr>
            <a:spLocks noGrp="1"/>
          </p:cNvSpPr>
          <p:nvPr>
            <p:ph sz="half" idx="2"/>
          </p:nvPr>
        </p:nvSpPr>
        <p:spPr/>
        <p:txBody>
          <a:bodyPr/>
          <a:lstStyle/>
          <a:p>
            <a:r>
              <a:rPr lang="en-GB" dirty="0"/>
              <a:t>Go to Moodle and download the Linking words activity</a:t>
            </a:r>
          </a:p>
          <a:p>
            <a:endParaRPr lang="en-GB" dirty="0"/>
          </a:p>
          <a:p>
            <a:r>
              <a:rPr lang="en-GB" dirty="0"/>
              <a:t>In pairs, try to put the words under the correct headings</a:t>
            </a:r>
          </a:p>
          <a:p>
            <a:endParaRPr lang="en-GB" dirty="0"/>
          </a:p>
          <a:p>
            <a:r>
              <a:rPr lang="en-GB" dirty="0"/>
              <a:t>Could you try and use some of these in your own writing?</a:t>
            </a:r>
          </a:p>
          <a:p>
            <a:endParaRPr lang="en-GB" dirty="0"/>
          </a:p>
        </p:txBody>
      </p:sp>
    </p:spTree>
    <p:extLst>
      <p:ext uri="{BB962C8B-B14F-4D97-AF65-F5344CB8AC3E}">
        <p14:creationId xmlns:p14="http://schemas.microsoft.com/office/powerpoint/2010/main" val="23369847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1DF9F-D168-226F-0ADA-91379C8D6729}"/>
              </a:ext>
            </a:extLst>
          </p:cNvPr>
          <p:cNvSpPr>
            <a:spLocks noGrp="1"/>
          </p:cNvSpPr>
          <p:nvPr>
            <p:ph type="title"/>
          </p:nvPr>
        </p:nvSpPr>
        <p:spPr/>
        <p:txBody>
          <a:bodyPr/>
          <a:lstStyle/>
          <a:p>
            <a:r>
              <a:rPr lang="en-US" dirty="0"/>
              <a:t>Activity 3 Suggested Answer</a:t>
            </a:r>
            <a:endParaRPr lang="en-GB" dirty="0"/>
          </a:p>
        </p:txBody>
      </p:sp>
      <p:graphicFrame>
        <p:nvGraphicFramePr>
          <p:cNvPr id="13" name="Content Placeholder 12">
            <a:extLst>
              <a:ext uri="{FF2B5EF4-FFF2-40B4-BE49-F238E27FC236}">
                <a16:creationId xmlns:a16="http://schemas.microsoft.com/office/drawing/2014/main" id="{F42C7840-F4CE-88B8-5D5C-B1877BF8FB6C}"/>
              </a:ext>
            </a:extLst>
          </p:cNvPr>
          <p:cNvGraphicFramePr>
            <a:graphicFrameLocks noGrp="1"/>
          </p:cNvGraphicFramePr>
          <p:nvPr>
            <p:ph idx="1"/>
            <p:extLst>
              <p:ext uri="{D42A27DB-BD31-4B8C-83A1-F6EECF244321}">
                <p14:modId xmlns:p14="http://schemas.microsoft.com/office/powerpoint/2010/main" val="3152076542"/>
              </p:ext>
            </p:extLst>
          </p:nvPr>
        </p:nvGraphicFramePr>
        <p:xfrm>
          <a:off x="457200" y="1417638"/>
          <a:ext cx="8435280" cy="3667546"/>
        </p:xfrm>
        <a:graphic>
          <a:graphicData uri="http://schemas.openxmlformats.org/drawingml/2006/table">
            <a:tbl>
              <a:tblPr firstRow="1" firstCol="1" bandRow="1"/>
              <a:tblGrid>
                <a:gridCol w="1405880">
                  <a:extLst>
                    <a:ext uri="{9D8B030D-6E8A-4147-A177-3AD203B41FA5}">
                      <a16:colId xmlns:a16="http://schemas.microsoft.com/office/drawing/2014/main" val="4183937534"/>
                    </a:ext>
                  </a:extLst>
                </a:gridCol>
                <a:gridCol w="1405880">
                  <a:extLst>
                    <a:ext uri="{9D8B030D-6E8A-4147-A177-3AD203B41FA5}">
                      <a16:colId xmlns:a16="http://schemas.microsoft.com/office/drawing/2014/main" val="3229799912"/>
                    </a:ext>
                  </a:extLst>
                </a:gridCol>
                <a:gridCol w="1405880">
                  <a:extLst>
                    <a:ext uri="{9D8B030D-6E8A-4147-A177-3AD203B41FA5}">
                      <a16:colId xmlns:a16="http://schemas.microsoft.com/office/drawing/2014/main" val="1987507610"/>
                    </a:ext>
                  </a:extLst>
                </a:gridCol>
                <a:gridCol w="1405880">
                  <a:extLst>
                    <a:ext uri="{9D8B030D-6E8A-4147-A177-3AD203B41FA5}">
                      <a16:colId xmlns:a16="http://schemas.microsoft.com/office/drawing/2014/main" val="1184753117"/>
                    </a:ext>
                  </a:extLst>
                </a:gridCol>
                <a:gridCol w="1405880">
                  <a:extLst>
                    <a:ext uri="{9D8B030D-6E8A-4147-A177-3AD203B41FA5}">
                      <a16:colId xmlns:a16="http://schemas.microsoft.com/office/drawing/2014/main" val="3012036521"/>
                    </a:ext>
                  </a:extLst>
                </a:gridCol>
                <a:gridCol w="1405880">
                  <a:extLst>
                    <a:ext uri="{9D8B030D-6E8A-4147-A177-3AD203B41FA5}">
                      <a16:colId xmlns:a16="http://schemas.microsoft.com/office/drawing/2014/main" val="2896776486"/>
                    </a:ext>
                  </a:extLst>
                </a:gridCol>
              </a:tblGrid>
              <a:tr h="547420">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Cause and Effect</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Contrast</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Similarity</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Adding / Reinforcing</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Sequence</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Giving Examples</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11631466"/>
                  </a:ext>
                </a:extLst>
              </a:tr>
              <a:tr h="3120126">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because</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because of</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due to the fact that</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so</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as a result</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consequently</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therefore</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despite the fact that</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but</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however</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nevertheless</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on the other hand</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although</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whereas</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while</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dirty="0">
                          <a:effectLst/>
                          <a:latin typeface="Cambria" panose="02040503050406030204" pitchFamily="18" charset="0"/>
                          <a:ea typeface="MS Mincho" panose="02020609040205080304" pitchFamily="49" charset="-128"/>
                          <a:cs typeface="Times New Roman" panose="02020603050405020304" pitchFamily="18" charset="0"/>
                        </a:rPr>
                        <a:t>similarly</a:t>
                      </a:r>
                      <a:br>
                        <a:rPr lang="en-US" sz="1100" dirty="0">
                          <a:effectLst/>
                          <a:latin typeface="Cambria" panose="02040503050406030204" pitchFamily="18" charset="0"/>
                          <a:ea typeface="MS Mincho" panose="02020609040205080304" pitchFamily="49" charset="-128"/>
                          <a:cs typeface="Times New Roman" panose="02020603050405020304" pitchFamily="18" charset="0"/>
                        </a:rPr>
                      </a:br>
                      <a:r>
                        <a:rPr lang="en-US" sz="1100" dirty="0">
                          <a:effectLst/>
                          <a:latin typeface="Cambria" panose="02040503050406030204" pitchFamily="18" charset="0"/>
                          <a:ea typeface="MS Mincho" panose="02020609040205080304" pitchFamily="49" charset="-128"/>
                          <a:cs typeface="Times New Roman" panose="02020603050405020304" pitchFamily="18" charset="0"/>
                        </a:rPr>
                        <a:t>likewise</a:t>
                      </a:r>
                      <a:endParaRPr lang="en-GB" sz="11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moreover</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furthermore</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in addition/additionally</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as well as</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in particular</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a:effectLst/>
                          <a:latin typeface="Cambria" panose="02040503050406030204" pitchFamily="18" charset="0"/>
                          <a:ea typeface="MS Mincho" panose="02020609040205080304" pitchFamily="49" charset="-128"/>
                          <a:cs typeface="Times New Roman" panose="02020603050405020304" pitchFamily="18" charset="0"/>
                        </a:rPr>
                        <a:t>firstly</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secondly</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finally</a:t>
                      </a:r>
                      <a:br>
                        <a:rPr lang="en-US" sz="1100">
                          <a:effectLst/>
                          <a:latin typeface="Cambria" panose="02040503050406030204" pitchFamily="18" charset="0"/>
                          <a:ea typeface="MS Mincho" panose="02020609040205080304" pitchFamily="49" charset="-128"/>
                          <a:cs typeface="Times New Roman" panose="02020603050405020304" pitchFamily="18" charset="0"/>
                        </a:rPr>
                      </a:br>
                      <a:r>
                        <a:rPr lang="en-US" sz="1100">
                          <a:effectLst/>
                          <a:latin typeface="Cambria" panose="02040503050406030204" pitchFamily="18" charset="0"/>
                          <a:ea typeface="MS Mincho" panose="02020609040205080304" pitchFamily="49" charset="-128"/>
                          <a:cs typeface="Times New Roman" panose="02020603050405020304" pitchFamily="18" charset="0"/>
                        </a:rPr>
                        <a:t>in conclusion</a:t>
                      </a:r>
                      <a:endParaRPr lang="en-GB" sz="11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1000"/>
                        </a:spcAft>
                        <a:buNone/>
                      </a:pPr>
                      <a:r>
                        <a:rPr lang="en-US" sz="1100" dirty="0">
                          <a:effectLst/>
                          <a:latin typeface="Cambria" panose="02040503050406030204" pitchFamily="18" charset="0"/>
                          <a:ea typeface="MS Mincho" panose="02020609040205080304" pitchFamily="49" charset="-128"/>
                          <a:cs typeface="Times New Roman" panose="02020603050405020304" pitchFamily="18" charset="0"/>
                        </a:rPr>
                        <a:t>for example</a:t>
                      </a:r>
                      <a:br>
                        <a:rPr lang="en-US" sz="1100" dirty="0">
                          <a:effectLst/>
                          <a:latin typeface="Cambria" panose="02040503050406030204" pitchFamily="18" charset="0"/>
                          <a:ea typeface="MS Mincho" panose="02020609040205080304" pitchFamily="49" charset="-128"/>
                          <a:cs typeface="Times New Roman" panose="02020603050405020304" pitchFamily="18" charset="0"/>
                        </a:rPr>
                      </a:br>
                      <a:r>
                        <a:rPr lang="en-US" sz="1100" dirty="0">
                          <a:effectLst/>
                          <a:latin typeface="Cambria" panose="02040503050406030204" pitchFamily="18" charset="0"/>
                          <a:ea typeface="MS Mincho" panose="02020609040205080304" pitchFamily="49" charset="-128"/>
                          <a:cs typeface="Times New Roman" panose="02020603050405020304" pitchFamily="18" charset="0"/>
                        </a:rPr>
                        <a:t>for instance</a:t>
                      </a:r>
                      <a:br>
                        <a:rPr lang="en-US" sz="1100" dirty="0">
                          <a:effectLst/>
                          <a:latin typeface="Cambria" panose="02040503050406030204" pitchFamily="18" charset="0"/>
                          <a:ea typeface="MS Mincho" panose="02020609040205080304" pitchFamily="49" charset="-128"/>
                          <a:cs typeface="Times New Roman" panose="02020603050405020304" pitchFamily="18" charset="0"/>
                        </a:rPr>
                      </a:br>
                      <a:r>
                        <a:rPr lang="en-US" sz="1100" dirty="0">
                          <a:effectLst/>
                          <a:latin typeface="Cambria" panose="02040503050406030204" pitchFamily="18" charset="0"/>
                          <a:ea typeface="MS Mincho" panose="02020609040205080304" pitchFamily="49" charset="-128"/>
                          <a:cs typeface="Times New Roman" panose="02020603050405020304" pitchFamily="18" charset="0"/>
                        </a:rPr>
                        <a:t>such as</a:t>
                      </a:r>
                      <a:br>
                        <a:rPr lang="en-US" sz="1100" dirty="0">
                          <a:effectLst/>
                          <a:latin typeface="Cambria" panose="02040503050406030204" pitchFamily="18" charset="0"/>
                          <a:ea typeface="MS Mincho" panose="02020609040205080304" pitchFamily="49" charset="-128"/>
                          <a:cs typeface="Times New Roman" panose="02020603050405020304" pitchFamily="18" charset="0"/>
                        </a:rPr>
                      </a:br>
                      <a:r>
                        <a:rPr lang="en-US" sz="1100" dirty="0">
                          <a:effectLst/>
                          <a:latin typeface="Cambria" panose="02040503050406030204" pitchFamily="18" charset="0"/>
                          <a:ea typeface="MS Mincho" panose="02020609040205080304" pitchFamily="49" charset="-128"/>
                          <a:cs typeface="Times New Roman" panose="02020603050405020304" pitchFamily="18" charset="0"/>
                        </a:rPr>
                        <a:t>including</a:t>
                      </a:r>
                      <a:endParaRPr lang="en-GB" sz="11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17117767"/>
                  </a:ext>
                </a:extLst>
              </a:tr>
            </a:tbl>
          </a:graphicData>
        </a:graphic>
      </p:graphicFrame>
      <p:sp>
        <p:nvSpPr>
          <p:cNvPr id="14" name="Rectangle 1">
            <a:extLst>
              <a:ext uri="{FF2B5EF4-FFF2-40B4-BE49-F238E27FC236}">
                <a16:creationId xmlns:a16="http://schemas.microsoft.com/office/drawing/2014/main" id="{F544B066-EADD-CD30-0948-9A1D17F34344}"/>
              </a:ext>
            </a:extLst>
          </p:cNvPr>
          <p:cNvSpPr>
            <a:spLocks noChangeArrowheads="1"/>
          </p:cNvSpPr>
          <p:nvPr/>
        </p:nvSpPr>
        <p:spPr bwMode="auto">
          <a:xfrm>
            <a:off x="-1308653" y="-241753"/>
            <a:ext cx="13081454" cy="846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365F91"/>
                </a:solidFill>
                <a:effectLst/>
                <a:latin typeface="Calibri" panose="020F0502020204030204" pitchFamily="34" charset="0"/>
                <a:ea typeface="MS Gothic" panose="020B0609070205080204" pitchFamily="49" charset="-128"/>
                <a:cs typeface="Times New Roman" panose="02020603050405020304" pitchFamily="18" charset="0"/>
              </a:rPr>
              <a:t>Activity 3 – Cohesive Devices Answers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19525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9230-64D6-F945-A67D-7B474AF4DCE6}"/>
              </a:ext>
            </a:extLst>
          </p:cNvPr>
          <p:cNvSpPr>
            <a:spLocks noGrp="1"/>
          </p:cNvSpPr>
          <p:nvPr>
            <p:ph type="title"/>
          </p:nvPr>
        </p:nvSpPr>
        <p:spPr/>
        <p:txBody>
          <a:bodyPr/>
          <a:lstStyle/>
          <a:p>
            <a:endParaRPr lang="en-GB"/>
          </a:p>
        </p:txBody>
      </p:sp>
      <p:sp>
        <p:nvSpPr>
          <p:cNvPr id="4" name="Rectangle 1">
            <a:extLst>
              <a:ext uri="{FF2B5EF4-FFF2-40B4-BE49-F238E27FC236}">
                <a16:creationId xmlns:a16="http://schemas.microsoft.com/office/drawing/2014/main" id="{D762E294-9BEF-E492-4546-138F22D352EE}"/>
              </a:ext>
            </a:extLst>
          </p:cNvPr>
          <p:cNvSpPr>
            <a:spLocks noGrp="1" noChangeArrowheads="1"/>
          </p:cNvSpPr>
          <p:nvPr>
            <p:ph idx="1"/>
          </p:nvPr>
        </p:nvSpPr>
        <p:spPr bwMode="auto">
          <a:xfrm>
            <a:off x="179512" y="2050893"/>
            <a:ext cx="837361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 particular</a:t>
            </a:r>
            <a:r>
              <a:rPr kumimoji="0" lang="en-US" altLang="en-US" sz="1800" b="0" i="0" u="none" strike="noStrike" cap="none" normalizeH="0" baseline="0" dirty="0">
                <a:ln>
                  <a:noFill/>
                </a:ln>
                <a:solidFill>
                  <a:schemeClr val="tx1"/>
                </a:solidFill>
                <a:effectLst/>
                <a:latin typeface="Arial" panose="020B0604020202020204" pitchFamily="34" charset="0"/>
              </a:rPr>
              <a:t> = Adding/Reinforcing (it emphasizes a specific point).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As well as</a:t>
            </a:r>
            <a:r>
              <a:rPr kumimoji="0" lang="en-US" altLang="en-US" sz="1800" b="0" i="0" u="none" strike="noStrike" cap="none" normalizeH="0" baseline="0" dirty="0">
                <a:ln>
                  <a:noFill/>
                </a:ln>
                <a:solidFill>
                  <a:schemeClr val="tx1"/>
                </a:solidFill>
                <a:effectLst/>
                <a:latin typeface="Arial" panose="020B0604020202020204" pitchFamily="34" charset="0"/>
              </a:rPr>
              <a:t> = Adding/Reinforcing (adds information).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Including</a:t>
            </a:r>
            <a:r>
              <a:rPr kumimoji="0" lang="en-US" altLang="en-US" sz="1800" b="0" i="0" u="none" strike="noStrike" cap="none" normalizeH="0" baseline="0" dirty="0">
                <a:ln>
                  <a:noFill/>
                </a:ln>
                <a:solidFill>
                  <a:schemeClr val="tx1"/>
                </a:solidFill>
                <a:effectLst/>
                <a:latin typeface="Arial" panose="020B0604020202020204" pitchFamily="34" charset="0"/>
              </a:rPr>
              <a:t> = Giving Examples (introduces examples within a category).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 conclusion</a:t>
            </a:r>
            <a:r>
              <a:rPr kumimoji="0" lang="en-US" altLang="en-US" sz="1800" b="0" i="0" u="none" strike="noStrike" cap="none" normalizeH="0" baseline="0" dirty="0">
                <a:ln>
                  <a:noFill/>
                </a:ln>
                <a:solidFill>
                  <a:schemeClr val="tx1"/>
                </a:solidFill>
                <a:effectLst/>
                <a:latin typeface="Arial" panose="020B0604020202020204" pitchFamily="34" charset="0"/>
              </a:rPr>
              <a:t> = Sequence (signals the final stage of a discussion).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Therefore</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1" i="0" u="none" strike="noStrike" cap="none" normalizeH="0" baseline="0" dirty="0">
                <a:ln>
                  <a:noFill/>
                </a:ln>
                <a:solidFill>
                  <a:schemeClr val="tx1"/>
                </a:solidFill>
                <a:effectLst/>
                <a:latin typeface="Arial" panose="020B0604020202020204" pitchFamily="34" charset="0"/>
              </a:rPr>
              <a:t>As a result</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1" i="0" u="none" strike="noStrike" cap="none" normalizeH="0" baseline="0" dirty="0">
                <a:ln>
                  <a:noFill/>
                </a:ln>
                <a:solidFill>
                  <a:schemeClr val="tx1"/>
                </a:solidFill>
                <a:effectLst/>
                <a:latin typeface="Arial" panose="020B0604020202020204" pitchFamily="34" charset="0"/>
              </a:rPr>
              <a:t>Consequently</a:t>
            </a:r>
            <a:r>
              <a:rPr kumimoji="0" lang="en-US" altLang="en-US" sz="1800" b="0" i="0" u="none" strike="noStrike" cap="none" normalizeH="0" baseline="0" dirty="0">
                <a:ln>
                  <a:noFill/>
                </a:ln>
                <a:solidFill>
                  <a:schemeClr val="tx1"/>
                </a:solidFill>
                <a:effectLst/>
                <a:latin typeface="Arial" panose="020B0604020202020204" pitchFamily="34" charset="0"/>
              </a:rPr>
              <a:t> all show a result or outcome,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so they belong under Cause and Effect. </a:t>
            </a:r>
          </a:p>
        </p:txBody>
      </p:sp>
    </p:spTree>
    <p:extLst>
      <p:ext uri="{BB962C8B-B14F-4D97-AF65-F5344CB8AC3E}">
        <p14:creationId xmlns:p14="http://schemas.microsoft.com/office/powerpoint/2010/main" val="11532933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CF9F-4614-4424-92FB-CB4B98F38169}"/>
              </a:ext>
            </a:extLst>
          </p:cNvPr>
          <p:cNvSpPr>
            <a:spLocks noGrp="1"/>
          </p:cNvSpPr>
          <p:nvPr>
            <p:ph type="title"/>
          </p:nvPr>
        </p:nvSpPr>
        <p:spPr/>
        <p:txBody>
          <a:bodyPr>
            <a:normAutofit/>
          </a:bodyPr>
          <a:lstStyle/>
          <a:p>
            <a:r>
              <a:rPr lang="en-GB" sz="4400" b="1" dirty="0"/>
              <a:t>Types of sentence</a:t>
            </a:r>
          </a:p>
        </p:txBody>
      </p:sp>
      <p:sp>
        <p:nvSpPr>
          <p:cNvPr id="3" name="Content Placeholder 2">
            <a:extLst>
              <a:ext uri="{FF2B5EF4-FFF2-40B4-BE49-F238E27FC236}">
                <a16:creationId xmlns:a16="http://schemas.microsoft.com/office/drawing/2014/main" id="{8E5C9D9C-5D40-54AB-D7B7-83DA91E54FEC}"/>
              </a:ext>
            </a:extLst>
          </p:cNvPr>
          <p:cNvSpPr>
            <a:spLocks noGrp="1"/>
          </p:cNvSpPr>
          <p:nvPr>
            <p:ph idx="1"/>
          </p:nvPr>
        </p:nvSpPr>
        <p:spPr/>
        <p:txBody>
          <a:bodyPr>
            <a:normAutofit/>
          </a:bodyPr>
          <a:lstStyle/>
          <a:p>
            <a:pPr marL="0" indent="0" algn="ctr">
              <a:buNone/>
            </a:pPr>
            <a:r>
              <a:rPr lang="en-GB" sz="3600" b="1" dirty="0"/>
              <a:t>Simple</a:t>
            </a:r>
          </a:p>
          <a:p>
            <a:pPr marL="0" indent="0" algn="ctr">
              <a:buNone/>
            </a:pPr>
            <a:endParaRPr lang="en-GB" sz="3600" b="1" dirty="0"/>
          </a:p>
          <a:p>
            <a:pPr marL="0" indent="0" algn="ctr">
              <a:buNone/>
            </a:pPr>
            <a:r>
              <a:rPr lang="en-GB" sz="3600" b="1" dirty="0"/>
              <a:t>Compound</a:t>
            </a:r>
          </a:p>
          <a:p>
            <a:pPr marL="0" indent="0" algn="ctr">
              <a:buNone/>
            </a:pPr>
            <a:endParaRPr lang="en-GB" sz="3600" b="1" dirty="0"/>
          </a:p>
          <a:p>
            <a:pPr marL="0" indent="0" algn="ctr">
              <a:buNone/>
            </a:pPr>
            <a:r>
              <a:rPr lang="en-GB" sz="3600" b="1" dirty="0"/>
              <a:t>Complex</a:t>
            </a:r>
          </a:p>
        </p:txBody>
      </p:sp>
    </p:spTree>
    <p:extLst>
      <p:ext uri="{BB962C8B-B14F-4D97-AF65-F5344CB8AC3E}">
        <p14:creationId xmlns:p14="http://schemas.microsoft.com/office/powerpoint/2010/main" val="41866021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8E1A9-D211-6C3C-2A10-D2DDB9C7ADD2}"/>
              </a:ext>
            </a:extLst>
          </p:cNvPr>
          <p:cNvSpPr>
            <a:spLocks noGrp="1"/>
          </p:cNvSpPr>
          <p:nvPr>
            <p:ph type="title"/>
          </p:nvPr>
        </p:nvSpPr>
        <p:spPr/>
        <p:txBody>
          <a:bodyPr>
            <a:normAutofit/>
          </a:bodyPr>
          <a:lstStyle/>
          <a:p>
            <a:r>
              <a:rPr lang="en-GB" sz="4400" b="1" dirty="0"/>
              <a:t>Simple sentences</a:t>
            </a:r>
          </a:p>
        </p:txBody>
      </p:sp>
      <p:sp>
        <p:nvSpPr>
          <p:cNvPr id="10" name="Content Placeholder 9">
            <a:extLst>
              <a:ext uri="{FF2B5EF4-FFF2-40B4-BE49-F238E27FC236}">
                <a16:creationId xmlns:a16="http://schemas.microsoft.com/office/drawing/2014/main" id="{A6062D7B-59C8-EE57-77A5-D1388BB09B09}"/>
              </a:ext>
            </a:extLst>
          </p:cNvPr>
          <p:cNvSpPr>
            <a:spLocks noGrp="1"/>
          </p:cNvSpPr>
          <p:nvPr>
            <p:ph idx="1"/>
          </p:nvPr>
        </p:nvSpPr>
        <p:spPr>
          <a:xfrm>
            <a:off x="457200" y="1600201"/>
            <a:ext cx="8229600" cy="3701007"/>
          </a:xfrm>
        </p:spPr>
        <p:txBody>
          <a:bodyPr>
            <a:normAutofit lnSpcReduction="10000"/>
          </a:bodyPr>
          <a:lstStyle/>
          <a:p>
            <a:pPr marL="0" indent="0" algn="ctr">
              <a:buNone/>
            </a:pPr>
            <a:r>
              <a:rPr lang="en-GB" dirty="0"/>
              <a:t>Subject (doing the action) and verb (doing word)</a:t>
            </a:r>
          </a:p>
          <a:p>
            <a:pPr marL="0" indent="0" algn="ctr">
              <a:buNone/>
            </a:pPr>
            <a:endParaRPr lang="en-GB" dirty="0"/>
          </a:p>
          <a:p>
            <a:pPr marL="0" indent="0" algn="ctr">
              <a:buNone/>
            </a:pPr>
            <a:r>
              <a:rPr lang="en-GB" dirty="0"/>
              <a:t>Healthcare assistants work long hours. </a:t>
            </a:r>
          </a:p>
          <a:p>
            <a:pPr marL="0" indent="0" algn="ctr">
              <a:buNone/>
            </a:pPr>
            <a:r>
              <a:rPr lang="en-GB" dirty="0"/>
              <a:t>Hoists prevent back injuries. </a:t>
            </a:r>
          </a:p>
          <a:p>
            <a:pPr marL="0" indent="0" algn="ctr">
              <a:buNone/>
            </a:pPr>
            <a:endParaRPr lang="en-GB" dirty="0"/>
          </a:p>
          <a:p>
            <a:pPr marL="0" indent="0" algn="ctr">
              <a:buNone/>
            </a:pPr>
            <a:r>
              <a:rPr lang="en-GB" dirty="0"/>
              <a:t>It is completely acceptable to use simple sentences. </a:t>
            </a:r>
          </a:p>
          <a:p>
            <a:pPr marL="0" indent="0" algn="ctr">
              <a:buNone/>
            </a:pPr>
            <a:r>
              <a:rPr lang="en-GB" dirty="0"/>
              <a:t>They are often clear and have impact. </a:t>
            </a:r>
          </a:p>
          <a:p>
            <a:pPr marL="0" indent="0" algn="ctr">
              <a:buNone/>
            </a:pPr>
            <a:endParaRPr lang="en-GB" dirty="0"/>
          </a:p>
          <a:p>
            <a:pPr marL="0" indent="0" algn="ctr">
              <a:buNone/>
            </a:pPr>
            <a:r>
              <a:rPr lang="en-GB" b="1" dirty="0"/>
              <a:t>Your turn: </a:t>
            </a:r>
            <a:r>
              <a:rPr lang="en-GB" dirty="0"/>
              <a:t>Try to write a simple sentence.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8593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2B344-A155-6408-D051-2DFE3801E2D1}"/>
              </a:ext>
            </a:extLst>
          </p:cNvPr>
          <p:cNvSpPr>
            <a:spLocks noGrp="1"/>
          </p:cNvSpPr>
          <p:nvPr>
            <p:ph type="title"/>
          </p:nvPr>
        </p:nvSpPr>
        <p:spPr/>
        <p:txBody>
          <a:bodyPr>
            <a:normAutofit/>
          </a:bodyPr>
          <a:lstStyle/>
          <a:p>
            <a:r>
              <a:rPr lang="en-GB" sz="4400" b="1" dirty="0"/>
              <a:t>Compound sentences</a:t>
            </a:r>
          </a:p>
        </p:txBody>
      </p:sp>
      <p:sp>
        <p:nvSpPr>
          <p:cNvPr id="3" name="Content Placeholder 2">
            <a:extLst>
              <a:ext uri="{FF2B5EF4-FFF2-40B4-BE49-F238E27FC236}">
                <a16:creationId xmlns:a16="http://schemas.microsoft.com/office/drawing/2014/main" id="{A1DF826C-72DE-2C43-5891-05B9626B9C71}"/>
              </a:ext>
            </a:extLst>
          </p:cNvPr>
          <p:cNvSpPr>
            <a:spLocks noGrp="1"/>
          </p:cNvSpPr>
          <p:nvPr>
            <p:ph idx="1"/>
          </p:nvPr>
        </p:nvSpPr>
        <p:spPr>
          <a:xfrm>
            <a:off x="457200" y="1600201"/>
            <a:ext cx="8229600" cy="3556991"/>
          </a:xfrm>
        </p:spPr>
        <p:txBody>
          <a:bodyPr>
            <a:normAutofit fontScale="92500"/>
          </a:bodyPr>
          <a:lstStyle/>
          <a:p>
            <a:pPr marL="0" indent="0" algn="ctr">
              <a:buNone/>
            </a:pPr>
            <a:r>
              <a:rPr lang="en-GB" dirty="0"/>
              <a:t>Two simple sentences that are connected </a:t>
            </a:r>
          </a:p>
          <a:p>
            <a:pPr marL="0" indent="0" algn="ctr">
              <a:buNone/>
            </a:pPr>
            <a:r>
              <a:rPr lang="en-GB" dirty="0"/>
              <a:t>with a coordinating conjunction </a:t>
            </a:r>
          </a:p>
          <a:p>
            <a:pPr marL="0" indent="0" algn="ctr">
              <a:buNone/>
            </a:pPr>
            <a:r>
              <a:rPr lang="en-GB" dirty="0"/>
              <a:t>(for, and, but, or, yet, so,)</a:t>
            </a:r>
          </a:p>
          <a:p>
            <a:pPr marL="0" indent="0" algn="ctr">
              <a:buNone/>
            </a:pPr>
            <a:endParaRPr lang="en-GB" dirty="0"/>
          </a:p>
          <a:p>
            <a:pPr marL="0" indent="0" algn="ctr">
              <a:buNone/>
            </a:pPr>
            <a:r>
              <a:rPr lang="en-GB" dirty="0"/>
              <a:t>Social care is important, and managers must support staff.</a:t>
            </a:r>
          </a:p>
          <a:p>
            <a:pPr marL="0" indent="0" algn="ctr">
              <a:buNone/>
            </a:pPr>
            <a:r>
              <a:rPr lang="en-GB" dirty="0"/>
              <a:t>Social care is an essential service, but staff are often poorly paid. </a:t>
            </a:r>
          </a:p>
          <a:p>
            <a:pPr marL="0" indent="0" algn="ctr">
              <a:buNone/>
            </a:pPr>
            <a:endParaRPr lang="en-GB" dirty="0"/>
          </a:p>
          <a:p>
            <a:pPr marL="0" indent="0" algn="ctr">
              <a:buNone/>
            </a:pPr>
            <a:r>
              <a:rPr lang="en-GB" b="1" dirty="0"/>
              <a:t>Your turn: </a:t>
            </a:r>
            <a:r>
              <a:rPr lang="en-GB" dirty="0"/>
              <a:t>Try to write a compound sentence.</a:t>
            </a:r>
          </a:p>
          <a:p>
            <a:pPr marL="0" indent="0" algn="ctr">
              <a:buNone/>
            </a:pPr>
            <a:endParaRPr lang="en-GB" dirty="0"/>
          </a:p>
          <a:p>
            <a:pPr marL="0" indent="0" algn="ctr">
              <a:buNone/>
            </a:pPr>
            <a:endParaRPr lang="en-GB" dirty="0"/>
          </a:p>
          <a:p>
            <a:endParaRPr lang="en-GB" dirty="0"/>
          </a:p>
        </p:txBody>
      </p:sp>
    </p:spTree>
    <p:extLst>
      <p:ext uri="{BB962C8B-B14F-4D97-AF65-F5344CB8AC3E}">
        <p14:creationId xmlns:p14="http://schemas.microsoft.com/office/powerpoint/2010/main" val="32445813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2645D-E60E-9127-7759-E3FDEC90942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9E60256-97AE-4FDF-81AC-C6343DEE0AD0}"/>
              </a:ext>
            </a:extLst>
          </p:cNvPr>
          <p:cNvSpPr>
            <a:spLocks noGrp="1"/>
          </p:cNvSpPr>
          <p:nvPr>
            <p:ph idx="1"/>
          </p:nvPr>
        </p:nvSpPr>
        <p:spPr/>
        <p:txBody>
          <a:bodyPr/>
          <a:lstStyle/>
          <a:p>
            <a:r>
              <a:rPr lang="en-GB" dirty="0">
                <a:hlinkClick r:id="rId2"/>
              </a:rPr>
              <a:t>https://www.youtube.com/watch?v=Z6xHUYTvquY</a:t>
            </a:r>
            <a:endParaRPr lang="en-GB" dirty="0"/>
          </a:p>
          <a:p>
            <a:endParaRPr lang="en-GB" dirty="0"/>
          </a:p>
          <a:p>
            <a:r>
              <a:rPr lang="en-US" altLang="en-US" b="1" dirty="0">
                <a:latin typeface="Arial" panose="020B0604020202020204" pitchFamily="34" charset="0"/>
              </a:rPr>
              <a:t>FANBOYS (coordinating conjunctions) </a:t>
            </a:r>
          </a:p>
          <a:p>
            <a:endParaRPr lang="en-GB" dirty="0"/>
          </a:p>
          <a:p>
            <a:endParaRPr lang="en-GB" dirty="0"/>
          </a:p>
          <a:p>
            <a:endParaRPr lang="en-GB" dirty="0"/>
          </a:p>
        </p:txBody>
      </p:sp>
      <p:sp>
        <p:nvSpPr>
          <p:cNvPr id="4" name="Rectangle 1">
            <a:hlinkClick r:id="rId3" tooltip="YouTube 首頁"/>
            <a:extLst>
              <a:ext uri="{FF2B5EF4-FFF2-40B4-BE49-F238E27FC236}">
                <a16:creationId xmlns:a16="http://schemas.microsoft.com/office/drawing/2014/main" id="{9264AF66-119C-2584-B550-CF2ECB231DF8}"/>
              </a:ext>
            </a:extLst>
          </p:cNvPr>
          <p:cNvSpPr>
            <a:spLocks noChangeArrowheads="1"/>
          </p:cNvSpPr>
          <p:nvPr/>
        </p:nvSpPr>
        <p:spPr bwMode="auto">
          <a:xfrm>
            <a:off x="0" y="-1384994"/>
            <a:ext cx="9144000"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GB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4" tooltip="光影二三事"/>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4" tooltip="光影二三事"/>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5" tooltip="小魚爸SmallFishBa"/>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5" tooltip="小魚爸SmallFishBa"/>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6" tooltip="胡思頻道"/>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6" tooltip="胡思頻道"/>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7" tooltip="公子沈 Terence Shen"/>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7" tooltip="公子沈 Terence Shen"/>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8" tooltip="薇羽看世間"/>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8" tooltip="薇羽看世間"/>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9" tooltip="攝徒日記Fun TV"/>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9" tooltip="攝徒日記Fun TV"/>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400" b="0" i="0" u="none" strike="noStrike" cap="none" normalizeH="0" baseline="0" dirty="0">
                <a:ln>
                  <a:noFill/>
                </a:ln>
                <a:solidFill>
                  <a:schemeClr val="tx1"/>
                </a:solidFill>
                <a:effectLst/>
                <a:latin typeface="Arial" panose="020B0604020202020204" pitchFamily="34" charset="0"/>
                <a:hlinkClick r:id="rId10" tooltip="我是文婷WenTing"/>
              </a:rPr>
              <a:t>     </a:t>
            </a:r>
            <a:r>
              <a:rPr kumimoji="0" lang="en-US" altLang="en-US" sz="1800" b="0" i="0" u="none" strike="noStrike" cap="none" normalizeH="0" baseline="0" dirty="0">
                <a:ln>
                  <a:noFill/>
                </a:ln>
                <a:solidFill>
                  <a:schemeClr val="tx1"/>
                </a:solidFill>
                <a:effectLst/>
                <a:latin typeface="Arial" panose="020B0604020202020204" pitchFamily="34" charset="0"/>
                <a:hlinkClick r:id="rId10" tooltip="我是文婷WenTing"/>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a:hlinkClick r:id="rId4" tooltip="光影二三事"/>
            <a:extLst>
              <a:ext uri="{FF2B5EF4-FFF2-40B4-BE49-F238E27FC236}">
                <a16:creationId xmlns:a16="http://schemas.microsoft.com/office/drawing/2014/main" id="{FD8226D9-9C01-1EC6-4D5A-C79A5873E848}"/>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27000" y="-1143000"/>
            <a:ext cx="2286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a:hlinkClick r:id="rId5" tooltip="小魚爸SmallFishBa"/>
            <a:extLst>
              <a:ext uri="{FF2B5EF4-FFF2-40B4-BE49-F238E27FC236}">
                <a16:creationId xmlns:a16="http://schemas.microsoft.com/office/drawing/2014/main" id="{DB8E2DE0-FF7F-2D77-C815-5FA5F3A10BE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27000" y="-868363"/>
            <a:ext cx="2286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hlinkClick r:id="rId6" tooltip="胡思頻道"/>
            <a:extLst>
              <a:ext uri="{FF2B5EF4-FFF2-40B4-BE49-F238E27FC236}">
                <a16:creationId xmlns:a16="http://schemas.microsoft.com/office/drawing/2014/main" id="{9A00FB18-DC09-AA51-3CB6-FCDF81377F12}"/>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27000" y="-593725"/>
            <a:ext cx="2286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a:hlinkClick r:id="rId7" tooltip="公子沈 Terence Shen"/>
            <a:extLst>
              <a:ext uri="{FF2B5EF4-FFF2-40B4-BE49-F238E27FC236}">
                <a16:creationId xmlns:a16="http://schemas.microsoft.com/office/drawing/2014/main" id="{4EDDE21C-DFFB-3011-761C-6E6935CFE723}"/>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127000" y="-320675"/>
            <a:ext cx="2286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hlinkClick r:id="rId8" tooltip="薇羽看世間"/>
            <a:extLst>
              <a:ext uri="{FF2B5EF4-FFF2-40B4-BE49-F238E27FC236}">
                <a16:creationId xmlns:a16="http://schemas.microsoft.com/office/drawing/2014/main" id="{D0838898-AE0A-0C12-1881-C7F19706D2EF}"/>
              </a:ext>
            </a:extLst>
          </p:cNvPr>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127000" y="-46038"/>
            <a:ext cx="228600" cy="228601"/>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a:hlinkClick r:id="rId9" tooltip="攝徒日記Fun TV"/>
            <a:extLst>
              <a:ext uri="{FF2B5EF4-FFF2-40B4-BE49-F238E27FC236}">
                <a16:creationId xmlns:a16="http://schemas.microsoft.com/office/drawing/2014/main" id="{556737C7-6D19-8C1B-E688-84945E0AD7C9}"/>
              </a:ext>
            </a:extLst>
          </p:cNvPr>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27000" y="228600"/>
            <a:ext cx="2286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hlinkClick r:id="rId10" tooltip="我是文婷WenTing"/>
            <a:extLst>
              <a:ext uri="{FF2B5EF4-FFF2-40B4-BE49-F238E27FC236}">
                <a16:creationId xmlns:a16="http://schemas.microsoft.com/office/drawing/2014/main" id="{A6463FEE-5395-6598-3EBC-E33EEE33D6FA}"/>
              </a:ext>
            </a:extLst>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127000" y="503238"/>
            <a:ext cx="228600" cy="22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72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1D97-9A40-8171-D586-746A111E8A8B}"/>
              </a:ext>
            </a:extLst>
          </p:cNvPr>
          <p:cNvSpPr>
            <a:spLocks noGrp="1"/>
          </p:cNvSpPr>
          <p:nvPr>
            <p:ph type="title"/>
          </p:nvPr>
        </p:nvSpPr>
        <p:spPr/>
        <p:txBody>
          <a:bodyPr>
            <a:normAutofit/>
          </a:bodyPr>
          <a:lstStyle/>
          <a:p>
            <a:r>
              <a:rPr lang="en-GB" sz="4400" b="1" dirty="0"/>
              <a:t>Complex sentences</a:t>
            </a:r>
          </a:p>
        </p:txBody>
      </p:sp>
      <p:sp>
        <p:nvSpPr>
          <p:cNvPr id="3" name="Content Placeholder 2">
            <a:extLst>
              <a:ext uri="{FF2B5EF4-FFF2-40B4-BE49-F238E27FC236}">
                <a16:creationId xmlns:a16="http://schemas.microsoft.com/office/drawing/2014/main" id="{8B94D9A4-4B61-AC02-964C-61253BF7DAEC}"/>
              </a:ext>
            </a:extLst>
          </p:cNvPr>
          <p:cNvSpPr>
            <a:spLocks noGrp="1"/>
          </p:cNvSpPr>
          <p:nvPr>
            <p:ph idx="1"/>
          </p:nvPr>
        </p:nvSpPr>
        <p:spPr/>
        <p:txBody>
          <a:bodyPr>
            <a:normAutofit lnSpcReduction="10000"/>
          </a:bodyPr>
          <a:lstStyle/>
          <a:p>
            <a:pPr marL="0" indent="0" algn="ctr">
              <a:buNone/>
            </a:pPr>
            <a:r>
              <a:rPr lang="en-GB" dirty="0"/>
              <a:t>An independent clause (can be a sentence by itself) connected to one or more dependent clauses (cannot be sentences by themselves) using a subordinating conjunction (e.g. before, although) or a relative pronoun (e.g. who, which).</a:t>
            </a:r>
          </a:p>
          <a:p>
            <a:pPr marL="0" indent="0" algn="ctr">
              <a:buNone/>
            </a:pPr>
            <a:endParaRPr lang="en-GB" dirty="0"/>
          </a:p>
          <a:p>
            <a:pPr marL="0" indent="0" algn="ctr">
              <a:buNone/>
            </a:pPr>
            <a:r>
              <a:rPr lang="en-GB" dirty="0"/>
              <a:t>Although people who work in health and social care are often underpaid, they are caring and hard-working.</a:t>
            </a:r>
          </a:p>
          <a:p>
            <a:pPr marL="0" indent="0" algn="ctr">
              <a:buNone/>
            </a:pPr>
            <a:endParaRPr lang="en-GB" dirty="0"/>
          </a:p>
          <a:p>
            <a:pPr marL="0" indent="0" algn="ctr">
              <a:buNone/>
            </a:pPr>
            <a:r>
              <a:rPr lang="en-GB" b="1" dirty="0"/>
              <a:t>Your turn</a:t>
            </a:r>
            <a:r>
              <a:rPr lang="en-GB" dirty="0"/>
              <a:t>: try to write a complex sentence.</a:t>
            </a:r>
          </a:p>
          <a:p>
            <a:endParaRPr lang="en-GB" dirty="0"/>
          </a:p>
        </p:txBody>
      </p:sp>
    </p:spTree>
    <p:extLst>
      <p:ext uri="{BB962C8B-B14F-4D97-AF65-F5344CB8AC3E}">
        <p14:creationId xmlns:p14="http://schemas.microsoft.com/office/powerpoint/2010/main" val="2967965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DAAA-3F31-BFFF-E849-775D6C43F63B}"/>
              </a:ext>
            </a:extLst>
          </p:cNvPr>
          <p:cNvSpPr>
            <a:spLocks noGrp="1"/>
          </p:cNvSpPr>
          <p:nvPr>
            <p:ph type="title"/>
          </p:nvPr>
        </p:nvSpPr>
        <p:spPr/>
        <p:txBody>
          <a:bodyPr>
            <a:normAutofit/>
          </a:bodyPr>
          <a:lstStyle/>
          <a:p>
            <a:r>
              <a:rPr lang="en-GB" sz="4400" b="1" dirty="0"/>
              <a:t>Linking words</a:t>
            </a:r>
          </a:p>
        </p:txBody>
      </p:sp>
      <p:sp>
        <p:nvSpPr>
          <p:cNvPr id="3" name="Content Placeholder 2">
            <a:extLst>
              <a:ext uri="{FF2B5EF4-FFF2-40B4-BE49-F238E27FC236}">
                <a16:creationId xmlns:a16="http://schemas.microsoft.com/office/drawing/2014/main" id="{901B769A-209D-4402-92DB-CD1779599E88}"/>
              </a:ext>
            </a:extLst>
          </p:cNvPr>
          <p:cNvSpPr>
            <a:spLocks noGrp="1"/>
          </p:cNvSpPr>
          <p:nvPr>
            <p:ph idx="1"/>
          </p:nvPr>
        </p:nvSpPr>
        <p:spPr/>
        <p:txBody>
          <a:bodyPr/>
          <a:lstStyle/>
          <a:p>
            <a:pPr marL="0" indent="0" algn="ctr">
              <a:buNone/>
            </a:pPr>
            <a:r>
              <a:rPr lang="en-GB" dirty="0"/>
              <a:t>How can we flow from one sentence to another?</a:t>
            </a:r>
          </a:p>
          <a:p>
            <a:pPr marL="0" indent="0" algn="ctr">
              <a:buNone/>
            </a:pPr>
            <a:endParaRPr lang="en-GB" dirty="0"/>
          </a:p>
          <a:p>
            <a:pPr marL="0" indent="0" algn="ctr">
              <a:buNone/>
            </a:pPr>
            <a:r>
              <a:rPr lang="en-GB" dirty="0"/>
              <a:t>Try this quiz: what do the linking words mean? </a:t>
            </a:r>
          </a:p>
          <a:p>
            <a:pPr marL="0" indent="0" algn="ctr">
              <a:buNone/>
            </a:pPr>
            <a:endParaRPr lang="en-GB" dirty="0"/>
          </a:p>
          <a:p>
            <a:pPr marL="0" indent="0" algn="ctr">
              <a:buNone/>
            </a:pPr>
            <a:r>
              <a:rPr lang="en-GB" dirty="0">
                <a:hlinkClick r:id="rId2"/>
              </a:rPr>
              <a:t>https://wordwall.net/resource/60922164</a:t>
            </a:r>
            <a:endParaRPr lang="en-GB" dirty="0"/>
          </a:p>
          <a:p>
            <a:pPr marL="0" indent="0" algn="ctr">
              <a:buNone/>
            </a:pPr>
            <a:endParaRPr lang="en-GB" dirty="0"/>
          </a:p>
        </p:txBody>
      </p:sp>
    </p:spTree>
    <p:extLst>
      <p:ext uri="{BB962C8B-B14F-4D97-AF65-F5344CB8AC3E}">
        <p14:creationId xmlns:p14="http://schemas.microsoft.com/office/powerpoint/2010/main" val="3249736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9047E-3C0E-D132-F677-6DFCAFDABDB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87E6AC-4BB0-AC24-E2B1-8EB4446E802A}"/>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Putting it all together</a:t>
            </a:r>
          </a:p>
        </p:txBody>
      </p:sp>
    </p:spTree>
    <p:extLst>
      <p:ext uri="{BB962C8B-B14F-4D97-AF65-F5344CB8AC3E}">
        <p14:creationId xmlns:p14="http://schemas.microsoft.com/office/powerpoint/2010/main" val="11007479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1BF7A-62EB-7484-21B3-B57750BA4AD3}"/>
              </a:ext>
            </a:extLst>
          </p:cNvPr>
          <p:cNvSpPr>
            <a:spLocks noGrp="1"/>
          </p:cNvSpPr>
          <p:nvPr>
            <p:ph type="title"/>
          </p:nvPr>
        </p:nvSpPr>
        <p:spPr/>
        <p:txBody>
          <a:bodyPr/>
          <a:lstStyle/>
          <a:p>
            <a:r>
              <a:rPr lang="en-GB" sz="3600" b="1" dirty="0"/>
              <a:t>Using what we’ve learnt Task 4:</a:t>
            </a:r>
            <a:endParaRPr lang="en-GB" dirty="0"/>
          </a:p>
        </p:txBody>
      </p:sp>
      <p:pic>
        <p:nvPicPr>
          <p:cNvPr id="6" name="Content Placeholder 5" descr="A blue and white rectangular object with white text&#10;&#10;AI-generated content may be incorrect.">
            <a:extLst>
              <a:ext uri="{FF2B5EF4-FFF2-40B4-BE49-F238E27FC236}">
                <a16:creationId xmlns:a16="http://schemas.microsoft.com/office/drawing/2014/main" id="{CE898F2F-C168-A022-5668-2DDCA9C0F48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52943" y="1434306"/>
            <a:ext cx="2879346" cy="3989388"/>
          </a:xfrm>
        </p:spPr>
      </p:pic>
      <p:pic>
        <p:nvPicPr>
          <p:cNvPr id="8" name="Picture 7" descr="A screenshot of a paper">
            <a:extLst>
              <a:ext uri="{FF2B5EF4-FFF2-40B4-BE49-F238E27FC236}">
                <a16:creationId xmlns:a16="http://schemas.microsoft.com/office/drawing/2014/main" id="{1B136CC6-FA49-0FE5-9FB9-7ABD1B778C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506" y="1493862"/>
            <a:ext cx="4035146" cy="3134444"/>
          </a:xfrm>
          <a:prstGeom prst="rect">
            <a:avLst/>
          </a:prstGeom>
        </p:spPr>
      </p:pic>
      <p:sp>
        <p:nvSpPr>
          <p:cNvPr id="4" name="Speech Bubble: Oval 3">
            <a:extLst>
              <a:ext uri="{FF2B5EF4-FFF2-40B4-BE49-F238E27FC236}">
                <a16:creationId xmlns:a16="http://schemas.microsoft.com/office/drawing/2014/main" id="{9D1E6BE0-44D2-CF2B-0337-7E641243777F}"/>
              </a:ext>
            </a:extLst>
          </p:cNvPr>
          <p:cNvSpPr/>
          <p:nvPr/>
        </p:nvSpPr>
        <p:spPr>
          <a:xfrm flipH="1">
            <a:off x="3273005" y="3679176"/>
            <a:ext cx="1382102" cy="1120290"/>
          </a:xfrm>
          <a:prstGeom prst="wedgeEllipseCallout">
            <a:avLst>
              <a:gd name="adj1" fmla="val 123527"/>
              <a:gd name="adj2" fmla="val -2869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Try the activity on Moodle </a:t>
            </a:r>
          </a:p>
        </p:txBody>
      </p:sp>
      <p:sp>
        <p:nvSpPr>
          <p:cNvPr id="7" name="Speech Bubble: Oval 6">
            <a:extLst>
              <a:ext uri="{FF2B5EF4-FFF2-40B4-BE49-F238E27FC236}">
                <a16:creationId xmlns:a16="http://schemas.microsoft.com/office/drawing/2014/main" id="{F851EF20-0A9D-86A3-5163-B27E13A29E6F}"/>
              </a:ext>
            </a:extLst>
          </p:cNvPr>
          <p:cNvSpPr/>
          <p:nvPr/>
        </p:nvSpPr>
        <p:spPr>
          <a:xfrm>
            <a:off x="3923029" y="1204962"/>
            <a:ext cx="1624459" cy="1543890"/>
          </a:xfrm>
          <a:prstGeom prst="wedgeEllipseCallout">
            <a:avLst>
              <a:gd name="adj1" fmla="val 83263"/>
              <a:gd name="adj2" fmla="val 479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Start putting </a:t>
            </a:r>
            <a:r>
              <a:rPr lang="en-GB" sz="1200" b="1"/>
              <a:t>your reading and notes </a:t>
            </a:r>
            <a:r>
              <a:rPr lang="en-GB" sz="1200" b="1" dirty="0"/>
              <a:t>into paragraphs</a:t>
            </a:r>
          </a:p>
        </p:txBody>
      </p:sp>
      <p:sp>
        <p:nvSpPr>
          <p:cNvPr id="10" name="TextBox 9">
            <a:extLst>
              <a:ext uri="{FF2B5EF4-FFF2-40B4-BE49-F238E27FC236}">
                <a16:creationId xmlns:a16="http://schemas.microsoft.com/office/drawing/2014/main" id="{908EAC0A-6FA4-6603-BF3F-FE3592664BCE}"/>
              </a:ext>
            </a:extLst>
          </p:cNvPr>
          <p:cNvSpPr txBox="1"/>
          <p:nvPr/>
        </p:nvSpPr>
        <p:spPr>
          <a:xfrm>
            <a:off x="356815" y="5179472"/>
            <a:ext cx="5468485" cy="369332"/>
          </a:xfrm>
          <a:prstGeom prst="rect">
            <a:avLst/>
          </a:prstGeom>
          <a:noFill/>
        </p:spPr>
        <p:txBody>
          <a:bodyPr wrap="none" rtlCol="0">
            <a:spAutoFit/>
          </a:bodyPr>
          <a:lstStyle/>
          <a:p>
            <a:r>
              <a:rPr lang="en-GB" b="1" dirty="0"/>
              <a:t>Remember to share your work with your lecturer</a:t>
            </a:r>
          </a:p>
        </p:txBody>
      </p:sp>
    </p:spTree>
    <p:extLst>
      <p:ext uri="{BB962C8B-B14F-4D97-AF65-F5344CB8AC3E}">
        <p14:creationId xmlns:p14="http://schemas.microsoft.com/office/powerpoint/2010/main" val="266370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8A155-6784-1851-098D-7EABBA03876C}"/>
              </a:ext>
            </a:extLst>
          </p:cNvPr>
          <p:cNvSpPr>
            <a:spLocks noGrp="1"/>
          </p:cNvSpPr>
          <p:nvPr>
            <p:ph type="title"/>
          </p:nvPr>
        </p:nvSpPr>
        <p:spPr/>
        <p:txBody>
          <a:bodyPr/>
          <a:lstStyle/>
          <a:p>
            <a:endParaRPr lang="en-GB" dirty="0"/>
          </a:p>
        </p:txBody>
      </p:sp>
      <p:sp>
        <p:nvSpPr>
          <p:cNvPr id="4" name="Rectangle 1">
            <a:extLst>
              <a:ext uri="{FF2B5EF4-FFF2-40B4-BE49-F238E27FC236}">
                <a16:creationId xmlns:a16="http://schemas.microsoft.com/office/drawing/2014/main" id="{5990683B-90DE-92D8-6A2C-9754AD01CAD6}"/>
              </a:ext>
            </a:extLst>
          </p:cNvPr>
          <p:cNvSpPr>
            <a:spLocks noGrp="1" noChangeArrowheads="1"/>
          </p:cNvSpPr>
          <p:nvPr>
            <p:ph idx="1"/>
          </p:nvPr>
        </p:nvSpPr>
        <p:spPr bwMode="auto">
          <a:xfrm>
            <a:off x="457200" y="1069889"/>
            <a:ext cx="8003231" cy="4302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Use of first person</a:t>
            </a:r>
            <a:r>
              <a:rPr kumimoji="0" lang="en-US" altLang="en-US" sz="1800" b="0" i="0" u="none" strike="noStrike" cap="none" normalizeH="0" baseline="0" dirty="0">
                <a:ln>
                  <a:noFill/>
                </a:ln>
                <a:solidFill>
                  <a:schemeClr val="tx1"/>
                </a:solidFill>
                <a:effectLst/>
                <a:latin typeface="Arial" panose="020B0604020202020204" pitchFamily="34" charset="0"/>
              </a:rPr>
              <a:t> ("In my opinion", "I believe") – this is usually inappropriate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in formal or academic writing unless specifically required.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No references/evidence</a:t>
            </a:r>
            <a:r>
              <a:rPr kumimoji="0" lang="en-US" altLang="en-US" sz="1800" b="0" i="0" u="none" strike="noStrike" cap="none" normalizeH="0" baseline="0" dirty="0">
                <a:ln>
                  <a:noFill/>
                </a:ln>
                <a:solidFill>
                  <a:schemeClr val="tx1"/>
                </a:solidFill>
                <a:effectLst/>
                <a:latin typeface="Arial" panose="020B0604020202020204" pitchFamily="34" charset="0"/>
              </a:rPr>
              <a:t> – the writer gives statistics and predictions but does not cite any sources.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r>
              <a:rPr lang="en-GB" sz="1800" b="1" dirty="0"/>
              <a:t>Informal and subjective language</a:t>
            </a:r>
          </a:p>
          <a:p>
            <a:r>
              <a:rPr lang="en-GB" sz="1800" dirty="0"/>
              <a:t>"too many of these kinds of medical conditions" is vague and emotional. </a:t>
            </a:r>
          </a:p>
          <a:p>
            <a:r>
              <a:rPr lang="en-GB" sz="1800" dirty="0"/>
              <a:t>The writer should be more precise and objective.</a:t>
            </a:r>
          </a:p>
          <a:p>
            <a:r>
              <a:rPr lang="en-GB" sz="1800" b="1" dirty="0"/>
              <a:t>Lack of clarity</a:t>
            </a:r>
          </a:p>
          <a:p>
            <a:r>
              <a:rPr lang="en-GB" sz="1800" dirty="0"/>
              <a:t>What medical conditions? The paragraph never specifies them. </a:t>
            </a:r>
          </a:p>
          <a:p>
            <a:r>
              <a:rPr lang="en-GB" sz="1800" dirty="0"/>
              <a:t>"additional cases will be found" is unclear. Found by whom? Through what process?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31408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0C605-9F5C-DA91-0DA0-829342F309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CBAA9C-F86E-C2E3-669C-D0C2C42C82F4}"/>
              </a:ext>
            </a:extLst>
          </p:cNvPr>
          <p:cNvSpPr>
            <a:spLocks noGrp="1"/>
          </p:cNvSpPr>
          <p:nvPr>
            <p:ph idx="1"/>
          </p:nvPr>
        </p:nvSpPr>
        <p:spPr/>
        <p:txBody>
          <a:bodyPr>
            <a:normAutofit fontScale="92500" lnSpcReduction="10000"/>
          </a:bodyPr>
          <a:lstStyle/>
          <a:p>
            <a:r>
              <a:rPr lang="en-GB" b="1" dirty="0"/>
              <a:t>Grammar and sentence structure errors</a:t>
            </a:r>
          </a:p>
          <a:p>
            <a:r>
              <a:rPr lang="en-GB" dirty="0"/>
              <a:t>"Last year there were 10,700 people in Birmingham diagnosed" → awkward. Better: </a:t>
            </a:r>
            <a:r>
              <a:rPr lang="en-GB" i="1" dirty="0"/>
              <a:t>"Last year, 10,700 people in Birmingham were diagnosed with the condition."</a:t>
            </a:r>
            <a:r>
              <a:rPr lang="en-GB" dirty="0"/>
              <a:t> </a:t>
            </a:r>
          </a:p>
          <a:p>
            <a:r>
              <a:rPr lang="en-GB" dirty="0"/>
              <a:t>"I believe the situation with progress and worsen" → grammatically incorrect.</a:t>
            </a:r>
          </a:p>
          <a:p>
            <a:r>
              <a:rPr lang="en-GB" b="1" dirty="0"/>
              <a:t>Tense problems</a:t>
            </a:r>
          </a:p>
          <a:p>
            <a:r>
              <a:rPr lang="en-GB" dirty="0"/>
              <a:t>The paragraph moves between past, present, and future without clear reasons. </a:t>
            </a:r>
          </a:p>
          <a:p>
            <a:r>
              <a:rPr lang="en-GB" dirty="0"/>
              <a:t>Example: </a:t>
            </a:r>
            <a:r>
              <a:rPr lang="en-GB" i="1" dirty="0"/>
              <a:t>"Last year there were..."</a:t>
            </a:r>
            <a:r>
              <a:rPr lang="en-GB" dirty="0"/>
              <a:t> then </a:t>
            </a:r>
            <a:r>
              <a:rPr lang="en-GB" i="1" dirty="0"/>
              <a:t>"will be found"</a:t>
            </a:r>
            <a:r>
              <a:rPr lang="en-GB" dirty="0"/>
              <a:t> then </a:t>
            </a:r>
            <a:r>
              <a:rPr lang="en-GB" i="1" dirty="0"/>
              <a:t>"there are clear differences"</a:t>
            </a:r>
            <a:r>
              <a:rPr lang="en-GB" dirty="0"/>
              <a:t>.</a:t>
            </a:r>
          </a:p>
          <a:p>
            <a:endParaRPr lang="en-GB" dirty="0"/>
          </a:p>
        </p:txBody>
      </p:sp>
    </p:spTree>
    <p:extLst>
      <p:ext uri="{BB962C8B-B14F-4D97-AF65-F5344CB8AC3E}">
        <p14:creationId xmlns:p14="http://schemas.microsoft.com/office/powerpoint/2010/main" val="31079782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8A9E-7D58-1E7E-C47F-613ED25A688A}"/>
              </a:ext>
            </a:extLst>
          </p:cNvPr>
          <p:cNvSpPr>
            <a:spLocks noGrp="1"/>
          </p:cNvSpPr>
          <p:nvPr>
            <p:ph type="title"/>
          </p:nvPr>
        </p:nvSpPr>
        <p:spPr/>
        <p:txBody>
          <a:bodyPr/>
          <a:lstStyle/>
          <a:p>
            <a:r>
              <a:rPr lang="en-US" dirty="0"/>
              <a:t> </a:t>
            </a:r>
            <a:endParaRPr lang="en-GB" dirty="0"/>
          </a:p>
        </p:txBody>
      </p:sp>
      <p:sp>
        <p:nvSpPr>
          <p:cNvPr id="3" name="Content Placeholder 2">
            <a:extLst>
              <a:ext uri="{FF2B5EF4-FFF2-40B4-BE49-F238E27FC236}">
                <a16:creationId xmlns:a16="http://schemas.microsoft.com/office/drawing/2014/main" id="{3F4A97A8-4EFC-81A5-D0A7-C8DE17CA217B}"/>
              </a:ext>
            </a:extLst>
          </p:cNvPr>
          <p:cNvSpPr>
            <a:spLocks noGrp="1"/>
          </p:cNvSpPr>
          <p:nvPr>
            <p:ph idx="1"/>
          </p:nvPr>
        </p:nvSpPr>
        <p:spPr/>
        <p:txBody>
          <a:bodyPr>
            <a:normAutofit fontScale="92500" lnSpcReduction="20000"/>
          </a:bodyPr>
          <a:lstStyle/>
          <a:p>
            <a:r>
              <a:rPr lang="en-GB" b="1" dirty="0"/>
              <a:t>Weak comparison</a:t>
            </a:r>
          </a:p>
          <a:p>
            <a:r>
              <a:rPr lang="en-GB" dirty="0"/>
              <a:t>"If you compared the numbers of patients in Birmingham with those found in London" is awkward. </a:t>
            </a:r>
          </a:p>
          <a:p>
            <a:r>
              <a:rPr lang="en-GB" dirty="0"/>
              <a:t>No actual figures for London are provided, so the comparison is unsupported.</a:t>
            </a:r>
          </a:p>
          <a:p>
            <a:r>
              <a:rPr lang="en-GB" b="1" dirty="0"/>
              <a:t>Poor cohesion and linking</a:t>
            </a:r>
          </a:p>
          <a:p>
            <a:r>
              <a:rPr lang="en-GB" dirty="0"/>
              <a:t>Ideas are not connected logically. </a:t>
            </a:r>
          </a:p>
          <a:p>
            <a:r>
              <a:rPr lang="en-GB" dirty="0"/>
              <a:t>The paragraph jumps from numbers, to comparisons, to future predictions. </a:t>
            </a:r>
          </a:p>
          <a:p>
            <a:r>
              <a:rPr lang="en-GB" b="1" dirty="0"/>
              <a:t>Unsupported prediction</a:t>
            </a:r>
          </a:p>
          <a:p>
            <a:r>
              <a:rPr lang="en-GB" dirty="0"/>
              <a:t>"the situation will worsen in the next few years" is speculation unless supported by evidence.</a:t>
            </a:r>
          </a:p>
          <a:p>
            <a:endParaRPr lang="en-GB" dirty="0"/>
          </a:p>
        </p:txBody>
      </p:sp>
    </p:spTree>
    <p:extLst>
      <p:ext uri="{BB962C8B-B14F-4D97-AF65-F5344CB8AC3E}">
        <p14:creationId xmlns:p14="http://schemas.microsoft.com/office/powerpoint/2010/main" val="1247134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41F8-7B59-0F9B-2DE4-48378558F8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5C5956-B2F8-35D7-68FF-367DA1A354A6}"/>
              </a:ext>
            </a:extLst>
          </p:cNvPr>
          <p:cNvSpPr>
            <a:spLocks noGrp="1"/>
          </p:cNvSpPr>
          <p:nvPr>
            <p:ph idx="1"/>
          </p:nvPr>
        </p:nvSpPr>
        <p:spPr/>
        <p:txBody>
          <a:bodyPr/>
          <a:lstStyle/>
          <a:p>
            <a:r>
              <a:rPr lang="en-GB" b="1" dirty="0"/>
              <a:t>Repetition and wordiness</a:t>
            </a:r>
          </a:p>
          <a:p>
            <a:r>
              <a:rPr lang="en-GB" dirty="0"/>
              <a:t>"more and more each year" </a:t>
            </a:r>
          </a:p>
          <a:p>
            <a:r>
              <a:rPr lang="en-GB" dirty="0"/>
              <a:t>"numbers of patients ... those found in London" </a:t>
            </a:r>
          </a:p>
          <a:p>
            <a:r>
              <a:rPr lang="en-GB" dirty="0"/>
              <a:t>Could be expressed more concisely.</a:t>
            </a:r>
          </a:p>
          <a:p>
            <a:endParaRPr lang="en-GB" dirty="0"/>
          </a:p>
        </p:txBody>
      </p:sp>
    </p:spTree>
    <p:extLst>
      <p:ext uri="{BB962C8B-B14F-4D97-AF65-F5344CB8AC3E}">
        <p14:creationId xmlns:p14="http://schemas.microsoft.com/office/powerpoint/2010/main" val="2493507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56F0-65C2-1BC9-0D10-84D8CF97F127}"/>
              </a:ext>
            </a:extLst>
          </p:cNvPr>
          <p:cNvSpPr>
            <a:spLocks noGrp="1"/>
          </p:cNvSpPr>
          <p:nvPr>
            <p:ph type="title"/>
          </p:nvPr>
        </p:nvSpPr>
        <p:spPr/>
        <p:txBody>
          <a:bodyPr/>
          <a:lstStyle/>
          <a:p>
            <a:r>
              <a:rPr lang="en-GB" b="1" dirty="0"/>
              <a:t>A better version </a:t>
            </a:r>
            <a:br>
              <a:rPr lang="en-GB" b="1" dirty="0"/>
            </a:br>
            <a:endParaRPr lang="en-GB" dirty="0"/>
          </a:p>
        </p:txBody>
      </p:sp>
      <p:sp>
        <p:nvSpPr>
          <p:cNvPr id="3" name="Content Placeholder 2">
            <a:extLst>
              <a:ext uri="{FF2B5EF4-FFF2-40B4-BE49-F238E27FC236}">
                <a16:creationId xmlns:a16="http://schemas.microsoft.com/office/drawing/2014/main" id="{CFC63FB0-30EA-AD6B-77E4-032768B24BBB}"/>
              </a:ext>
            </a:extLst>
          </p:cNvPr>
          <p:cNvSpPr>
            <a:spLocks noGrp="1"/>
          </p:cNvSpPr>
          <p:nvPr>
            <p:ph idx="1"/>
          </p:nvPr>
        </p:nvSpPr>
        <p:spPr/>
        <p:txBody>
          <a:bodyPr/>
          <a:lstStyle/>
          <a:p>
            <a:r>
              <a:rPr lang="en-GB" dirty="0"/>
              <a:t>The number of people diagnosed with this medical condition has increased in recent years. In Birmingham, 10,700 people were diagnosed with the condition last year. A comparison of diagnosis rates in Birmingham and London shows significant differences between the two cities. Current trends suggest that the number of cases may continue to rise over the next few years.</a:t>
            </a:r>
          </a:p>
          <a:p>
            <a:endParaRPr lang="en-GB" dirty="0"/>
          </a:p>
        </p:txBody>
      </p:sp>
    </p:spTree>
    <p:extLst>
      <p:ext uri="{BB962C8B-B14F-4D97-AF65-F5344CB8AC3E}">
        <p14:creationId xmlns:p14="http://schemas.microsoft.com/office/powerpoint/2010/main" val="31885954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2857D-3DDD-C2CD-CE14-A64CDA195E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D6B723-BEC8-E250-BD7F-FAC3FEF2974E}"/>
              </a:ext>
            </a:extLst>
          </p:cNvPr>
          <p:cNvSpPr>
            <a:spLocks noGrp="1"/>
          </p:cNvSpPr>
          <p:nvPr>
            <p:ph type="title"/>
          </p:nvPr>
        </p:nvSpPr>
        <p:spPr/>
        <p:txBody>
          <a:bodyPr>
            <a:normAutofit fontScale="90000"/>
          </a:bodyPr>
          <a:lstStyle/>
          <a:p>
            <a:r>
              <a:rPr lang="en-GB" sz="4400" b="1" dirty="0"/>
              <a:t>Working towards Task 3 Assessment</a:t>
            </a:r>
          </a:p>
        </p:txBody>
      </p:sp>
      <p:sp>
        <p:nvSpPr>
          <p:cNvPr id="3" name="Content Placeholder 2">
            <a:extLst>
              <a:ext uri="{FF2B5EF4-FFF2-40B4-BE49-F238E27FC236}">
                <a16:creationId xmlns:a16="http://schemas.microsoft.com/office/drawing/2014/main" id="{1462123F-2D20-0730-D098-43635D66F1A7}"/>
              </a:ext>
            </a:extLst>
          </p:cNvPr>
          <p:cNvSpPr>
            <a:spLocks noGrp="1"/>
          </p:cNvSpPr>
          <p:nvPr>
            <p:ph sz="half" idx="1"/>
          </p:nvPr>
        </p:nvSpPr>
        <p:spPr/>
        <p:txBody>
          <a:bodyPr>
            <a:normAutofit/>
          </a:bodyPr>
          <a:lstStyle/>
          <a:p>
            <a:pPr algn="l">
              <a:lnSpc>
                <a:spcPts val="2100"/>
              </a:lnSpc>
              <a:buFont typeface="Arial" panose="020B0604020202020204" pitchFamily="34" charset="0"/>
              <a:buChar char="•"/>
            </a:pPr>
            <a:endParaRPr lang="en-GB" b="0" i="0" dirty="0">
              <a:effectLst/>
            </a:endParaRPr>
          </a:p>
          <a:p>
            <a:pPr algn="l">
              <a:lnSpc>
                <a:spcPts val="2100"/>
              </a:lnSpc>
              <a:buFont typeface="Arial" panose="020B0604020202020204" pitchFamily="34" charset="0"/>
              <a:buChar char="•"/>
            </a:pPr>
            <a:r>
              <a:rPr lang="en-GB" b="0" i="0" dirty="0">
                <a:effectLst/>
              </a:rPr>
              <a:t>Think about how your work is going to fit together</a:t>
            </a:r>
          </a:p>
          <a:p>
            <a:pPr algn="l">
              <a:lnSpc>
                <a:spcPts val="2100"/>
              </a:lnSpc>
              <a:buFont typeface="Arial" panose="020B0604020202020204" pitchFamily="34" charset="0"/>
              <a:buChar char="•"/>
            </a:pPr>
            <a:r>
              <a:rPr lang="en-GB" dirty="0"/>
              <a:t>Think about the structure of your work</a:t>
            </a:r>
          </a:p>
          <a:p>
            <a:pPr algn="l">
              <a:lnSpc>
                <a:spcPts val="2100"/>
              </a:lnSpc>
              <a:buFont typeface="Arial" panose="020B0604020202020204" pitchFamily="34" charset="0"/>
              <a:buChar char="•"/>
            </a:pPr>
            <a:r>
              <a:rPr lang="en-GB" b="0" i="0" dirty="0">
                <a:effectLst/>
              </a:rPr>
              <a:t>Think about the content of your paragraphs</a:t>
            </a:r>
          </a:p>
          <a:p>
            <a:pPr algn="l">
              <a:lnSpc>
                <a:spcPts val="2100"/>
              </a:lnSpc>
              <a:buFont typeface="Arial" panose="020B0604020202020204" pitchFamily="34" charset="0"/>
              <a:buChar char="•"/>
            </a:pPr>
            <a:r>
              <a:rPr lang="en-GB" dirty="0"/>
              <a:t>Think about how you’re going link your paragraphs together</a:t>
            </a:r>
          </a:p>
          <a:p>
            <a:pPr algn="l">
              <a:lnSpc>
                <a:spcPts val="2100"/>
              </a:lnSpc>
              <a:buFont typeface="Arial" panose="020B0604020202020204" pitchFamily="34" charset="0"/>
              <a:buChar char="•"/>
            </a:pPr>
            <a:r>
              <a:rPr lang="en-GB" dirty="0"/>
              <a:t>Think about what goes in an introduction / conclusion</a:t>
            </a:r>
          </a:p>
          <a:p>
            <a:pPr marL="0" indent="0" algn="l">
              <a:lnSpc>
                <a:spcPts val="2100"/>
              </a:lnSpc>
              <a:buNone/>
            </a:pPr>
            <a:endParaRPr lang="en-GB" dirty="0"/>
          </a:p>
          <a:p>
            <a:endParaRPr lang="en-GB" dirty="0"/>
          </a:p>
        </p:txBody>
      </p:sp>
      <p:pic>
        <p:nvPicPr>
          <p:cNvPr id="8" name="Content Placeholder 7" descr="Sticky notes with question marks">
            <a:extLst>
              <a:ext uri="{FF2B5EF4-FFF2-40B4-BE49-F238E27FC236}">
                <a16:creationId xmlns:a16="http://schemas.microsoft.com/office/drawing/2014/main" id="{AD85155B-7518-D875-4BFF-6717ED3FBD1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42178896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emplate/>
  <TotalTime>75</TotalTime>
  <Words>2609</Words>
  <Application>Microsoft Office PowerPoint</Application>
  <PresentationFormat>On-screen Show (4:3)</PresentationFormat>
  <Paragraphs>247</Paragraphs>
  <Slides>39</Slides>
  <Notes>9</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39</vt:i4>
      </vt:variant>
    </vt:vector>
  </HeadingPairs>
  <TitlesOfParts>
    <vt:vector size="49" baseType="lpstr">
      <vt:lpstr>DengXian</vt:lpstr>
      <vt:lpstr>Myriad Pro</vt:lpstr>
      <vt:lpstr>Yu Mincho</vt:lpstr>
      <vt:lpstr>Arial</vt:lpstr>
      <vt:lpstr>Calibri</vt:lpstr>
      <vt:lpstr>Cambria</vt:lpstr>
      <vt:lpstr>Times New Roman</vt:lpstr>
      <vt:lpstr>20140311PresentationUWTSDTemplate</vt:lpstr>
      <vt:lpstr>1_20140311PresentationUWTSDTemplate</vt:lpstr>
      <vt:lpstr>Document</vt:lpstr>
      <vt:lpstr>Certificate of Higher Education – Skills for the Workplace Health and Social Care  Academic and Employability Skills (LCHS4001) Session 5: Paragraphing, Coherence and Cohesion</vt:lpstr>
      <vt:lpstr>In this session we will…</vt:lpstr>
      <vt:lpstr>PowerPoint Presentation</vt:lpstr>
      <vt:lpstr>Writing: Paragraph structure and cohesion </vt:lpstr>
      <vt:lpstr>Where to begin?</vt:lpstr>
      <vt:lpstr>PowerPoint Presentation</vt:lpstr>
      <vt:lpstr>Why use paragraphs?</vt:lpstr>
      <vt:lpstr>Structure of a paragraph</vt:lpstr>
      <vt:lpstr>Example 1</vt:lpstr>
      <vt:lpstr>Supporting sentences should…</vt:lpstr>
      <vt:lpstr>Example 2</vt:lpstr>
      <vt:lpstr>Activity 1</vt:lpstr>
      <vt:lpstr>Activity 1 </vt:lpstr>
      <vt:lpstr>Suggested Answer</vt:lpstr>
      <vt:lpstr>2. Highlight the sentences that develop the topic of discussion. </vt:lpstr>
      <vt:lpstr>3. Does the final sentence conclude the topic or link to further points?</vt:lpstr>
      <vt:lpstr>PowerPoint Presentation</vt:lpstr>
      <vt:lpstr>Discuss with a partner</vt:lpstr>
      <vt:lpstr>Coherence and Cohesion</vt:lpstr>
      <vt:lpstr>Activity 2</vt:lpstr>
      <vt:lpstr>Activity 2 </vt:lpstr>
      <vt:lpstr>Activity 2 Suggested Answer</vt:lpstr>
      <vt:lpstr>Activity 3</vt:lpstr>
      <vt:lpstr>Activity 3 Suggested Answer</vt:lpstr>
      <vt:lpstr>PowerPoint Presentation</vt:lpstr>
      <vt:lpstr>Types of sentence</vt:lpstr>
      <vt:lpstr>Simple sentences</vt:lpstr>
      <vt:lpstr>Compound sentences</vt:lpstr>
      <vt:lpstr>PowerPoint Presentation</vt:lpstr>
      <vt:lpstr>Complex sentences</vt:lpstr>
      <vt:lpstr>Linking words</vt:lpstr>
      <vt:lpstr>PowerPoint Presentation</vt:lpstr>
      <vt:lpstr>Using what we’ve learnt Task 4:</vt:lpstr>
      <vt:lpstr>PowerPoint Presentation</vt:lpstr>
      <vt:lpstr>PowerPoint Presentation</vt:lpstr>
      <vt:lpstr> </vt:lpstr>
      <vt:lpstr>PowerPoint Presentation</vt:lpstr>
      <vt:lpstr>A better version  </vt:lpstr>
      <vt:lpstr>Working towards Task 3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Wenli Wu</cp:lastModifiedBy>
  <cp:revision>218</cp:revision>
  <dcterms:created xsi:type="dcterms:W3CDTF">2015-04-14T15:21:28Z</dcterms:created>
  <dcterms:modified xsi:type="dcterms:W3CDTF">2026-06-09T11:11:59Z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