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1"/>
  </p:notesMasterIdLst>
  <p:handoutMasterIdLst>
    <p:handoutMasterId r:id="rId22"/>
  </p:handoutMasterIdLst>
  <p:sldIdLst>
    <p:sldId id="277" r:id="rId2"/>
    <p:sldId id="263" r:id="rId3"/>
    <p:sldId id="293" r:id="rId4"/>
    <p:sldId id="302" r:id="rId5"/>
    <p:sldId id="303" r:id="rId6"/>
    <p:sldId id="307" r:id="rId7"/>
    <p:sldId id="308" r:id="rId8"/>
    <p:sldId id="292" r:id="rId9"/>
    <p:sldId id="310" r:id="rId10"/>
    <p:sldId id="297" r:id="rId11"/>
    <p:sldId id="298" r:id="rId12"/>
    <p:sldId id="299" r:id="rId13"/>
    <p:sldId id="300" r:id="rId14"/>
    <p:sldId id="304" r:id="rId15"/>
    <p:sldId id="305" r:id="rId16"/>
    <p:sldId id="306" r:id="rId17"/>
    <p:sldId id="301" r:id="rId18"/>
    <p:sldId id="311" r:id="rId19"/>
    <p:sldId id="296" r:id="rId20"/>
  </p:sldIdLst>
  <p:sldSz cx="9144000" cy="6858000" type="screen4x3"/>
  <p:notesSz cx="6746875" cy="99139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3">
          <p15:clr>
            <a:srgbClr val="A4A3A4"/>
          </p15:clr>
        </p15:guide>
        <p15:guide id="2" pos="212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6" autoAdjust="0"/>
    <p:restoredTop sz="95701" autoAdjust="0"/>
  </p:normalViewPr>
  <p:slideViewPr>
    <p:cSldViewPr>
      <p:cViewPr varScale="1">
        <p:scale>
          <a:sx n="63" d="100"/>
          <a:sy n="63" d="100"/>
        </p:scale>
        <p:origin x="644"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0" d="100"/>
        <a:sy n="140" d="100"/>
      </p:scale>
      <p:origin x="0" y="0"/>
    </p:cViewPr>
  </p:sorterViewPr>
  <p:notesViewPr>
    <p:cSldViewPr>
      <p:cViewPr varScale="1">
        <p:scale>
          <a:sx n="61" d="100"/>
          <a:sy n="61" d="100"/>
        </p:scale>
        <p:origin x="-1698" y="-54"/>
      </p:cViewPr>
      <p:guideLst>
        <p:guide orient="horz" pos="3123"/>
        <p:guide pos="2125"/>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F0EB6418-8FDD-466E-B8FD-FDF8DFBBC145}"/>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C5B2C2D-F970-4BB5-8062-FD7A7A13823E}"/>
              </a:ext>
            </a:extLst>
          </p:cNvPr>
          <p:cNvSpPr>
            <a:spLocks noGrp="1" noChangeArrowheads="1"/>
          </p:cNvSpPr>
          <p:nvPr>
            <p:ph type="dt" sz="quarter" idx="1"/>
          </p:nvPr>
        </p:nvSpPr>
        <p:spPr bwMode="auto">
          <a:xfrm>
            <a:off x="3821113"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CD8B819E-DD5B-4E7E-A5AE-2D70C1A06E3F}"/>
              </a:ext>
            </a:extLst>
          </p:cNvPr>
          <p:cNvSpPr>
            <a:spLocks noGrp="1" noChangeArrowheads="1"/>
          </p:cNvSpPr>
          <p:nvPr>
            <p:ph type="ftr" sz="quarter" idx="2"/>
          </p:nvPr>
        </p:nvSpPr>
        <p:spPr bwMode="auto">
          <a:xfrm>
            <a:off x="0"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2EE9221C-2C47-42A2-A54B-8B15A7474AD0}"/>
              </a:ext>
            </a:extLst>
          </p:cNvPr>
          <p:cNvSpPr>
            <a:spLocks noGrp="1" noChangeArrowheads="1"/>
          </p:cNvSpPr>
          <p:nvPr>
            <p:ph type="sldNum" sz="quarter" idx="3"/>
          </p:nvPr>
        </p:nvSpPr>
        <p:spPr bwMode="auto">
          <a:xfrm>
            <a:off x="3821113"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F86EA57E-7559-4DAE-AFD8-64D135FAD36E}" type="slidenum">
              <a:rPr lang="en-GB" altLang="en-US"/>
              <a:pPr>
                <a:defRPr/>
              </a:pPr>
              <a:t>‹#›</a:t>
            </a:fld>
            <a:endParaRPr lang="en-GB" altLang="en-US"/>
          </a:p>
        </p:txBody>
      </p:sp>
    </p:spTree>
    <p:extLst>
      <p:ext uri="{BB962C8B-B14F-4D97-AF65-F5344CB8AC3E}">
        <p14:creationId xmlns:p14="http://schemas.microsoft.com/office/powerpoint/2010/main" val="14998584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9C99641F-E5E0-443F-857F-BBE9A90EED0F}"/>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AA912BC5-7D06-4BA6-8CF6-4D1F038E722C}"/>
              </a:ext>
            </a:extLst>
          </p:cNvPr>
          <p:cNvSpPr>
            <a:spLocks noGrp="1" noChangeArrowheads="1"/>
          </p:cNvSpPr>
          <p:nvPr>
            <p:ph type="dt" idx="1"/>
          </p:nvPr>
        </p:nvSpPr>
        <p:spPr bwMode="auto">
          <a:xfrm>
            <a:off x="382270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a:extLst>
              <a:ext uri="{FF2B5EF4-FFF2-40B4-BE49-F238E27FC236}">
                <a16:creationId xmlns:a16="http://schemas.microsoft.com/office/drawing/2014/main" id="{A961BA8A-1466-4B71-9684-1ABCD7A83550}"/>
              </a:ext>
            </a:extLst>
          </p:cNvPr>
          <p:cNvSpPr>
            <a:spLocks noGrp="1" noRot="1" noChangeAspect="1" noChangeArrowheads="1" noTextEdit="1"/>
          </p:cNvSpPr>
          <p:nvPr>
            <p:ph type="sldImg" idx="2"/>
          </p:nvPr>
        </p:nvSpPr>
        <p:spPr bwMode="auto">
          <a:xfrm>
            <a:off x="895350" y="742950"/>
            <a:ext cx="4957763" cy="3717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6483EBEB-5149-4757-BEAD-B8E4F3DB2558}"/>
              </a:ext>
            </a:extLst>
          </p:cNvPr>
          <p:cNvSpPr>
            <a:spLocks noGrp="1" noChangeArrowheads="1"/>
          </p:cNvSpPr>
          <p:nvPr>
            <p:ph type="body" sz="quarter" idx="3"/>
          </p:nvPr>
        </p:nvSpPr>
        <p:spPr bwMode="auto">
          <a:xfrm>
            <a:off x="900113" y="4708525"/>
            <a:ext cx="4946650" cy="4462463"/>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3A9BE34F-B3A4-4629-99CA-86E1DDFE22B8}"/>
              </a:ext>
            </a:extLst>
          </p:cNvPr>
          <p:cNvSpPr>
            <a:spLocks noGrp="1" noChangeArrowheads="1"/>
          </p:cNvSpPr>
          <p:nvPr>
            <p:ph type="ftr" sz="quarter" idx="4"/>
          </p:nvPr>
        </p:nvSpPr>
        <p:spPr bwMode="auto">
          <a:xfrm>
            <a:off x="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192C74B4-6365-40F3-89E2-4588CE08B578}"/>
              </a:ext>
            </a:extLst>
          </p:cNvPr>
          <p:cNvSpPr>
            <a:spLocks noGrp="1" noChangeArrowheads="1"/>
          </p:cNvSpPr>
          <p:nvPr>
            <p:ph type="sldNum" sz="quarter" idx="5"/>
          </p:nvPr>
        </p:nvSpPr>
        <p:spPr bwMode="auto">
          <a:xfrm>
            <a:off x="382270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5B246B08-1AD4-482A-B4E4-985B7039BB59}" type="slidenum">
              <a:rPr lang="en-GB" altLang="en-US"/>
              <a:pPr>
                <a:defRPr/>
              </a:pPr>
              <a:t>‹#›</a:t>
            </a:fld>
            <a:endParaRPr lang="en-GB" altLang="en-US"/>
          </a:p>
        </p:txBody>
      </p:sp>
    </p:spTree>
    <p:extLst>
      <p:ext uri="{BB962C8B-B14F-4D97-AF65-F5344CB8AC3E}">
        <p14:creationId xmlns:p14="http://schemas.microsoft.com/office/powerpoint/2010/main" val="7640450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B246B08-1AD4-482A-B4E4-985B7039BB59}" type="slidenum">
              <a:rPr lang="en-GB" altLang="en-US" smtClean="0"/>
              <a:pPr>
                <a:defRPr/>
              </a:pPr>
              <a:t>8</a:t>
            </a:fld>
            <a:endParaRPr lang="en-GB" altLang="en-US"/>
          </a:p>
        </p:txBody>
      </p:sp>
    </p:spTree>
    <p:extLst>
      <p:ext uri="{BB962C8B-B14F-4D97-AF65-F5344CB8AC3E}">
        <p14:creationId xmlns:p14="http://schemas.microsoft.com/office/powerpoint/2010/main" val="34229679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2FF8801-A67E-460E-A23D-F9656E9CF7AB}"/>
              </a:ext>
            </a:extLst>
          </p:cNvPr>
          <p:cNvSpPr>
            <a:spLocks noGrp="1"/>
          </p:cNvSpPr>
          <p:nvPr>
            <p:ph type="dt" sz="half" idx="10"/>
          </p:nvPr>
        </p:nvSpPr>
        <p:spPr>
          <a:xfrm>
            <a:off x="395288" y="6524625"/>
            <a:ext cx="971550" cy="219075"/>
          </a:xfrm>
        </p:spPr>
        <p:txBody>
          <a:bodyPr/>
          <a:lstStyle>
            <a:lvl1pPr>
              <a:defRPr/>
            </a:lvl1pPr>
          </a:lstStyle>
          <a:p>
            <a:pPr>
              <a:defRPr/>
            </a:pPr>
            <a:fld id="{8AA65A15-4643-4552-8F90-97D14597E7F3}" type="datetime1">
              <a:rPr lang="en-GB" altLang="en-US"/>
              <a:pPr>
                <a:defRPr/>
              </a:pPr>
              <a:t>10/11/2021</a:t>
            </a:fld>
            <a:endParaRPr lang="en-GB" altLang="en-US" dirty="0"/>
          </a:p>
        </p:txBody>
      </p:sp>
      <p:sp>
        <p:nvSpPr>
          <p:cNvPr id="5" name="Footer Placeholder 4">
            <a:extLst>
              <a:ext uri="{FF2B5EF4-FFF2-40B4-BE49-F238E27FC236}">
                <a16:creationId xmlns:a16="http://schemas.microsoft.com/office/drawing/2014/main" id="{998811F0-E39C-408A-B113-B14243C204C8}"/>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37AE6BCA-4E53-4915-A4A1-76C3287FDDBB}"/>
              </a:ext>
            </a:extLst>
          </p:cNvPr>
          <p:cNvSpPr>
            <a:spLocks noGrp="1"/>
          </p:cNvSpPr>
          <p:nvPr>
            <p:ph type="sldNum" sz="quarter" idx="12"/>
          </p:nvPr>
        </p:nvSpPr>
        <p:spPr/>
        <p:txBody>
          <a:bodyPr/>
          <a:lstStyle>
            <a:lvl1pPr>
              <a:defRPr/>
            </a:lvl1pPr>
          </a:lstStyle>
          <a:p>
            <a:pPr>
              <a:defRPr/>
            </a:pPr>
            <a:fld id="{C3F56C83-2A10-4C25-A6FA-F2B04429D231}" type="slidenum">
              <a:rPr lang="en-GB" altLang="en-US"/>
              <a:pPr>
                <a:defRPr/>
              </a:pPr>
              <a:t>‹#›</a:t>
            </a:fld>
            <a:endParaRPr lang="en-GB" altLang="en-US"/>
          </a:p>
        </p:txBody>
      </p:sp>
    </p:spTree>
    <p:extLst>
      <p:ext uri="{BB962C8B-B14F-4D97-AF65-F5344CB8AC3E}">
        <p14:creationId xmlns:p14="http://schemas.microsoft.com/office/powerpoint/2010/main" val="3327906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6A3EC7-C446-42B9-9FA5-AA69720F8519}"/>
              </a:ext>
            </a:extLst>
          </p:cNvPr>
          <p:cNvSpPr>
            <a:spLocks noGrp="1"/>
          </p:cNvSpPr>
          <p:nvPr>
            <p:ph type="dt" sz="half" idx="10"/>
          </p:nvPr>
        </p:nvSpPr>
        <p:spPr/>
        <p:txBody>
          <a:bodyPr/>
          <a:lstStyle>
            <a:lvl1pPr>
              <a:defRPr/>
            </a:lvl1pPr>
          </a:lstStyle>
          <a:p>
            <a:pPr>
              <a:defRPr/>
            </a:pPr>
            <a:fld id="{71EB28F8-D49C-40F8-A70C-70C92CA0F5D8}" type="datetime1">
              <a:rPr lang="en-GB" altLang="en-US"/>
              <a:pPr>
                <a:defRPr/>
              </a:pPr>
              <a:t>10/11/2021</a:t>
            </a:fld>
            <a:endParaRPr lang="en-GB" altLang="en-US" dirty="0"/>
          </a:p>
        </p:txBody>
      </p:sp>
      <p:sp>
        <p:nvSpPr>
          <p:cNvPr id="5" name="Footer Placeholder 4">
            <a:extLst>
              <a:ext uri="{FF2B5EF4-FFF2-40B4-BE49-F238E27FC236}">
                <a16:creationId xmlns:a16="http://schemas.microsoft.com/office/drawing/2014/main" id="{77E845BB-B472-4515-9CB9-D6E408E4DE73}"/>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83148EA9-8B48-4560-BAA3-D5F1BD92C3D9}"/>
              </a:ext>
            </a:extLst>
          </p:cNvPr>
          <p:cNvSpPr>
            <a:spLocks noGrp="1"/>
          </p:cNvSpPr>
          <p:nvPr>
            <p:ph type="sldNum" sz="quarter" idx="12"/>
          </p:nvPr>
        </p:nvSpPr>
        <p:spPr/>
        <p:txBody>
          <a:bodyPr/>
          <a:lstStyle>
            <a:lvl1pPr>
              <a:defRPr/>
            </a:lvl1pPr>
          </a:lstStyle>
          <a:p>
            <a:pPr>
              <a:defRPr/>
            </a:pPr>
            <a:fld id="{1D396EF7-AE92-4D90-B2A9-1448F92B1D6B}" type="slidenum">
              <a:rPr lang="en-GB" altLang="en-US"/>
              <a:pPr>
                <a:defRPr/>
              </a:pPr>
              <a:t>‹#›</a:t>
            </a:fld>
            <a:endParaRPr lang="en-GB" altLang="en-US"/>
          </a:p>
        </p:txBody>
      </p:sp>
    </p:spTree>
    <p:extLst>
      <p:ext uri="{BB962C8B-B14F-4D97-AF65-F5344CB8AC3E}">
        <p14:creationId xmlns:p14="http://schemas.microsoft.com/office/powerpoint/2010/main" val="76142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8625594-0AC5-4DD0-97DE-4EFC8E053962}"/>
              </a:ext>
            </a:extLst>
          </p:cNvPr>
          <p:cNvSpPr>
            <a:spLocks noGrp="1"/>
          </p:cNvSpPr>
          <p:nvPr>
            <p:ph type="dt" sz="half" idx="10"/>
          </p:nvPr>
        </p:nvSpPr>
        <p:spPr/>
        <p:txBody>
          <a:bodyPr/>
          <a:lstStyle>
            <a:lvl1pPr>
              <a:defRPr/>
            </a:lvl1pPr>
          </a:lstStyle>
          <a:p>
            <a:pPr>
              <a:defRPr/>
            </a:pPr>
            <a:fld id="{B533CEFF-2EF9-464F-B34D-2E646DADFB7B}" type="datetime1">
              <a:rPr lang="en-GB" altLang="en-US"/>
              <a:pPr>
                <a:defRPr/>
              </a:pPr>
              <a:t>10/11/2021</a:t>
            </a:fld>
            <a:endParaRPr lang="en-GB" altLang="en-US" dirty="0"/>
          </a:p>
        </p:txBody>
      </p:sp>
      <p:sp>
        <p:nvSpPr>
          <p:cNvPr id="5" name="Slide Number Placeholder 5">
            <a:extLst>
              <a:ext uri="{FF2B5EF4-FFF2-40B4-BE49-F238E27FC236}">
                <a16:creationId xmlns:a16="http://schemas.microsoft.com/office/drawing/2014/main" id="{3DBDAE5B-8D29-4FD7-AFED-345839CE885D}"/>
              </a:ext>
            </a:extLst>
          </p:cNvPr>
          <p:cNvSpPr>
            <a:spLocks noGrp="1"/>
          </p:cNvSpPr>
          <p:nvPr>
            <p:ph type="sldNum" sz="quarter" idx="11"/>
          </p:nvPr>
        </p:nvSpPr>
        <p:spPr/>
        <p:txBody>
          <a:bodyPr/>
          <a:lstStyle>
            <a:lvl1pPr>
              <a:defRPr/>
            </a:lvl1pPr>
          </a:lstStyle>
          <a:p>
            <a:pPr>
              <a:defRPr/>
            </a:pPr>
            <a:fld id="{4D224A48-2731-4941-96AB-511A9B756959}" type="slidenum">
              <a:rPr lang="en-GB" altLang="en-US"/>
              <a:pPr>
                <a:defRPr/>
              </a:pPr>
              <a:t>‹#›</a:t>
            </a:fld>
            <a:endParaRPr lang="en-GB" altLang="en-US"/>
          </a:p>
        </p:txBody>
      </p:sp>
    </p:spTree>
    <p:extLst>
      <p:ext uri="{BB962C8B-B14F-4D97-AF65-F5344CB8AC3E}">
        <p14:creationId xmlns:p14="http://schemas.microsoft.com/office/powerpoint/2010/main" val="2818335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777964C1-95DB-4576-BAAD-4B6AB0656C97}"/>
              </a:ext>
            </a:extLst>
          </p:cNvPr>
          <p:cNvSpPr>
            <a:spLocks noGrp="1"/>
          </p:cNvSpPr>
          <p:nvPr>
            <p:ph type="dt" sz="half" idx="10"/>
          </p:nvPr>
        </p:nvSpPr>
        <p:spPr/>
        <p:txBody>
          <a:bodyPr/>
          <a:lstStyle>
            <a:lvl1pPr>
              <a:defRPr/>
            </a:lvl1pPr>
          </a:lstStyle>
          <a:p>
            <a:pPr>
              <a:defRPr/>
            </a:pPr>
            <a:fld id="{88717AE2-FA40-484A-902D-662F5BA3F74B}" type="datetime1">
              <a:rPr lang="en-GB" altLang="en-US"/>
              <a:pPr>
                <a:defRPr/>
              </a:pPr>
              <a:t>10/11/2021</a:t>
            </a:fld>
            <a:endParaRPr lang="en-GB" altLang="en-US" dirty="0"/>
          </a:p>
        </p:txBody>
      </p:sp>
      <p:sp>
        <p:nvSpPr>
          <p:cNvPr id="6" name="Slide Number Placeholder 5">
            <a:extLst>
              <a:ext uri="{FF2B5EF4-FFF2-40B4-BE49-F238E27FC236}">
                <a16:creationId xmlns:a16="http://schemas.microsoft.com/office/drawing/2014/main" id="{8AB2DA24-186D-465B-9899-C78622EA4FC2}"/>
              </a:ext>
            </a:extLst>
          </p:cNvPr>
          <p:cNvSpPr>
            <a:spLocks noGrp="1"/>
          </p:cNvSpPr>
          <p:nvPr>
            <p:ph type="sldNum" sz="quarter" idx="11"/>
          </p:nvPr>
        </p:nvSpPr>
        <p:spPr/>
        <p:txBody>
          <a:bodyPr/>
          <a:lstStyle>
            <a:lvl1pPr>
              <a:defRPr/>
            </a:lvl1pPr>
          </a:lstStyle>
          <a:p>
            <a:pPr>
              <a:defRPr/>
            </a:pPr>
            <a:fld id="{40E677B1-F9DB-4437-9AD9-21D98A2099D0}" type="slidenum">
              <a:rPr lang="en-GB" altLang="en-US"/>
              <a:pPr>
                <a:defRPr/>
              </a:pPr>
              <a:t>‹#›</a:t>
            </a:fld>
            <a:endParaRPr lang="en-GB" altLang="en-US"/>
          </a:p>
        </p:txBody>
      </p:sp>
    </p:spTree>
    <p:extLst>
      <p:ext uri="{BB962C8B-B14F-4D97-AF65-F5344CB8AC3E}">
        <p14:creationId xmlns:p14="http://schemas.microsoft.com/office/powerpoint/2010/main" val="456205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4FEF8432-D5D0-455B-AC1B-B97D272E646C}"/>
              </a:ext>
            </a:extLst>
          </p:cNvPr>
          <p:cNvSpPr>
            <a:spLocks noGrp="1"/>
          </p:cNvSpPr>
          <p:nvPr>
            <p:ph type="dt" sz="half" idx="10"/>
          </p:nvPr>
        </p:nvSpPr>
        <p:spPr/>
        <p:txBody>
          <a:bodyPr/>
          <a:lstStyle>
            <a:lvl1pPr>
              <a:defRPr/>
            </a:lvl1pPr>
          </a:lstStyle>
          <a:p>
            <a:pPr>
              <a:defRPr/>
            </a:pPr>
            <a:fld id="{C8C89332-F353-4450-8467-666D1436348A}" type="datetime1">
              <a:rPr lang="en-GB" altLang="en-US"/>
              <a:pPr>
                <a:defRPr/>
              </a:pPr>
              <a:t>10/11/2021</a:t>
            </a:fld>
            <a:endParaRPr lang="en-GB" altLang="en-US" dirty="0"/>
          </a:p>
        </p:txBody>
      </p:sp>
      <p:sp>
        <p:nvSpPr>
          <p:cNvPr id="8" name="Slide Number Placeholder 5">
            <a:extLst>
              <a:ext uri="{FF2B5EF4-FFF2-40B4-BE49-F238E27FC236}">
                <a16:creationId xmlns:a16="http://schemas.microsoft.com/office/drawing/2014/main" id="{E5EF987A-0E49-4E71-80FD-82B7BC7182AC}"/>
              </a:ext>
            </a:extLst>
          </p:cNvPr>
          <p:cNvSpPr>
            <a:spLocks noGrp="1"/>
          </p:cNvSpPr>
          <p:nvPr>
            <p:ph type="sldNum" sz="quarter" idx="11"/>
          </p:nvPr>
        </p:nvSpPr>
        <p:spPr/>
        <p:txBody>
          <a:bodyPr/>
          <a:lstStyle>
            <a:lvl1pPr>
              <a:defRPr/>
            </a:lvl1pPr>
          </a:lstStyle>
          <a:p>
            <a:pPr>
              <a:defRPr/>
            </a:pPr>
            <a:fld id="{6EDBA449-5323-4299-8715-0E73A961260F}" type="slidenum">
              <a:rPr lang="en-GB" altLang="en-US"/>
              <a:pPr>
                <a:defRPr/>
              </a:pPr>
              <a:t>‹#›</a:t>
            </a:fld>
            <a:endParaRPr lang="en-GB" altLang="en-US"/>
          </a:p>
        </p:txBody>
      </p:sp>
    </p:spTree>
    <p:extLst>
      <p:ext uri="{BB962C8B-B14F-4D97-AF65-F5344CB8AC3E}">
        <p14:creationId xmlns:p14="http://schemas.microsoft.com/office/powerpoint/2010/main" val="1445761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2B79F4F-9FC9-4B07-83FB-9F5DFAF75B0B}"/>
              </a:ext>
            </a:extLst>
          </p:cNvPr>
          <p:cNvSpPr>
            <a:spLocks noGrp="1"/>
          </p:cNvSpPr>
          <p:nvPr>
            <p:ph type="dt" sz="half" idx="10"/>
          </p:nvPr>
        </p:nvSpPr>
        <p:spPr/>
        <p:txBody>
          <a:bodyPr/>
          <a:lstStyle>
            <a:lvl1pPr>
              <a:defRPr/>
            </a:lvl1pPr>
          </a:lstStyle>
          <a:p>
            <a:pPr>
              <a:defRPr/>
            </a:pPr>
            <a:fld id="{4345051C-A59A-4500-AA9E-DA70D4EF499F}" type="datetime1">
              <a:rPr lang="en-GB" altLang="en-US"/>
              <a:pPr>
                <a:defRPr/>
              </a:pPr>
              <a:t>10/11/2021</a:t>
            </a:fld>
            <a:endParaRPr lang="en-GB" altLang="en-US" dirty="0"/>
          </a:p>
        </p:txBody>
      </p:sp>
      <p:sp>
        <p:nvSpPr>
          <p:cNvPr id="4" name="Slide Number Placeholder 5">
            <a:extLst>
              <a:ext uri="{FF2B5EF4-FFF2-40B4-BE49-F238E27FC236}">
                <a16:creationId xmlns:a16="http://schemas.microsoft.com/office/drawing/2014/main" id="{C1051687-CB72-4E52-893F-DC773A6B2B7D}"/>
              </a:ext>
            </a:extLst>
          </p:cNvPr>
          <p:cNvSpPr>
            <a:spLocks noGrp="1"/>
          </p:cNvSpPr>
          <p:nvPr>
            <p:ph type="sldNum" sz="quarter" idx="11"/>
          </p:nvPr>
        </p:nvSpPr>
        <p:spPr/>
        <p:txBody>
          <a:bodyPr/>
          <a:lstStyle>
            <a:lvl1pPr>
              <a:defRPr/>
            </a:lvl1pPr>
          </a:lstStyle>
          <a:p>
            <a:pPr>
              <a:defRPr/>
            </a:pPr>
            <a:fld id="{84EC1271-C517-415B-A460-3FC2A2D7FC95}" type="slidenum">
              <a:rPr lang="en-GB" altLang="en-US"/>
              <a:pPr>
                <a:defRPr/>
              </a:pPr>
              <a:t>‹#›</a:t>
            </a:fld>
            <a:endParaRPr lang="en-GB" altLang="en-US"/>
          </a:p>
        </p:txBody>
      </p:sp>
    </p:spTree>
    <p:extLst>
      <p:ext uri="{BB962C8B-B14F-4D97-AF65-F5344CB8AC3E}">
        <p14:creationId xmlns:p14="http://schemas.microsoft.com/office/powerpoint/2010/main" val="3866837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E37194E-F66E-40C4-B647-1FF786750CF0}"/>
              </a:ext>
            </a:extLst>
          </p:cNvPr>
          <p:cNvSpPr>
            <a:spLocks noGrp="1"/>
          </p:cNvSpPr>
          <p:nvPr>
            <p:ph type="dt" sz="half" idx="10"/>
          </p:nvPr>
        </p:nvSpPr>
        <p:spPr/>
        <p:txBody>
          <a:bodyPr/>
          <a:lstStyle>
            <a:lvl1pPr>
              <a:defRPr/>
            </a:lvl1pPr>
          </a:lstStyle>
          <a:p>
            <a:pPr>
              <a:defRPr/>
            </a:pPr>
            <a:fld id="{7981BD80-14F2-4BEC-AD3E-E6C4E60725FA}" type="datetime1">
              <a:rPr lang="en-GB" altLang="en-US"/>
              <a:pPr>
                <a:defRPr/>
              </a:pPr>
              <a:t>10/11/2021</a:t>
            </a:fld>
            <a:endParaRPr lang="en-GB" altLang="en-US" dirty="0"/>
          </a:p>
        </p:txBody>
      </p:sp>
      <p:sp>
        <p:nvSpPr>
          <p:cNvPr id="3" name="Slide Number Placeholder 5">
            <a:extLst>
              <a:ext uri="{FF2B5EF4-FFF2-40B4-BE49-F238E27FC236}">
                <a16:creationId xmlns:a16="http://schemas.microsoft.com/office/drawing/2014/main" id="{57859585-F801-4F84-8548-0FE9EE52DC92}"/>
              </a:ext>
            </a:extLst>
          </p:cNvPr>
          <p:cNvSpPr>
            <a:spLocks noGrp="1"/>
          </p:cNvSpPr>
          <p:nvPr>
            <p:ph type="sldNum" sz="quarter" idx="11"/>
          </p:nvPr>
        </p:nvSpPr>
        <p:spPr/>
        <p:txBody>
          <a:bodyPr/>
          <a:lstStyle>
            <a:lvl1pPr>
              <a:defRPr/>
            </a:lvl1pPr>
          </a:lstStyle>
          <a:p>
            <a:pPr>
              <a:defRPr/>
            </a:pPr>
            <a:fld id="{08892F27-087C-4F8F-B1B2-9EFFCAF90AC3}" type="slidenum">
              <a:rPr lang="en-GB" altLang="en-US"/>
              <a:pPr>
                <a:defRPr/>
              </a:pPr>
              <a:t>‹#›</a:t>
            </a:fld>
            <a:endParaRPr lang="en-GB" altLang="en-US"/>
          </a:p>
        </p:txBody>
      </p:sp>
    </p:spTree>
    <p:extLst>
      <p:ext uri="{BB962C8B-B14F-4D97-AF65-F5344CB8AC3E}">
        <p14:creationId xmlns:p14="http://schemas.microsoft.com/office/powerpoint/2010/main" val="3385807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63D2F872-22A3-4012-8F81-C65AC000F8EC}"/>
              </a:ext>
            </a:extLst>
          </p:cNvPr>
          <p:cNvSpPr>
            <a:spLocks noGrp="1"/>
          </p:cNvSpPr>
          <p:nvPr>
            <p:ph type="dt" sz="half" idx="10"/>
          </p:nvPr>
        </p:nvSpPr>
        <p:spPr/>
        <p:txBody>
          <a:bodyPr/>
          <a:lstStyle>
            <a:lvl1pPr>
              <a:defRPr/>
            </a:lvl1pPr>
          </a:lstStyle>
          <a:p>
            <a:pPr>
              <a:defRPr/>
            </a:pPr>
            <a:fld id="{429DD2BB-61B0-4C6A-AD75-E8C1A8CEEE30}" type="datetime1">
              <a:rPr lang="en-GB" altLang="en-US"/>
              <a:pPr>
                <a:defRPr/>
              </a:pPr>
              <a:t>10/11/2021</a:t>
            </a:fld>
            <a:endParaRPr lang="en-GB" altLang="en-US" dirty="0"/>
          </a:p>
        </p:txBody>
      </p:sp>
      <p:sp>
        <p:nvSpPr>
          <p:cNvPr id="6" name="Slide Number Placeholder 5">
            <a:extLst>
              <a:ext uri="{FF2B5EF4-FFF2-40B4-BE49-F238E27FC236}">
                <a16:creationId xmlns:a16="http://schemas.microsoft.com/office/drawing/2014/main" id="{DDDB2BAD-8D92-46FD-B021-AB942E0418CC}"/>
              </a:ext>
            </a:extLst>
          </p:cNvPr>
          <p:cNvSpPr>
            <a:spLocks noGrp="1"/>
          </p:cNvSpPr>
          <p:nvPr>
            <p:ph type="sldNum" sz="quarter" idx="11"/>
          </p:nvPr>
        </p:nvSpPr>
        <p:spPr/>
        <p:txBody>
          <a:bodyPr/>
          <a:lstStyle>
            <a:lvl1pPr>
              <a:defRPr/>
            </a:lvl1pPr>
          </a:lstStyle>
          <a:p>
            <a:pPr>
              <a:defRPr/>
            </a:pPr>
            <a:fld id="{E313E82D-B435-4822-9C38-E056EFFF558D}" type="slidenum">
              <a:rPr lang="en-GB" altLang="en-US"/>
              <a:pPr>
                <a:defRPr/>
              </a:pPr>
              <a:t>‹#›</a:t>
            </a:fld>
            <a:endParaRPr lang="en-GB" altLang="en-US"/>
          </a:p>
        </p:txBody>
      </p:sp>
    </p:spTree>
    <p:extLst>
      <p:ext uri="{BB962C8B-B14F-4D97-AF65-F5344CB8AC3E}">
        <p14:creationId xmlns:p14="http://schemas.microsoft.com/office/powerpoint/2010/main" val="27189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A6D7E7F3-8292-4743-8F56-931EBA42A88E}"/>
              </a:ext>
            </a:extLst>
          </p:cNvPr>
          <p:cNvSpPr>
            <a:spLocks noGrp="1"/>
          </p:cNvSpPr>
          <p:nvPr>
            <p:ph type="dt" sz="half" idx="10"/>
          </p:nvPr>
        </p:nvSpPr>
        <p:spPr/>
        <p:txBody>
          <a:bodyPr/>
          <a:lstStyle>
            <a:lvl1pPr>
              <a:defRPr/>
            </a:lvl1pPr>
          </a:lstStyle>
          <a:p>
            <a:pPr>
              <a:defRPr/>
            </a:pPr>
            <a:fld id="{02AC22A3-F4A0-488C-8A89-B9CA9E08C9DC}" type="datetime1">
              <a:rPr lang="en-GB" altLang="en-US"/>
              <a:pPr>
                <a:defRPr/>
              </a:pPr>
              <a:t>10/11/2021</a:t>
            </a:fld>
            <a:endParaRPr lang="en-GB" altLang="en-US" dirty="0"/>
          </a:p>
        </p:txBody>
      </p:sp>
      <p:sp>
        <p:nvSpPr>
          <p:cNvPr id="6" name="Slide Number Placeholder 5">
            <a:extLst>
              <a:ext uri="{FF2B5EF4-FFF2-40B4-BE49-F238E27FC236}">
                <a16:creationId xmlns:a16="http://schemas.microsoft.com/office/drawing/2014/main" id="{13FBBE40-EED1-464D-8CE2-B41FC657C0F6}"/>
              </a:ext>
            </a:extLst>
          </p:cNvPr>
          <p:cNvSpPr>
            <a:spLocks noGrp="1"/>
          </p:cNvSpPr>
          <p:nvPr>
            <p:ph type="sldNum" sz="quarter" idx="11"/>
          </p:nvPr>
        </p:nvSpPr>
        <p:spPr/>
        <p:txBody>
          <a:bodyPr/>
          <a:lstStyle>
            <a:lvl1pPr>
              <a:defRPr/>
            </a:lvl1pPr>
          </a:lstStyle>
          <a:p>
            <a:pPr>
              <a:defRPr/>
            </a:pPr>
            <a:fld id="{4705B2C5-48B7-4195-951A-16612829EF57}" type="slidenum">
              <a:rPr lang="en-GB" altLang="en-US"/>
              <a:pPr>
                <a:defRPr/>
              </a:pPr>
              <a:t>‹#›</a:t>
            </a:fld>
            <a:endParaRPr lang="en-GB" altLang="en-US"/>
          </a:p>
        </p:txBody>
      </p:sp>
    </p:spTree>
    <p:extLst>
      <p:ext uri="{BB962C8B-B14F-4D97-AF65-F5344CB8AC3E}">
        <p14:creationId xmlns:p14="http://schemas.microsoft.com/office/powerpoint/2010/main" val="3305603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3B838F-138B-4049-A9D5-9F60E2F6CB9B}"/>
              </a:ext>
            </a:extLst>
          </p:cNvPr>
          <p:cNvSpPr>
            <a:spLocks noGrp="1"/>
          </p:cNvSpPr>
          <p:nvPr>
            <p:ph type="dt" sz="half" idx="10"/>
          </p:nvPr>
        </p:nvSpPr>
        <p:spPr/>
        <p:txBody>
          <a:bodyPr/>
          <a:lstStyle>
            <a:lvl1pPr>
              <a:defRPr/>
            </a:lvl1pPr>
          </a:lstStyle>
          <a:p>
            <a:pPr>
              <a:defRPr/>
            </a:pPr>
            <a:fld id="{B648769A-A26E-45D7-88BE-11B030ED59A2}" type="datetime1">
              <a:rPr lang="en-GB" altLang="en-US"/>
              <a:pPr>
                <a:defRPr/>
              </a:pPr>
              <a:t>10/11/2021</a:t>
            </a:fld>
            <a:endParaRPr lang="en-GB" altLang="en-US" dirty="0"/>
          </a:p>
        </p:txBody>
      </p:sp>
      <p:sp>
        <p:nvSpPr>
          <p:cNvPr id="5" name="Slide Number Placeholder 5">
            <a:extLst>
              <a:ext uri="{FF2B5EF4-FFF2-40B4-BE49-F238E27FC236}">
                <a16:creationId xmlns:a16="http://schemas.microsoft.com/office/drawing/2014/main" id="{FC998122-20B1-4857-A7D9-C9EF4FF3B2B4}"/>
              </a:ext>
            </a:extLst>
          </p:cNvPr>
          <p:cNvSpPr>
            <a:spLocks noGrp="1"/>
          </p:cNvSpPr>
          <p:nvPr>
            <p:ph type="sldNum" sz="quarter" idx="11"/>
          </p:nvPr>
        </p:nvSpPr>
        <p:spPr/>
        <p:txBody>
          <a:bodyPr/>
          <a:lstStyle>
            <a:lvl1pPr>
              <a:defRPr/>
            </a:lvl1pPr>
          </a:lstStyle>
          <a:p>
            <a:pPr>
              <a:defRPr/>
            </a:pPr>
            <a:fld id="{3054B569-EF36-436E-AA6A-F9D7FE8D6223}" type="slidenum">
              <a:rPr lang="en-GB" altLang="en-US"/>
              <a:pPr>
                <a:defRPr/>
              </a:pPr>
              <a:t>‹#›</a:t>
            </a:fld>
            <a:endParaRPr lang="en-GB" altLang="en-US"/>
          </a:p>
        </p:txBody>
      </p:sp>
    </p:spTree>
    <p:extLst>
      <p:ext uri="{BB962C8B-B14F-4D97-AF65-F5344CB8AC3E}">
        <p14:creationId xmlns:p14="http://schemas.microsoft.com/office/powerpoint/2010/main" val="4205318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34B45F-15C2-411D-9D0C-887C741305E6}"/>
              </a:ext>
            </a:extLst>
          </p:cNvPr>
          <p:cNvSpPr>
            <a:spLocks noGrp="1"/>
          </p:cNvSpPr>
          <p:nvPr>
            <p:ph type="dt" sz="half" idx="10"/>
          </p:nvPr>
        </p:nvSpPr>
        <p:spPr/>
        <p:txBody>
          <a:bodyPr/>
          <a:lstStyle>
            <a:lvl1pPr>
              <a:defRPr/>
            </a:lvl1pPr>
          </a:lstStyle>
          <a:p>
            <a:pPr>
              <a:defRPr/>
            </a:pPr>
            <a:fld id="{4E1EED17-7B7A-4E98-97B1-E27B578E50D5}" type="datetime1">
              <a:rPr lang="en-GB" altLang="en-US"/>
              <a:pPr>
                <a:defRPr/>
              </a:pPr>
              <a:t>10/11/2021</a:t>
            </a:fld>
            <a:endParaRPr lang="en-GB" altLang="en-US" dirty="0"/>
          </a:p>
        </p:txBody>
      </p:sp>
      <p:sp>
        <p:nvSpPr>
          <p:cNvPr id="5" name="Slide Number Placeholder 5">
            <a:extLst>
              <a:ext uri="{FF2B5EF4-FFF2-40B4-BE49-F238E27FC236}">
                <a16:creationId xmlns:a16="http://schemas.microsoft.com/office/drawing/2014/main" id="{EF55D52B-7736-4884-AA88-AED8E16E9D3D}"/>
              </a:ext>
            </a:extLst>
          </p:cNvPr>
          <p:cNvSpPr>
            <a:spLocks noGrp="1"/>
          </p:cNvSpPr>
          <p:nvPr>
            <p:ph type="sldNum" sz="quarter" idx="11"/>
          </p:nvPr>
        </p:nvSpPr>
        <p:spPr/>
        <p:txBody>
          <a:bodyPr/>
          <a:lstStyle>
            <a:lvl1pPr>
              <a:defRPr/>
            </a:lvl1pPr>
          </a:lstStyle>
          <a:p>
            <a:pPr>
              <a:defRPr/>
            </a:pPr>
            <a:fld id="{9BEA7E0C-D4C6-49F1-A387-9DCEECC35099}" type="slidenum">
              <a:rPr lang="en-GB" altLang="en-US"/>
              <a:pPr>
                <a:defRPr/>
              </a:pPr>
              <a:t>‹#›</a:t>
            </a:fld>
            <a:endParaRPr lang="en-GB" altLang="en-US"/>
          </a:p>
        </p:txBody>
      </p:sp>
    </p:spTree>
    <p:extLst>
      <p:ext uri="{BB962C8B-B14F-4D97-AF65-F5344CB8AC3E}">
        <p14:creationId xmlns:p14="http://schemas.microsoft.com/office/powerpoint/2010/main" val="2973393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7FB36F6-C2EA-4506-BADA-C2B889F6D258}"/>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6D6E9468-6869-4BCB-9F53-95A9196C3396}"/>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032ED074-8F07-4D67-B477-93C4310FE9EB}"/>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79EE82B7-2B39-4A05-843F-6FA408CB7B2B}" type="datetime1">
              <a:rPr lang="en-GB" altLang="en-US"/>
              <a:pPr>
                <a:defRPr/>
              </a:pPr>
              <a:t>10/11/2021</a:t>
            </a:fld>
            <a:endParaRPr lang="en-GB" altLang="en-US" dirty="0"/>
          </a:p>
        </p:txBody>
      </p:sp>
      <p:sp>
        <p:nvSpPr>
          <p:cNvPr id="6" name="Slide Number Placeholder 5">
            <a:extLst>
              <a:ext uri="{FF2B5EF4-FFF2-40B4-BE49-F238E27FC236}">
                <a16:creationId xmlns:a16="http://schemas.microsoft.com/office/drawing/2014/main" id="{7FC10A32-5F07-43DC-B63F-F086F836EB92}"/>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C8D1CE4C-B55E-4F21-A29C-68426D5E3431}"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21" r:id="rId1"/>
    <p:sldLayoutId id="2147483922"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0"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hee.nhs.uk/about"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hra.nhs.uk/about-us/what-we-do/"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_Ki7XsezOWw" TargetMode="External"/><Relationship Id="rId2" Type="http://schemas.openxmlformats.org/officeDocument/2006/relationships/hyperlink" Target="https://www.youtube.com/watch?v=JS33VJcaxjQ" TargetMode="External"/><Relationship Id="rId1" Type="http://schemas.openxmlformats.org/officeDocument/2006/relationships/slideLayout" Target="../slideLayouts/slideLayout2.xml"/><Relationship Id="rId5" Type="http://schemas.openxmlformats.org/officeDocument/2006/relationships/hyperlink" Target="https://www.youtube.com/watch?v=b-ybDjFPDRk" TargetMode="External"/><Relationship Id="rId4" Type="http://schemas.openxmlformats.org/officeDocument/2006/relationships/hyperlink" Target="https://www.youtube.com/watch?v=8TTb_Zp43l4"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ptp-training.co.uk/wp-content/uploads/2017/07/Safeguarding-Policy-1.pdf"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scie.org.uk/safeguarding/adults/introduction/six-principles" TargetMode="External"/><Relationship Id="rId2" Type="http://schemas.openxmlformats.org/officeDocument/2006/relationships/hyperlink" Target="http://www.skillsforhealth.org.uk/" TargetMode="External"/><Relationship Id="rId1" Type="http://schemas.openxmlformats.org/officeDocument/2006/relationships/slideLayout" Target="../slideLayouts/slideLayout2.xml"/><Relationship Id="rId4" Type="http://schemas.openxmlformats.org/officeDocument/2006/relationships/hyperlink" Target="https://assets.publishing.service.gov.uk/government/uploads/system/uploads/attachment_data/file/942454/Working_together_to_safeguard_children_inter_agency_guidance.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9D5676A9-2DC0-4BA6-96B8-229A91689DE3}"/>
              </a:ext>
            </a:extLst>
          </p:cNvPr>
          <p:cNvSpPr>
            <a:spLocks noGrp="1"/>
          </p:cNvSpPr>
          <p:nvPr>
            <p:ph type="ctrTitle"/>
          </p:nvPr>
        </p:nvSpPr>
        <p:spPr>
          <a:xfrm>
            <a:off x="684213" y="549275"/>
            <a:ext cx="7772400" cy="2016125"/>
          </a:xfrm>
        </p:spPr>
        <p:txBody>
          <a:bodyPr/>
          <a:lstStyle/>
          <a:p>
            <a:pPr eaLnBrk="1" hangingPunct="1"/>
            <a:r>
              <a:rPr lang="en-GB" altLang="en-US" sz="3200" b="1" dirty="0">
                <a:latin typeface="Arial" panose="020B0604020202020204" pitchFamily="34" charset="0"/>
                <a:cs typeface="Arial" panose="020B0604020202020204" pitchFamily="34" charset="0"/>
              </a:rPr>
              <a:t>BMHP5016</a:t>
            </a:r>
            <a:br>
              <a:rPr lang="en-GB" altLang="en-US" sz="3600" b="1" dirty="0">
                <a:latin typeface="Arial" panose="020B0604020202020204" pitchFamily="34" charset="0"/>
                <a:cs typeface="Arial" panose="020B0604020202020204" pitchFamily="34" charset="0"/>
              </a:rPr>
            </a:br>
            <a:r>
              <a:rPr lang="en-US" altLang="en-US" sz="3200" b="1" dirty="0">
                <a:latin typeface="Arial" panose="020B0604020202020204" pitchFamily="34" charset="0"/>
                <a:cs typeface="Arial" panose="020B0604020202020204" pitchFamily="34" charset="0"/>
              </a:rPr>
              <a:t>Principles of Health &amp; Social Care</a:t>
            </a:r>
            <a:br>
              <a:rPr lang="en-GB" altLang="en-US" sz="3200" dirty="0">
                <a:latin typeface="Arial" panose="020B0604020202020204" pitchFamily="34" charset="0"/>
                <a:cs typeface="Arial" panose="020B0604020202020204" pitchFamily="34" charset="0"/>
              </a:rPr>
            </a:br>
            <a:endParaRPr lang="en-GB" altLang="en-US" sz="3200" dirty="0">
              <a:latin typeface="Arial" panose="020B0604020202020204" pitchFamily="34" charset="0"/>
              <a:cs typeface="Arial" panose="020B0604020202020204" pitchFamily="34" charset="0"/>
            </a:endParaRPr>
          </a:p>
        </p:txBody>
      </p:sp>
      <p:sp>
        <p:nvSpPr>
          <p:cNvPr id="6147" name="Subtitle 4">
            <a:extLst>
              <a:ext uri="{FF2B5EF4-FFF2-40B4-BE49-F238E27FC236}">
                <a16:creationId xmlns:a16="http://schemas.microsoft.com/office/drawing/2014/main" id="{52D8E05B-9B5B-48B6-9C27-06F8AF4E77F9}"/>
              </a:ext>
            </a:extLst>
          </p:cNvPr>
          <p:cNvSpPr>
            <a:spLocks noGrp="1"/>
          </p:cNvSpPr>
          <p:nvPr>
            <p:ph type="subTitle" idx="1"/>
          </p:nvPr>
        </p:nvSpPr>
        <p:spPr>
          <a:xfrm>
            <a:off x="544513" y="3213100"/>
            <a:ext cx="7912100" cy="2284413"/>
          </a:xfrm>
        </p:spPr>
        <p:txBody>
          <a:bodyPr/>
          <a:lstStyle/>
          <a:p>
            <a:pPr eaLnBrk="1" hangingPunct="1"/>
            <a:r>
              <a:rPr lang="en-GB" altLang="en-US" sz="2800" b="1" dirty="0">
                <a:solidFill>
                  <a:schemeClr val="tx1"/>
                </a:solidFill>
                <a:latin typeface="Arial" panose="020B0604020202020204" pitchFamily="34" charset="0"/>
                <a:cs typeface="Arial" panose="020B0604020202020204" pitchFamily="34" charset="0"/>
              </a:rPr>
              <a:t> </a:t>
            </a:r>
            <a:endParaRPr lang="en-GB" altLang="en-US" sz="2800" dirty="0">
              <a:solidFill>
                <a:schemeClr val="bg1"/>
              </a:solidFill>
            </a:endParaRPr>
          </a:p>
          <a:p>
            <a:endParaRPr lang="en-GB" altLang="en-US" sz="1800" dirty="0">
              <a:solidFill>
                <a:schemeClr val="tx1"/>
              </a:solidFill>
            </a:endParaRPr>
          </a:p>
          <a:p>
            <a:pPr eaLnBrk="1" hangingPunct="1"/>
            <a:endParaRPr lang="en-GB" altLang="en-US" dirty="0">
              <a:solidFill>
                <a:schemeClr val="tx1"/>
              </a:solidFill>
            </a:endParaRPr>
          </a:p>
          <a:p>
            <a:pPr eaLnBrk="1" hangingPunct="1"/>
            <a:r>
              <a:rPr lang="en-GB" altLang="en-US" dirty="0">
                <a:solidFill>
                  <a:schemeClr val="tx1"/>
                </a:solidFill>
              </a:rPr>
              <a:t> </a:t>
            </a:r>
          </a:p>
        </p:txBody>
      </p:sp>
      <p:sp>
        <p:nvSpPr>
          <p:cNvPr id="3" name="Date Placeholder 2">
            <a:extLst>
              <a:ext uri="{FF2B5EF4-FFF2-40B4-BE49-F238E27FC236}">
                <a16:creationId xmlns:a16="http://schemas.microsoft.com/office/drawing/2014/main" id="{57213288-7826-4B82-8886-CA0CEDDABA10}"/>
              </a:ext>
            </a:extLst>
          </p:cNvPr>
          <p:cNvSpPr>
            <a:spLocks noGrp="1"/>
          </p:cNvSpPr>
          <p:nvPr>
            <p:ph type="dt" sz="quarter" idx="10"/>
          </p:nvPr>
        </p:nvSpPr>
        <p:spPr/>
        <p:txBody>
          <a:bodyPr/>
          <a:lstStyle/>
          <a:p>
            <a:pPr>
              <a:defRPr/>
            </a:pPr>
            <a:fld id="{5EC0FA7E-6D3B-48D7-9F80-6C4D37659D9C}" type="datetime1">
              <a:rPr lang="en-GB" altLang="en-US"/>
              <a:pPr>
                <a:defRPr/>
              </a:pPr>
              <a:t>10/11/2021</a:t>
            </a:fld>
            <a:endParaRPr lang="en-GB" altLang="en-US" dirty="0"/>
          </a:p>
        </p:txBody>
      </p:sp>
      <p:sp>
        <p:nvSpPr>
          <p:cNvPr id="6149" name="Slide Number Placeholder 5">
            <a:extLst>
              <a:ext uri="{FF2B5EF4-FFF2-40B4-BE49-F238E27FC236}">
                <a16:creationId xmlns:a16="http://schemas.microsoft.com/office/drawing/2014/main" id="{925B4CEF-CDED-4098-8D3F-6C7D02A9818C}"/>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03BCB54-B0C9-46ED-98B8-DDCFE18D696C}"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584D976B-EAD6-4670-938E-B9D23B8CA3B3}"/>
              </a:ext>
            </a:extLst>
          </p:cNvPr>
          <p:cNvSpPr>
            <a:spLocks noGrp="1"/>
          </p:cNvSpPr>
          <p:nvPr>
            <p:ph type="title"/>
          </p:nvPr>
        </p:nvSpPr>
        <p:spPr>
          <a:xfrm>
            <a:off x="2124075" y="0"/>
            <a:ext cx="5327650" cy="836613"/>
          </a:xfrm>
        </p:spPr>
        <p:txBody>
          <a:bodyPr/>
          <a:lstStyle/>
          <a:p>
            <a:pPr algn="l"/>
            <a:r>
              <a:rPr lang="en-GB" altLang="en-US" sz="2800" b="1" dirty="0">
                <a:latin typeface="Arial" panose="020B0604020202020204" pitchFamily="34" charset="0"/>
                <a:cs typeface="Arial" panose="020B0604020202020204" pitchFamily="34" charset="0"/>
              </a:rPr>
              <a:t>What is Safeguarding?</a:t>
            </a:r>
          </a:p>
        </p:txBody>
      </p:sp>
      <p:sp>
        <p:nvSpPr>
          <p:cNvPr id="7171" name="Content Placeholder 2">
            <a:extLst>
              <a:ext uri="{FF2B5EF4-FFF2-40B4-BE49-F238E27FC236}">
                <a16:creationId xmlns:a16="http://schemas.microsoft.com/office/drawing/2014/main" id="{85BB9D6E-D42F-4A50-AD70-DD821E45D7B9}"/>
              </a:ext>
            </a:extLst>
          </p:cNvPr>
          <p:cNvSpPr>
            <a:spLocks noGrp="1"/>
          </p:cNvSpPr>
          <p:nvPr>
            <p:ph idx="1"/>
          </p:nvPr>
        </p:nvSpPr>
        <p:spPr>
          <a:xfrm>
            <a:off x="1" y="1341439"/>
            <a:ext cx="1043608" cy="2087562"/>
          </a:xfrm>
        </p:spPr>
        <p:txBody>
          <a:bodyPr/>
          <a:lstStyle/>
          <a:p>
            <a:pPr marL="0" indent="0">
              <a:buFont typeface="Arial" panose="020B0604020202020204" pitchFamily="34" charset="0"/>
              <a:buNone/>
              <a:defRPr/>
            </a:pPr>
            <a:r>
              <a:rPr lang="en-US" altLang="en-US" sz="2000" dirty="0">
                <a:latin typeface="Arial" panose="020B0604020202020204" pitchFamily="34" charset="0"/>
                <a:cs typeface="Arial" panose="020B0604020202020204" pitchFamily="34" charset="0"/>
              </a:rPr>
              <a:t>	</a:t>
            </a:r>
          </a:p>
          <a:p>
            <a:pPr marL="0" indent="0">
              <a:buFont typeface="Arial" panose="020B0604020202020204" pitchFamily="34" charset="0"/>
              <a:buNone/>
              <a:defRPr/>
            </a:pPr>
            <a:endParaRPr lang="en-GB" altLang="en-US" sz="2000" dirty="0">
              <a:latin typeface="Arial" panose="020B0604020202020204" pitchFamily="34" charset="0"/>
              <a:cs typeface="Arial" panose="020B0604020202020204" pitchFamily="34" charset="0"/>
            </a:endParaRPr>
          </a:p>
        </p:txBody>
      </p:sp>
      <p:pic>
        <p:nvPicPr>
          <p:cNvPr id="8196" name="Picture 1">
            <a:extLst>
              <a:ext uri="{FF2B5EF4-FFF2-40B4-BE49-F238E27FC236}">
                <a16:creationId xmlns:a16="http://schemas.microsoft.com/office/drawing/2014/main" id="{2E9CD352-F48F-438E-9FEF-5BAB8533CA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980728"/>
            <a:ext cx="5970588" cy="461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E310B23B-0564-44DF-8B70-09C32BE24F5E}"/>
              </a:ext>
            </a:extLst>
          </p:cNvPr>
          <p:cNvSpPr>
            <a:spLocks noGrp="1"/>
          </p:cNvSpPr>
          <p:nvPr>
            <p:ph type="title"/>
          </p:nvPr>
        </p:nvSpPr>
        <p:spPr>
          <a:xfrm>
            <a:off x="457200" y="136525"/>
            <a:ext cx="8229600" cy="700088"/>
          </a:xfrm>
        </p:spPr>
        <p:txBody>
          <a:bodyPr/>
          <a:lstStyle/>
          <a:p>
            <a:r>
              <a:rPr lang="en-GB" altLang="en-US" sz="2400" b="1"/>
              <a:t>SAFEGUARDING</a:t>
            </a:r>
          </a:p>
        </p:txBody>
      </p:sp>
      <p:sp>
        <p:nvSpPr>
          <p:cNvPr id="3" name="Content Placeholder 2">
            <a:extLst>
              <a:ext uri="{FF2B5EF4-FFF2-40B4-BE49-F238E27FC236}">
                <a16:creationId xmlns:a16="http://schemas.microsoft.com/office/drawing/2014/main" id="{FD378692-6DD8-4792-8128-342E97F347F8}"/>
              </a:ext>
            </a:extLst>
          </p:cNvPr>
          <p:cNvSpPr>
            <a:spLocks noGrp="1"/>
          </p:cNvSpPr>
          <p:nvPr>
            <p:ph idx="1"/>
          </p:nvPr>
        </p:nvSpPr>
        <p:spPr>
          <a:xfrm>
            <a:off x="107950" y="1052513"/>
            <a:ext cx="8856663" cy="4537075"/>
          </a:xfrm>
        </p:spPr>
        <p:txBody>
          <a:bodyPr/>
          <a:lstStyle/>
          <a:p>
            <a:pPr marL="0" indent="0" algn="just">
              <a:buFont typeface="Arial" panose="020B0604020202020204" pitchFamily="34" charset="0"/>
              <a:buNone/>
              <a:defRPr/>
            </a:pPr>
            <a:r>
              <a:rPr lang="en-US" sz="1800" dirty="0"/>
              <a:t>Safeguarding means protecting a citizen’s health, wellbeing and human rights; enabling them to live free from harm, abuse and neglect. It is an integral part of providing high-quality health care.  Safeguarding children, young people and adults is a collective responsibility.</a:t>
            </a:r>
          </a:p>
          <a:p>
            <a:pPr marL="0" indent="0">
              <a:buFont typeface="Arial" panose="020B0604020202020204" pitchFamily="34" charset="0"/>
              <a:buNone/>
              <a:defRPr/>
            </a:pPr>
            <a:endParaRPr lang="en-US" sz="1800" dirty="0"/>
          </a:p>
          <a:p>
            <a:pPr marL="0" indent="0">
              <a:buFont typeface="Arial" panose="020B0604020202020204" pitchFamily="34" charset="0"/>
              <a:buNone/>
              <a:defRPr/>
            </a:pPr>
            <a:r>
              <a:rPr lang="en-US" sz="1800" dirty="0"/>
              <a:t>Those most in need of protection include:</a:t>
            </a:r>
          </a:p>
          <a:p>
            <a:pPr>
              <a:defRPr/>
            </a:pPr>
            <a:r>
              <a:rPr lang="en-US" sz="1800" dirty="0"/>
              <a:t>Children and young people</a:t>
            </a:r>
          </a:p>
          <a:p>
            <a:pPr>
              <a:defRPr/>
            </a:pPr>
            <a:r>
              <a:rPr lang="en-US" sz="1800" dirty="0"/>
              <a:t>Adults at risk, such as those receiving care in their own home, people with physical, sensory and mental impairments </a:t>
            </a:r>
          </a:p>
          <a:p>
            <a:pPr>
              <a:defRPr/>
            </a:pPr>
            <a:r>
              <a:rPr lang="en-US" sz="1800" dirty="0"/>
              <a:t>Those with learning disabilities.</a:t>
            </a:r>
          </a:p>
          <a:p>
            <a:pPr>
              <a:defRPr/>
            </a:pPr>
            <a:endParaRPr lang="en-US" sz="1800" dirty="0"/>
          </a:p>
          <a:p>
            <a:pPr marL="0" indent="0" algn="just">
              <a:buFont typeface="Arial" panose="020B0604020202020204" pitchFamily="34" charset="0"/>
              <a:buNone/>
              <a:defRPr/>
            </a:pPr>
            <a:r>
              <a:rPr lang="en-US" sz="1800" dirty="0"/>
              <a:t>All staff, whether they work in a hospital, a care home, in general practice, or in providing community care, and whether they are employed by a public sector, private, or not-for-profit organisation, have a responsibility to safeguard children and adults at risk of abuse or neglect.                                                  ( CQC, 2020)</a:t>
            </a:r>
            <a:endParaRPr lang="en-GB" sz="1800" dirty="0"/>
          </a:p>
        </p:txBody>
      </p:sp>
      <p:sp>
        <p:nvSpPr>
          <p:cNvPr id="4" name="Date Placeholder 3">
            <a:extLst>
              <a:ext uri="{FF2B5EF4-FFF2-40B4-BE49-F238E27FC236}">
                <a16:creationId xmlns:a16="http://schemas.microsoft.com/office/drawing/2014/main" id="{E0CF7157-207C-4276-9F39-6C662FC3D437}"/>
              </a:ext>
            </a:extLst>
          </p:cNvPr>
          <p:cNvSpPr>
            <a:spLocks noGrp="1"/>
          </p:cNvSpPr>
          <p:nvPr>
            <p:ph type="dt" sz="quarter" idx="10"/>
          </p:nvPr>
        </p:nvSpPr>
        <p:spPr/>
        <p:txBody>
          <a:bodyPr/>
          <a:lstStyle/>
          <a:p>
            <a:pPr>
              <a:defRPr/>
            </a:pPr>
            <a:fld id="{6A031790-F955-46DD-89EF-3C5AABB9CC0F}" type="datetime1">
              <a:rPr lang="en-GB" altLang="en-US" smtClean="0"/>
              <a:pPr>
                <a:defRPr/>
              </a:pPr>
              <a:t>10/11/2021</a:t>
            </a:fld>
            <a:endParaRPr lang="en-GB" altLang="en-US" dirty="0"/>
          </a:p>
        </p:txBody>
      </p:sp>
      <p:sp>
        <p:nvSpPr>
          <p:cNvPr id="9221" name="Slide Number Placeholder 4">
            <a:extLst>
              <a:ext uri="{FF2B5EF4-FFF2-40B4-BE49-F238E27FC236}">
                <a16:creationId xmlns:a16="http://schemas.microsoft.com/office/drawing/2014/main" id="{C15F0BB3-CAE5-4A63-8AF7-CBBA1AB4811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DCD85ED0-F8CE-4A47-AEB8-BAF72E622BB0}" type="slidenum">
              <a:rPr lang="en-GB" altLang="en-US" sz="1200" smtClean="0">
                <a:solidFill>
                  <a:srgbClr val="898989"/>
                </a:solidFill>
              </a:rPr>
              <a:pPr>
                <a:spcBef>
                  <a:spcPct val="0"/>
                </a:spcBef>
                <a:buFontTx/>
                <a:buNone/>
              </a:pPr>
              <a:t>3</a:t>
            </a:fld>
            <a:endParaRPr lang="en-GB" altLang="en-US" sz="1200">
              <a:solidFill>
                <a:srgbClr val="89898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92074" y="93317"/>
            <a:ext cx="8728397" cy="1143000"/>
          </a:xfrm>
        </p:spPr>
        <p:txBody>
          <a:bodyPr/>
          <a:lstStyle/>
          <a:p>
            <a:r>
              <a:rPr lang="en-US" sz="3600" b="1" dirty="0">
                <a:solidFill>
                  <a:srgbClr val="7030A0"/>
                </a:solidFill>
              </a:rPr>
              <a:t>Children Act 1989</a:t>
            </a:r>
            <a:r>
              <a:rPr lang="en-US" sz="3600" b="1" dirty="0"/>
              <a:t>       Children Act 2004</a:t>
            </a:r>
          </a:p>
        </p:txBody>
      </p:sp>
      <p:sp>
        <p:nvSpPr>
          <p:cNvPr id="7" name="Content Placeholder 6"/>
          <p:cNvSpPr>
            <a:spLocks noGrp="1"/>
          </p:cNvSpPr>
          <p:nvPr>
            <p:ph sz="half" idx="1"/>
          </p:nvPr>
        </p:nvSpPr>
        <p:spPr>
          <a:xfrm>
            <a:off x="25545" y="1262005"/>
            <a:ext cx="4186416" cy="3989040"/>
          </a:xfrm>
        </p:spPr>
        <p:txBody>
          <a:bodyPr/>
          <a:lstStyle/>
          <a:p>
            <a:pPr marL="0" indent="0">
              <a:buNone/>
            </a:pPr>
            <a:r>
              <a:rPr lang="en-US" dirty="0">
                <a:solidFill>
                  <a:srgbClr val="7030A0"/>
                </a:solidFill>
              </a:rPr>
              <a:t>Framework for protection and safeguarding of children.</a:t>
            </a:r>
          </a:p>
          <a:p>
            <a:pPr marL="0" indent="0">
              <a:buNone/>
            </a:pPr>
            <a:r>
              <a:rPr lang="en-US" dirty="0">
                <a:solidFill>
                  <a:srgbClr val="7030A0"/>
                </a:solidFill>
              </a:rPr>
              <a:t>What is best for the child.</a:t>
            </a:r>
          </a:p>
          <a:p>
            <a:pPr marL="0" indent="0">
              <a:buNone/>
            </a:pPr>
            <a:r>
              <a:rPr lang="en-US" dirty="0">
                <a:solidFill>
                  <a:srgbClr val="7030A0"/>
                </a:solidFill>
              </a:rPr>
              <a:t>Care order </a:t>
            </a:r>
            <a:r>
              <a:rPr lang="mr-IN" dirty="0">
                <a:solidFill>
                  <a:srgbClr val="7030A0"/>
                </a:solidFill>
              </a:rPr>
              <a:t>–</a:t>
            </a:r>
            <a:r>
              <a:rPr lang="en-US" dirty="0">
                <a:solidFill>
                  <a:srgbClr val="7030A0"/>
                </a:solidFill>
              </a:rPr>
              <a:t> imposed by courts, places child under care of local council to share parental responsibility.</a:t>
            </a:r>
          </a:p>
        </p:txBody>
      </p:sp>
      <p:sp>
        <p:nvSpPr>
          <p:cNvPr id="8" name="Content Placeholder 7"/>
          <p:cNvSpPr>
            <a:spLocks noGrp="1"/>
          </p:cNvSpPr>
          <p:nvPr>
            <p:ph sz="half" idx="2"/>
          </p:nvPr>
        </p:nvSpPr>
        <p:spPr>
          <a:xfrm>
            <a:off x="4661128" y="1262005"/>
            <a:ext cx="4038600" cy="3989040"/>
          </a:xfrm>
        </p:spPr>
        <p:txBody>
          <a:bodyPr/>
          <a:lstStyle/>
          <a:p>
            <a:pPr marL="0" indent="0">
              <a:buNone/>
            </a:pPr>
            <a:r>
              <a:rPr lang="en-US" dirty="0"/>
              <a:t>Builds on previous Act.</a:t>
            </a:r>
          </a:p>
          <a:p>
            <a:pPr marL="0" indent="0">
              <a:buNone/>
            </a:pPr>
            <a:r>
              <a:rPr lang="en-US" dirty="0"/>
              <a:t>Requires local authorities to use a multi-agency approach.</a:t>
            </a:r>
          </a:p>
          <a:p>
            <a:pPr marL="0" indent="0">
              <a:buNone/>
            </a:pPr>
            <a:r>
              <a:rPr lang="en-US" dirty="0"/>
              <a:t>Well-being: healthy, safe, able to enjoy &amp; achieve, economic well-being, can make a positive contribution.</a:t>
            </a:r>
          </a:p>
        </p:txBody>
      </p:sp>
      <p:sp>
        <p:nvSpPr>
          <p:cNvPr id="4" name="Date Placeholder 3"/>
          <p:cNvSpPr>
            <a:spLocks noGrp="1"/>
          </p:cNvSpPr>
          <p:nvPr>
            <p:ph type="dt" sz="half" idx="10"/>
          </p:nvPr>
        </p:nvSpPr>
        <p:spPr/>
        <p:txBody>
          <a:bodyPr/>
          <a:lstStyle/>
          <a:p>
            <a:pPr>
              <a:defRPr/>
            </a:pPr>
            <a:fld id="{71EB28F8-D49C-40F8-A70C-70C92CA0F5D8}" type="datetime1">
              <a:rPr lang="en-GB" altLang="en-US" smtClean="0"/>
              <a:pPr>
                <a:defRPr/>
              </a:pPr>
              <a:t>10/11/2021</a:t>
            </a:fld>
            <a:endParaRPr lang="en-GB" altLang="en-US" dirty="0"/>
          </a:p>
        </p:txBody>
      </p:sp>
      <p:sp>
        <p:nvSpPr>
          <p:cNvPr id="5" name="Slide Number Placeholder 4"/>
          <p:cNvSpPr>
            <a:spLocks noGrp="1"/>
          </p:cNvSpPr>
          <p:nvPr>
            <p:ph type="sldNum" sz="quarter" idx="11"/>
          </p:nvPr>
        </p:nvSpPr>
        <p:spPr/>
        <p:txBody>
          <a:bodyPr/>
          <a:lstStyle/>
          <a:p>
            <a:pPr>
              <a:defRPr/>
            </a:pPr>
            <a:fld id="{1D396EF7-AE92-4D90-B2A9-1448F92B1D6B}" type="slidenum">
              <a:rPr lang="en-GB" altLang="en-US" smtClean="0"/>
              <a:pPr>
                <a:defRPr/>
              </a:pPr>
              <a:t>4</a:t>
            </a:fld>
            <a:endParaRPr lang="en-GB" altLang="en-US"/>
          </a:p>
        </p:txBody>
      </p:sp>
    </p:spTree>
    <p:extLst>
      <p:ext uri="{BB962C8B-B14F-4D97-AF65-F5344CB8AC3E}">
        <p14:creationId xmlns:p14="http://schemas.microsoft.com/office/powerpoint/2010/main" val="37891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766" y="21309"/>
            <a:ext cx="8229600" cy="1143000"/>
          </a:xfrm>
        </p:spPr>
        <p:txBody>
          <a:bodyPr/>
          <a:lstStyle/>
          <a:p>
            <a:r>
              <a:rPr lang="en-US" b="1" dirty="0"/>
              <a:t>Care Act 2014 </a:t>
            </a:r>
            <a:r>
              <a:rPr lang="en-US" sz="3200" dirty="0"/>
              <a:t>(129 chapters)</a:t>
            </a:r>
          </a:p>
        </p:txBody>
      </p:sp>
      <p:sp>
        <p:nvSpPr>
          <p:cNvPr id="3" name="Content Placeholder 2"/>
          <p:cNvSpPr>
            <a:spLocks noGrp="1"/>
          </p:cNvSpPr>
          <p:nvPr>
            <p:ph idx="1"/>
          </p:nvPr>
        </p:nvSpPr>
        <p:spPr>
          <a:xfrm>
            <a:off x="147761" y="1052736"/>
            <a:ext cx="8793609" cy="3917032"/>
          </a:xfrm>
        </p:spPr>
        <p:txBody>
          <a:bodyPr/>
          <a:lstStyle/>
          <a:p>
            <a:r>
              <a:rPr lang="en-US" dirty="0"/>
              <a:t>Responsibilities of Local Authority </a:t>
            </a:r>
            <a:r>
              <a:rPr lang="mr-IN" dirty="0"/>
              <a:t>–</a:t>
            </a:r>
            <a:r>
              <a:rPr lang="en-US" dirty="0"/>
              <a:t> assessing needs, providing care and support, direct payments, safeguarding, transition for children to adult services</a:t>
            </a:r>
          </a:p>
          <a:p>
            <a:r>
              <a:rPr lang="en-US" dirty="0"/>
              <a:t>Care standards </a:t>
            </a:r>
            <a:r>
              <a:rPr lang="mr-IN" dirty="0"/>
              <a:t>–</a:t>
            </a:r>
            <a:r>
              <a:rPr lang="en-US" dirty="0"/>
              <a:t> quality, CQC, performance ratings</a:t>
            </a:r>
          </a:p>
          <a:p>
            <a:r>
              <a:rPr lang="en-US" dirty="0"/>
              <a:t>Health </a:t>
            </a:r>
            <a:r>
              <a:rPr lang="mr-IN" dirty="0"/>
              <a:t>–</a:t>
            </a:r>
            <a:r>
              <a:rPr lang="en-US" dirty="0"/>
              <a:t> establishment of HEE, HRA</a:t>
            </a:r>
          </a:p>
          <a:p>
            <a:r>
              <a:rPr lang="en-US" dirty="0"/>
              <a:t>Integration of health and social care</a:t>
            </a:r>
          </a:p>
        </p:txBody>
      </p:sp>
      <p:sp>
        <p:nvSpPr>
          <p:cNvPr id="4" name="Date Placeholder 3"/>
          <p:cNvSpPr>
            <a:spLocks noGrp="1"/>
          </p:cNvSpPr>
          <p:nvPr>
            <p:ph type="dt" sz="half" idx="10"/>
          </p:nvPr>
        </p:nvSpPr>
        <p:spPr/>
        <p:txBody>
          <a:bodyPr/>
          <a:lstStyle/>
          <a:p>
            <a:pPr>
              <a:defRPr/>
            </a:pPr>
            <a:fld id="{71EB28F8-D49C-40F8-A70C-70C92CA0F5D8}" type="datetime1">
              <a:rPr lang="en-GB" altLang="en-US" smtClean="0"/>
              <a:pPr>
                <a:defRPr/>
              </a:pPr>
              <a:t>10/11/2021</a:t>
            </a:fld>
            <a:endParaRPr lang="en-GB" altLang="en-US" dirty="0"/>
          </a:p>
        </p:txBody>
      </p:sp>
      <p:sp>
        <p:nvSpPr>
          <p:cNvPr id="5" name="Slide Number Placeholder 4"/>
          <p:cNvSpPr>
            <a:spLocks noGrp="1"/>
          </p:cNvSpPr>
          <p:nvPr>
            <p:ph type="sldNum" sz="quarter" idx="12"/>
          </p:nvPr>
        </p:nvSpPr>
        <p:spPr/>
        <p:txBody>
          <a:bodyPr/>
          <a:lstStyle/>
          <a:p>
            <a:pPr>
              <a:defRPr/>
            </a:pPr>
            <a:fld id="{1D396EF7-AE92-4D90-B2A9-1448F92B1D6B}" type="slidenum">
              <a:rPr lang="en-GB" altLang="en-US" smtClean="0"/>
              <a:pPr>
                <a:defRPr/>
              </a:pPr>
              <a:t>5</a:t>
            </a:fld>
            <a:endParaRPr lang="en-GB" altLang="en-US"/>
          </a:p>
        </p:txBody>
      </p:sp>
    </p:spTree>
    <p:extLst>
      <p:ext uri="{BB962C8B-B14F-4D97-AF65-F5344CB8AC3E}">
        <p14:creationId xmlns:p14="http://schemas.microsoft.com/office/powerpoint/2010/main" val="1245682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6CCE2-444A-405B-93E5-4A776D797337}"/>
              </a:ext>
            </a:extLst>
          </p:cNvPr>
          <p:cNvSpPr>
            <a:spLocks noGrp="1"/>
          </p:cNvSpPr>
          <p:nvPr>
            <p:ph type="title"/>
          </p:nvPr>
        </p:nvSpPr>
        <p:spPr>
          <a:xfrm>
            <a:off x="138336" y="332656"/>
            <a:ext cx="8867328" cy="1143000"/>
          </a:xfrm>
        </p:spPr>
        <p:txBody>
          <a:bodyPr/>
          <a:lstStyle/>
          <a:p>
            <a:r>
              <a:rPr lang="en-GB" b="1" dirty="0"/>
              <a:t>HEE (Health Education England)</a:t>
            </a:r>
          </a:p>
        </p:txBody>
      </p:sp>
      <p:sp>
        <p:nvSpPr>
          <p:cNvPr id="3" name="Content Placeholder 2">
            <a:extLst>
              <a:ext uri="{FF2B5EF4-FFF2-40B4-BE49-F238E27FC236}">
                <a16:creationId xmlns:a16="http://schemas.microsoft.com/office/drawing/2014/main" id="{4DA41C6E-CF49-4842-B121-DB5E277C2398}"/>
              </a:ext>
            </a:extLst>
          </p:cNvPr>
          <p:cNvSpPr>
            <a:spLocks noGrp="1"/>
          </p:cNvSpPr>
          <p:nvPr>
            <p:ph idx="1"/>
          </p:nvPr>
        </p:nvSpPr>
        <p:spPr>
          <a:xfrm>
            <a:off x="323528" y="1470484"/>
            <a:ext cx="8496944" cy="3917032"/>
          </a:xfrm>
        </p:spPr>
        <p:txBody>
          <a:bodyPr/>
          <a:lstStyle/>
          <a:p>
            <a:pPr algn="just"/>
            <a:r>
              <a:rPr lang="en-GB" sz="2800" dirty="0">
                <a:latin typeface="+mj-lt"/>
              </a:rPr>
              <a:t>This organisation </a:t>
            </a:r>
            <a:r>
              <a:rPr lang="en-GB" sz="2800" b="0" i="0" dirty="0">
                <a:solidFill>
                  <a:srgbClr val="222222"/>
                </a:solidFill>
                <a:effectLst/>
                <a:latin typeface="+mj-lt"/>
              </a:rPr>
              <a:t>exists for one reason only: to support the delivery of excellent healthcare and health improvement to the patients and public of England by ensuring that the workforce of today and tomorrow has the right numbers, skills, values and behaviours, at the right time and in the right place.</a:t>
            </a:r>
          </a:p>
          <a:p>
            <a:pPr algn="just"/>
            <a:r>
              <a:rPr lang="en-GB" sz="2800" b="1" dirty="0">
                <a:solidFill>
                  <a:srgbClr val="222222"/>
                </a:solidFill>
                <a:latin typeface="+mj-lt"/>
              </a:rPr>
              <a:t>What does HEE do? Look at website and discuss</a:t>
            </a:r>
          </a:p>
          <a:p>
            <a:pPr algn="just"/>
            <a:r>
              <a:rPr lang="en-GB" sz="2800" dirty="0">
                <a:latin typeface="+mj-lt"/>
                <a:hlinkClick r:id="rId2"/>
              </a:rPr>
              <a:t>https://www.hee.nhs.uk/about</a:t>
            </a:r>
            <a:r>
              <a:rPr lang="en-GB" sz="2800" dirty="0">
                <a:solidFill>
                  <a:srgbClr val="222222"/>
                </a:solidFill>
                <a:latin typeface="+mj-lt"/>
              </a:rPr>
              <a:t> </a:t>
            </a:r>
            <a:endParaRPr lang="en-GB" sz="2800" dirty="0">
              <a:latin typeface="+mj-lt"/>
            </a:endParaRPr>
          </a:p>
        </p:txBody>
      </p:sp>
      <p:sp>
        <p:nvSpPr>
          <p:cNvPr id="4" name="Date Placeholder 3">
            <a:extLst>
              <a:ext uri="{FF2B5EF4-FFF2-40B4-BE49-F238E27FC236}">
                <a16:creationId xmlns:a16="http://schemas.microsoft.com/office/drawing/2014/main" id="{DAC2CBB9-42D9-4CA1-9106-F1023C8A18B8}"/>
              </a:ext>
            </a:extLst>
          </p:cNvPr>
          <p:cNvSpPr>
            <a:spLocks noGrp="1"/>
          </p:cNvSpPr>
          <p:nvPr>
            <p:ph type="dt" sz="half" idx="10"/>
          </p:nvPr>
        </p:nvSpPr>
        <p:spPr/>
        <p:txBody>
          <a:bodyPr/>
          <a:lstStyle/>
          <a:p>
            <a:pPr>
              <a:defRPr/>
            </a:pPr>
            <a:fld id="{71EB28F8-D49C-40F8-A70C-70C92CA0F5D8}" type="datetime1">
              <a:rPr lang="en-GB" altLang="en-US" smtClean="0"/>
              <a:pPr>
                <a:defRPr/>
              </a:pPr>
              <a:t>10/11/2021</a:t>
            </a:fld>
            <a:endParaRPr lang="en-GB" altLang="en-US" dirty="0"/>
          </a:p>
        </p:txBody>
      </p:sp>
      <p:sp>
        <p:nvSpPr>
          <p:cNvPr id="5" name="Slide Number Placeholder 4">
            <a:extLst>
              <a:ext uri="{FF2B5EF4-FFF2-40B4-BE49-F238E27FC236}">
                <a16:creationId xmlns:a16="http://schemas.microsoft.com/office/drawing/2014/main" id="{DA442AC5-4590-4366-9D4A-BE8A327596C4}"/>
              </a:ext>
            </a:extLst>
          </p:cNvPr>
          <p:cNvSpPr>
            <a:spLocks noGrp="1"/>
          </p:cNvSpPr>
          <p:nvPr>
            <p:ph type="sldNum" sz="quarter" idx="12"/>
          </p:nvPr>
        </p:nvSpPr>
        <p:spPr/>
        <p:txBody>
          <a:bodyPr/>
          <a:lstStyle/>
          <a:p>
            <a:pPr>
              <a:defRPr/>
            </a:pPr>
            <a:fld id="{1D396EF7-AE92-4D90-B2A9-1448F92B1D6B}" type="slidenum">
              <a:rPr lang="en-GB" altLang="en-US" smtClean="0"/>
              <a:pPr>
                <a:defRPr/>
              </a:pPr>
              <a:t>6</a:t>
            </a:fld>
            <a:endParaRPr lang="en-GB" altLang="en-US"/>
          </a:p>
        </p:txBody>
      </p:sp>
    </p:spTree>
    <p:extLst>
      <p:ext uri="{BB962C8B-B14F-4D97-AF65-F5344CB8AC3E}">
        <p14:creationId xmlns:p14="http://schemas.microsoft.com/office/powerpoint/2010/main" val="2071398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50373-EA03-4AC7-BC3C-32F99CE28758}"/>
              </a:ext>
            </a:extLst>
          </p:cNvPr>
          <p:cNvSpPr>
            <a:spLocks noGrp="1"/>
          </p:cNvSpPr>
          <p:nvPr>
            <p:ph type="title"/>
          </p:nvPr>
        </p:nvSpPr>
        <p:spPr>
          <a:xfrm>
            <a:off x="390364" y="260648"/>
            <a:ext cx="8363272" cy="1143000"/>
          </a:xfrm>
        </p:spPr>
        <p:txBody>
          <a:bodyPr/>
          <a:lstStyle/>
          <a:p>
            <a:r>
              <a:rPr lang="en-GB" b="1" dirty="0"/>
              <a:t>HRE (Health Research England)</a:t>
            </a:r>
          </a:p>
        </p:txBody>
      </p:sp>
      <p:sp>
        <p:nvSpPr>
          <p:cNvPr id="3" name="Content Placeholder 2">
            <a:extLst>
              <a:ext uri="{FF2B5EF4-FFF2-40B4-BE49-F238E27FC236}">
                <a16:creationId xmlns:a16="http://schemas.microsoft.com/office/drawing/2014/main" id="{82E5637A-AF04-48EB-A67B-DEA946794C69}"/>
              </a:ext>
            </a:extLst>
          </p:cNvPr>
          <p:cNvSpPr>
            <a:spLocks noGrp="1"/>
          </p:cNvSpPr>
          <p:nvPr>
            <p:ph idx="1"/>
          </p:nvPr>
        </p:nvSpPr>
        <p:spPr>
          <a:xfrm>
            <a:off x="179512" y="1600201"/>
            <a:ext cx="8507288" cy="3917032"/>
          </a:xfrm>
        </p:spPr>
        <p:txBody>
          <a:bodyPr/>
          <a:lstStyle/>
          <a:p>
            <a:pPr algn="just"/>
            <a:r>
              <a:rPr lang="en-GB" sz="2800" b="0" i="0" dirty="0">
                <a:solidFill>
                  <a:srgbClr val="000000"/>
                </a:solidFill>
                <a:effectLst/>
                <a:latin typeface="+mj-lt"/>
              </a:rPr>
              <a:t>Our vision is for high-quality health and social care research that improves people’s health and wellbeing, and our core purpose is to protect and promote the interests of patients and the public in health and social care research</a:t>
            </a:r>
          </a:p>
          <a:p>
            <a:pPr marL="0" indent="0" algn="just">
              <a:buNone/>
            </a:pPr>
            <a:endParaRPr lang="en-GB" sz="2800" b="0" i="0" dirty="0">
              <a:solidFill>
                <a:srgbClr val="000000"/>
              </a:solidFill>
              <a:effectLst/>
              <a:latin typeface="+mj-lt"/>
            </a:endParaRPr>
          </a:p>
          <a:p>
            <a:pPr algn="just"/>
            <a:r>
              <a:rPr lang="en-GB" sz="2800" b="1" dirty="0">
                <a:solidFill>
                  <a:srgbClr val="222222"/>
                </a:solidFill>
                <a:latin typeface="+mj-lt"/>
              </a:rPr>
              <a:t>What does HEE do? Look at website and discuss</a:t>
            </a:r>
          </a:p>
          <a:p>
            <a:pPr algn="just"/>
            <a:r>
              <a:rPr lang="en-GB" sz="2800" dirty="0">
                <a:latin typeface="+mj-lt"/>
                <a:hlinkClick r:id="rId2"/>
              </a:rPr>
              <a:t>https://www.hra.nhs.uk/about-us/what-we-do/</a:t>
            </a:r>
            <a:r>
              <a:rPr lang="en-GB" sz="2800" dirty="0">
                <a:latin typeface="+mj-lt"/>
              </a:rPr>
              <a:t> </a:t>
            </a:r>
          </a:p>
        </p:txBody>
      </p:sp>
      <p:sp>
        <p:nvSpPr>
          <p:cNvPr id="4" name="Date Placeholder 3">
            <a:extLst>
              <a:ext uri="{FF2B5EF4-FFF2-40B4-BE49-F238E27FC236}">
                <a16:creationId xmlns:a16="http://schemas.microsoft.com/office/drawing/2014/main" id="{64706146-6E1A-4498-80C2-1F26CBE76856}"/>
              </a:ext>
            </a:extLst>
          </p:cNvPr>
          <p:cNvSpPr>
            <a:spLocks noGrp="1"/>
          </p:cNvSpPr>
          <p:nvPr>
            <p:ph type="dt" sz="half" idx="10"/>
          </p:nvPr>
        </p:nvSpPr>
        <p:spPr/>
        <p:txBody>
          <a:bodyPr/>
          <a:lstStyle/>
          <a:p>
            <a:pPr>
              <a:defRPr/>
            </a:pPr>
            <a:fld id="{71EB28F8-D49C-40F8-A70C-70C92CA0F5D8}" type="datetime1">
              <a:rPr lang="en-GB" altLang="en-US" smtClean="0"/>
              <a:pPr>
                <a:defRPr/>
              </a:pPr>
              <a:t>10/11/2021</a:t>
            </a:fld>
            <a:endParaRPr lang="en-GB" altLang="en-US" dirty="0"/>
          </a:p>
        </p:txBody>
      </p:sp>
      <p:sp>
        <p:nvSpPr>
          <p:cNvPr id="5" name="Slide Number Placeholder 4">
            <a:extLst>
              <a:ext uri="{FF2B5EF4-FFF2-40B4-BE49-F238E27FC236}">
                <a16:creationId xmlns:a16="http://schemas.microsoft.com/office/drawing/2014/main" id="{DF954B72-EE1B-4AF9-82BE-1A094D0CBEBF}"/>
              </a:ext>
            </a:extLst>
          </p:cNvPr>
          <p:cNvSpPr>
            <a:spLocks noGrp="1"/>
          </p:cNvSpPr>
          <p:nvPr>
            <p:ph type="sldNum" sz="quarter" idx="12"/>
          </p:nvPr>
        </p:nvSpPr>
        <p:spPr/>
        <p:txBody>
          <a:bodyPr/>
          <a:lstStyle/>
          <a:p>
            <a:pPr>
              <a:defRPr/>
            </a:pPr>
            <a:fld id="{1D396EF7-AE92-4D90-B2A9-1448F92B1D6B}" type="slidenum">
              <a:rPr lang="en-GB" altLang="en-US" smtClean="0"/>
              <a:pPr>
                <a:defRPr/>
              </a:pPr>
              <a:t>7</a:t>
            </a:fld>
            <a:endParaRPr lang="en-GB" altLang="en-US"/>
          </a:p>
        </p:txBody>
      </p:sp>
    </p:spTree>
    <p:extLst>
      <p:ext uri="{BB962C8B-B14F-4D97-AF65-F5344CB8AC3E}">
        <p14:creationId xmlns:p14="http://schemas.microsoft.com/office/powerpoint/2010/main" val="1223743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6567F136-A868-4FF6-98FC-8B250BC77C37}"/>
              </a:ext>
            </a:extLst>
          </p:cNvPr>
          <p:cNvSpPr>
            <a:spLocks noGrp="1"/>
          </p:cNvSpPr>
          <p:nvPr>
            <p:ph type="title"/>
          </p:nvPr>
        </p:nvSpPr>
        <p:spPr>
          <a:xfrm>
            <a:off x="234945" y="683566"/>
            <a:ext cx="8617058" cy="771525"/>
          </a:xfrm>
        </p:spPr>
        <p:txBody>
          <a:bodyPr/>
          <a:lstStyle/>
          <a:p>
            <a:r>
              <a:rPr lang="en-GB" altLang="en-US" b="1" dirty="0">
                <a:solidFill>
                  <a:srgbClr val="FF0000"/>
                </a:solidFill>
              </a:rPr>
              <a:t>Safeguarding </a:t>
            </a:r>
            <a:br>
              <a:rPr lang="en-GB" altLang="en-US" b="1" dirty="0">
                <a:solidFill>
                  <a:srgbClr val="FF0000"/>
                </a:solidFill>
              </a:rPr>
            </a:br>
            <a:r>
              <a:rPr lang="en-GB" altLang="en-US" b="1" dirty="0">
                <a:solidFill>
                  <a:srgbClr val="FF0000"/>
                </a:solidFill>
              </a:rPr>
              <a:t>Principles</a:t>
            </a:r>
          </a:p>
        </p:txBody>
      </p:sp>
      <p:sp>
        <p:nvSpPr>
          <p:cNvPr id="3" name="Content Placeholder 2">
            <a:extLst>
              <a:ext uri="{FF2B5EF4-FFF2-40B4-BE49-F238E27FC236}">
                <a16:creationId xmlns:a16="http://schemas.microsoft.com/office/drawing/2014/main" id="{7263A29D-7183-487D-BCDF-CD4911EDB27F}"/>
              </a:ext>
            </a:extLst>
          </p:cNvPr>
          <p:cNvSpPr>
            <a:spLocks noGrp="1"/>
          </p:cNvSpPr>
          <p:nvPr>
            <p:ph idx="1"/>
          </p:nvPr>
        </p:nvSpPr>
        <p:spPr>
          <a:xfrm>
            <a:off x="35496" y="1916832"/>
            <a:ext cx="9102288" cy="3295775"/>
          </a:xfrm>
        </p:spPr>
        <p:txBody>
          <a:bodyPr/>
          <a:lstStyle/>
          <a:p>
            <a:pPr marL="0" indent="0" defTabSz="457200">
              <a:buNone/>
              <a:defRPr/>
            </a:pPr>
            <a:r>
              <a:rPr lang="en-GB" sz="2800" dirty="0">
                <a:solidFill>
                  <a:prstClr val="black"/>
                </a:solidFill>
                <a:ea typeface="MS PGothic" pitchFamily="34" charset="-128"/>
              </a:rPr>
              <a:t>The </a:t>
            </a:r>
            <a:r>
              <a:rPr lang="en-GB" sz="2800" b="1" dirty="0">
                <a:solidFill>
                  <a:prstClr val="black"/>
                </a:solidFill>
                <a:ea typeface="MS PGothic" pitchFamily="34" charset="-128"/>
              </a:rPr>
              <a:t>Care Act 2014 </a:t>
            </a:r>
            <a:r>
              <a:rPr lang="en-GB" sz="2800" dirty="0">
                <a:solidFill>
                  <a:prstClr val="black"/>
                </a:solidFill>
                <a:ea typeface="MS PGothic" pitchFamily="34" charset="-128"/>
              </a:rPr>
              <a:t>encourages caregivers to take a </a:t>
            </a:r>
            <a:r>
              <a:rPr lang="en-GB" sz="2800" b="1" dirty="0">
                <a:ea typeface="MS PGothic" pitchFamily="34" charset="-128"/>
              </a:rPr>
              <a:t>person-centred approach </a:t>
            </a:r>
            <a:r>
              <a:rPr lang="en-GB" sz="2800" dirty="0">
                <a:solidFill>
                  <a:prstClr val="black"/>
                </a:solidFill>
                <a:ea typeface="MS PGothic" pitchFamily="34" charset="-128"/>
              </a:rPr>
              <a:t>when </a:t>
            </a:r>
            <a:r>
              <a:rPr lang="en-GB" sz="2800" b="1" dirty="0">
                <a:solidFill>
                  <a:srgbClr val="FF0000"/>
                </a:solidFill>
                <a:ea typeface="MS PGothic" pitchFamily="34" charset="-128"/>
              </a:rPr>
              <a:t>safeguarding</a:t>
            </a:r>
            <a:r>
              <a:rPr lang="en-GB" sz="2800" dirty="0">
                <a:solidFill>
                  <a:prstClr val="black"/>
                </a:solidFill>
                <a:ea typeface="MS PGothic" pitchFamily="34" charset="-128"/>
              </a:rPr>
              <a:t> vulnerable adults. </a:t>
            </a:r>
          </a:p>
          <a:p>
            <a:pPr marL="0" indent="0" defTabSz="457200">
              <a:buNone/>
              <a:defRPr/>
            </a:pPr>
            <a:endParaRPr lang="en-GB" sz="2800" dirty="0">
              <a:solidFill>
                <a:prstClr val="black"/>
              </a:solidFill>
              <a:ea typeface="MS PGothic" pitchFamily="34" charset="-128"/>
            </a:endParaRPr>
          </a:p>
          <a:p>
            <a:pPr marL="0" indent="0" defTabSz="457200">
              <a:buNone/>
              <a:defRPr/>
            </a:pPr>
            <a:r>
              <a:rPr lang="en-GB" sz="2800" dirty="0">
                <a:solidFill>
                  <a:prstClr val="black"/>
                </a:solidFill>
                <a:ea typeface="MS PGothic" pitchFamily="34" charset="-128"/>
              </a:rPr>
              <a:t>The principles help you directly involve the vulnerable person – and any nominated people who can help reach decisions in the vulnerable adult’s best interest – when managing safeguarding concerns and care plans.</a:t>
            </a:r>
          </a:p>
        </p:txBody>
      </p:sp>
      <p:sp>
        <p:nvSpPr>
          <p:cNvPr id="4" name="Date Placeholder 3">
            <a:extLst>
              <a:ext uri="{FF2B5EF4-FFF2-40B4-BE49-F238E27FC236}">
                <a16:creationId xmlns:a16="http://schemas.microsoft.com/office/drawing/2014/main" id="{F2D7F40D-AA61-4BA5-B17E-B74C588B0617}"/>
              </a:ext>
            </a:extLst>
          </p:cNvPr>
          <p:cNvSpPr>
            <a:spLocks noGrp="1"/>
          </p:cNvSpPr>
          <p:nvPr>
            <p:ph type="dt" sz="quarter" idx="10"/>
          </p:nvPr>
        </p:nvSpPr>
        <p:spPr/>
        <p:txBody>
          <a:bodyPr/>
          <a:lstStyle/>
          <a:p>
            <a:pPr>
              <a:defRPr/>
            </a:pPr>
            <a:fld id="{6A031790-F955-46DD-89EF-3C5AABB9CC0F}" type="datetime1">
              <a:rPr lang="en-GB" altLang="en-US" smtClean="0"/>
              <a:pPr>
                <a:defRPr/>
              </a:pPr>
              <a:t>10/11/2021</a:t>
            </a:fld>
            <a:endParaRPr lang="en-GB" altLang="en-US" dirty="0"/>
          </a:p>
        </p:txBody>
      </p:sp>
      <p:sp>
        <p:nvSpPr>
          <p:cNvPr id="11269" name="Slide Number Placeholder 4">
            <a:extLst>
              <a:ext uri="{FF2B5EF4-FFF2-40B4-BE49-F238E27FC236}">
                <a16:creationId xmlns:a16="http://schemas.microsoft.com/office/drawing/2014/main" id="{61454F80-3503-4300-A971-71F10DD72A6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09ACC115-3D76-4CBE-B8CB-799402C099D3}" type="slidenum">
              <a:rPr lang="en-GB" altLang="en-US" sz="1200" smtClean="0">
                <a:solidFill>
                  <a:srgbClr val="898989"/>
                </a:solidFill>
              </a:rPr>
              <a:pPr>
                <a:spcBef>
                  <a:spcPct val="0"/>
                </a:spcBef>
                <a:buFontTx/>
                <a:buNone/>
              </a:pPr>
              <a:t>8</a:t>
            </a:fld>
            <a:endParaRPr lang="en-GB" altLang="en-US" sz="1200">
              <a:solidFill>
                <a:srgbClr val="89898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24FE3-B052-49AB-A58D-CDC1924F14FD}"/>
              </a:ext>
            </a:extLst>
          </p:cNvPr>
          <p:cNvSpPr>
            <a:spLocks noGrp="1"/>
          </p:cNvSpPr>
          <p:nvPr>
            <p:ph type="title"/>
          </p:nvPr>
        </p:nvSpPr>
        <p:spPr/>
        <p:txBody>
          <a:bodyPr/>
          <a:lstStyle/>
          <a:p>
            <a:r>
              <a:rPr lang="en-GB" altLang="en-US" b="1" dirty="0">
                <a:solidFill>
                  <a:srgbClr val="FF0000"/>
                </a:solidFill>
              </a:rPr>
              <a:t>Safeguarding </a:t>
            </a:r>
            <a:br>
              <a:rPr lang="en-GB" altLang="en-US" b="1" dirty="0">
                <a:solidFill>
                  <a:srgbClr val="FF0000"/>
                </a:solidFill>
              </a:rPr>
            </a:br>
            <a:r>
              <a:rPr lang="en-GB" altLang="en-US" b="1" dirty="0">
                <a:solidFill>
                  <a:srgbClr val="FF0000"/>
                </a:solidFill>
              </a:rPr>
              <a:t>Principles</a:t>
            </a:r>
            <a:endParaRPr lang="en-GB" dirty="0"/>
          </a:p>
        </p:txBody>
      </p:sp>
      <p:sp>
        <p:nvSpPr>
          <p:cNvPr id="3" name="Content Placeholder 2">
            <a:extLst>
              <a:ext uri="{FF2B5EF4-FFF2-40B4-BE49-F238E27FC236}">
                <a16:creationId xmlns:a16="http://schemas.microsoft.com/office/drawing/2014/main" id="{511F7FB7-AF50-4858-8FE7-19EC9339F252}"/>
              </a:ext>
            </a:extLst>
          </p:cNvPr>
          <p:cNvSpPr>
            <a:spLocks noGrp="1"/>
          </p:cNvSpPr>
          <p:nvPr>
            <p:ph idx="1"/>
          </p:nvPr>
        </p:nvSpPr>
        <p:spPr>
          <a:xfrm>
            <a:off x="0" y="1470484"/>
            <a:ext cx="9036496" cy="3917032"/>
          </a:xfrm>
        </p:spPr>
        <p:txBody>
          <a:bodyPr/>
          <a:lstStyle/>
          <a:p>
            <a:r>
              <a:rPr lang="en-GB" sz="2000" b="1" dirty="0">
                <a:solidFill>
                  <a:schemeClr val="tx2"/>
                </a:solidFill>
              </a:rPr>
              <a:t>1. </a:t>
            </a:r>
            <a:r>
              <a:rPr lang="en-GB" sz="2400" b="1" dirty="0">
                <a:solidFill>
                  <a:schemeClr val="tx2"/>
                </a:solidFill>
              </a:rPr>
              <a:t>Empowerment-</a:t>
            </a:r>
            <a:r>
              <a:rPr lang="en-GB" sz="2000" b="1" dirty="0">
                <a:solidFill>
                  <a:schemeClr val="tx2"/>
                </a:solidFill>
              </a:rPr>
              <a:t> </a:t>
            </a:r>
            <a:r>
              <a:rPr lang="en-GB" sz="2000" dirty="0"/>
              <a:t>People being supported to make their own decisions- informed consent</a:t>
            </a:r>
          </a:p>
          <a:p>
            <a:r>
              <a:rPr lang="en-GB" sz="2400" b="1" dirty="0">
                <a:solidFill>
                  <a:schemeClr val="tx2"/>
                </a:solidFill>
              </a:rPr>
              <a:t>2. Prevention-</a:t>
            </a:r>
            <a:r>
              <a:rPr lang="en-GB" sz="2000" dirty="0"/>
              <a:t> It is better to take action before harm occurs</a:t>
            </a:r>
          </a:p>
          <a:p>
            <a:r>
              <a:rPr lang="en-GB" sz="2400" b="1" dirty="0">
                <a:solidFill>
                  <a:schemeClr val="tx2"/>
                </a:solidFill>
              </a:rPr>
              <a:t>3. Proportionality- </a:t>
            </a:r>
            <a:r>
              <a:rPr lang="en-GB" sz="2000" dirty="0"/>
              <a:t>The least intrusive response appropriate to the risk presented</a:t>
            </a:r>
          </a:p>
          <a:p>
            <a:r>
              <a:rPr lang="en-GB" sz="2400" b="1" dirty="0">
                <a:solidFill>
                  <a:schemeClr val="tx2"/>
                </a:solidFill>
              </a:rPr>
              <a:t>4. Protection- </a:t>
            </a:r>
            <a:r>
              <a:rPr lang="en-GB" sz="2000" dirty="0"/>
              <a:t>Support and representation for those in greatest need</a:t>
            </a:r>
          </a:p>
          <a:p>
            <a:r>
              <a:rPr lang="en-GB" sz="2400" b="1" dirty="0">
                <a:solidFill>
                  <a:schemeClr val="tx2"/>
                </a:solidFill>
              </a:rPr>
              <a:t>5. Partnership- </a:t>
            </a:r>
            <a:r>
              <a:rPr lang="en-GB" sz="2000" dirty="0"/>
              <a:t>Local solutions through services working with communities have a part to play in preventing, detecting and reporting neglect and abuse</a:t>
            </a:r>
          </a:p>
          <a:p>
            <a:r>
              <a:rPr lang="en-GB" sz="2400" b="1" dirty="0">
                <a:solidFill>
                  <a:schemeClr val="tx2"/>
                </a:solidFill>
              </a:rPr>
              <a:t>6. Accountability- </a:t>
            </a:r>
            <a:r>
              <a:rPr lang="en-GB" sz="2000" dirty="0"/>
              <a:t>Accountability and transparency in safeguarding practice</a:t>
            </a:r>
          </a:p>
        </p:txBody>
      </p:sp>
      <p:sp>
        <p:nvSpPr>
          <p:cNvPr id="4" name="Date Placeholder 3">
            <a:extLst>
              <a:ext uri="{FF2B5EF4-FFF2-40B4-BE49-F238E27FC236}">
                <a16:creationId xmlns:a16="http://schemas.microsoft.com/office/drawing/2014/main" id="{D19129D9-7950-4E86-BCFE-5FAB7E42658F}"/>
              </a:ext>
            </a:extLst>
          </p:cNvPr>
          <p:cNvSpPr>
            <a:spLocks noGrp="1"/>
          </p:cNvSpPr>
          <p:nvPr>
            <p:ph type="dt" sz="half" idx="10"/>
          </p:nvPr>
        </p:nvSpPr>
        <p:spPr/>
        <p:txBody>
          <a:bodyPr/>
          <a:lstStyle/>
          <a:p>
            <a:pPr>
              <a:defRPr/>
            </a:pPr>
            <a:fld id="{71EB28F8-D49C-40F8-A70C-70C92CA0F5D8}" type="datetime1">
              <a:rPr lang="en-GB" altLang="en-US" smtClean="0"/>
              <a:pPr>
                <a:defRPr/>
              </a:pPr>
              <a:t>10/11/2021</a:t>
            </a:fld>
            <a:endParaRPr lang="en-GB" altLang="en-US" dirty="0"/>
          </a:p>
        </p:txBody>
      </p:sp>
      <p:sp>
        <p:nvSpPr>
          <p:cNvPr id="5" name="Slide Number Placeholder 4">
            <a:extLst>
              <a:ext uri="{FF2B5EF4-FFF2-40B4-BE49-F238E27FC236}">
                <a16:creationId xmlns:a16="http://schemas.microsoft.com/office/drawing/2014/main" id="{1C60EBCA-DEB1-4712-93CC-C0B6BA5F8593}"/>
              </a:ext>
            </a:extLst>
          </p:cNvPr>
          <p:cNvSpPr>
            <a:spLocks noGrp="1"/>
          </p:cNvSpPr>
          <p:nvPr>
            <p:ph type="sldNum" sz="quarter" idx="12"/>
          </p:nvPr>
        </p:nvSpPr>
        <p:spPr/>
        <p:txBody>
          <a:bodyPr/>
          <a:lstStyle/>
          <a:p>
            <a:pPr>
              <a:defRPr/>
            </a:pPr>
            <a:fld id="{1D396EF7-AE92-4D90-B2A9-1448F92B1D6B}" type="slidenum">
              <a:rPr lang="en-GB" altLang="en-US" smtClean="0"/>
              <a:pPr>
                <a:defRPr/>
              </a:pPr>
              <a:t>9</a:t>
            </a:fld>
            <a:endParaRPr lang="en-GB" altLang="en-US"/>
          </a:p>
        </p:txBody>
      </p:sp>
    </p:spTree>
    <p:extLst>
      <p:ext uri="{BB962C8B-B14F-4D97-AF65-F5344CB8AC3E}">
        <p14:creationId xmlns:p14="http://schemas.microsoft.com/office/powerpoint/2010/main" val="1488396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744" y="389744"/>
            <a:ext cx="8229600" cy="778098"/>
          </a:xfrm>
        </p:spPr>
        <p:txBody>
          <a:bodyPr/>
          <a:lstStyle/>
          <a:p>
            <a:r>
              <a:rPr lang="en-US" b="1" dirty="0"/>
              <a:t>Understanding Safeguarding Videos</a:t>
            </a:r>
          </a:p>
        </p:txBody>
      </p:sp>
      <p:sp>
        <p:nvSpPr>
          <p:cNvPr id="3" name="Content Placeholder 2"/>
          <p:cNvSpPr>
            <a:spLocks noGrp="1"/>
          </p:cNvSpPr>
          <p:nvPr>
            <p:ph idx="1"/>
          </p:nvPr>
        </p:nvSpPr>
        <p:spPr>
          <a:xfrm>
            <a:off x="203480" y="1556792"/>
            <a:ext cx="8760127" cy="3917032"/>
          </a:xfrm>
        </p:spPr>
        <p:txBody>
          <a:bodyPr/>
          <a:lstStyle/>
          <a:p>
            <a:pPr marL="0" indent="0">
              <a:buNone/>
            </a:pPr>
            <a:r>
              <a:rPr lang="en-US" dirty="0"/>
              <a:t>Watch these real stories from </a:t>
            </a:r>
            <a:r>
              <a:rPr lang="en-US" dirty="0" err="1"/>
              <a:t>Haringey</a:t>
            </a:r>
            <a:r>
              <a:rPr lang="en-US" dirty="0"/>
              <a:t> Council</a:t>
            </a:r>
          </a:p>
          <a:p>
            <a:r>
              <a:rPr lang="en-US" sz="2800" dirty="0">
                <a:hlinkClick r:id="rId2"/>
              </a:rPr>
              <a:t>https://www.youtube.com/watch?v=JS33VJcaxjQ</a:t>
            </a:r>
            <a:endParaRPr lang="en-US" sz="2800" dirty="0"/>
          </a:p>
          <a:p>
            <a:r>
              <a:rPr lang="en-US" sz="2800" dirty="0">
                <a:hlinkClick r:id="rId3"/>
              </a:rPr>
              <a:t>https://www.youtube.com/watch?v=_Ki7XsezOWw</a:t>
            </a:r>
            <a:endParaRPr lang="en-US" sz="2800" dirty="0"/>
          </a:p>
          <a:p>
            <a:r>
              <a:rPr lang="en-US" sz="2800" dirty="0">
                <a:hlinkClick r:id="rId4"/>
              </a:rPr>
              <a:t>https://www.youtube.com/watch?v=8TTb_Zp43l4</a:t>
            </a:r>
            <a:endParaRPr lang="en-US" sz="2800" dirty="0"/>
          </a:p>
          <a:p>
            <a:r>
              <a:rPr lang="en-US" sz="2800" dirty="0">
                <a:hlinkClick r:id="rId5"/>
              </a:rPr>
              <a:t>https://www.youtube.com/watch?v=b-ybDjFPDRk</a:t>
            </a:r>
            <a:r>
              <a:rPr lang="en-US" sz="2800" dirty="0"/>
              <a:t> (but bear in mind we have different phone numbers)</a:t>
            </a:r>
          </a:p>
          <a:p>
            <a:r>
              <a:rPr lang="en-US" sz="2800" dirty="0"/>
              <a:t>Do the Quiz on Moodle</a:t>
            </a:r>
          </a:p>
          <a:p>
            <a:pPr marL="0" indent="0">
              <a:buNone/>
            </a:pPr>
            <a:endParaRPr lang="en-US" sz="2800" dirty="0"/>
          </a:p>
        </p:txBody>
      </p:sp>
      <p:sp>
        <p:nvSpPr>
          <p:cNvPr id="4" name="Date Placeholder 3"/>
          <p:cNvSpPr>
            <a:spLocks noGrp="1"/>
          </p:cNvSpPr>
          <p:nvPr>
            <p:ph type="dt" sz="half" idx="10"/>
          </p:nvPr>
        </p:nvSpPr>
        <p:spPr/>
        <p:txBody>
          <a:bodyPr/>
          <a:lstStyle/>
          <a:p>
            <a:pPr>
              <a:defRPr/>
            </a:pPr>
            <a:fld id="{71EB28F8-D49C-40F8-A70C-70C92CA0F5D8}" type="datetime1">
              <a:rPr lang="en-GB" altLang="en-US" smtClean="0"/>
              <a:pPr>
                <a:defRPr/>
              </a:pPr>
              <a:t>10/11/2021</a:t>
            </a:fld>
            <a:endParaRPr lang="en-GB" altLang="en-US" dirty="0"/>
          </a:p>
        </p:txBody>
      </p:sp>
      <p:sp>
        <p:nvSpPr>
          <p:cNvPr id="5" name="Slide Number Placeholder 4"/>
          <p:cNvSpPr>
            <a:spLocks noGrp="1"/>
          </p:cNvSpPr>
          <p:nvPr>
            <p:ph type="sldNum" sz="quarter" idx="12"/>
          </p:nvPr>
        </p:nvSpPr>
        <p:spPr/>
        <p:txBody>
          <a:bodyPr/>
          <a:lstStyle/>
          <a:p>
            <a:pPr>
              <a:defRPr/>
            </a:pPr>
            <a:fld id="{1D396EF7-AE92-4D90-B2A9-1448F92B1D6B}" type="slidenum">
              <a:rPr lang="en-GB" altLang="en-US" smtClean="0"/>
              <a:pPr>
                <a:defRPr/>
              </a:pPr>
              <a:t>10</a:t>
            </a:fld>
            <a:endParaRPr lang="en-GB" altLang="en-US"/>
          </a:p>
        </p:txBody>
      </p:sp>
    </p:spTree>
    <p:extLst>
      <p:ext uri="{BB962C8B-B14F-4D97-AF65-F5344CB8AC3E}">
        <p14:creationId xmlns:p14="http://schemas.microsoft.com/office/powerpoint/2010/main" val="128717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What to do?</a:t>
            </a:r>
          </a:p>
        </p:txBody>
      </p:sp>
      <p:sp>
        <p:nvSpPr>
          <p:cNvPr id="3" name="Content Placeholder 2"/>
          <p:cNvSpPr>
            <a:spLocks noGrp="1"/>
          </p:cNvSpPr>
          <p:nvPr>
            <p:ph idx="1"/>
          </p:nvPr>
        </p:nvSpPr>
        <p:spPr/>
        <p:txBody>
          <a:bodyPr/>
          <a:lstStyle/>
          <a:p>
            <a:r>
              <a:rPr lang="en-US" dirty="0"/>
              <a:t>Contact emergency services if in danger</a:t>
            </a:r>
          </a:p>
          <a:p>
            <a:r>
              <a:rPr lang="en-US" dirty="0"/>
              <a:t>Report to manager / safeguarding officer</a:t>
            </a:r>
          </a:p>
          <a:p>
            <a:r>
              <a:rPr lang="en-US" dirty="0"/>
              <a:t>Contact social services </a:t>
            </a:r>
            <a:r>
              <a:rPr lang="mr-IN" dirty="0"/>
              <a:t>–</a:t>
            </a:r>
            <a:r>
              <a:rPr lang="en-US" dirty="0"/>
              <a:t> see council website for appropriate phone number </a:t>
            </a:r>
            <a:r>
              <a:rPr lang="en-US" sz="2000" dirty="0"/>
              <a:t>https://</a:t>
            </a:r>
            <a:r>
              <a:rPr lang="en-US" sz="2000" dirty="0" err="1"/>
              <a:t>www.birmingham.gov.uk</a:t>
            </a:r>
            <a:r>
              <a:rPr lang="en-US" sz="2000" dirty="0"/>
              <a:t>/info/20019/</a:t>
            </a:r>
            <a:r>
              <a:rPr lang="en-US" sz="2000" dirty="0" err="1"/>
              <a:t>children_young_people_and_families</a:t>
            </a:r>
            <a:r>
              <a:rPr lang="en-US" sz="2000" dirty="0"/>
              <a:t>/602/who_to_contact_if_you_re_worried_about_a_vulnerable_adult_or_child</a:t>
            </a:r>
          </a:p>
          <a:p>
            <a:r>
              <a:rPr lang="en-US" dirty="0"/>
              <a:t>Make notes on what you have seen</a:t>
            </a:r>
          </a:p>
        </p:txBody>
      </p:sp>
      <p:sp>
        <p:nvSpPr>
          <p:cNvPr id="4" name="Date Placeholder 3"/>
          <p:cNvSpPr>
            <a:spLocks noGrp="1"/>
          </p:cNvSpPr>
          <p:nvPr>
            <p:ph type="dt" sz="half" idx="10"/>
          </p:nvPr>
        </p:nvSpPr>
        <p:spPr/>
        <p:txBody>
          <a:bodyPr/>
          <a:lstStyle/>
          <a:p>
            <a:pPr>
              <a:defRPr/>
            </a:pPr>
            <a:fld id="{71EB28F8-D49C-40F8-A70C-70C92CA0F5D8}" type="datetime1">
              <a:rPr lang="en-GB" altLang="en-US" smtClean="0"/>
              <a:pPr>
                <a:defRPr/>
              </a:pPr>
              <a:t>10/11/2021</a:t>
            </a:fld>
            <a:endParaRPr lang="en-GB" altLang="en-US" dirty="0"/>
          </a:p>
        </p:txBody>
      </p:sp>
      <p:sp>
        <p:nvSpPr>
          <p:cNvPr id="5" name="Slide Number Placeholder 4"/>
          <p:cNvSpPr>
            <a:spLocks noGrp="1"/>
          </p:cNvSpPr>
          <p:nvPr>
            <p:ph type="sldNum" sz="quarter" idx="12"/>
          </p:nvPr>
        </p:nvSpPr>
        <p:spPr/>
        <p:txBody>
          <a:bodyPr/>
          <a:lstStyle/>
          <a:p>
            <a:pPr>
              <a:defRPr/>
            </a:pPr>
            <a:fld id="{1D396EF7-AE92-4D90-B2A9-1448F92B1D6B}" type="slidenum">
              <a:rPr lang="en-GB" altLang="en-US" smtClean="0"/>
              <a:pPr>
                <a:defRPr/>
              </a:pPr>
              <a:t>11</a:t>
            </a:fld>
            <a:endParaRPr lang="en-GB" altLang="en-US"/>
          </a:p>
        </p:txBody>
      </p:sp>
    </p:spTree>
    <p:extLst>
      <p:ext uri="{BB962C8B-B14F-4D97-AF65-F5344CB8AC3E}">
        <p14:creationId xmlns:p14="http://schemas.microsoft.com/office/powerpoint/2010/main" val="11920189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71EB28F8-D49C-40F8-A70C-70C92CA0F5D8}" type="datetime1">
              <a:rPr lang="en-GB" altLang="en-US" smtClean="0"/>
              <a:pPr>
                <a:defRPr/>
              </a:pPr>
              <a:t>10/11/2021</a:t>
            </a:fld>
            <a:endParaRPr lang="en-GB" altLang="en-US" dirty="0"/>
          </a:p>
        </p:txBody>
      </p:sp>
      <p:sp>
        <p:nvSpPr>
          <p:cNvPr id="5" name="Slide Number Placeholder 4"/>
          <p:cNvSpPr>
            <a:spLocks noGrp="1"/>
          </p:cNvSpPr>
          <p:nvPr>
            <p:ph type="sldNum" sz="quarter" idx="12"/>
          </p:nvPr>
        </p:nvSpPr>
        <p:spPr/>
        <p:txBody>
          <a:bodyPr/>
          <a:lstStyle/>
          <a:p>
            <a:pPr>
              <a:defRPr/>
            </a:pPr>
            <a:fld id="{1D396EF7-AE92-4D90-B2A9-1448F92B1D6B}" type="slidenum">
              <a:rPr lang="en-GB" altLang="en-US" smtClean="0"/>
              <a:pPr>
                <a:defRPr/>
              </a:pPr>
              <a:t>12</a:t>
            </a:fld>
            <a:endParaRPr lang="en-GB" alt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273"/>
            <a:ext cx="9144000" cy="6688647"/>
          </a:xfrm>
          <a:prstGeom prst="rect">
            <a:avLst/>
          </a:prstGeom>
        </p:spPr>
      </p:pic>
    </p:spTree>
    <p:extLst>
      <p:ext uri="{BB962C8B-B14F-4D97-AF65-F5344CB8AC3E}">
        <p14:creationId xmlns:p14="http://schemas.microsoft.com/office/powerpoint/2010/main" val="1188378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US" b="1" dirty="0"/>
              <a:t>Birmingham City Council Website</a:t>
            </a: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6608" y="1268760"/>
            <a:ext cx="8473863" cy="4591749"/>
          </a:xfrm>
        </p:spPr>
      </p:pic>
      <p:sp>
        <p:nvSpPr>
          <p:cNvPr id="4" name="Date Placeholder 3"/>
          <p:cNvSpPr>
            <a:spLocks noGrp="1"/>
          </p:cNvSpPr>
          <p:nvPr>
            <p:ph type="dt" sz="half" idx="10"/>
          </p:nvPr>
        </p:nvSpPr>
        <p:spPr/>
        <p:txBody>
          <a:bodyPr/>
          <a:lstStyle/>
          <a:p>
            <a:pPr>
              <a:defRPr/>
            </a:pPr>
            <a:fld id="{71EB28F8-D49C-40F8-A70C-70C92CA0F5D8}" type="datetime1">
              <a:rPr lang="en-GB" altLang="en-US" smtClean="0"/>
              <a:pPr>
                <a:defRPr/>
              </a:pPr>
              <a:t>10/11/2021</a:t>
            </a:fld>
            <a:endParaRPr lang="en-GB" altLang="en-US" dirty="0"/>
          </a:p>
        </p:txBody>
      </p:sp>
      <p:sp>
        <p:nvSpPr>
          <p:cNvPr id="5" name="Slide Number Placeholder 4"/>
          <p:cNvSpPr>
            <a:spLocks noGrp="1"/>
          </p:cNvSpPr>
          <p:nvPr>
            <p:ph type="sldNum" sz="quarter" idx="12"/>
          </p:nvPr>
        </p:nvSpPr>
        <p:spPr/>
        <p:txBody>
          <a:bodyPr/>
          <a:lstStyle/>
          <a:p>
            <a:pPr>
              <a:defRPr/>
            </a:pPr>
            <a:fld id="{1D396EF7-AE92-4D90-B2A9-1448F92B1D6B}" type="slidenum">
              <a:rPr lang="en-GB" altLang="en-US" smtClean="0"/>
              <a:pPr>
                <a:defRPr/>
              </a:pPr>
              <a:t>13</a:t>
            </a:fld>
            <a:endParaRPr lang="en-GB" altLang="en-US"/>
          </a:p>
        </p:txBody>
      </p:sp>
    </p:spTree>
    <p:extLst>
      <p:ext uri="{BB962C8B-B14F-4D97-AF65-F5344CB8AC3E}">
        <p14:creationId xmlns:p14="http://schemas.microsoft.com/office/powerpoint/2010/main" val="2311158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99592" y="247229"/>
            <a:ext cx="7659396" cy="5241925"/>
          </a:xfrm>
        </p:spPr>
      </p:pic>
      <p:sp>
        <p:nvSpPr>
          <p:cNvPr id="4" name="Date Placeholder 3"/>
          <p:cNvSpPr>
            <a:spLocks noGrp="1"/>
          </p:cNvSpPr>
          <p:nvPr>
            <p:ph type="dt" sz="half" idx="10"/>
          </p:nvPr>
        </p:nvSpPr>
        <p:spPr/>
        <p:txBody>
          <a:bodyPr/>
          <a:lstStyle/>
          <a:p>
            <a:pPr>
              <a:defRPr/>
            </a:pPr>
            <a:fld id="{71EB28F8-D49C-40F8-A70C-70C92CA0F5D8}" type="datetime1">
              <a:rPr lang="en-GB" altLang="en-US" smtClean="0"/>
              <a:pPr>
                <a:defRPr/>
              </a:pPr>
              <a:t>10/11/2021</a:t>
            </a:fld>
            <a:endParaRPr lang="en-GB" altLang="en-US" dirty="0"/>
          </a:p>
        </p:txBody>
      </p:sp>
      <p:sp>
        <p:nvSpPr>
          <p:cNvPr id="5" name="Slide Number Placeholder 4"/>
          <p:cNvSpPr>
            <a:spLocks noGrp="1"/>
          </p:cNvSpPr>
          <p:nvPr>
            <p:ph type="sldNum" sz="quarter" idx="12"/>
          </p:nvPr>
        </p:nvSpPr>
        <p:spPr/>
        <p:txBody>
          <a:bodyPr/>
          <a:lstStyle/>
          <a:p>
            <a:pPr>
              <a:defRPr/>
            </a:pPr>
            <a:fld id="{1D396EF7-AE92-4D90-B2A9-1448F92B1D6B}" type="slidenum">
              <a:rPr lang="en-GB" altLang="en-US" smtClean="0"/>
              <a:pPr>
                <a:defRPr/>
              </a:pPr>
              <a:t>14</a:t>
            </a:fld>
            <a:endParaRPr lang="en-GB" altLang="en-US"/>
          </a:p>
        </p:txBody>
      </p:sp>
    </p:spTree>
    <p:extLst>
      <p:ext uri="{BB962C8B-B14F-4D97-AF65-F5344CB8AC3E}">
        <p14:creationId xmlns:p14="http://schemas.microsoft.com/office/powerpoint/2010/main" val="9631599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4270" y="404664"/>
            <a:ext cx="8955460" cy="4947990"/>
          </a:xfrm>
        </p:spPr>
      </p:pic>
      <p:sp>
        <p:nvSpPr>
          <p:cNvPr id="4" name="Date Placeholder 3"/>
          <p:cNvSpPr>
            <a:spLocks noGrp="1"/>
          </p:cNvSpPr>
          <p:nvPr>
            <p:ph type="dt" sz="half" idx="10"/>
          </p:nvPr>
        </p:nvSpPr>
        <p:spPr/>
        <p:txBody>
          <a:bodyPr/>
          <a:lstStyle/>
          <a:p>
            <a:pPr>
              <a:defRPr/>
            </a:pPr>
            <a:fld id="{71EB28F8-D49C-40F8-A70C-70C92CA0F5D8}" type="datetime1">
              <a:rPr lang="en-GB" altLang="en-US" smtClean="0"/>
              <a:pPr>
                <a:defRPr/>
              </a:pPr>
              <a:t>10/11/2021</a:t>
            </a:fld>
            <a:endParaRPr lang="en-GB" altLang="en-US" dirty="0"/>
          </a:p>
        </p:txBody>
      </p:sp>
      <p:sp>
        <p:nvSpPr>
          <p:cNvPr id="5" name="Slide Number Placeholder 4"/>
          <p:cNvSpPr>
            <a:spLocks noGrp="1"/>
          </p:cNvSpPr>
          <p:nvPr>
            <p:ph type="sldNum" sz="quarter" idx="12"/>
          </p:nvPr>
        </p:nvSpPr>
        <p:spPr/>
        <p:txBody>
          <a:bodyPr/>
          <a:lstStyle/>
          <a:p>
            <a:pPr>
              <a:defRPr/>
            </a:pPr>
            <a:fld id="{1D396EF7-AE92-4D90-B2A9-1448F92B1D6B}" type="slidenum">
              <a:rPr lang="en-GB" altLang="en-US" smtClean="0"/>
              <a:pPr>
                <a:defRPr/>
              </a:pPr>
              <a:t>15</a:t>
            </a:fld>
            <a:endParaRPr lang="en-GB" altLang="en-US"/>
          </a:p>
        </p:txBody>
      </p:sp>
    </p:spTree>
    <p:extLst>
      <p:ext uri="{BB962C8B-B14F-4D97-AF65-F5344CB8AC3E}">
        <p14:creationId xmlns:p14="http://schemas.microsoft.com/office/powerpoint/2010/main" val="765656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rotWithShape="1">
          <a:blip r:embed="rId2">
            <a:extLst>
              <a:ext uri="{28A0092B-C50C-407E-A947-70E740481C1C}">
                <a14:useLocalDpi xmlns:a14="http://schemas.microsoft.com/office/drawing/2010/main" val="0"/>
              </a:ext>
            </a:extLst>
          </a:blip>
          <a:srcRect t="1493"/>
          <a:stretch/>
        </p:blipFill>
        <p:spPr>
          <a:xfrm>
            <a:off x="237163" y="548680"/>
            <a:ext cx="8669673" cy="4751859"/>
          </a:xfrm>
          <a:ln w="25400">
            <a:solidFill>
              <a:schemeClr val="tx2"/>
            </a:solidFill>
          </a:ln>
        </p:spPr>
      </p:pic>
      <p:sp>
        <p:nvSpPr>
          <p:cNvPr id="4" name="Date Placeholder 3"/>
          <p:cNvSpPr>
            <a:spLocks noGrp="1"/>
          </p:cNvSpPr>
          <p:nvPr>
            <p:ph type="dt" sz="half" idx="10"/>
          </p:nvPr>
        </p:nvSpPr>
        <p:spPr/>
        <p:txBody>
          <a:bodyPr/>
          <a:lstStyle/>
          <a:p>
            <a:pPr>
              <a:defRPr/>
            </a:pPr>
            <a:fld id="{71EB28F8-D49C-40F8-A70C-70C92CA0F5D8}" type="datetime1">
              <a:rPr lang="en-GB" altLang="en-US" smtClean="0"/>
              <a:pPr>
                <a:defRPr/>
              </a:pPr>
              <a:t>10/11/2021</a:t>
            </a:fld>
            <a:endParaRPr lang="en-GB" altLang="en-US" dirty="0"/>
          </a:p>
        </p:txBody>
      </p:sp>
      <p:sp>
        <p:nvSpPr>
          <p:cNvPr id="5" name="Slide Number Placeholder 4"/>
          <p:cNvSpPr>
            <a:spLocks noGrp="1"/>
          </p:cNvSpPr>
          <p:nvPr>
            <p:ph type="sldNum" sz="quarter" idx="12"/>
          </p:nvPr>
        </p:nvSpPr>
        <p:spPr/>
        <p:txBody>
          <a:bodyPr/>
          <a:lstStyle/>
          <a:p>
            <a:pPr>
              <a:defRPr/>
            </a:pPr>
            <a:fld id="{1D396EF7-AE92-4D90-B2A9-1448F92B1D6B}" type="slidenum">
              <a:rPr lang="en-GB" altLang="en-US" smtClean="0"/>
              <a:pPr>
                <a:defRPr/>
              </a:pPr>
              <a:t>16</a:t>
            </a:fld>
            <a:endParaRPr lang="en-GB" altLang="en-US"/>
          </a:p>
        </p:txBody>
      </p:sp>
    </p:spTree>
    <p:extLst>
      <p:ext uri="{BB962C8B-B14F-4D97-AF65-F5344CB8AC3E}">
        <p14:creationId xmlns:p14="http://schemas.microsoft.com/office/powerpoint/2010/main" val="10749378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What to do?</a:t>
            </a:r>
          </a:p>
        </p:txBody>
      </p:sp>
      <p:sp>
        <p:nvSpPr>
          <p:cNvPr id="3" name="Content Placeholder 2"/>
          <p:cNvSpPr>
            <a:spLocks noGrp="1"/>
          </p:cNvSpPr>
          <p:nvPr>
            <p:ph idx="1"/>
          </p:nvPr>
        </p:nvSpPr>
        <p:spPr/>
        <p:txBody>
          <a:bodyPr/>
          <a:lstStyle/>
          <a:p>
            <a:r>
              <a:rPr lang="en-US" b="1" dirty="0">
                <a:solidFill>
                  <a:schemeClr val="tx2"/>
                </a:solidFill>
              </a:rPr>
              <a:t>Recognise</a:t>
            </a:r>
          </a:p>
          <a:p>
            <a:r>
              <a:rPr lang="en-US" b="1" dirty="0">
                <a:solidFill>
                  <a:schemeClr val="tx2"/>
                </a:solidFill>
              </a:rPr>
              <a:t>Respond </a:t>
            </a:r>
          </a:p>
          <a:p>
            <a:r>
              <a:rPr lang="en-US" b="1" dirty="0">
                <a:solidFill>
                  <a:schemeClr val="tx2"/>
                </a:solidFill>
              </a:rPr>
              <a:t>Report</a:t>
            </a:r>
          </a:p>
          <a:p>
            <a:r>
              <a:rPr lang="en-US" b="1" dirty="0">
                <a:solidFill>
                  <a:schemeClr val="tx2"/>
                </a:solidFill>
              </a:rPr>
              <a:t>Record</a:t>
            </a:r>
          </a:p>
          <a:p>
            <a:r>
              <a:rPr lang="en-US" b="1" dirty="0">
                <a:solidFill>
                  <a:schemeClr val="tx2"/>
                </a:solidFill>
              </a:rPr>
              <a:t>Refer</a:t>
            </a:r>
          </a:p>
          <a:p>
            <a:endParaRPr lang="en-US" dirty="0"/>
          </a:p>
        </p:txBody>
      </p:sp>
      <p:sp>
        <p:nvSpPr>
          <p:cNvPr id="4" name="Date Placeholder 3"/>
          <p:cNvSpPr>
            <a:spLocks noGrp="1"/>
          </p:cNvSpPr>
          <p:nvPr>
            <p:ph type="dt" sz="half" idx="10"/>
          </p:nvPr>
        </p:nvSpPr>
        <p:spPr/>
        <p:txBody>
          <a:bodyPr/>
          <a:lstStyle/>
          <a:p>
            <a:pPr>
              <a:defRPr/>
            </a:pPr>
            <a:fld id="{71EB28F8-D49C-40F8-A70C-70C92CA0F5D8}" type="datetime1">
              <a:rPr lang="en-GB" altLang="en-US" smtClean="0"/>
              <a:pPr>
                <a:defRPr/>
              </a:pPr>
              <a:t>10/11/2021</a:t>
            </a:fld>
            <a:endParaRPr lang="en-GB" altLang="en-US" dirty="0"/>
          </a:p>
        </p:txBody>
      </p:sp>
      <p:sp>
        <p:nvSpPr>
          <p:cNvPr id="5" name="Slide Number Placeholder 4"/>
          <p:cNvSpPr>
            <a:spLocks noGrp="1"/>
          </p:cNvSpPr>
          <p:nvPr>
            <p:ph type="sldNum" sz="quarter" idx="12"/>
          </p:nvPr>
        </p:nvSpPr>
        <p:spPr/>
        <p:txBody>
          <a:bodyPr/>
          <a:lstStyle/>
          <a:p>
            <a:pPr>
              <a:defRPr/>
            </a:pPr>
            <a:fld id="{1D396EF7-AE92-4D90-B2A9-1448F92B1D6B}" type="slidenum">
              <a:rPr lang="en-GB" altLang="en-US" smtClean="0"/>
              <a:pPr>
                <a:defRPr/>
              </a:pPr>
              <a:t>17</a:t>
            </a:fld>
            <a:endParaRPr lang="en-GB" altLang="en-US"/>
          </a:p>
        </p:txBody>
      </p:sp>
    </p:spTree>
    <p:extLst>
      <p:ext uri="{BB962C8B-B14F-4D97-AF65-F5344CB8AC3E}">
        <p14:creationId xmlns:p14="http://schemas.microsoft.com/office/powerpoint/2010/main" val="1664753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438A9-EA4A-445B-8FBE-F2AB3AE3F35C}"/>
              </a:ext>
            </a:extLst>
          </p:cNvPr>
          <p:cNvSpPr>
            <a:spLocks noGrp="1"/>
          </p:cNvSpPr>
          <p:nvPr>
            <p:ph type="title"/>
          </p:nvPr>
        </p:nvSpPr>
        <p:spPr>
          <a:xfrm>
            <a:off x="457200" y="-33992"/>
            <a:ext cx="8229600" cy="726688"/>
          </a:xfrm>
        </p:spPr>
        <p:txBody>
          <a:bodyPr/>
          <a:lstStyle/>
          <a:p>
            <a:r>
              <a:rPr lang="en-GB" b="1" dirty="0"/>
              <a:t>The Five R’s</a:t>
            </a:r>
          </a:p>
        </p:txBody>
      </p:sp>
      <p:sp>
        <p:nvSpPr>
          <p:cNvPr id="3" name="Content Placeholder 2">
            <a:extLst>
              <a:ext uri="{FF2B5EF4-FFF2-40B4-BE49-F238E27FC236}">
                <a16:creationId xmlns:a16="http://schemas.microsoft.com/office/drawing/2014/main" id="{322667E8-8575-4072-9D22-BDDA1170139E}"/>
              </a:ext>
            </a:extLst>
          </p:cNvPr>
          <p:cNvSpPr>
            <a:spLocks noGrp="1"/>
          </p:cNvSpPr>
          <p:nvPr>
            <p:ph idx="1"/>
          </p:nvPr>
        </p:nvSpPr>
        <p:spPr>
          <a:xfrm>
            <a:off x="0" y="692696"/>
            <a:ext cx="8781469" cy="3917032"/>
          </a:xfrm>
        </p:spPr>
        <p:txBody>
          <a:bodyPr/>
          <a:lstStyle/>
          <a:p>
            <a:r>
              <a:rPr lang="en-GB" sz="1600" b="1" dirty="0"/>
              <a:t>Recognise-</a:t>
            </a:r>
            <a:r>
              <a:rPr lang="en-GB" sz="1600" dirty="0"/>
              <a:t> The ability to recognise behaviour that may indicate abuse is of fundamental importance</a:t>
            </a:r>
          </a:p>
          <a:p>
            <a:endParaRPr lang="en-GB" sz="1600" dirty="0"/>
          </a:p>
          <a:p>
            <a:r>
              <a:rPr lang="en-GB" sz="1600" b="1" dirty="0"/>
              <a:t>Respond-</a:t>
            </a:r>
            <a:r>
              <a:rPr lang="en-GB" sz="1600" dirty="0"/>
              <a:t> Appropriate response is vital. No report of or concern about possible abuse should ever be ignored</a:t>
            </a:r>
          </a:p>
          <a:p>
            <a:endParaRPr lang="en-GB" sz="1600" dirty="0"/>
          </a:p>
          <a:p>
            <a:r>
              <a:rPr lang="en-GB" sz="1600" b="1" dirty="0"/>
              <a:t>Report-</a:t>
            </a:r>
            <a:r>
              <a:rPr lang="en-GB" sz="1600" dirty="0"/>
              <a:t> Firstly, report your concerns to the Designated person. Should this be inappropriate for whatever reason, you should not hold back from reporting, but do so to an alternative person/ department or organisation.</a:t>
            </a:r>
          </a:p>
          <a:p>
            <a:endParaRPr lang="en-GB" sz="1600" dirty="0"/>
          </a:p>
          <a:p>
            <a:r>
              <a:rPr lang="en-GB" sz="1600" b="1" dirty="0"/>
              <a:t>Record-</a:t>
            </a:r>
            <a:r>
              <a:rPr lang="en-GB" sz="1600" dirty="0"/>
              <a:t>  Record precisely what has been alleged, possibly using the words of the complainant. Records should include accurate quotation. It should also, if felt appropriate, include factual observations.</a:t>
            </a:r>
          </a:p>
          <a:p>
            <a:endParaRPr lang="en-GB" sz="1600" dirty="0"/>
          </a:p>
          <a:p>
            <a:r>
              <a:rPr lang="en-GB" sz="1600" b="1" dirty="0"/>
              <a:t>Refer-</a:t>
            </a:r>
            <a:r>
              <a:rPr lang="en-GB" sz="1600" dirty="0"/>
              <a:t> Is there an immediate risk of harm to this person? If so, ring the Police, ring the Local Authority, and do not delay. If this is not urgent, make the referral when you need to</a:t>
            </a:r>
          </a:p>
          <a:p>
            <a:endParaRPr lang="en-GB" sz="1600" dirty="0"/>
          </a:p>
          <a:p>
            <a:r>
              <a:rPr lang="en-GB" sz="1600" dirty="0">
                <a:hlinkClick r:id="rId2"/>
              </a:rPr>
              <a:t>https://ptp-training.co.uk/wp-content/uploads/2017/07/Safeguarding-Policy-1.pdf</a:t>
            </a:r>
            <a:r>
              <a:rPr lang="en-GB" sz="1600" dirty="0"/>
              <a:t> </a:t>
            </a:r>
          </a:p>
          <a:p>
            <a:endParaRPr lang="en-GB" sz="1600" dirty="0"/>
          </a:p>
        </p:txBody>
      </p:sp>
      <p:sp>
        <p:nvSpPr>
          <p:cNvPr id="4" name="Date Placeholder 3">
            <a:extLst>
              <a:ext uri="{FF2B5EF4-FFF2-40B4-BE49-F238E27FC236}">
                <a16:creationId xmlns:a16="http://schemas.microsoft.com/office/drawing/2014/main" id="{EFE05857-D52C-4E2E-8DB8-414FEE119F17}"/>
              </a:ext>
            </a:extLst>
          </p:cNvPr>
          <p:cNvSpPr>
            <a:spLocks noGrp="1"/>
          </p:cNvSpPr>
          <p:nvPr>
            <p:ph type="dt" sz="half" idx="10"/>
          </p:nvPr>
        </p:nvSpPr>
        <p:spPr/>
        <p:txBody>
          <a:bodyPr/>
          <a:lstStyle/>
          <a:p>
            <a:pPr>
              <a:defRPr/>
            </a:pPr>
            <a:fld id="{71EB28F8-D49C-40F8-A70C-70C92CA0F5D8}" type="datetime1">
              <a:rPr lang="en-GB" altLang="en-US" smtClean="0"/>
              <a:pPr>
                <a:defRPr/>
              </a:pPr>
              <a:t>10/11/2021</a:t>
            </a:fld>
            <a:endParaRPr lang="en-GB" altLang="en-US" dirty="0"/>
          </a:p>
        </p:txBody>
      </p:sp>
      <p:sp>
        <p:nvSpPr>
          <p:cNvPr id="5" name="Slide Number Placeholder 4">
            <a:extLst>
              <a:ext uri="{FF2B5EF4-FFF2-40B4-BE49-F238E27FC236}">
                <a16:creationId xmlns:a16="http://schemas.microsoft.com/office/drawing/2014/main" id="{6CFCCBC0-3B86-46FE-BE40-648D4038D0C6}"/>
              </a:ext>
            </a:extLst>
          </p:cNvPr>
          <p:cNvSpPr>
            <a:spLocks noGrp="1"/>
          </p:cNvSpPr>
          <p:nvPr>
            <p:ph type="sldNum" sz="quarter" idx="12"/>
          </p:nvPr>
        </p:nvSpPr>
        <p:spPr/>
        <p:txBody>
          <a:bodyPr/>
          <a:lstStyle/>
          <a:p>
            <a:pPr>
              <a:defRPr/>
            </a:pPr>
            <a:fld id="{1D396EF7-AE92-4D90-B2A9-1448F92B1D6B}" type="slidenum">
              <a:rPr lang="en-GB" altLang="en-US" smtClean="0"/>
              <a:pPr>
                <a:defRPr/>
              </a:pPr>
              <a:t>18</a:t>
            </a:fld>
            <a:endParaRPr lang="en-GB" altLang="en-US"/>
          </a:p>
        </p:txBody>
      </p:sp>
    </p:spTree>
    <p:extLst>
      <p:ext uri="{BB962C8B-B14F-4D97-AF65-F5344CB8AC3E}">
        <p14:creationId xmlns:p14="http://schemas.microsoft.com/office/powerpoint/2010/main" val="144590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7023E4BA-3802-4074-9CFA-29F24532392D}"/>
              </a:ext>
            </a:extLst>
          </p:cNvPr>
          <p:cNvSpPr>
            <a:spLocks noGrp="1"/>
          </p:cNvSpPr>
          <p:nvPr>
            <p:ph type="title"/>
          </p:nvPr>
        </p:nvSpPr>
        <p:spPr>
          <a:xfrm>
            <a:off x="457200" y="274638"/>
            <a:ext cx="8229600" cy="706437"/>
          </a:xfrm>
        </p:spPr>
        <p:txBody>
          <a:bodyPr/>
          <a:lstStyle/>
          <a:p>
            <a:r>
              <a:rPr lang="en-GB" altLang="en-US" sz="2800" b="1"/>
              <a:t>REFERENCES </a:t>
            </a:r>
          </a:p>
        </p:txBody>
      </p:sp>
      <p:sp>
        <p:nvSpPr>
          <p:cNvPr id="14339" name="Content Placeholder 2">
            <a:extLst>
              <a:ext uri="{FF2B5EF4-FFF2-40B4-BE49-F238E27FC236}">
                <a16:creationId xmlns:a16="http://schemas.microsoft.com/office/drawing/2014/main" id="{593236E2-AF8E-43E4-A5E8-A8DF64DE9ECC}"/>
              </a:ext>
            </a:extLst>
          </p:cNvPr>
          <p:cNvSpPr>
            <a:spLocks noGrp="1"/>
          </p:cNvSpPr>
          <p:nvPr>
            <p:ph idx="1"/>
          </p:nvPr>
        </p:nvSpPr>
        <p:spPr>
          <a:xfrm>
            <a:off x="107950" y="1196975"/>
            <a:ext cx="8856663" cy="4319588"/>
          </a:xfrm>
        </p:spPr>
        <p:txBody>
          <a:bodyPr/>
          <a:lstStyle/>
          <a:p>
            <a:pPr marL="0" indent="0">
              <a:buFont typeface="Arial" panose="020B0604020202020204" pitchFamily="34" charset="0"/>
              <a:buNone/>
            </a:pPr>
            <a:endParaRPr lang="en-US" altLang="en-US" sz="1800" dirty="0">
              <a:hlinkClick r:id="rId2"/>
            </a:endParaRPr>
          </a:p>
          <a:p>
            <a:pPr marL="0" indent="0">
              <a:buFont typeface="Arial" panose="020B0604020202020204" pitchFamily="34" charset="0"/>
              <a:buNone/>
            </a:pPr>
            <a:r>
              <a:rPr lang="en-US" altLang="en-US" sz="1800" dirty="0">
                <a:hlinkClick r:id="rId2"/>
              </a:rPr>
              <a:t>https://www.cqc.org.uk/what-we-do/how-we-do-our-job/fundamental-standards</a:t>
            </a:r>
          </a:p>
          <a:p>
            <a:pPr marL="0" indent="0">
              <a:buFont typeface="Arial" panose="020B0604020202020204" pitchFamily="34" charset="0"/>
              <a:buNone/>
            </a:pPr>
            <a:r>
              <a:rPr lang="en-US" altLang="en-US" sz="1800" dirty="0">
                <a:hlinkClick r:id="rId2"/>
              </a:rPr>
              <a:t>www.skillsforhealth.org.uk</a:t>
            </a:r>
            <a:endParaRPr lang="en-US" altLang="en-US" sz="1800" dirty="0"/>
          </a:p>
          <a:p>
            <a:pPr marL="0" indent="0">
              <a:buFont typeface="Arial" panose="020B0604020202020204" pitchFamily="34" charset="0"/>
              <a:buNone/>
            </a:pPr>
            <a:endParaRPr lang="en-US" altLang="en-US" sz="1800" dirty="0"/>
          </a:p>
          <a:p>
            <a:pPr marL="0" indent="0">
              <a:buFont typeface="Arial" panose="020B0604020202020204" pitchFamily="34" charset="0"/>
              <a:buNone/>
            </a:pPr>
            <a:r>
              <a:rPr lang="en-US" altLang="en-US" sz="1800" dirty="0"/>
              <a:t>Principles of safeguarding</a:t>
            </a:r>
          </a:p>
          <a:p>
            <a:pPr marL="0" indent="0">
              <a:buNone/>
            </a:pPr>
            <a:r>
              <a:rPr lang="en-US" altLang="en-US" sz="1800" dirty="0">
                <a:hlinkClick r:id="rId3"/>
              </a:rPr>
              <a:t>https://www.scie.org.uk/safeguarding/adults/introduction/six-principles</a:t>
            </a:r>
            <a:endParaRPr lang="en-US" altLang="en-US" sz="1800" dirty="0"/>
          </a:p>
          <a:p>
            <a:pPr marL="0" indent="0">
              <a:buNone/>
            </a:pPr>
            <a:endParaRPr lang="en-US" altLang="en-US" sz="1800" dirty="0"/>
          </a:p>
          <a:p>
            <a:pPr marL="0" indent="0">
              <a:buNone/>
            </a:pPr>
            <a:r>
              <a:rPr lang="en-US" altLang="en-US" sz="1800" dirty="0"/>
              <a:t>HM Government (2018) Working Together to Safeguard Children</a:t>
            </a:r>
          </a:p>
          <a:p>
            <a:pPr marL="0" indent="0">
              <a:buNone/>
            </a:pPr>
            <a:r>
              <a:rPr lang="en-US" altLang="en-US" sz="1800" dirty="0">
                <a:hlinkClick r:id="rId4"/>
              </a:rPr>
              <a:t>https://assets.publishing.service.gov.uk/government/uploads/system/uploads/attachment_data/file/942454/Working_together_to_safeguard_children_inter_agency_guidance.pdf</a:t>
            </a:r>
            <a:endParaRPr lang="en-US" altLang="en-US" sz="1800" dirty="0"/>
          </a:p>
          <a:p>
            <a:pPr marL="0" indent="0">
              <a:buNone/>
            </a:pPr>
            <a:endParaRPr lang="en-US" altLang="en-US" sz="1800" dirty="0"/>
          </a:p>
          <a:p>
            <a:pPr marL="0" indent="0">
              <a:buNone/>
            </a:pPr>
            <a:endParaRPr lang="en-US" altLang="en-US" sz="1800" dirty="0"/>
          </a:p>
          <a:p>
            <a:pPr marL="0" indent="0">
              <a:buFont typeface="Arial" panose="020B0604020202020204" pitchFamily="34" charset="0"/>
              <a:buNone/>
            </a:pPr>
            <a:endParaRPr lang="en-US" altLang="en-US" sz="1800" dirty="0"/>
          </a:p>
          <a:p>
            <a:pPr marL="0" indent="0">
              <a:buFont typeface="Arial" panose="020B0604020202020204" pitchFamily="34" charset="0"/>
              <a:buNone/>
            </a:pPr>
            <a:endParaRPr lang="en-US" altLang="en-US" sz="1800" dirty="0"/>
          </a:p>
          <a:p>
            <a:pPr marL="0" indent="0">
              <a:buFont typeface="Arial" panose="020B0604020202020204" pitchFamily="34" charset="0"/>
              <a:buNone/>
            </a:pPr>
            <a:endParaRPr lang="en-GB" altLang="en-US" sz="1800" dirty="0"/>
          </a:p>
        </p:txBody>
      </p:sp>
      <p:sp>
        <p:nvSpPr>
          <p:cNvPr id="4" name="Date Placeholder 3">
            <a:extLst>
              <a:ext uri="{FF2B5EF4-FFF2-40B4-BE49-F238E27FC236}">
                <a16:creationId xmlns:a16="http://schemas.microsoft.com/office/drawing/2014/main" id="{7C58D9E3-8AAA-41AB-B7D8-548FB60A4874}"/>
              </a:ext>
            </a:extLst>
          </p:cNvPr>
          <p:cNvSpPr>
            <a:spLocks noGrp="1"/>
          </p:cNvSpPr>
          <p:nvPr>
            <p:ph type="dt" sz="quarter" idx="10"/>
          </p:nvPr>
        </p:nvSpPr>
        <p:spPr/>
        <p:txBody>
          <a:bodyPr/>
          <a:lstStyle/>
          <a:p>
            <a:pPr>
              <a:defRPr/>
            </a:pPr>
            <a:fld id="{7E5EACB9-F52E-43D0-8100-AA25099FF70C}" type="datetime1">
              <a:rPr lang="en-GB" altLang="en-US" smtClean="0"/>
              <a:pPr>
                <a:defRPr/>
              </a:pPr>
              <a:t>10/11/2021</a:t>
            </a:fld>
            <a:endParaRPr lang="en-GB" altLang="en-US" dirty="0"/>
          </a:p>
        </p:txBody>
      </p:sp>
      <p:sp>
        <p:nvSpPr>
          <p:cNvPr id="14341" name="Slide Number Placeholder 4">
            <a:extLst>
              <a:ext uri="{FF2B5EF4-FFF2-40B4-BE49-F238E27FC236}">
                <a16:creationId xmlns:a16="http://schemas.microsoft.com/office/drawing/2014/main" id="{76C56D41-EA7C-44F7-A49D-1224491B3BD1}"/>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F164C45C-E537-4C15-8F3B-89800529A880}" type="slidenum">
              <a:rPr lang="en-GB" altLang="en-US" sz="1200" smtClean="0">
                <a:solidFill>
                  <a:srgbClr val="898989"/>
                </a:solidFill>
              </a:rPr>
              <a:pPr>
                <a:spcBef>
                  <a:spcPct val="0"/>
                </a:spcBef>
                <a:buFontTx/>
                <a:buNone/>
              </a:pPr>
              <a:t>19</a:t>
            </a:fld>
            <a:endParaRPr lang="en-GB" altLang="en-US" sz="1200">
              <a:solidFill>
                <a:srgbClr val="898989"/>
              </a:solidFill>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149</TotalTime>
  <Words>1059</Words>
  <Application>Microsoft Office PowerPoint</Application>
  <PresentationFormat>On-screen Show (4:3)</PresentationFormat>
  <Paragraphs>129</Paragraphs>
  <Slides>19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Myriad Pro</vt:lpstr>
      <vt:lpstr>Verdana</vt:lpstr>
      <vt:lpstr>20140311PresentationUWTSDTemplate</vt:lpstr>
      <vt:lpstr>BMHP5016 Principles of Health &amp; Social Care </vt:lpstr>
      <vt:lpstr>What is Safeguarding?</vt:lpstr>
      <vt:lpstr>SAFEGUARDING</vt:lpstr>
      <vt:lpstr>Children Act 1989       Children Act 2004</vt:lpstr>
      <vt:lpstr>Care Act 2014 (129 chapters)</vt:lpstr>
      <vt:lpstr>HEE (Health Education England)</vt:lpstr>
      <vt:lpstr>HRE (Health Research England)</vt:lpstr>
      <vt:lpstr>Safeguarding  Principles</vt:lpstr>
      <vt:lpstr>Safeguarding  Principles</vt:lpstr>
      <vt:lpstr>Understanding Safeguarding Videos</vt:lpstr>
      <vt:lpstr>What to do?</vt:lpstr>
      <vt:lpstr>PowerPoint Presentation</vt:lpstr>
      <vt:lpstr>Birmingham City Council Website</vt:lpstr>
      <vt:lpstr>PowerPoint Presentation</vt:lpstr>
      <vt:lpstr>PowerPoint Presentation</vt:lpstr>
      <vt:lpstr>PowerPoint Presentation</vt:lpstr>
      <vt:lpstr>What to do?</vt:lpstr>
      <vt:lpstr>The Five R’s</vt:lpstr>
      <vt:lpstr>REFERENCES </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Joanne Davies</cp:lastModifiedBy>
  <cp:revision>134</cp:revision>
  <cp:lastPrinted>1601-01-01T00:00:00Z</cp:lastPrinted>
  <dcterms:created xsi:type="dcterms:W3CDTF">2002-10-07T19:43:58Z</dcterms:created>
  <dcterms:modified xsi:type="dcterms:W3CDTF">2021-11-10T16:03:05Z</dcterms:modified>
</cp:coreProperties>
</file>