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29"/>
  </p:notesMasterIdLst>
  <p:sldIdLst>
    <p:sldId id="256" r:id="rId2"/>
    <p:sldId id="276" r:id="rId3"/>
    <p:sldId id="269" r:id="rId4"/>
    <p:sldId id="285" r:id="rId5"/>
    <p:sldId id="287" r:id="rId6"/>
    <p:sldId id="279" r:id="rId7"/>
    <p:sldId id="280" r:id="rId8"/>
    <p:sldId id="278" r:id="rId9"/>
    <p:sldId id="277" r:id="rId10"/>
    <p:sldId id="281" r:id="rId11"/>
    <p:sldId id="271" r:id="rId12"/>
    <p:sldId id="282" r:id="rId13"/>
    <p:sldId id="283" r:id="rId14"/>
    <p:sldId id="284" r:id="rId15"/>
    <p:sldId id="286" r:id="rId16"/>
    <p:sldId id="270" r:id="rId17"/>
    <p:sldId id="257" r:id="rId18"/>
    <p:sldId id="259" r:id="rId19"/>
    <p:sldId id="260" r:id="rId20"/>
    <p:sldId id="261" r:id="rId21"/>
    <p:sldId id="262" r:id="rId22"/>
    <p:sldId id="263" r:id="rId23"/>
    <p:sldId id="268" r:id="rId24"/>
    <p:sldId id="272" r:id="rId25"/>
    <p:sldId id="273" r:id="rId26"/>
    <p:sldId id="274" r:id="rId27"/>
    <p:sldId id="275"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p:cViewPr varScale="1">
        <p:scale>
          <a:sx n="110" d="100"/>
          <a:sy n="110" d="100"/>
        </p:scale>
        <p:origin x="136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A72DA1C-62D5-4B32-9AC7-ABE68C749A2C}" type="datetimeFigureOut">
              <a:rPr lang="en-GB" smtClean="0"/>
              <a:pPr/>
              <a:t>19/03/2019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5001F8-4CD9-4D30-A452-5B3872790D9F}" type="slidenum">
              <a:rPr lang="en-GB" smtClean="0"/>
              <a:pPr/>
              <a:t>‹#›</a:t>
            </a:fld>
            <a:endParaRPr lang="en-GB"/>
          </a:p>
        </p:txBody>
      </p:sp>
    </p:spTree>
    <p:extLst>
      <p:ext uri="{BB962C8B-B14F-4D97-AF65-F5344CB8AC3E}">
        <p14:creationId xmlns:p14="http://schemas.microsoft.com/office/powerpoint/2010/main" val="669418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5001F8-4CD9-4D30-A452-5B3872790D9F}" type="slidenum">
              <a:rPr lang="en-GB" smtClean="0"/>
              <a:pPr/>
              <a:t>9</a:t>
            </a:fld>
            <a:endParaRPr lang="en-GB"/>
          </a:p>
        </p:txBody>
      </p:sp>
    </p:spTree>
    <p:extLst>
      <p:ext uri="{BB962C8B-B14F-4D97-AF65-F5344CB8AC3E}">
        <p14:creationId xmlns:p14="http://schemas.microsoft.com/office/powerpoint/2010/main" val="2313373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620044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4201333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3690065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898019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550595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3748972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410993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2797124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484167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997906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794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3684462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68940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3992262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9367959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CD456-4364-45E2-ACC0-7814D2BB81E6}" type="datetimeFigureOut">
              <a:rPr lang="en-GB" smtClean="0"/>
              <a:pPr/>
              <a:t>19/03/2019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9AB6B-04AD-4CA8-93D4-1FB622057EC1}" type="slidenum">
              <a:rPr lang="en-GB" smtClean="0"/>
              <a:pPr/>
              <a:t>‹#›</a:t>
            </a:fld>
            <a:endParaRPr lang="en-GB"/>
          </a:p>
        </p:txBody>
      </p:sp>
    </p:spTree>
    <p:extLst>
      <p:ext uri="{BB962C8B-B14F-4D97-AF65-F5344CB8AC3E}">
        <p14:creationId xmlns:p14="http://schemas.microsoft.com/office/powerpoint/2010/main" val="1251702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A1CD456-4364-45E2-ACC0-7814D2BB81E6}" type="datetimeFigureOut">
              <a:rPr lang="en-GB" smtClean="0"/>
              <a:pPr/>
              <a:t>19/03/2019</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359AB6B-04AD-4CA8-93D4-1FB622057EC1}" type="slidenum">
              <a:rPr lang="en-GB" smtClean="0"/>
              <a:pPr/>
              <a:t>‹#›</a:t>
            </a:fld>
            <a:endParaRPr lang="en-GB"/>
          </a:p>
        </p:txBody>
      </p:sp>
    </p:spTree>
    <p:extLst>
      <p:ext uri="{BB962C8B-B14F-4D97-AF65-F5344CB8AC3E}">
        <p14:creationId xmlns:p14="http://schemas.microsoft.com/office/powerpoint/2010/main" val="138235301"/>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utor2u.net/economics/reference/merit-goods" TargetMode="External"/><Relationship Id="rId2" Type="http://schemas.openxmlformats.org/officeDocument/2006/relationships/hyperlink" Target="https://www.economicshelp.org/blog/2104/economics/private-public-and-free-goods-define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Market Mechanism &amp; Efficiency</a:t>
            </a:r>
          </a:p>
        </p:txBody>
      </p:sp>
      <p:sp>
        <p:nvSpPr>
          <p:cNvPr id="5" name="Subtitle 4">
            <a:extLst>
              <a:ext uri="{FF2B5EF4-FFF2-40B4-BE49-F238E27FC236}">
                <a16:creationId xmlns="" xmlns:a16="http://schemas.microsoft.com/office/drawing/2014/main" id="{D874CEF9-4005-474C-8DF7-D8917886322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05629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534156E-A4F0-416D-A921-32067DA3F9F0}"/>
              </a:ext>
            </a:extLst>
          </p:cNvPr>
          <p:cNvSpPr>
            <a:spLocks noGrp="1"/>
          </p:cNvSpPr>
          <p:nvPr>
            <p:ph type="title"/>
          </p:nvPr>
        </p:nvSpPr>
        <p:spPr>
          <a:xfrm>
            <a:off x="609599" y="609600"/>
            <a:ext cx="6347713" cy="587152"/>
          </a:xfrm>
        </p:spPr>
        <p:txBody>
          <a:bodyPr>
            <a:normAutofit fontScale="90000"/>
          </a:bodyPr>
          <a:lstStyle/>
          <a:p>
            <a:endParaRPr lang="en-GB" dirty="0"/>
          </a:p>
        </p:txBody>
      </p:sp>
      <p:sp>
        <p:nvSpPr>
          <p:cNvPr id="3" name="Content Placeholder 2">
            <a:extLst>
              <a:ext uri="{FF2B5EF4-FFF2-40B4-BE49-F238E27FC236}">
                <a16:creationId xmlns="" xmlns:a16="http://schemas.microsoft.com/office/drawing/2014/main" id="{00B3C229-4C56-4B38-96BF-20199AD18D35}"/>
              </a:ext>
            </a:extLst>
          </p:cNvPr>
          <p:cNvSpPr>
            <a:spLocks noGrp="1"/>
          </p:cNvSpPr>
          <p:nvPr>
            <p:ph idx="1"/>
          </p:nvPr>
        </p:nvSpPr>
        <p:spPr>
          <a:xfrm>
            <a:off x="609599" y="1772816"/>
            <a:ext cx="6347714" cy="3880773"/>
          </a:xfrm>
        </p:spPr>
        <p:txBody>
          <a:bodyPr>
            <a:normAutofit/>
          </a:bodyPr>
          <a:lstStyle/>
          <a:p>
            <a:r>
              <a:rPr lang="en-GB" sz="2400" b="1" u="sng" dirty="0"/>
              <a:t>Part 1</a:t>
            </a:r>
            <a:r>
              <a:rPr lang="en-GB" sz="2400" dirty="0"/>
              <a:t> - </a:t>
            </a:r>
            <a:r>
              <a:rPr lang="en-GB" sz="2400" b="1" dirty="0"/>
              <a:t>Define (using an economic text book), explain in your own words and give an example of the following terms:</a:t>
            </a:r>
            <a:endParaRPr lang="en-GB" sz="2400" dirty="0"/>
          </a:p>
          <a:p>
            <a:r>
              <a:rPr lang="en-GB" sz="2400" b="1" dirty="0"/>
              <a:t>Private service</a:t>
            </a:r>
            <a:endParaRPr lang="en-GB" sz="2400" dirty="0"/>
          </a:p>
          <a:p>
            <a:pPr lvl="0"/>
            <a:r>
              <a:rPr lang="en-GB" sz="2400" b="1" dirty="0"/>
              <a:t>Pure Public service</a:t>
            </a:r>
            <a:endParaRPr lang="en-GB" sz="2400" dirty="0"/>
          </a:p>
          <a:p>
            <a:pPr lvl="0"/>
            <a:r>
              <a:rPr lang="en-GB" sz="2400" b="1" dirty="0"/>
              <a:t>Merit good</a:t>
            </a:r>
            <a:endParaRPr lang="en-GB" sz="2400" dirty="0"/>
          </a:p>
          <a:p>
            <a:pPr lvl="0"/>
            <a:r>
              <a:rPr lang="en-GB" sz="2400" b="1" dirty="0"/>
              <a:t>Demerit good</a:t>
            </a:r>
            <a:endParaRPr lang="en-GB" sz="2400" dirty="0"/>
          </a:p>
        </p:txBody>
      </p:sp>
    </p:spTree>
    <p:extLst>
      <p:ext uri="{BB962C8B-B14F-4D97-AF65-F5344CB8AC3E}">
        <p14:creationId xmlns:p14="http://schemas.microsoft.com/office/powerpoint/2010/main" val="3920553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850106"/>
          </a:xfrm>
        </p:spPr>
        <p:txBody>
          <a:bodyPr/>
          <a:lstStyle/>
          <a:p>
            <a:r>
              <a:rPr lang="en-GB" u="sng" dirty="0">
                <a:solidFill>
                  <a:srgbClr val="7030A0"/>
                </a:solidFill>
              </a:rPr>
              <a:t>Types of Goods &amp; Services</a:t>
            </a:r>
          </a:p>
        </p:txBody>
      </p:sp>
      <p:sp>
        <p:nvSpPr>
          <p:cNvPr id="3" name="Content Placeholder 2"/>
          <p:cNvSpPr>
            <a:spLocks noGrp="1"/>
          </p:cNvSpPr>
          <p:nvPr>
            <p:ph idx="1"/>
          </p:nvPr>
        </p:nvSpPr>
        <p:spPr>
          <a:xfrm>
            <a:off x="179512" y="1124744"/>
            <a:ext cx="8507288" cy="5544616"/>
          </a:xfrm>
        </p:spPr>
        <p:txBody>
          <a:bodyPr>
            <a:noAutofit/>
          </a:bodyPr>
          <a:lstStyle/>
          <a:p>
            <a:pPr marL="0" indent="0">
              <a:buNone/>
            </a:pPr>
            <a:r>
              <a:rPr lang="en-GB" sz="2800" dirty="0">
                <a:solidFill>
                  <a:srgbClr val="7030A0"/>
                </a:solidFill>
              </a:rPr>
              <a:t>Private goods/services</a:t>
            </a:r>
          </a:p>
          <a:p>
            <a:r>
              <a:rPr lang="en-GB" sz="2800" dirty="0"/>
              <a:t>Goods and services provided by private sector organisations for profit. </a:t>
            </a:r>
          </a:p>
          <a:p>
            <a:r>
              <a:rPr lang="en-GB" sz="2800" dirty="0"/>
              <a:t>The price of which are determined by the market mechanism (Demand &amp; Supply)</a:t>
            </a:r>
          </a:p>
          <a:p>
            <a:r>
              <a:rPr lang="en-GB" sz="2800" dirty="0"/>
              <a:t>Opportunities &amp; Competition </a:t>
            </a:r>
          </a:p>
          <a:p>
            <a:endParaRPr lang="en-GB" sz="2800" dirty="0"/>
          </a:p>
          <a:p>
            <a:pPr marL="0" indent="0">
              <a:buNone/>
            </a:pPr>
            <a:endParaRPr lang="en-GB" sz="2800" dirty="0"/>
          </a:p>
        </p:txBody>
      </p:sp>
    </p:spTree>
    <p:extLst>
      <p:ext uri="{BB962C8B-B14F-4D97-AF65-F5344CB8AC3E}">
        <p14:creationId xmlns:p14="http://schemas.microsoft.com/office/powerpoint/2010/main" val="135303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75C645A-9198-48DF-9A7F-816756202C6B}"/>
              </a:ext>
            </a:extLst>
          </p:cNvPr>
          <p:cNvSpPr>
            <a:spLocks noGrp="1"/>
          </p:cNvSpPr>
          <p:nvPr>
            <p:ph type="title"/>
          </p:nvPr>
        </p:nvSpPr>
        <p:spPr>
          <a:xfrm>
            <a:off x="609599" y="609600"/>
            <a:ext cx="6347713" cy="947192"/>
          </a:xfrm>
        </p:spPr>
        <p:txBody>
          <a:bodyPr>
            <a:normAutofit fontScale="90000"/>
          </a:bodyPr>
          <a:lstStyle/>
          <a:p>
            <a:r>
              <a:rPr lang="en-GB" dirty="0">
                <a:solidFill>
                  <a:srgbClr val="7030A0"/>
                </a:solidFill>
              </a:rPr>
              <a:t>Public goods &amp; services</a:t>
            </a:r>
            <a:br>
              <a:rPr lang="en-GB" dirty="0">
                <a:solidFill>
                  <a:srgbClr val="7030A0"/>
                </a:solidFill>
              </a:rPr>
            </a:br>
            <a:endParaRPr lang="en-GB" dirty="0"/>
          </a:p>
        </p:txBody>
      </p:sp>
      <p:sp>
        <p:nvSpPr>
          <p:cNvPr id="3" name="Content Placeholder 2">
            <a:extLst>
              <a:ext uri="{FF2B5EF4-FFF2-40B4-BE49-F238E27FC236}">
                <a16:creationId xmlns="" xmlns:a16="http://schemas.microsoft.com/office/drawing/2014/main" id="{4D246D8F-A591-4213-A8FE-14D670D08F26}"/>
              </a:ext>
            </a:extLst>
          </p:cNvPr>
          <p:cNvSpPr>
            <a:spLocks noGrp="1"/>
          </p:cNvSpPr>
          <p:nvPr>
            <p:ph idx="1"/>
          </p:nvPr>
        </p:nvSpPr>
        <p:spPr>
          <a:xfrm>
            <a:off x="609598" y="1700808"/>
            <a:ext cx="7562801" cy="4392488"/>
          </a:xfrm>
        </p:spPr>
        <p:txBody>
          <a:bodyPr>
            <a:normAutofit lnSpcReduction="10000"/>
          </a:bodyPr>
          <a:lstStyle/>
          <a:p>
            <a:r>
              <a:rPr lang="en-GB" sz="2000" dirty="0"/>
              <a:t>Goods and services provided by government organisations and government agencies e.g. Police and Fire etc.</a:t>
            </a:r>
          </a:p>
          <a:p>
            <a:r>
              <a:rPr lang="en-GB" sz="2000" dirty="0"/>
              <a:t>Price decided by the government.</a:t>
            </a:r>
          </a:p>
          <a:p>
            <a:r>
              <a:rPr lang="en-GB" sz="2000" dirty="0"/>
              <a:t>Non-rivalry, non-excludable</a:t>
            </a:r>
          </a:p>
          <a:p>
            <a:pPr marL="0" indent="0">
              <a:buNone/>
            </a:pPr>
            <a:endParaRPr lang="en-GB" sz="2000" dirty="0"/>
          </a:p>
          <a:p>
            <a:r>
              <a:rPr lang="en-GB" sz="2000" dirty="0"/>
              <a:t>Free goods - Water is a free good. If you live by a river, you can take water without reducing the amount available to others. Though in some areas, water can become scarce in drought conditions – then water is no longer a free good.</a:t>
            </a:r>
          </a:p>
          <a:p>
            <a:r>
              <a:rPr lang="en-GB" sz="2000" dirty="0"/>
              <a:t>Note: a good may be given away for no charge e.g. healthcare is free at the point of use however, it is not a free good because there is an opportunity cost – in this case, healthcare is paid for out of taxes.</a:t>
            </a:r>
          </a:p>
          <a:p>
            <a:endParaRPr lang="en-GB" dirty="0"/>
          </a:p>
        </p:txBody>
      </p:sp>
      <p:pic>
        <p:nvPicPr>
          <p:cNvPr id="4" name="Picture 3"/>
          <p:cNvPicPr>
            <a:picLocks noChangeAspect="1"/>
          </p:cNvPicPr>
          <p:nvPr/>
        </p:nvPicPr>
        <p:blipFill>
          <a:blip r:embed="rId2"/>
          <a:stretch>
            <a:fillRect/>
          </a:stretch>
        </p:blipFill>
        <p:spPr>
          <a:xfrm>
            <a:off x="5724128" y="2276872"/>
            <a:ext cx="1705372" cy="955008"/>
          </a:xfrm>
          <a:prstGeom prst="rect">
            <a:avLst/>
          </a:prstGeom>
        </p:spPr>
      </p:pic>
    </p:spTree>
    <p:extLst>
      <p:ext uri="{BB962C8B-B14F-4D97-AF65-F5344CB8AC3E}">
        <p14:creationId xmlns:p14="http://schemas.microsoft.com/office/powerpoint/2010/main" val="407762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BBC NEWS 19/03/19</a:t>
            </a:r>
            <a:endParaRPr lang="en-GB" dirty="0"/>
          </a:p>
        </p:txBody>
      </p:sp>
      <p:sp>
        <p:nvSpPr>
          <p:cNvPr id="3" name="Content Placeholder 2"/>
          <p:cNvSpPr>
            <a:spLocks noGrp="1"/>
          </p:cNvSpPr>
          <p:nvPr>
            <p:ph idx="1"/>
          </p:nvPr>
        </p:nvSpPr>
        <p:spPr/>
        <p:txBody>
          <a:bodyPr/>
          <a:lstStyle/>
          <a:p>
            <a:r>
              <a:rPr lang="en-GB" b="1" dirty="0"/>
              <a:t>Climate change: Water shortages in England 'within 25 </a:t>
            </a:r>
            <a:r>
              <a:rPr lang="en-GB" b="1" dirty="0" smtClean="0"/>
              <a:t>years’</a:t>
            </a:r>
            <a:endParaRPr lang="en-GB" b="1" dirty="0"/>
          </a:p>
          <a:p>
            <a:r>
              <a:rPr lang="en-GB" dirty="0"/>
              <a:t>Within 25 years England will not have enough water to meet demand, the head of the Environment Agency is warning.</a:t>
            </a:r>
          </a:p>
          <a:p>
            <a:r>
              <a:rPr lang="en-GB" dirty="0"/>
              <a:t>The impact of climate change, combined with population growth, means the country is facing an "existential threat", Sir James Bevan </a:t>
            </a:r>
            <a:r>
              <a:rPr lang="en-GB" dirty="0" smtClean="0"/>
              <a:t>said.</a:t>
            </a:r>
            <a:endParaRPr lang="en-GB" dirty="0"/>
          </a:p>
          <a:p>
            <a:r>
              <a:rPr lang="en-GB" dirty="0"/>
              <a:t>He wants to see wasting water become "as socially unacceptable as blowing smoke in the face of a baby".</a:t>
            </a:r>
          </a:p>
          <a:p>
            <a:r>
              <a:rPr lang="en-GB" dirty="0"/>
              <a:t>"We all need to use less water", he is expected to say at a London conference</a:t>
            </a:r>
            <a:r>
              <a:rPr lang="en-GB" dirty="0" smtClean="0"/>
              <a:t>.</a:t>
            </a:r>
          </a:p>
          <a:p>
            <a:r>
              <a:rPr lang="en-GB" dirty="0" smtClean="0"/>
              <a:t>Not </a:t>
            </a:r>
            <a:r>
              <a:rPr lang="en-GB" dirty="0"/>
              <a:t>a free good </a:t>
            </a:r>
            <a:r>
              <a:rPr lang="en-GB" dirty="0" smtClean="0"/>
              <a:t>because of cost! To rise over the years!</a:t>
            </a:r>
            <a:endParaRPr lang="en-GB" dirty="0"/>
          </a:p>
          <a:p>
            <a:endParaRPr lang="en-GB" dirty="0"/>
          </a:p>
        </p:txBody>
      </p:sp>
    </p:spTree>
    <p:extLst>
      <p:ext uri="{BB962C8B-B14F-4D97-AF65-F5344CB8AC3E}">
        <p14:creationId xmlns:p14="http://schemas.microsoft.com/office/powerpoint/2010/main" val="1420599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5572F2E-BB9C-48DB-AB9D-BF7281B142A5}"/>
              </a:ext>
            </a:extLst>
          </p:cNvPr>
          <p:cNvSpPr>
            <a:spLocks noGrp="1"/>
          </p:cNvSpPr>
          <p:nvPr>
            <p:ph type="title"/>
          </p:nvPr>
        </p:nvSpPr>
        <p:spPr/>
        <p:txBody>
          <a:bodyPr/>
          <a:lstStyle/>
          <a:p>
            <a:r>
              <a:rPr lang="en-GB" dirty="0"/>
              <a:t>Merit Goods</a:t>
            </a:r>
          </a:p>
        </p:txBody>
      </p:sp>
      <p:sp>
        <p:nvSpPr>
          <p:cNvPr id="3" name="Content Placeholder 2">
            <a:extLst>
              <a:ext uri="{FF2B5EF4-FFF2-40B4-BE49-F238E27FC236}">
                <a16:creationId xmlns="" xmlns:a16="http://schemas.microsoft.com/office/drawing/2014/main" id="{01BEC153-36E5-4B15-8FE5-4E4B9CB2A415}"/>
              </a:ext>
            </a:extLst>
          </p:cNvPr>
          <p:cNvSpPr>
            <a:spLocks noGrp="1"/>
          </p:cNvSpPr>
          <p:nvPr>
            <p:ph idx="1"/>
          </p:nvPr>
        </p:nvSpPr>
        <p:spPr>
          <a:xfrm>
            <a:off x="609599" y="1412776"/>
            <a:ext cx="6347714" cy="4628587"/>
          </a:xfrm>
        </p:spPr>
        <p:txBody>
          <a:bodyPr>
            <a:normAutofit/>
          </a:bodyPr>
          <a:lstStyle/>
          <a:p>
            <a:r>
              <a:rPr lang="en-GB" sz="2400" dirty="0"/>
              <a:t>A merit good has two characteristics:</a:t>
            </a:r>
          </a:p>
          <a:p>
            <a:r>
              <a:rPr lang="en-GB" sz="2400" dirty="0"/>
              <a:t>People do not realise the true personal benefit. For example, people underestimate the benefit of education or getting a vaccination.</a:t>
            </a:r>
          </a:p>
          <a:p>
            <a:r>
              <a:rPr lang="en-GB" sz="2400" dirty="0"/>
              <a:t>Usually, these goods also have a positive externality.</a:t>
            </a:r>
          </a:p>
          <a:p>
            <a:r>
              <a:rPr lang="en-GB" sz="2400" dirty="0"/>
              <a:t>Therefore in a free market, there will be under consumption of merit goods</a:t>
            </a:r>
          </a:p>
          <a:p>
            <a:pPr marL="0" indent="0">
              <a:buNone/>
            </a:pPr>
            <a:endParaRPr lang="en-GB" dirty="0"/>
          </a:p>
        </p:txBody>
      </p:sp>
    </p:spTree>
    <p:extLst>
      <p:ext uri="{BB962C8B-B14F-4D97-AF65-F5344CB8AC3E}">
        <p14:creationId xmlns:p14="http://schemas.microsoft.com/office/powerpoint/2010/main" val="2191868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6EB6E84-6389-452B-A3B8-38CDD18C62F3}"/>
              </a:ext>
            </a:extLst>
          </p:cNvPr>
          <p:cNvSpPr>
            <a:spLocks noGrp="1"/>
          </p:cNvSpPr>
          <p:nvPr>
            <p:ph type="title"/>
          </p:nvPr>
        </p:nvSpPr>
        <p:spPr>
          <a:xfrm>
            <a:off x="609599" y="609600"/>
            <a:ext cx="6347713" cy="803176"/>
          </a:xfrm>
        </p:spPr>
        <p:txBody>
          <a:bodyPr>
            <a:normAutofit fontScale="90000"/>
          </a:bodyPr>
          <a:lstStyle/>
          <a:p>
            <a:r>
              <a:rPr lang="en-GB" dirty="0"/>
              <a:t>Examples of Merit Goods</a:t>
            </a:r>
            <a:br>
              <a:rPr lang="en-GB" dirty="0"/>
            </a:br>
            <a:endParaRPr lang="en-GB" dirty="0"/>
          </a:p>
        </p:txBody>
      </p:sp>
      <p:sp>
        <p:nvSpPr>
          <p:cNvPr id="3" name="Content Placeholder 2">
            <a:extLst>
              <a:ext uri="{FF2B5EF4-FFF2-40B4-BE49-F238E27FC236}">
                <a16:creationId xmlns="" xmlns:a16="http://schemas.microsoft.com/office/drawing/2014/main" id="{729CA618-14A8-4C5F-A037-701BEC3B9A38}"/>
              </a:ext>
            </a:extLst>
          </p:cNvPr>
          <p:cNvSpPr>
            <a:spLocks noGrp="1"/>
          </p:cNvSpPr>
          <p:nvPr>
            <p:ph idx="1"/>
          </p:nvPr>
        </p:nvSpPr>
        <p:spPr>
          <a:xfrm>
            <a:off x="609599" y="1484784"/>
            <a:ext cx="6347714" cy="4556579"/>
          </a:xfrm>
        </p:spPr>
        <p:txBody>
          <a:bodyPr/>
          <a:lstStyle/>
          <a:p>
            <a:r>
              <a:rPr lang="en-GB" sz="2000" b="1" dirty="0"/>
              <a:t>Health Care </a:t>
            </a:r>
            <a:r>
              <a:rPr lang="en-GB" sz="2000" dirty="0"/>
              <a:t>– people underestimate the benefits of getting a vaccination. If people do get a vaccination, then there will be a personal benefit in protecting against diseases. Also, there will be external benefits to the rest of society because it will help reduce the prevalence of disease in the rest of society.</a:t>
            </a:r>
          </a:p>
          <a:p>
            <a:r>
              <a:rPr lang="en-GB" sz="2000" b="1" dirty="0"/>
              <a:t>Museums</a:t>
            </a:r>
            <a:r>
              <a:rPr lang="en-GB" sz="2000" dirty="0"/>
              <a:t> – the educational benefit of museums.</a:t>
            </a:r>
          </a:p>
          <a:p>
            <a:r>
              <a:rPr lang="en-GB" sz="2000" b="1" dirty="0"/>
              <a:t>Education</a:t>
            </a:r>
            <a:r>
              <a:rPr lang="en-GB" sz="2000" dirty="0"/>
              <a:t> – People may undervalue the benefits of studying, and decide to leave school early or not get good grades.</a:t>
            </a:r>
          </a:p>
          <a:p>
            <a:pPr marL="0" indent="0">
              <a:buNone/>
            </a:pPr>
            <a:endParaRPr lang="en-GB" dirty="0"/>
          </a:p>
        </p:txBody>
      </p:sp>
    </p:spTree>
    <p:extLst>
      <p:ext uri="{BB962C8B-B14F-4D97-AF65-F5344CB8AC3E}">
        <p14:creationId xmlns:p14="http://schemas.microsoft.com/office/powerpoint/2010/main" val="3904605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0A55DC-3843-4E08-918A-60D57DE5BEB6}"/>
              </a:ext>
            </a:extLst>
          </p:cNvPr>
          <p:cNvSpPr>
            <a:spLocks noGrp="1"/>
          </p:cNvSpPr>
          <p:nvPr>
            <p:ph type="title"/>
          </p:nvPr>
        </p:nvSpPr>
        <p:spPr>
          <a:xfrm>
            <a:off x="609599" y="609600"/>
            <a:ext cx="6347713" cy="659160"/>
          </a:xfrm>
        </p:spPr>
        <p:txBody>
          <a:bodyPr/>
          <a:lstStyle/>
          <a:p>
            <a:endParaRPr lang="en-GB" dirty="0"/>
          </a:p>
        </p:txBody>
      </p:sp>
      <p:pic>
        <p:nvPicPr>
          <p:cNvPr id="4" name="Content Placeholder 3">
            <a:extLst>
              <a:ext uri="{FF2B5EF4-FFF2-40B4-BE49-F238E27FC236}">
                <a16:creationId xmlns="" xmlns:a16="http://schemas.microsoft.com/office/drawing/2014/main" id="{3DCDC20B-7DAB-4661-A1FA-7573F0F917AF}"/>
              </a:ext>
            </a:extLst>
          </p:cNvPr>
          <p:cNvPicPr>
            <a:picLocks noGrp="1" noChangeAspect="1"/>
          </p:cNvPicPr>
          <p:nvPr>
            <p:ph idx="1"/>
          </p:nvPr>
        </p:nvPicPr>
        <p:blipFill>
          <a:blip r:embed="rId2"/>
          <a:stretch>
            <a:fillRect/>
          </a:stretch>
        </p:blipFill>
        <p:spPr>
          <a:xfrm>
            <a:off x="755576" y="1412776"/>
            <a:ext cx="6201736" cy="4629249"/>
          </a:xfrm>
          <a:prstGeom prst="rect">
            <a:avLst/>
          </a:prstGeom>
        </p:spPr>
      </p:pic>
    </p:spTree>
    <p:extLst>
      <p:ext uri="{BB962C8B-B14F-4D97-AF65-F5344CB8AC3E}">
        <p14:creationId xmlns:p14="http://schemas.microsoft.com/office/powerpoint/2010/main" val="2536533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C53166-BE11-463E-9833-E181AE82653E}"/>
              </a:ext>
            </a:extLst>
          </p:cNvPr>
          <p:cNvSpPr>
            <a:spLocks noGrp="1"/>
          </p:cNvSpPr>
          <p:nvPr>
            <p:ph type="title"/>
          </p:nvPr>
        </p:nvSpPr>
        <p:spPr>
          <a:xfrm>
            <a:off x="609599" y="609600"/>
            <a:ext cx="6347713" cy="659160"/>
          </a:xfrm>
        </p:spPr>
        <p:txBody>
          <a:bodyPr/>
          <a:lstStyle/>
          <a:p>
            <a:r>
              <a:rPr lang="en-GB" u="sng" dirty="0">
                <a:solidFill>
                  <a:srgbClr val="7030A0"/>
                </a:solidFill>
              </a:rPr>
              <a:t>Demerit Goods</a:t>
            </a:r>
            <a:endParaRPr lang="en-GB" dirty="0"/>
          </a:p>
        </p:txBody>
      </p:sp>
      <p:sp>
        <p:nvSpPr>
          <p:cNvPr id="3" name="Content Placeholder 2">
            <a:extLst>
              <a:ext uri="{FF2B5EF4-FFF2-40B4-BE49-F238E27FC236}">
                <a16:creationId xmlns="" xmlns:a16="http://schemas.microsoft.com/office/drawing/2014/main" id="{3A5D2A51-7E72-4FB2-B1BE-8C0A9F2FF29D}"/>
              </a:ext>
            </a:extLst>
          </p:cNvPr>
          <p:cNvSpPr>
            <a:spLocks noGrp="1"/>
          </p:cNvSpPr>
          <p:nvPr>
            <p:ph idx="1"/>
          </p:nvPr>
        </p:nvSpPr>
        <p:spPr>
          <a:xfrm>
            <a:off x="609599" y="1412776"/>
            <a:ext cx="6347714" cy="4628587"/>
          </a:xfrm>
        </p:spPr>
        <p:txBody>
          <a:bodyPr>
            <a:normAutofit/>
          </a:bodyPr>
          <a:lstStyle/>
          <a:p>
            <a:r>
              <a:rPr lang="en-GB" sz="2400" dirty="0"/>
              <a:t>Demerit Good</a:t>
            </a:r>
          </a:p>
          <a:p>
            <a:r>
              <a:rPr lang="en-GB" sz="2400" dirty="0"/>
              <a:t>A demerit good has two characteristics:</a:t>
            </a:r>
          </a:p>
          <a:p>
            <a:r>
              <a:rPr lang="en-GB" sz="2400" dirty="0"/>
              <a:t>A good which harms the consumer. For example, people don’t realise or ignore the costs of doing something e.g. smoking, drugs.</a:t>
            </a:r>
          </a:p>
          <a:p>
            <a:r>
              <a:rPr lang="en-GB" sz="2400" dirty="0"/>
              <a:t>Usually, these goods also have negative externalities. If you smoke you harm yourself, but also the smoke negatively affects other people.</a:t>
            </a:r>
          </a:p>
          <a:p>
            <a:r>
              <a:rPr lang="en-GB" sz="2400" dirty="0"/>
              <a:t>Therefore in a free market, there will be overconsumption of these goods.</a:t>
            </a:r>
          </a:p>
          <a:p>
            <a:pPr marL="0" indent="0">
              <a:buNone/>
            </a:pPr>
            <a:endParaRPr lang="en-GB" b="1" dirty="0"/>
          </a:p>
        </p:txBody>
      </p:sp>
    </p:spTree>
    <p:extLst>
      <p:ext uri="{BB962C8B-B14F-4D97-AF65-F5344CB8AC3E}">
        <p14:creationId xmlns:p14="http://schemas.microsoft.com/office/powerpoint/2010/main" val="1866614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390300-1B00-4752-A529-D330F8327F3C}"/>
              </a:ext>
            </a:extLst>
          </p:cNvPr>
          <p:cNvSpPr>
            <a:spLocks noGrp="1"/>
          </p:cNvSpPr>
          <p:nvPr>
            <p:ph type="title"/>
          </p:nvPr>
        </p:nvSpPr>
        <p:spPr>
          <a:xfrm>
            <a:off x="609599" y="609600"/>
            <a:ext cx="6347713" cy="947192"/>
          </a:xfrm>
        </p:spPr>
        <p:txBody>
          <a:bodyPr>
            <a:normAutofit fontScale="90000"/>
          </a:bodyPr>
          <a:lstStyle/>
          <a:p>
            <a:r>
              <a:rPr lang="en-GB" dirty="0"/>
              <a:t>Examples of Demerit Goods include:</a:t>
            </a:r>
            <a:br>
              <a:rPr lang="en-GB" dirty="0"/>
            </a:br>
            <a:endParaRPr lang="en-GB" dirty="0"/>
          </a:p>
        </p:txBody>
      </p:sp>
      <p:sp>
        <p:nvSpPr>
          <p:cNvPr id="3" name="Content Placeholder 2">
            <a:extLst>
              <a:ext uri="{FF2B5EF4-FFF2-40B4-BE49-F238E27FC236}">
                <a16:creationId xmlns="" xmlns:a16="http://schemas.microsoft.com/office/drawing/2014/main" id="{2441DFF0-FD51-40D9-AA18-62C16C2227D5}"/>
              </a:ext>
            </a:extLst>
          </p:cNvPr>
          <p:cNvSpPr>
            <a:spLocks noGrp="1"/>
          </p:cNvSpPr>
          <p:nvPr>
            <p:ph idx="1"/>
          </p:nvPr>
        </p:nvSpPr>
        <p:spPr>
          <a:xfrm>
            <a:off x="609599" y="1556792"/>
            <a:ext cx="6347714" cy="4484571"/>
          </a:xfrm>
        </p:spPr>
        <p:txBody>
          <a:bodyPr/>
          <a:lstStyle/>
          <a:p>
            <a:r>
              <a:rPr lang="en-GB" sz="2400" dirty="0"/>
              <a:t>Smoking – People underestimate health costs or risks of getting addicted.</a:t>
            </a:r>
          </a:p>
          <a:p>
            <a:r>
              <a:rPr lang="en-GB" sz="2400" dirty="0"/>
              <a:t>Drinking – Health costs to drinkers. Costs to society include more expenditure on health care, social services and policing.</a:t>
            </a:r>
          </a:p>
          <a:p>
            <a:r>
              <a:rPr lang="en-GB" sz="2400" dirty="0"/>
              <a:t>Taking drugs – Health costs to drug users – people underestimate risks of getting addicted. External costs of more crime.</a:t>
            </a:r>
          </a:p>
          <a:p>
            <a:r>
              <a:rPr lang="en-GB" sz="2400" dirty="0"/>
              <a:t>Fatty/high sugar foods – Childhood obesity, diabetes. Extra cost to the NHS &amp; Society  </a:t>
            </a:r>
          </a:p>
          <a:p>
            <a:endParaRPr lang="en-GB" dirty="0"/>
          </a:p>
        </p:txBody>
      </p:sp>
    </p:spTree>
    <p:extLst>
      <p:ext uri="{BB962C8B-B14F-4D97-AF65-F5344CB8AC3E}">
        <p14:creationId xmlns:p14="http://schemas.microsoft.com/office/powerpoint/2010/main" val="3034212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772400" cy="864096"/>
          </a:xfrm>
        </p:spPr>
        <p:txBody>
          <a:bodyPr>
            <a:normAutofit/>
          </a:bodyPr>
          <a:lstStyle/>
          <a:p>
            <a:r>
              <a:rPr lang="en-GB" u="sng" dirty="0">
                <a:solidFill>
                  <a:srgbClr val="7030A0"/>
                </a:solidFill>
              </a:rPr>
              <a:t>Demerit Goods</a:t>
            </a:r>
          </a:p>
        </p:txBody>
      </p:sp>
      <p:sp>
        <p:nvSpPr>
          <p:cNvPr id="3" name="Content Placeholder 2"/>
          <p:cNvSpPr>
            <a:spLocks noGrp="1"/>
          </p:cNvSpPr>
          <p:nvPr>
            <p:ph idx="1"/>
          </p:nvPr>
        </p:nvSpPr>
        <p:spPr>
          <a:xfrm>
            <a:off x="832048" y="1052736"/>
            <a:ext cx="7484368" cy="4176464"/>
          </a:xfrm>
        </p:spPr>
        <p:txBody>
          <a:bodyPr>
            <a:noAutofit/>
          </a:bodyPr>
          <a:lstStyle/>
          <a:p>
            <a:pPr marL="0" indent="0">
              <a:buNone/>
            </a:pPr>
            <a:endParaRPr lang="en-GB" sz="2000" b="1" dirty="0"/>
          </a:p>
          <a:p>
            <a:pPr marL="0" indent="0">
              <a:buNone/>
            </a:pPr>
            <a:endParaRPr lang="en-GB" sz="2000" b="1" dirty="0"/>
          </a:p>
          <a:p>
            <a:r>
              <a:rPr lang="en-GB" sz="2400" dirty="0"/>
              <a:t>Due to the market mechanism failing to account for negative externalities and discounting future costs to society</a:t>
            </a:r>
          </a:p>
          <a:p>
            <a:r>
              <a:rPr lang="en-GB" sz="2400" dirty="0"/>
              <a:t>The government can correct the market failure via:</a:t>
            </a:r>
          </a:p>
          <a:p>
            <a:r>
              <a:rPr lang="en-GB" sz="2400" dirty="0"/>
              <a:t>Indirect taxation</a:t>
            </a:r>
          </a:p>
          <a:p>
            <a:r>
              <a:rPr lang="en-GB" sz="2400" dirty="0"/>
              <a:t>Regulation – Sugar Tax; Minimum alcohol price; smoking over 18 years old.  </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367930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linds(horizont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8ACCAD6-CDC8-4A06-9649-208F975438DE}"/>
              </a:ext>
            </a:extLst>
          </p:cNvPr>
          <p:cNvSpPr>
            <a:spLocks noGrp="1"/>
          </p:cNvSpPr>
          <p:nvPr>
            <p:ph type="title"/>
          </p:nvPr>
        </p:nvSpPr>
        <p:spPr>
          <a:xfrm>
            <a:off x="609599" y="609600"/>
            <a:ext cx="6347713" cy="947192"/>
          </a:xfrm>
        </p:spPr>
        <p:txBody>
          <a:bodyPr/>
          <a:lstStyle/>
          <a:p>
            <a:r>
              <a:rPr lang="en-GB" dirty="0"/>
              <a:t>Value judgement on merit goods</a:t>
            </a:r>
          </a:p>
        </p:txBody>
      </p:sp>
      <p:sp>
        <p:nvSpPr>
          <p:cNvPr id="3" name="Content Placeholder 2">
            <a:extLst>
              <a:ext uri="{FF2B5EF4-FFF2-40B4-BE49-F238E27FC236}">
                <a16:creationId xmlns="" xmlns:a16="http://schemas.microsoft.com/office/drawing/2014/main" id="{9F9C2FEA-912D-4D02-B389-FC8BE4D0B93C}"/>
              </a:ext>
            </a:extLst>
          </p:cNvPr>
          <p:cNvSpPr>
            <a:spLocks noGrp="1"/>
          </p:cNvSpPr>
          <p:nvPr>
            <p:ph idx="1"/>
          </p:nvPr>
        </p:nvSpPr>
        <p:spPr>
          <a:xfrm>
            <a:off x="609598" y="1268760"/>
            <a:ext cx="7274769" cy="4772603"/>
          </a:xfrm>
        </p:spPr>
        <p:txBody>
          <a:bodyPr>
            <a:normAutofit lnSpcReduction="10000"/>
          </a:bodyPr>
          <a:lstStyle/>
          <a:p>
            <a:r>
              <a:rPr lang="en-GB" dirty="0"/>
              <a:t>You make a judgement that something is good or bad for you. For example:</a:t>
            </a:r>
          </a:p>
          <a:p>
            <a:r>
              <a:rPr lang="en-GB" b="1" dirty="0"/>
              <a:t>Cannabis</a:t>
            </a:r>
            <a:endParaRPr lang="en-GB" dirty="0"/>
          </a:p>
          <a:p>
            <a:r>
              <a:rPr lang="en-GB" dirty="0"/>
              <a:t>Cannabis is widely considered a demerit good – it contributes to lung cancer and can lead to psychological problems, such as paranoia.</a:t>
            </a:r>
          </a:p>
          <a:p>
            <a:r>
              <a:rPr lang="en-GB" dirty="0"/>
              <a:t>However, supporters of cannabis might argue cannabis is a harmless drug which can help people deal with physical pain and enjoy life more</a:t>
            </a:r>
            <a:r>
              <a:rPr lang="en-GB" dirty="0" smtClean="0"/>
              <a:t>.</a:t>
            </a:r>
          </a:p>
          <a:p>
            <a:r>
              <a:rPr lang="en-GB" dirty="0" smtClean="0"/>
              <a:t>CBT Oil – made a different way.</a:t>
            </a:r>
            <a:endParaRPr lang="en-GB" dirty="0"/>
          </a:p>
          <a:p>
            <a:r>
              <a:rPr lang="en-GB" b="1" dirty="0"/>
              <a:t>Contraception</a:t>
            </a:r>
            <a:endParaRPr lang="en-GB" dirty="0"/>
          </a:p>
          <a:p>
            <a:r>
              <a:rPr lang="en-GB" dirty="0"/>
              <a:t>Supporters of family planning may argue contraception is a merit good because contraception can involve personal costs of unwanted pregnancy.</a:t>
            </a:r>
          </a:p>
          <a:p>
            <a:r>
              <a:rPr lang="en-GB" dirty="0"/>
              <a:t>The Catholic church views contraception as a sin and may argue it is actually a demerit good because its use encourages sexual promiscuity and undermines family values.</a:t>
            </a:r>
          </a:p>
          <a:p>
            <a:endParaRPr lang="en-GB" dirty="0"/>
          </a:p>
        </p:txBody>
      </p:sp>
    </p:spTree>
    <p:extLst>
      <p:ext uri="{BB962C8B-B14F-4D97-AF65-F5344CB8AC3E}">
        <p14:creationId xmlns:p14="http://schemas.microsoft.com/office/powerpoint/2010/main" val="349639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B77264-851C-47FE-BF55-AF28AAF7B7D0}"/>
              </a:ext>
            </a:extLst>
          </p:cNvPr>
          <p:cNvSpPr>
            <a:spLocks noGrp="1"/>
          </p:cNvSpPr>
          <p:nvPr>
            <p:ph type="title"/>
          </p:nvPr>
        </p:nvSpPr>
        <p:spPr>
          <a:xfrm>
            <a:off x="609599" y="609600"/>
            <a:ext cx="6347713" cy="947192"/>
          </a:xfrm>
        </p:spPr>
        <p:txBody>
          <a:bodyPr>
            <a:normAutofit fontScale="90000"/>
          </a:bodyPr>
          <a:lstStyle/>
          <a:p>
            <a:r>
              <a:rPr lang="en-GB" b="1" dirty="0"/>
              <a:t>Alcohol considered a demerit good</a:t>
            </a:r>
            <a:endParaRPr lang="en-GB" dirty="0"/>
          </a:p>
        </p:txBody>
      </p:sp>
      <p:sp>
        <p:nvSpPr>
          <p:cNvPr id="3" name="Content Placeholder 2">
            <a:extLst>
              <a:ext uri="{FF2B5EF4-FFF2-40B4-BE49-F238E27FC236}">
                <a16:creationId xmlns="" xmlns:a16="http://schemas.microsoft.com/office/drawing/2014/main" id="{55B19D56-1369-42A5-AF86-A48E23C33A16}"/>
              </a:ext>
            </a:extLst>
          </p:cNvPr>
          <p:cNvSpPr>
            <a:spLocks noGrp="1"/>
          </p:cNvSpPr>
          <p:nvPr>
            <p:ph idx="1"/>
          </p:nvPr>
        </p:nvSpPr>
        <p:spPr>
          <a:xfrm>
            <a:off x="609599" y="1556792"/>
            <a:ext cx="6347714" cy="4484571"/>
          </a:xfrm>
        </p:spPr>
        <p:txBody>
          <a:bodyPr>
            <a:normAutofit/>
          </a:bodyPr>
          <a:lstStyle/>
          <a:p>
            <a:r>
              <a:rPr lang="en-GB" sz="2000" dirty="0"/>
              <a:t>Alcohol </a:t>
            </a:r>
            <a:r>
              <a:rPr lang="en-GB" sz="2000" dirty="0" smtClean="0"/>
              <a:t>becomes </a:t>
            </a:r>
            <a:r>
              <a:rPr lang="en-GB" sz="2000" dirty="0"/>
              <a:t>a demerit good when consumed in excess. e.g. one unit a day is unlikely to cause either much personal damage or negative externality. But, when consumed in excess, the personal and external costs can be very high.</a:t>
            </a:r>
          </a:p>
          <a:p>
            <a:r>
              <a:rPr lang="en-GB" sz="2000" dirty="0"/>
              <a:t>Consuming alcohol can cause personal health problems, e.g. long-term liver problems or hangover the next morning. But, individuals may ignore these costs or think they don’t apply to them.</a:t>
            </a:r>
          </a:p>
          <a:p>
            <a:r>
              <a:rPr lang="en-GB" sz="2000" dirty="0"/>
              <a:t>Consuming alcohol can also cause costs to other people (external costs), such as increased levels of crime and cost of treating disease.</a:t>
            </a:r>
          </a:p>
          <a:p>
            <a:endParaRPr lang="en-GB" sz="2000" dirty="0"/>
          </a:p>
        </p:txBody>
      </p:sp>
    </p:spTree>
    <p:extLst>
      <p:ext uri="{BB962C8B-B14F-4D97-AF65-F5344CB8AC3E}">
        <p14:creationId xmlns:p14="http://schemas.microsoft.com/office/powerpoint/2010/main" val="810348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911F98-C685-4ABF-B4EB-514309C99FEB}"/>
              </a:ext>
            </a:extLst>
          </p:cNvPr>
          <p:cNvSpPr>
            <a:spLocks noGrp="1"/>
          </p:cNvSpPr>
          <p:nvPr>
            <p:ph type="title"/>
          </p:nvPr>
        </p:nvSpPr>
        <p:spPr/>
        <p:txBody>
          <a:bodyPr/>
          <a:lstStyle/>
          <a:p>
            <a:r>
              <a:rPr lang="en-GB" dirty="0" smtClean="0"/>
              <a:t>Referencing &amp; Library </a:t>
            </a:r>
            <a:endParaRPr lang="en-GB" dirty="0"/>
          </a:p>
        </p:txBody>
      </p:sp>
      <p:sp>
        <p:nvSpPr>
          <p:cNvPr id="3" name="Content Placeholder 2">
            <a:extLst>
              <a:ext uri="{FF2B5EF4-FFF2-40B4-BE49-F238E27FC236}">
                <a16:creationId xmlns="" xmlns:a16="http://schemas.microsoft.com/office/drawing/2014/main" id="{01E31B67-4EB4-4A4C-9ABF-6611F86CA762}"/>
              </a:ext>
            </a:extLst>
          </p:cNvPr>
          <p:cNvSpPr>
            <a:spLocks noGrp="1"/>
          </p:cNvSpPr>
          <p:nvPr>
            <p:ph idx="1"/>
          </p:nvPr>
        </p:nvSpPr>
        <p:spPr/>
        <p:txBody>
          <a:bodyPr>
            <a:normAutofit lnSpcReduction="10000"/>
          </a:bodyPr>
          <a:lstStyle/>
          <a:p>
            <a:r>
              <a:rPr lang="en-GB" dirty="0">
                <a:hlinkClick r:id="rId2"/>
              </a:rPr>
              <a:t>https://www.economicshelp.org/blog/2104/economics/private-public-and-free-goods-defined/</a:t>
            </a:r>
            <a:endParaRPr lang="en-GB" dirty="0"/>
          </a:p>
          <a:p>
            <a:endParaRPr lang="en-GB" dirty="0"/>
          </a:p>
          <a:p>
            <a:r>
              <a:rPr lang="en-GB" dirty="0">
                <a:hlinkClick r:id="rId3"/>
              </a:rPr>
              <a:t>https://</a:t>
            </a:r>
            <a:r>
              <a:rPr lang="en-GB" dirty="0" smtClean="0">
                <a:hlinkClick r:id="rId3"/>
              </a:rPr>
              <a:t>www.tutor2u.net/economics/reference/merit-goods</a:t>
            </a:r>
            <a:endParaRPr lang="en-GB" dirty="0"/>
          </a:p>
          <a:p>
            <a:r>
              <a:rPr lang="en-GB" dirty="0"/>
              <a:t>Krugman, P., &amp; Wells, R. (2009). </a:t>
            </a:r>
            <a:r>
              <a:rPr lang="en-GB" i="1" dirty="0"/>
              <a:t>Macroeconomics</a:t>
            </a:r>
            <a:r>
              <a:rPr lang="en-GB" dirty="0"/>
              <a:t> (2nd ed.). New York: Worth</a:t>
            </a:r>
            <a:r>
              <a:rPr lang="en-GB" dirty="0" smtClean="0"/>
              <a:t>.</a:t>
            </a:r>
          </a:p>
          <a:p>
            <a:r>
              <a:rPr lang="en-GB" dirty="0" err="1"/>
              <a:t>Gowland</a:t>
            </a:r>
            <a:r>
              <a:rPr lang="en-GB" dirty="0"/>
              <a:t>. (1990). </a:t>
            </a:r>
            <a:r>
              <a:rPr lang="en-GB" i="1" dirty="0"/>
              <a:t>Understanding macroeconomics.</a:t>
            </a:r>
            <a:r>
              <a:rPr lang="en-GB" dirty="0"/>
              <a:t> Edward Elgar</a:t>
            </a:r>
            <a:r>
              <a:rPr lang="en-GB" dirty="0" smtClean="0"/>
              <a:t>.</a:t>
            </a:r>
          </a:p>
          <a:p>
            <a:r>
              <a:rPr lang="en-GB" dirty="0"/>
              <a:t>Fuller, N. (1991). </a:t>
            </a:r>
            <a:r>
              <a:rPr lang="en-GB" i="1" dirty="0"/>
              <a:t>Principles of macro economics</a:t>
            </a:r>
            <a:r>
              <a:rPr lang="en-GB" dirty="0"/>
              <a:t> (New ed.]. ed.). Eastham: Tudor</a:t>
            </a:r>
            <a:r>
              <a:rPr lang="en-GB" dirty="0" smtClean="0"/>
              <a:t>.</a:t>
            </a:r>
          </a:p>
          <a:p>
            <a:r>
              <a:rPr lang="en-GB" dirty="0"/>
              <a:t>Fuller, N. (1985). </a:t>
            </a:r>
            <a:r>
              <a:rPr lang="en-GB" i="1" dirty="0"/>
              <a:t>Basic concepts in macro-economics</a:t>
            </a:r>
            <a:r>
              <a:rPr lang="en-GB" dirty="0"/>
              <a:t>. </a:t>
            </a:r>
            <a:r>
              <a:rPr lang="en-GB" dirty="0" err="1"/>
              <a:t>Bromborough</a:t>
            </a:r>
            <a:r>
              <a:rPr lang="en-GB" dirty="0"/>
              <a:t>: Checkmate.</a:t>
            </a:r>
          </a:p>
        </p:txBody>
      </p:sp>
    </p:spTree>
    <p:extLst>
      <p:ext uri="{BB962C8B-B14F-4D97-AF65-F5344CB8AC3E}">
        <p14:creationId xmlns:p14="http://schemas.microsoft.com/office/powerpoint/2010/main" val="2992875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95EC572-696D-4EF3-BF74-9E644A899255}"/>
              </a:ext>
            </a:extLst>
          </p:cNvPr>
          <p:cNvSpPr>
            <a:spLocks noGrp="1"/>
          </p:cNvSpPr>
          <p:nvPr>
            <p:ph type="title"/>
          </p:nvPr>
        </p:nvSpPr>
        <p:spPr/>
        <p:txBody>
          <a:bodyPr/>
          <a:lstStyle/>
          <a:p>
            <a:endParaRPr lang="en-GB"/>
          </a:p>
        </p:txBody>
      </p:sp>
      <p:sp>
        <p:nvSpPr>
          <p:cNvPr id="3" name="Content Placeholder 2">
            <a:extLst>
              <a:ext uri="{FF2B5EF4-FFF2-40B4-BE49-F238E27FC236}">
                <a16:creationId xmlns="" xmlns:a16="http://schemas.microsoft.com/office/drawing/2014/main" id="{D896B331-5399-4107-9DD7-D577C6400B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38982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778098"/>
          </a:xfrm>
        </p:spPr>
        <p:txBody>
          <a:bodyPr/>
          <a:lstStyle/>
          <a:p>
            <a:r>
              <a:rPr lang="en-GB" u="sng" dirty="0">
                <a:solidFill>
                  <a:srgbClr val="7030A0"/>
                </a:solidFill>
              </a:rPr>
              <a:t>Merit Goods</a:t>
            </a:r>
          </a:p>
        </p:txBody>
      </p:sp>
      <p:sp>
        <p:nvSpPr>
          <p:cNvPr id="3" name="Content Placeholder 2"/>
          <p:cNvSpPr>
            <a:spLocks noGrp="1"/>
          </p:cNvSpPr>
          <p:nvPr>
            <p:ph idx="1"/>
          </p:nvPr>
        </p:nvSpPr>
        <p:spPr>
          <a:xfrm>
            <a:off x="179512" y="1241376"/>
            <a:ext cx="8856984" cy="5616624"/>
          </a:xfrm>
        </p:spPr>
        <p:txBody>
          <a:bodyPr>
            <a:normAutofit/>
          </a:bodyPr>
          <a:lstStyle/>
          <a:p>
            <a:pPr marL="0" indent="0">
              <a:buNone/>
            </a:pPr>
            <a:r>
              <a:rPr lang="en-GB" sz="2000" b="1" dirty="0"/>
              <a:t>Goods which are under provided by the market mechanism</a:t>
            </a:r>
            <a:endParaRPr lang="en-GB" b="1" dirty="0"/>
          </a:p>
          <a:p>
            <a:r>
              <a:rPr lang="en-GB" sz="2000" b="1" dirty="0"/>
              <a:t>What goods/services are under provided by the private sector?</a:t>
            </a:r>
          </a:p>
          <a:p>
            <a:r>
              <a:rPr lang="en-GB" sz="2000" b="1" dirty="0"/>
              <a:t>Eg: Health, social care, education, public transport </a:t>
            </a:r>
          </a:p>
          <a:p>
            <a:r>
              <a:rPr lang="en-GB" sz="2000" b="1" dirty="0"/>
              <a:t>Due to the failure to account for positive externalities (or knock effects) and discounting of future benefits to society</a:t>
            </a:r>
          </a:p>
          <a:p>
            <a:r>
              <a:rPr lang="en-GB" sz="2000" b="1" dirty="0"/>
              <a:t>E.g. Health: Less working days lost, less benefits paid;    higher economic growth, higher tax revenues</a:t>
            </a:r>
          </a:p>
          <a:p>
            <a:pPr marL="0" indent="0">
              <a:buNone/>
            </a:pPr>
            <a:r>
              <a:rPr lang="en-GB" sz="2000" b="1" dirty="0"/>
              <a:t>To correct this market failure the government can:</a:t>
            </a:r>
          </a:p>
          <a:p>
            <a:pPr>
              <a:buFont typeface="Arial" panose="020B0604020202020204" pitchFamily="34" charset="0"/>
              <a:buChar char="•"/>
            </a:pPr>
            <a:r>
              <a:rPr lang="en-GB" sz="2000" b="1" dirty="0"/>
              <a:t>Subsidise private companies</a:t>
            </a:r>
          </a:p>
          <a:p>
            <a:pPr>
              <a:buFont typeface="Arial" panose="020B0604020202020204" pitchFamily="34" charset="0"/>
              <a:buChar char="•"/>
            </a:pPr>
            <a:r>
              <a:rPr lang="en-GB" sz="2000" b="1" dirty="0"/>
              <a:t>Give contacts to private companies</a:t>
            </a:r>
          </a:p>
          <a:p>
            <a:pPr>
              <a:buFont typeface="Arial" panose="020B0604020202020204" pitchFamily="34" charset="0"/>
              <a:buChar char="•"/>
            </a:pPr>
            <a:r>
              <a:rPr lang="en-GB" sz="2000" b="1" dirty="0"/>
              <a:t>Introduce State provision</a:t>
            </a:r>
          </a:p>
        </p:txBody>
      </p:sp>
    </p:spTree>
    <p:extLst>
      <p:ext uri="{BB962C8B-B14F-4D97-AF65-F5344CB8AC3E}">
        <p14:creationId xmlns:p14="http://schemas.microsoft.com/office/powerpoint/2010/main" val="1933473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The Market Mechanism</a:t>
            </a:r>
          </a:p>
        </p:txBody>
      </p:sp>
      <p:sp>
        <p:nvSpPr>
          <p:cNvPr id="3" name="Content Placeholder 2"/>
          <p:cNvSpPr>
            <a:spLocks noGrp="1"/>
          </p:cNvSpPr>
          <p:nvPr>
            <p:ph idx="1"/>
          </p:nvPr>
        </p:nvSpPr>
        <p:spPr>
          <a:xfrm>
            <a:off x="457200" y="1340768"/>
            <a:ext cx="8229600" cy="4785395"/>
          </a:xfrm>
        </p:spPr>
        <p:txBody>
          <a:bodyPr>
            <a:normAutofit/>
          </a:bodyPr>
          <a:lstStyle/>
          <a:p>
            <a:r>
              <a:rPr lang="en-GB" sz="2400" dirty="0"/>
              <a:t>What is the Market Mechanism?</a:t>
            </a:r>
          </a:p>
          <a:p>
            <a:r>
              <a:rPr lang="en-GB" sz="2400" dirty="0"/>
              <a:t>How are prices determined in the market?</a:t>
            </a:r>
          </a:p>
          <a:p>
            <a:r>
              <a:rPr lang="en-GB" sz="2400" dirty="0"/>
              <a:t>Demand?</a:t>
            </a:r>
          </a:p>
          <a:p>
            <a:r>
              <a:rPr lang="en-GB" sz="2400" dirty="0"/>
              <a:t>The quantity consumers purchase at a given price over a given period of time.</a:t>
            </a:r>
          </a:p>
          <a:p>
            <a:r>
              <a:rPr lang="en-GB" sz="2400" dirty="0"/>
              <a:t>Supply?</a:t>
            </a:r>
          </a:p>
          <a:p>
            <a:r>
              <a:rPr lang="en-GB" sz="2400" dirty="0"/>
              <a:t>The quantity made available at a given price over a given period of time.</a:t>
            </a:r>
          </a:p>
        </p:txBody>
      </p:sp>
    </p:spTree>
    <p:extLst>
      <p:ext uri="{BB962C8B-B14F-4D97-AF65-F5344CB8AC3E}">
        <p14:creationId xmlns:p14="http://schemas.microsoft.com/office/powerpoint/2010/main" val="333343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Sector Intervention?</a:t>
            </a:r>
          </a:p>
        </p:txBody>
      </p:sp>
      <p:sp>
        <p:nvSpPr>
          <p:cNvPr id="3" name="Content Placeholder 2"/>
          <p:cNvSpPr>
            <a:spLocks noGrp="1"/>
          </p:cNvSpPr>
          <p:nvPr>
            <p:ph idx="1"/>
          </p:nvPr>
        </p:nvSpPr>
        <p:spPr>
          <a:xfrm>
            <a:off x="822960" y="1100628"/>
            <a:ext cx="7520940" cy="5352708"/>
          </a:xfrm>
        </p:spPr>
        <p:txBody>
          <a:bodyPr>
            <a:noAutofit/>
          </a:bodyPr>
          <a:lstStyle/>
          <a:p>
            <a:endParaRPr lang="en-GB" sz="2400" dirty="0"/>
          </a:p>
          <a:p>
            <a:r>
              <a:rPr lang="en-GB" sz="2400" dirty="0"/>
              <a:t>Free Economies  v  Controlled Economies?</a:t>
            </a:r>
          </a:p>
          <a:p>
            <a:r>
              <a:rPr lang="en-GB" sz="2400" dirty="0"/>
              <a:t>When should the Public Sector intervene?</a:t>
            </a:r>
          </a:p>
          <a:p>
            <a:r>
              <a:rPr lang="en-GB" sz="2400" dirty="0"/>
              <a:t>Only if the Private Sector is inefficient and the Public Sector can do it more efficiently.</a:t>
            </a:r>
          </a:p>
          <a:p>
            <a:r>
              <a:rPr lang="en-GB" sz="2400" dirty="0"/>
              <a:t>How is efficiency measured?</a:t>
            </a:r>
          </a:p>
          <a:p>
            <a:r>
              <a:rPr lang="en-GB" sz="2400" dirty="0"/>
              <a:t>What are the different types of efficiency?</a:t>
            </a:r>
          </a:p>
        </p:txBody>
      </p:sp>
    </p:spTree>
    <p:extLst>
      <p:ext uri="{BB962C8B-B14F-4D97-AF65-F5344CB8AC3E}">
        <p14:creationId xmlns:p14="http://schemas.microsoft.com/office/powerpoint/2010/main" val="38740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Productive or Cost Efficiency </a:t>
            </a:r>
          </a:p>
        </p:txBody>
      </p:sp>
      <p:sp>
        <p:nvSpPr>
          <p:cNvPr id="3" name="Content Placeholder 2"/>
          <p:cNvSpPr>
            <a:spLocks noGrp="1"/>
          </p:cNvSpPr>
          <p:nvPr>
            <p:ph idx="1"/>
          </p:nvPr>
        </p:nvSpPr>
        <p:spPr>
          <a:xfrm>
            <a:off x="822960" y="1930400"/>
            <a:ext cx="7520940" cy="4594944"/>
          </a:xfrm>
        </p:spPr>
        <p:txBody>
          <a:bodyPr>
            <a:noAutofit/>
          </a:bodyPr>
          <a:lstStyle/>
          <a:p>
            <a:endParaRPr lang="en-GB" sz="2400" dirty="0"/>
          </a:p>
          <a:p>
            <a:r>
              <a:rPr lang="en-GB" sz="2400" dirty="0"/>
              <a:t>Producing at the lowest possible average cost.</a:t>
            </a:r>
          </a:p>
          <a:p>
            <a:r>
              <a:rPr lang="en-GB" sz="2400" dirty="0"/>
              <a:t>Average Cost?</a:t>
            </a:r>
          </a:p>
          <a:p>
            <a:r>
              <a:rPr lang="en-GB" sz="2400" dirty="0"/>
              <a:t>Total cost  /  Number of items made.</a:t>
            </a:r>
          </a:p>
          <a:p>
            <a:r>
              <a:rPr lang="en-GB" sz="2400" dirty="0"/>
              <a:t>Quality of the product/service?</a:t>
            </a:r>
          </a:p>
          <a:p>
            <a:r>
              <a:rPr lang="en-GB" sz="2400" dirty="0"/>
              <a:t>Need to be comparing like with like.</a:t>
            </a:r>
          </a:p>
          <a:p>
            <a:endParaRPr lang="en-GB" sz="2400" dirty="0"/>
          </a:p>
          <a:p>
            <a:pPr marL="0" indent="0" algn="ctr">
              <a:buNone/>
            </a:pPr>
            <a:r>
              <a:rPr lang="en-GB" sz="2400" b="1" dirty="0">
                <a:solidFill>
                  <a:srgbClr val="FF0000"/>
                </a:solidFill>
              </a:rPr>
              <a:t>In Public Service is cost more important than quality of Service?</a:t>
            </a:r>
          </a:p>
        </p:txBody>
      </p:sp>
    </p:spTree>
    <p:extLst>
      <p:ext uri="{BB962C8B-B14F-4D97-AF65-F5344CB8AC3E}">
        <p14:creationId xmlns:p14="http://schemas.microsoft.com/office/powerpoint/2010/main" val="172508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ipe(down)">
                                      <p:cBhvr>
                                        <p:cTn id="37" dur="580">
                                          <p:stCondLst>
                                            <p:cond delay="0"/>
                                          </p:stCondLst>
                                        </p:cTn>
                                        <p:tgtEl>
                                          <p:spTgt spid="3">
                                            <p:txEl>
                                              <p:pRg st="7" end="7"/>
                                            </p:txEl>
                                          </p:spTgt>
                                        </p:tgtEl>
                                      </p:cBhvr>
                                    </p:animEffect>
                                    <p:anim calcmode="lin" valueType="num">
                                      <p:cBhvr>
                                        <p:cTn id="38"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43" dur="26">
                                          <p:stCondLst>
                                            <p:cond delay="650"/>
                                          </p:stCondLst>
                                        </p:cTn>
                                        <p:tgtEl>
                                          <p:spTgt spid="3">
                                            <p:txEl>
                                              <p:pRg st="7" end="7"/>
                                            </p:txEl>
                                          </p:spTgt>
                                        </p:tgtEl>
                                      </p:cBhvr>
                                      <p:to x="100000" y="60000"/>
                                    </p:animScale>
                                    <p:animScale>
                                      <p:cBhvr>
                                        <p:cTn id="44" dur="166" decel="50000">
                                          <p:stCondLst>
                                            <p:cond delay="676"/>
                                          </p:stCondLst>
                                        </p:cTn>
                                        <p:tgtEl>
                                          <p:spTgt spid="3">
                                            <p:txEl>
                                              <p:pRg st="7" end="7"/>
                                            </p:txEl>
                                          </p:spTgt>
                                        </p:tgtEl>
                                      </p:cBhvr>
                                      <p:to x="100000" y="100000"/>
                                    </p:animScale>
                                    <p:animScale>
                                      <p:cBhvr>
                                        <p:cTn id="45" dur="26">
                                          <p:stCondLst>
                                            <p:cond delay="1312"/>
                                          </p:stCondLst>
                                        </p:cTn>
                                        <p:tgtEl>
                                          <p:spTgt spid="3">
                                            <p:txEl>
                                              <p:pRg st="7" end="7"/>
                                            </p:txEl>
                                          </p:spTgt>
                                        </p:tgtEl>
                                      </p:cBhvr>
                                      <p:to x="100000" y="80000"/>
                                    </p:animScale>
                                    <p:animScale>
                                      <p:cBhvr>
                                        <p:cTn id="46" dur="166" decel="50000">
                                          <p:stCondLst>
                                            <p:cond delay="1338"/>
                                          </p:stCondLst>
                                        </p:cTn>
                                        <p:tgtEl>
                                          <p:spTgt spid="3">
                                            <p:txEl>
                                              <p:pRg st="7" end="7"/>
                                            </p:txEl>
                                          </p:spTgt>
                                        </p:tgtEl>
                                      </p:cBhvr>
                                      <p:to x="100000" y="100000"/>
                                    </p:animScale>
                                    <p:animScale>
                                      <p:cBhvr>
                                        <p:cTn id="47" dur="26">
                                          <p:stCondLst>
                                            <p:cond delay="1642"/>
                                          </p:stCondLst>
                                        </p:cTn>
                                        <p:tgtEl>
                                          <p:spTgt spid="3">
                                            <p:txEl>
                                              <p:pRg st="7" end="7"/>
                                            </p:txEl>
                                          </p:spTgt>
                                        </p:tgtEl>
                                      </p:cBhvr>
                                      <p:to x="100000" y="90000"/>
                                    </p:animScale>
                                    <p:animScale>
                                      <p:cBhvr>
                                        <p:cTn id="48" dur="166" decel="50000">
                                          <p:stCondLst>
                                            <p:cond delay="1668"/>
                                          </p:stCondLst>
                                        </p:cTn>
                                        <p:tgtEl>
                                          <p:spTgt spid="3">
                                            <p:txEl>
                                              <p:pRg st="7" end="7"/>
                                            </p:txEl>
                                          </p:spTgt>
                                        </p:tgtEl>
                                      </p:cBhvr>
                                      <p:to x="100000" y="100000"/>
                                    </p:animScale>
                                    <p:animScale>
                                      <p:cBhvr>
                                        <p:cTn id="49" dur="26">
                                          <p:stCondLst>
                                            <p:cond delay="1808"/>
                                          </p:stCondLst>
                                        </p:cTn>
                                        <p:tgtEl>
                                          <p:spTgt spid="3">
                                            <p:txEl>
                                              <p:pRg st="7" end="7"/>
                                            </p:txEl>
                                          </p:spTgt>
                                        </p:tgtEl>
                                      </p:cBhvr>
                                      <p:to x="100000" y="95000"/>
                                    </p:animScale>
                                    <p:animScale>
                                      <p:cBhvr>
                                        <p:cTn id="50"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Technical Efficiency</a:t>
            </a:r>
          </a:p>
        </p:txBody>
      </p:sp>
      <p:sp>
        <p:nvSpPr>
          <p:cNvPr id="3" name="Content Placeholder 2"/>
          <p:cNvSpPr>
            <a:spLocks noGrp="1"/>
          </p:cNvSpPr>
          <p:nvPr>
            <p:ph idx="1"/>
          </p:nvPr>
        </p:nvSpPr>
        <p:spPr>
          <a:xfrm>
            <a:off x="822960" y="1100628"/>
            <a:ext cx="7520940" cy="5352708"/>
          </a:xfrm>
        </p:spPr>
        <p:txBody>
          <a:bodyPr>
            <a:noAutofit/>
          </a:bodyPr>
          <a:lstStyle/>
          <a:p>
            <a:endParaRPr lang="en-GB" sz="2400" dirty="0"/>
          </a:p>
          <a:p>
            <a:endParaRPr lang="en-GB" sz="2400" dirty="0"/>
          </a:p>
          <a:p>
            <a:r>
              <a:rPr lang="en-GB" sz="2400" dirty="0"/>
              <a:t>Achieving productive efficiency via the use of technology.</a:t>
            </a:r>
          </a:p>
          <a:p>
            <a:r>
              <a:rPr lang="en-GB" sz="2400" dirty="0" err="1"/>
              <a:t>E.g</a:t>
            </a:r>
            <a:r>
              <a:rPr lang="en-GB" sz="2400" dirty="0"/>
              <a:t>:  Think how technology can make public services more efficient.</a:t>
            </a:r>
          </a:p>
          <a:p>
            <a:pPr>
              <a:buFont typeface="Arial" pitchFamily="34" charset="0"/>
              <a:buChar char="•"/>
            </a:pPr>
            <a:r>
              <a:rPr lang="en-GB" sz="2400" dirty="0"/>
              <a:t>Data bases for patients in the NHS</a:t>
            </a:r>
          </a:p>
          <a:p>
            <a:pPr>
              <a:buFont typeface="Arial" pitchFamily="34" charset="0"/>
              <a:buChar char="•"/>
            </a:pPr>
            <a:r>
              <a:rPr lang="en-GB" sz="2400" dirty="0"/>
              <a:t>Road tax on line</a:t>
            </a:r>
          </a:p>
          <a:p>
            <a:pPr>
              <a:buFont typeface="Arial" pitchFamily="34" charset="0"/>
              <a:buChar char="•"/>
            </a:pPr>
            <a:r>
              <a:rPr lang="en-GB" sz="2400" dirty="0"/>
              <a:t>Body Cameras for the Police</a:t>
            </a:r>
          </a:p>
        </p:txBody>
      </p:sp>
    </p:spTree>
    <p:extLst>
      <p:ext uri="{BB962C8B-B14F-4D97-AF65-F5344CB8AC3E}">
        <p14:creationId xmlns:p14="http://schemas.microsoft.com/office/powerpoint/2010/main" val="382112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Allocative efficiency</a:t>
            </a:r>
          </a:p>
        </p:txBody>
      </p:sp>
      <p:sp>
        <p:nvSpPr>
          <p:cNvPr id="3" name="Content Placeholder 2"/>
          <p:cNvSpPr>
            <a:spLocks noGrp="1"/>
          </p:cNvSpPr>
          <p:nvPr>
            <p:ph idx="1"/>
          </p:nvPr>
        </p:nvSpPr>
        <p:spPr>
          <a:xfrm>
            <a:off x="467544" y="1412776"/>
            <a:ext cx="7488832" cy="5328592"/>
          </a:xfrm>
        </p:spPr>
        <p:txBody>
          <a:bodyPr>
            <a:noAutofit/>
          </a:bodyPr>
          <a:lstStyle/>
          <a:p>
            <a:endParaRPr lang="en-GB" sz="2400" dirty="0"/>
          </a:p>
          <a:p>
            <a:r>
              <a:rPr lang="en-GB" sz="2400" dirty="0"/>
              <a:t>Requires productive efficiency, </a:t>
            </a:r>
          </a:p>
          <a:p>
            <a:r>
              <a:rPr lang="en-GB" sz="2400" dirty="0"/>
              <a:t>But ensures production is what consumers want/value</a:t>
            </a:r>
          </a:p>
          <a:p>
            <a:r>
              <a:rPr lang="en-GB" sz="2400" dirty="0"/>
              <a:t>Must add value to the scarce resources being used</a:t>
            </a:r>
          </a:p>
          <a:p>
            <a:r>
              <a:rPr lang="en-GB" sz="2400" dirty="0"/>
              <a:t>Consumers must be willing to pay more than the cost of the resources used to make the product/service.</a:t>
            </a:r>
          </a:p>
        </p:txBody>
      </p:sp>
    </p:spTree>
    <p:extLst>
      <p:ext uri="{BB962C8B-B14F-4D97-AF65-F5344CB8AC3E}">
        <p14:creationId xmlns:p14="http://schemas.microsoft.com/office/powerpoint/2010/main" val="279115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Efficiency</a:t>
            </a:r>
          </a:p>
        </p:txBody>
      </p:sp>
      <p:sp>
        <p:nvSpPr>
          <p:cNvPr id="3" name="Content Placeholder 2"/>
          <p:cNvSpPr>
            <a:spLocks noGrp="1"/>
          </p:cNvSpPr>
          <p:nvPr>
            <p:ph idx="1"/>
          </p:nvPr>
        </p:nvSpPr>
        <p:spPr>
          <a:xfrm>
            <a:off x="755576" y="1556792"/>
            <a:ext cx="7565464" cy="4536504"/>
          </a:xfrm>
        </p:spPr>
        <p:txBody>
          <a:bodyPr>
            <a:normAutofit fontScale="70000" lnSpcReduction="20000"/>
          </a:bodyPr>
          <a:lstStyle/>
          <a:p>
            <a:r>
              <a:rPr lang="en-GB" sz="3400" dirty="0"/>
              <a:t>Productive, technical &amp; allocative only consider the producer and the consumer of the good/service.</a:t>
            </a:r>
          </a:p>
          <a:p>
            <a:r>
              <a:rPr lang="en-GB" sz="3400" dirty="0"/>
              <a:t>Social Efficiency takes into account the whole of society. </a:t>
            </a:r>
          </a:p>
          <a:p>
            <a:r>
              <a:rPr lang="en-GB" sz="3400" dirty="0"/>
              <a:t>Not just the producer and the consumer.</a:t>
            </a:r>
          </a:p>
          <a:p>
            <a:r>
              <a:rPr lang="en-GB" sz="3400" dirty="0"/>
              <a:t>Considers external people to the transaction.</a:t>
            </a:r>
          </a:p>
          <a:p>
            <a:pPr marL="0" indent="0">
              <a:buNone/>
            </a:pPr>
            <a:r>
              <a:rPr lang="en-GB" sz="3400" dirty="0" err="1"/>
              <a:t>E.g</a:t>
            </a:r>
            <a:r>
              <a:rPr lang="en-GB" sz="3400" dirty="0"/>
              <a:t>:  </a:t>
            </a:r>
          </a:p>
          <a:p>
            <a:pPr>
              <a:buFont typeface="Arial" panose="020B0604020202020204" pitchFamily="34" charset="0"/>
              <a:buChar char="•"/>
            </a:pPr>
            <a:r>
              <a:rPr lang="en-GB" sz="3400" dirty="0"/>
              <a:t>Cigarettes</a:t>
            </a:r>
          </a:p>
          <a:p>
            <a:pPr>
              <a:buFont typeface="Arial" panose="020B0604020202020204" pitchFamily="34" charset="0"/>
              <a:buChar char="•"/>
            </a:pPr>
            <a:r>
              <a:rPr lang="en-GB" sz="3400" dirty="0"/>
              <a:t>Toxic waste</a:t>
            </a:r>
          </a:p>
          <a:p>
            <a:pPr>
              <a:buFont typeface="Arial" panose="020B0604020202020204" pitchFamily="34" charset="0"/>
              <a:buChar char="•"/>
            </a:pPr>
            <a:r>
              <a:rPr lang="en-GB" sz="3400" dirty="0"/>
              <a:t>Noise levels</a:t>
            </a:r>
          </a:p>
          <a:p>
            <a:pPr>
              <a:buFont typeface="Arial" panose="020B0604020202020204" pitchFamily="34" charset="0"/>
              <a:buChar char="•"/>
            </a:pPr>
            <a:endParaRPr lang="en-GB" sz="3400" dirty="0"/>
          </a:p>
          <a:p>
            <a:pPr marL="0" indent="0" algn="ctr">
              <a:buNone/>
            </a:pPr>
            <a:r>
              <a:rPr lang="en-GB" sz="4000" b="1" dirty="0">
                <a:solidFill>
                  <a:srgbClr val="FF0000"/>
                </a:solidFill>
              </a:rPr>
              <a:t>The Bigger Picture!</a:t>
            </a:r>
          </a:p>
          <a:p>
            <a:endParaRPr lang="en-GB" dirty="0"/>
          </a:p>
        </p:txBody>
      </p:sp>
    </p:spTree>
    <p:extLst>
      <p:ext uri="{BB962C8B-B14F-4D97-AF65-F5344CB8AC3E}">
        <p14:creationId xmlns:p14="http://schemas.microsoft.com/office/powerpoint/2010/main" val="2977421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wipe(down)">
                                      <p:cBhvr>
                                        <p:cTn id="55" dur="580">
                                          <p:stCondLst>
                                            <p:cond delay="0"/>
                                          </p:stCondLst>
                                        </p:cTn>
                                        <p:tgtEl>
                                          <p:spTgt spid="3">
                                            <p:txEl>
                                              <p:pRg st="9" end="9"/>
                                            </p:txEl>
                                          </p:spTgt>
                                        </p:tgtEl>
                                      </p:cBhvr>
                                    </p:animEffect>
                                    <p:anim calcmode="lin" valueType="num">
                                      <p:cBhvr>
                                        <p:cTn id="56"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9" end="9"/>
                                            </p:txEl>
                                          </p:spTgt>
                                        </p:tgtEl>
                                      </p:cBhvr>
                                      <p:to x="100000" y="60000"/>
                                    </p:animScale>
                                    <p:animScale>
                                      <p:cBhvr>
                                        <p:cTn id="62" dur="166" decel="50000">
                                          <p:stCondLst>
                                            <p:cond delay="676"/>
                                          </p:stCondLst>
                                        </p:cTn>
                                        <p:tgtEl>
                                          <p:spTgt spid="3">
                                            <p:txEl>
                                              <p:pRg st="9" end="9"/>
                                            </p:txEl>
                                          </p:spTgt>
                                        </p:tgtEl>
                                      </p:cBhvr>
                                      <p:to x="100000" y="100000"/>
                                    </p:animScale>
                                    <p:animScale>
                                      <p:cBhvr>
                                        <p:cTn id="63" dur="26">
                                          <p:stCondLst>
                                            <p:cond delay="1312"/>
                                          </p:stCondLst>
                                        </p:cTn>
                                        <p:tgtEl>
                                          <p:spTgt spid="3">
                                            <p:txEl>
                                              <p:pRg st="9" end="9"/>
                                            </p:txEl>
                                          </p:spTgt>
                                        </p:tgtEl>
                                      </p:cBhvr>
                                      <p:to x="100000" y="80000"/>
                                    </p:animScale>
                                    <p:animScale>
                                      <p:cBhvr>
                                        <p:cTn id="64" dur="166" decel="50000">
                                          <p:stCondLst>
                                            <p:cond delay="1338"/>
                                          </p:stCondLst>
                                        </p:cTn>
                                        <p:tgtEl>
                                          <p:spTgt spid="3">
                                            <p:txEl>
                                              <p:pRg st="9" end="9"/>
                                            </p:txEl>
                                          </p:spTgt>
                                        </p:tgtEl>
                                      </p:cBhvr>
                                      <p:to x="100000" y="100000"/>
                                    </p:animScale>
                                    <p:animScale>
                                      <p:cBhvr>
                                        <p:cTn id="65" dur="26">
                                          <p:stCondLst>
                                            <p:cond delay="1642"/>
                                          </p:stCondLst>
                                        </p:cTn>
                                        <p:tgtEl>
                                          <p:spTgt spid="3">
                                            <p:txEl>
                                              <p:pRg st="9" end="9"/>
                                            </p:txEl>
                                          </p:spTgt>
                                        </p:tgtEl>
                                      </p:cBhvr>
                                      <p:to x="100000" y="90000"/>
                                    </p:animScale>
                                    <p:animScale>
                                      <p:cBhvr>
                                        <p:cTn id="66" dur="166" decel="50000">
                                          <p:stCondLst>
                                            <p:cond delay="1668"/>
                                          </p:stCondLst>
                                        </p:cTn>
                                        <p:tgtEl>
                                          <p:spTgt spid="3">
                                            <p:txEl>
                                              <p:pRg st="9" end="9"/>
                                            </p:txEl>
                                          </p:spTgt>
                                        </p:tgtEl>
                                      </p:cBhvr>
                                      <p:to x="100000" y="100000"/>
                                    </p:animScale>
                                    <p:animScale>
                                      <p:cBhvr>
                                        <p:cTn id="67" dur="26">
                                          <p:stCondLst>
                                            <p:cond delay="1808"/>
                                          </p:stCondLst>
                                        </p:cTn>
                                        <p:tgtEl>
                                          <p:spTgt spid="3">
                                            <p:txEl>
                                              <p:pRg st="9" end="9"/>
                                            </p:txEl>
                                          </p:spTgt>
                                        </p:tgtEl>
                                      </p:cBhvr>
                                      <p:to x="100000" y="95000"/>
                                    </p:animScale>
                                    <p:animScale>
                                      <p:cBhvr>
                                        <p:cTn id="68" dur="166" decel="50000">
                                          <p:stCondLst>
                                            <p:cond delay="1834"/>
                                          </p:stCondLst>
                                        </p:cTn>
                                        <p:tgtEl>
                                          <p:spTgt spid="3">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Merit, Demerit and Pure Public Goods</a:t>
            </a:r>
          </a:p>
        </p:txBody>
      </p:sp>
      <p:sp>
        <p:nvSpPr>
          <p:cNvPr id="3" name="Subtitle 2"/>
          <p:cNvSpPr>
            <a:spLocks noGrp="1"/>
          </p:cNvSpPr>
          <p:nvPr>
            <p:ph type="subTitle" idx="1"/>
          </p:nvPr>
        </p:nvSpPr>
        <p:spPr/>
        <p:txBody>
          <a:bodyPr/>
          <a:lstStyle/>
          <a:p>
            <a:endParaRPr lang="en-GB" dirty="0"/>
          </a:p>
          <a:p>
            <a:endParaRPr lang="en-GB" dirty="0"/>
          </a:p>
        </p:txBody>
      </p:sp>
    </p:spTree>
    <p:extLst>
      <p:ext uri="{BB962C8B-B14F-4D97-AF65-F5344CB8AC3E}">
        <p14:creationId xmlns:p14="http://schemas.microsoft.com/office/powerpoint/2010/main" val="2698242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850106"/>
          </a:xfrm>
        </p:spPr>
        <p:txBody>
          <a:bodyPr/>
          <a:lstStyle/>
          <a:p>
            <a:r>
              <a:rPr lang="en-GB" dirty="0"/>
              <a:t>Reading – Types of Goods</a:t>
            </a:r>
          </a:p>
        </p:txBody>
      </p:sp>
      <p:sp>
        <p:nvSpPr>
          <p:cNvPr id="3" name="Content Placeholder 2"/>
          <p:cNvSpPr>
            <a:spLocks noGrp="1"/>
          </p:cNvSpPr>
          <p:nvPr>
            <p:ph idx="1"/>
          </p:nvPr>
        </p:nvSpPr>
        <p:spPr>
          <a:xfrm>
            <a:off x="914400" y="1052736"/>
            <a:ext cx="7772400" cy="5688632"/>
          </a:xfrm>
        </p:spPr>
        <p:txBody>
          <a:bodyPr>
            <a:normAutofit/>
          </a:bodyPr>
          <a:lstStyle/>
          <a:p>
            <a:pPr marL="0" indent="0">
              <a:buNone/>
            </a:pPr>
            <a:r>
              <a:rPr lang="en-GB" sz="2800" dirty="0"/>
              <a:t>Define</a:t>
            </a:r>
          </a:p>
          <a:p>
            <a:r>
              <a:rPr lang="en-GB" sz="2800" dirty="0"/>
              <a:t>A private good or service</a:t>
            </a:r>
          </a:p>
          <a:p>
            <a:r>
              <a:rPr lang="en-GB" sz="2800" dirty="0"/>
              <a:t>A public good or service</a:t>
            </a:r>
          </a:p>
          <a:p>
            <a:r>
              <a:rPr lang="en-GB" sz="2800" dirty="0"/>
              <a:t>A merit good or service</a:t>
            </a:r>
          </a:p>
          <a:p>
            <a:r>
              <a:rPr lang="en-GB" sz="2800" dirty="0"/>
              <a:t>Positive externalities</a:t>
            </a:r>
          </a:p>
          <a:p>
            <a:r>
              <a:rPr lang="en-GB" sz="2800" dirty="0"/>
              <a:t>Under produced by the private sector</a:t>
            </a:r>
          </a:p>
          <a:p>
            <a:r>
              <a:rPr lang="en-GB" sz="2800" dirty="0"/>
              <a:t>A demerit good or service</a:t>
            </a:r>
          </a:p>
          <a:p>
            <a:r>
              <a:rPr lang="en-GB" sz="2800" dirty="0"/>
              <a:t>Negative externalities</a:t>
            </a:r>
          </a:p>
          <a:p>
            <a:r>
              <a:rPr lang="en-GB" sz="2800" dirty="0"/>
              <a:t>Overproduced by the private sector</a:t>
            </a:r>
          </a:p>
          <a:p>
            <a:endParaRPr lang="en-GB" sz="3200" dirty="0"/>
          </a:p>
        </p:txBody>
      </p:sp>
    </p:spTree>
    <p:extLst>
      <p:ext uri="{BB962C8B-B14F-4D97-AF65-F5344CB8AC3E}">
        <p14:creationId xmlns:p14="http://schemas.microsoft.com/office/powerpoint/2010/main" val="1527697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706090"/>
          </a:xfrm>
        </p:spPr>
        <p:txBody>
          <a:bodyPr>
            <a:normAutofit/>
          </a:bodyPr>
          <a:lstStyle/>
          <a:p>
            <a:r>
              <a:rPr lang="en-GB" u="sng" dirty="0">
                <a:solidFill>
                  <a:srgbClr val="7030A0"/>
                </a:solidFill>
              </a:rPr>
              <a:t>Pure Public Goods</a:t>
            </a:r>
          </a:p>
        </p:txBody>
      </p:sp>
      <p:sp>
        <p:nvSpPr>
          <p:cNvPr id="3" name="Content Placeholder 2"/>
          <p:cNvSpPr>
            <a:spLocks noGrp="1"/>
          </p:cNvSpPr>
          <p:nvPr>
            <p:ph idx="1"/>
          </p:nvPr>
        </p:nvSpPr>
        <p:spPr>
          <a:xfrm>
            <a:off x="914400" y="1052736"/>
            <a:ext cx="7772400" cy="5472608"/>
          </a:xfrm>
        </p:spPr>
        <p:txBody>
          <a:bodyPr>
            <a:normAutofit fontScale="92500"/>
          </a:bodyPr>
          <a:lstStyle/>
          <a:p>
            <a:r>
              <a:rPr lang="en-GB" sz="2800" dirty="0"/>
              <a:t>Goods which are both:</a:t>
            </a:r>
          </a:p>
          <a:p>
            <a:r>
              <a:rPr lang="en-GB" sz="2800" dirty="0"/>
              <a:t>Non-competitive (Non Rivalrous)</a:t>
            </a:r>
          </a:p>
          <a:p>
            <a:r>
              <a:rPr lang="en-GB" sz="2800" dirty="0"/>
              <a:t>Non-excludable</a:t>
            </a:r>
          </a:p>
          <a:p>
            <a:pPr marL="0" indent="0">
              <a:buNone/>
            </a:pPr>
            <a:r>
              <a:rPr lang="en-GB" sz="2800" dirty="0"/>
              <a:t>Examples?</a:t>
            </a:r>
          </a:p>
          <a:p>
            <a:r>
              <a:rPr lang="en-GB" sz="2800" dirty="0"/>
              <a:t>Air, rain water, normal roads, light houses, pavements, national defence</a:t>
            </a:r>
          </a:p>
          <a:p>
            <a:r>
              <a:rPr lang="en-GB" sz="2800" dirty="0"/>
              <a:t>Problem of ‘Free-Riders’, so not profitable for private Cos</a:t>
            </a:r>
          </a:p>
          <a:p>
            <a:r>
              <a:rPr lang="en-GB" sz="2800" dirty="0"/>
              <a:t>Creates Missing Markets</a:t>
            </a:r>
          </a:p>
          <a:p>
            <a:r>
              <a:rPr lang="en-GB" sz="2800" dirty="0"/>
              <a:t>The government can correct this Market failure via:</a:t>
            </a:r>
          </a:p>
          <a:p>
            <a:r>
              <a:rPr lang="en-GB" sz="2800" dirty="0"/>
              <a:t>State Provision</a:t>
            </a:r>
          </a:p>
        </p:txBody>
      </p:sp>
    </p:spTree>
    <p:extLst>
      <p:ext uri="{BB962C8B-B14F-4D97-AF65-F5344CB8AC3E}">
        <p14:creationId xmlns:p14="http://schemas.microsoft.com/office/powerpoint/2010/main" val="313112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1570186"/>
          </a:xfrm>
        </p:spPr>
        <p:txBody>
          <a:bodyPr>
            <a:noAutofit/>
          </a:bodyPr>
          <a:lstStyle/>
          <a:p>
            <a:r>
              <a:rPr lang="en-GB" sz="4800" u="sng" dirty="0">
                <a:solidFill>
                  <a:srgbClr val="7030A0"/>
                </a:solidFill>
              </a:rPr>
              <a:t>When should the Public Sector get involved?</a:t>
            </a:r>
          </a:p>
        </p:txBody>
      </p:sp>
      <p:sp>
        <p:nvSpPr>
          <p:cNvPr id="3" name="Content Placeholder 2"/>
          <p:cNvSpPr>
            <a:spLocks noGrp="1"/>
          </p:cNvSpPr>
          <p:nvPr>
            <p:ph idx="1"/>
          </p:nvPr>
        </p:nvSpPr>
        <p:spPr>
          <a:xfrm>
            <a:off x="914400" y="1988840"/>
            <a:ext cx="7772400" cy="4464496"/>
          </a:xfrm>
        </p:spPr>
        <p:txBody>
          <a:bodyPr>
            <a:normAutofit/>
          </a:bodyPr>
          <a:lstStyle/>
          <a:p>
            <a:pPr marL="0" indent="0">
              <a:buNone/>
            </a:pPr>
            <a:r>
              <a:rPr lang="en-GB" sz="2800" dirty="0"/>
              <a:t>Only if there is a market failure.</a:t>
            </a:r>
          </a:p>
          <a:p>
            <a:pPr marL="0" indent="0">
              <a:buNone/>
            </a:pPr>
            <a:r>
              <a:rPr lang="en-GB" sz="2800" dirty="0"/>
              <a:t>i.e. The private sector is inefficient or not prepared to provide the good or service</a:t>
            </a:r>
          </a:p>
          <a:p>
            <a:pPr marL="0" indent="0" algn="ctr">
              <a:buNone/>
            </a:pPr>
            <a:r>
              <a:rPr lang="en-GB" sz="2800" b="1" dirty="0"/>
              <a:t>And</a:t>
            </a:r>
          </a:p>
          <a:p>
            <a:pPr marL="0" indent="0">
              <a:buNone/>
            </a:pPr>
            <a:r>
              <a:rPr lang="en-GB" sz="2800" dirty="0"/>
              <a:t>Only if the Public Sector can be more efficient than the Private Sector</a:t>
            </a:r>
          </a:p>
          <a:p>
            <a:pPr marL="0" indent="0">
              <a:buNone/>
            </a:pPr>
            <a:endParaRPr lang="en-GB" sz="2800" dirty="0"/>
          </a:p>
          <a:p>
            <a:pPr marL="0" indent="0" algn="ctr">
              <a:buNone/>
            </a:pPr>
            <a:r>
              <a:rPr lang="en-GB" sz="2800" b="1" dirty="0">
                <a:solidFill>
                  <a:srgbClr val="FF0000"/>
                </a:solidFill>
              </a:rPr>
              <a:t>What do you think?</a:t>
            </a:r>
          </a:p>
        </p:txBody>
      </p:sp>
    </p:spTree>
    <p:extLst>
      <p:ext uri="{BB962C8B-B14F-4D97-AF65-F5344CB8AC3E}">
        <p14:creationId xmlns:p14="http://schemas.microsoft.com/office/powerpoint/2010/main" val="179275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rgbClr val="7030A0"/>
                </a:solidFill>
              </a:rPr>
              <a:t>Student Activity</a:t>
            </a:r>
          </a:p>
        </p:txBody>
      </p:sp>
      <p:sp>
        <p:nvSpPr>
          <p:cNvPr id="3" name="Content Placeholder 2"/>
          <p:cNvSpPr>
            <a:spLocks noGrp="1"/>
          </p:cNvSpPr>
          <p:nvPr>
            <p:ph idx="1"/>
          </p:nvPr>
        </p:nvSpPr>
        <p:spPr>
          <a:xfrm>
            <a:off x="914400" y="1447800"/>
            <a:ext cx="7772400" cy="5149552"/>
          </a:xfrm>
        </p:spPr>
        <p:txBody>
          <a:bodyPr>
            <a:normAutofit lnSpcReduction="10000"/>
          </a:bodyPr>
          <a:lstStyle/>
          <a:p>
            <a:r>
              <a:rPr lang="en-GB" sz="2800" dirty="0"/>
              <a:t>Is the Police a private good, merit good, a pure public good or a missing market?</a:t>
            </a:r>
          </a:p>
          <a:p>
            <a:r>
              <a:rPr lang="en-GB" sz="2800" dirty="0"/>
              <a:t>What aspects could be classed as private?</a:t>
            </a:r>
          </a:p>
          <a:p>
            <a:r>
              <a:rPr lang="en-GB" sz="2800" dirty="0"/>
              <a:t>What aspects could be classed as merit?</a:t>
            </a:r>
          </a:p>
          <a:p>
            <a:r>
              <a:rPr lang="en-GB" sz="2800" dirty="0"/>
              <a:t>What aspects could be classed as pure public?</a:t>
            </a:r>
          </a:p>
          <a:p>
            <a:r>
              <a:rPr lang="en-GB" sz="2800" dirty="0"/>
              <a:t>What aspect could be classed as a missing market?</a:t>
            </a:r>
          </a:p>
          <a:p>
            <a:r>
              <a:rPr lang="en-GB" sz="2800" dirty="0"/>
              <a:t>Pure public must be able to tick all the boxes:</a:t>
            </a:r>
          </a:p>
          <a:p>
            <a:r>
              <a:rPr lang="en-GB" sz="2800" dirty="0"/>
              <a:t>Non-competitive and</a:t>
            </a:r>
          </a:p>
          <a:p>
            <a:r>
              <a:rPr lang="en-GB" sz="2800" dirty="0"/>
              <a:t>Non-excludable</a:t>
            </a:r>
          </a:p>
          <a:p>
            <a:endParaRPr lang="en-GB" dirty="0"/>
          </a:p>
        </p:txBody>
      </p:sp>
    </p:spTree>
    <p:extLst>
      <p:ext uri="{BB962C8B-B14F-4D97-AF65-F5344CB8AC3E}">
        <p14:creationId xmlns:p14="http://schemas.microsoft.com/office/powerpoint/2010/main" val="3599166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Theme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664</TotalTime>
  <Words>1583</Words>
  <Application>Microsoft Office PowerPoint</Application>
  <PresentationFormat>On-screen Show (4:3)</PresentationFormat>
  <Paragraphs>169</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Wingdings 3</vt:lpstr>
      <vt:lpstr>Theme1</vt:lpstr>
      <vt:lpstr>The Market Mechanism &amp; Efficiency</vt:lpstr>
      <vt:lpstr>PowerPoint Presentation</vt:lpstr>
      <vt:lpstr>Types of Goods &amp; Services</vt:lpstr>
      <vt:lpstr>Public goods &amp; services </vt:lpstr>
      <vt:lpstr>BBC NEWS 19/03/19</vt:lpstr>
      <vt:lpstr>Merit Goods</vt:lpstr>
      <vt:lpstr>Examples of Merit Goods </vt:lpstr>
      <vt:lpstr>PowerPoint Presentation</vt:lpstr>
      <vt:lpstr>Demerit Goods</vt:lpstr>
      <vt:lpstr>Examples of Demerit Goods include: </vt:lpstr>
      <vt:lpstr>Demerit Goods</vt:lpstr>
      <vt:lpstr>Value judgement on merit goods</vt:lpstr>
      <vt:lpstr>Alcohol considered a demerit good</vt:lpstr>
      <vt:lpstr>Referencing &amp; Library </vt:lpstr>
      <vt:lpstr>PowerPoint Presentation</vt:lpstr>
      <vt:lpstr>Merit Goods</vt:lpstr>
      <vt:lpstr>The Market Mechanism</vt:lpstr>
      <vt:lpstr>Public Sector Intervention?</vt:lpstr>
      <vt:lpstr>Productive or Cost Efficiency </vt:lpstr>
      <vt:lpstr>Technical Efficiency</vt:lpstr>
      <vt:lpstr>Allocative efficiency</vt:lpstr>
      <vt:lpstr>Social Efficiency</vt:lpstr>
      <vt:lpstr>Merit, Demerit and Pure Public Goods</vt:lpstr>
      <vt:lpstr>Reading – Types of Goods</vt:lpstr>
      <vt:lpstr>Pure Public Goods</vt:lpstr>
      <vt:lpstr>When should the Public Sector get involved?</vt:lpstr>
      <vt:lpstr>Student Activity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 Mechanism &amp; Efficiency</dc:title>
  <dc:creator>Administrator</dc:creator>
  <cp:lastModifiedBy>Jane Thomas</cp:lastModifiedBy>
  <cp:revision>39</cp:revision>
  <dcterms:created xsi:type="dcterms:W3CDTF">2015-03-18T13:07:34Z</dcterms:created>
  <dcterms:modified xsi:type="dcterms:W3CDTF">2019-03-19T09:38:30Z</dcterms:modified>
</cp:coreProperties>
</file>