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3"/>
  </p:notesMasterIdLst>
  <p:sldIdLst>
    <p:sldId id="256" r:id="rId5"/>
    <p:sldId id="290" r:id="rId6"/>
    <p:sldId id="308" r:id="rId7"/>
    <p:sldId id="309" r:id="rId8"/>
    <p:sldId id="311" r:id="rId9"/>
    <p:sldId id="310" r:id="rId10"/>
    <p:sldId id="312" r:id="rId11"/>
    <p:sldId id="307" r:id="rId12"/>
  </p:sldIdLst>
  <p:sldSz cx="18288000" cy="10287000"/>
  <p:notesSz cx="6797675" cy="9926638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67B4"/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31" autoAdjust="0"/>
    <p:restoredTop sz="79903" autoAdjust="0"/>
  </p:normalViewPr>
  <p:slideViewPr>
    <p:cSldViewPr>
      <p:cViewPr varScale="1">
        <p:scale>
          <a:sx n="36" d="100"/>
          <a:sy n="36" d="100"/>
        </p:scale>
        <p:origin x="1352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78884-7631-46CC-B00F-5C276C3F29C7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FB41F-1A19-4AA0-AAFB-5285F24B7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766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B41F-1A19-4AA0-AAFB-5285F24B74A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285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B41F-1A19-4AA0-AAFB-5285F24B74A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1354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B41F-1A19-4AA0-AAFB-5285F24B74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2716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B41F-1A19-4AA0-AAFB-5285F24B74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6691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B41F-1A19-4AA0-AAFB-5285F24B74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436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B41F-1A19-4AA0-AAFB-5285F24B74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00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B41F-1A19-4AA0-AAFB-5285F24B74A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523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bc.co.uk/news/uk-wales-60901593" TargetMode="External"/><Relationship Id="rId5" Type="http://schemas.openxmlformats.org/officeDocument/2006/relationships/hyperlink" Target="https://seneddhome.com/2019/10/thomas-commission-justice-should-be-devolved-to-wales/" TargetMode="External"/><Relationship Id="rId4" Type="http://schemas.openxmlformats.org/officeDocument/2006/relationships/hyperlink" Target="https://hansard.parliament.uk/commons/2022-11-29/debates/3F64A897-1E73-43C6-8BF4-099FC68F9340/DevolutionOfJustice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9183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12471567" y="1160283"/>
            <a:ext cx="286681" cy="1525229"/>
            <a:chOff x="0" y="0"/>
            <a:chExt cx="359734" cy="191389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59734" cy="1913890"/>
            </a:xfrm>
            <a:custGeom>
              <a:avLst/>
              <a:gdLst/>
              <a:ahLst/>
              <a:cxnLst/>
              <a:rect l="l" t="t" r="r" b="b"/>
              <a:pathLst>
                <a:path w="359734" h="1913890">
                  <a:moveTo>
                    <a:pt x="0" y="0"/>
                  </a:moveTo>
                  <a:lnTo>
                    <a:pt x="359734" y="0"/>
                  </a:lnTo>
                  <a:lnTo>
                    <a:pt x="359734" y="1913890"/>
                  </a:lnTo>
                  <a:lnTo>
                    <a:pt x="0" y="1913890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E1BE9F5-9CAB-45E5-93CB-C63B67C2E176}"/>
              </a:ext>
            </a:extLst>
          </p:cNvPr>
          <p:cNvSpPr txBox="1"/>
          <p:nvPr/>
        </p:nvSpPr>
        <p:spPr>
          <a:xfrm>
            <a:off x="1118680" y="495300"/>
            <a:ext cx="10744200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</a:rPr>
              <a:t>Policing Governance</a:t>
            </a:r>
          </a:p>
          <a:p>
            <a:endParaRPr lang="en-GB" sz="7200" b="1" dirty="0">
              <a:solidFill>
                <a:srgbClr val="002060"/>
              </a:solidFill>
            </a:endParaRPr>
          </a:p>
          <a:p>
            <a:r>
              <a:rPr lang="en-GB" sz="7200" b="1" dirty="0">
                <a:solidFill>
                  <a:srgbClr val="002060"/>
                </a:solidFill>
              </a:rPr>
              <a:t>Wales &amp; The Future</a:t>
            </a:r>
            <a:br>
              <a:rPr lang="en-GB" sz="7200" dirty="0"/>
            </a:br>
            <a:br>
              <a:rPr lang="en-GB" sz="7200" dirty="0"/>
            </a:br>
            <a:br>
              <a:rPr lang="en-GB" sz="6600" dirty="0"/>
            </a:br>
            <a:br>
              <a:rPr lang="en-GB" sz="6600" dirty="0"/>
            </a:br>
            <a:endParaRPr lang="en-GB" sz="6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EDD677-E25D-4B9C-86FF-54894721F3EB}"/>
              </a:ext>
            </a:extLst>
          </p:cNvPr>
          <p:cNvSpPr txBox="1"/>
          <p:nvPr/>
        </p:nvSpPr>
        <p:spPr>
          <a:xfrm>
            <a:off x="1142999" y="8267698"/>
            <a:ext cx="76962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PCC </a:t>
            </a:r>
            <a:r>
              <a:rPr lang="en-GB" sz="4000" b="1" dirty="0" err="1"/>
              <a:t>Dafydd</a:t>
            </a:r>
            <a:r>
              <a:rPr lang="en-GB" sz="4000" b="1" dirty="0"/>
              <a:t> </a:t>
            </a:r>
            <a:r>
              <a:rPr lang="en-GB" sz="4000" b="1" dirty="0" err="1"/>
              <a:t>Llywelyn</a:t>
            </a:r>
            <a:endParaRPr lang="en-GB" sz="4000" b="1" dirty="0"/>
          </a:p>
          <a:p>
            <a:r>
              <a:rPr lang="en-GB" sz="4000" b="1" dirty="0"/>
              <a:t>13</a:t>
            </a:r>
            <a:r>
              <a:rPr lang="en-GB" sz="4000" b="1" baseline="30000" dirty="0"/>
              <a:t>th</a:t>
            </a:r>
            <a:r>
              <a:rPr lang="en-GB" sz="4000" b="1" dirty="0"/>
              <a:t> December 2022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006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6B8EDD8-7601-40EF-A949-B075B0855C26}"/>
              </a:ext>
            </a:extLst>
          </p:cNvPr>
          <p:cNvSpPr txBox="1"/>
          <p:nvPr/>
        </p:nvSpPr>
        <p:spPr>
          <a:xfrm>
            <a:off x="609600" y="1104900"/>
            <a:ext cx="1600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</a:rPr>
              <a:t>History - How did we get to this?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3716D4-23E1-4394-859A-4431010F7A74}"/>
              </a:ext>
            </a:extLst>
          </p:cNvPr>
          <p:cNvSpPr txBox="1"/>
          <p:nvPr/>
        </p:nvSpPr>
        <p:spPr>
          <a:xfrm>
            <a:off x="1506527" y="2725364"/>
            <a:ext cx="1297147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Background Journey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Home Office (1782)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Home Secretary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Municipal Corporations Act 1835- "watch committee“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Royal Commission 1962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Police Act 1964 – Police Authorities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Local Government Act 1972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Charles Clarke – 2006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Police Reform &amp; Social Responsibilities Act 2011</a:t>
            </a:r>
          </a:p>
        </p:txBody>
      </p:sp>
    </p:spTree>
    <p:extLst>
      <p:ext uri="{BB962C8B-B14F-4D97-AF65-F5344CB8AC3E}">
        <p14:creationId xmlns:p14="http://schemas.microsoft.com/office/powerpoint/2010/main" val="3299123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006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6B8EDD8-7601-40EF-A949-B075B0855C26}"/>
              </a:ext>
            </a:extLst>
          </p:cNvPr>
          <p:cNvSpPr txBox="1"/>
          <p:nvPr/>
        </p:nvSpPr>
        <p:spPr>
          <a:xfrm>
            <a:off x="609600" y="1104900"/>
            <a:ext cx="1600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</a:rPr>
              <a:t>Police and Crime Commissioners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3716D4-23E1-4394-859A-4431010F7A74}"/>
              </a:ext>
            </a:extLst>
          </p:cNvPr>
          <p:cNvSpPr txBox="1"/>
          <p:nvPr/>
        </p:nvSpPr>
        <p:spPr>
          <a:xfrm>
            <a:off x="1506527" y="2725364"/>
            <a:ext cx="1297147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Responsibilities &amp; Activities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Set the Strategic Priorities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Set the Budget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Hold the Chief Constable to Account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Commissioned Services &amp; Grants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Fire Service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Mayoral Structures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6076C7-1EFC-4F01-9B13-6688E629A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9400" y="3364317"/>
            <a:ext cx="3038310" cy="3123298"/>
          </a:xfrm>
          <a:prstGeom prst="rect">
            <a:avLst/>
          </a:prstGeom>
        </p:spPr>
      </p:pic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10B5511F-46C5-482A-A3A1-AC0D479172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021605" y="2426541"/>
            <a:ext cx="4402401" cy="5760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768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006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6B8EDD8-7601-40EF-A949-B075B0855C26}"/>
              </a:ext>
            </a:extLst>
          </p:cNvPr>
          <p:cNvSpPr txBox="1"/>
          <p:nvPr/>
        </p:nvSpPr>
        <p:spPr>
          <a:xfrm>
            <a:off x="609600" y="1104900"/>
            <a:ext cx="1600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</a:rPr>
              <a:t>Governance  &amp; Accountability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3716D4-23E1-4394-859A-4431010F7A74}"/>
              </a:ext>
            </a:extLst>
          </p:cNvPr>
          <p:cNvSpPr txBox="1"/>
          <p:nvPr/>
        </p:nvSpPr>
        <p:spPr>
          <a:xfrm>
            <a:off x="1506527" y="2725364"/>
            <a:ext cx="1297147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Complex Landscape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Local – Force Level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CSP / Serious &amp; Organised Crime / SVOC Duty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National Forums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Home Office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College of Policing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HMIC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IOPC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327358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006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6B8EDD8-7601-40EF-A949-B075B0855C26}"/>
              </a:ext>
            </a:extLst>
          </p:cNvPr>
          <p:cNvSpPr txBox="1"/>
          <p:nvPr/>
        </p:nvSpPr>
        <p:spPr>
          <a:xfrm>
            <a:off x="609600" y="1104900"/>
            <a:ext cx="1600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</a:rPr>
              <a:t>Governance  &amp; Accountability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3716D4-23E1-4394-859A-4431010F7A74}"/>
              </a:ext>
            </a:extLst>
          </p:cNvPr>
          <p:cNvSpPr txBox="1"/>
          <p:nvPr/>
        </p:nvSpPr>
        <p:spPr>
          <a:xfrm>
            <a:off x="1506527" y="2725364"/>
            <a:ext cx="1297147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Wales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Policing Partnership Board for Wales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Criminal Justice Board for Wales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Policing in Wales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4 PCCs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b="1" dirty="0"/>
              <a:t>4 Chiefs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Local Criminal Justice Boards x 4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Community Safety Board for Wales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481761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458D6-14D1-41A5-B336-3CB352C95D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C4D393-B255-4E06-BA3F-2647D93EB8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6B73BA2-3419-424A-962B-D721B15FA2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599"/>
            <a:ext cx="18288000" cy="1021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7447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6006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6B8EDD8-7601-40EF-A949-B075B0855C26}"/>
              </a:ext>
            </a:extLst>
          </p:cNvPr>
          <p:cNvSpPr txBox="1"/>
          <p:nvPr/>
        </p:nvSpPr>
        <p:spPr>
          <a:xfrm>
            <a:off x="609600" y="1104900"/>
            <a:ext cx="1600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</a:rPr>
              <a:t>The Welsh Criminal justice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3716D4-23E1-4394-859A-4431010F7A74}"/>
              </a:ext>
            </a:extLst>
          </p:cNvPr>
          <p:cNvSpPr txBox="1"/>
          <p:nvPr/>
        </p:nvSpPr>
        <p:spPr>
          <a:xfrm>
            <a:off x="1506527" y="2725364"/>
            <a:ext cx="1297147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“On the Jagged Edge”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Wales is an anomaly as a modern nation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Generally - Poor outcomes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Funding has become complex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Accountability could be described as confused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3F17D-A6A5-4DC8-B0A3-34878BFF81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20801" y="1128566"/>
            <a:ext cx="3790172" cy="5928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812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6B8EDD8-7601-40EF-A949-B075B0855C26}"/>
              </a:ext>
            </a:extLst>
          </p:cNvPr>
          <p:cNvSpPr txBox="1"/>
          <p:nvPr/>
        </p:nvSpPr>
        <p:spPr>
          <a:xfrm>
            <a:off x="1295400" y="606485"/>
            <a:ext cx="16611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</a:rPr>
              <a:t>Future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DEA7CF-6A37-451A-B715-CAA8ECEB1AA0}"/>
              </a:ext>
            </a:extLst>
          </p:cNvPr>
          <p:cNvSpPr txBox="1"/>
          <p:nvPr/>
        </p:nvSpPr>
        <p:spPr>
          <a:xfrm>
            <a:off x="1272702" y="2898843"/>
            <a:ext cx="1579609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Devolution of Justice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dirty="0">
                <a:hlinkClick r:id="rId4"/>
              </a:rPr>
              <a:t>Devolution of Justice: Wales - Hansard - UK Parliament</a:t>
            </a:r>
            <a:endParaRPr lang="en-GB" sz="4000" b="1" dirty="0"/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dirty="0">
                <a:hlinkClick r:id="rId5"/>
              </a:rPr>
              <a:t>Thomas Commission: Justice should be devolved to Wales – Senedd Home</a:t>
            </a:r>
            <a:endParaRPr lang="en-GB" sz="40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Single Welsh Police Force?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000" dirty="0">
                <a:hlinkClick r:id="rId6"/>
              </a:rPr>
              <a:t>Dyfed-Powys Police chief wants one Welsh force - BBC News</a:t>
            </a:r>
            <a:endParaRPr lang="en-GB" sz="4000" b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4752767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ocType2 xmlns="242c32be-31bf-422c-ab0d-7abc8ae381ac" xsi:nil="true"/>
    <Financial_x0020_Period xmlns="242c32be-31bf-422c-ab0d-7abc8ae381ac" xsi:nil="true"/>
    <Estates_x0020_1 xmlns="242c32be-31bf-422c-ab0d-7abc8ae381ac"/>
    <Financial_x0020_Period0 xmlns="242c32be-31bf-422c-ab0d-7abc8ae381ac" xsi:nil="true"/>
    <Topic xmlns="242c32be-31bf-422c-ab0d-7abc8ae381ac" xsi:nil="true"/>
    <Month xmlns="242c32be-31bf-422c-ab0d-7abc8ae381ac" xsi:nil="true"/>
    <ProjectSub xmlns="242c32be-31bf-422c-ab0d-7abc8ae381ac"/>
    <Term xmlns="242c32be-31bf-422c-ab0d-7abc8ae381ac">
      <Value>Term2</Value>
    </Term>
    <Forum xmlns="242c32be-31bf-422c-ab0d-7abc8ae381ac" xsi:nil="true"/>
    <Project xmlns="242c32be-31bf-422c-ab0d-7abc8ae381ac" xsi:nil="true"/>
    <Destruction_x0020_Date xmlns="242c32be-31bf-422c-ab0d-7abc8ae381ac">3000-03-31T00:00:00+00:00</Destruction_x0020_Date>
    <TaxCatchAll xmlns="cf6dc0cf-1d45-4a2f-a37f-b5391cb0490c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EF691A6D15C44892C3C7D4E4F3FC4A" ma:contentTypeVersion="53" ma:contentTypeDescription="Create a new document." ma:contentTypeScope="" ma:versionID="b65b180b804987bbffb73a6c0b00d9f3">
  <xsd:schema xmlns:xsd="http://www.w3.org/2001/XMLSchema" xmlns:xs="http://www.w3.org/2001/XMLSchema" xmlns:p="http://schemas.microsoft.com/office/2006/metadata/properties" xmlns:ns2="242c32be-31bf-422c-ab0d-7abc8ae381ac" xmlns:ns3="cf6dc0cf-1d45-4a2f-a37f-b5391cb0490c" targetNamespace="http://schemas.microsoft.com/office/2006/metadata/properties" ma:root="true" ma:fieldsID="647eb23ec9123aefe6126a9905b81e28" ns2:_="" ns3:_="">
    <xsd:import namespace="242c32be-31bf-422c-ab0d-7abc8ae381ac"/>
    <xsd:import namespace="cf6dc0cf-1d45-4a2f-a37f-b5391cb0490c"/>
    <xsd:element name="properties">
      <xsd:complexType>
        <xsd:sequence>
          <xsd:element name="documentManagement">
            <xsd:complexType>
              <xsd:all>
                <xsd:element ref="ns2:Term" minOccurs="0"/>
                <xsd:element ref="ns2:DocType2" minOccurs="0"/>
                <xsd:element ref="ns2:Topic" minOccurs="0"/>
                <xsd:element ref="ns2:Forum" minOccurs="0"/>
                <xsd:element ref="ns2:Financial_x0020_Period" minOccurs="0"/>
                <xsd:element ref="ns2:Financial_x0020_Period0" minOccurs="0"/>
                <xsd:element ref="ns2:Month" minOccurs="0"/>
                <xsd:element ref="ns2:Destruction_x0020_Date"/>
                <xsd:element ref="ns2:Estates_x0020_1" minOccurs="0"/>
                <xsd:element ref="ns3:TaxCatchAll" minOccurs="0"/>
                <xsd:element ref="ns2:Project" minOccurs="0"/>
                <xsd:element ref="ns2:ProjectSub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2c32be-31bf-422c-ab0d-7abc8ae381ac" elementFormDefault="qualified">
    <xsd:import namespace="http://schemas.microsoft.com/office/2006/documentManagement/types"/>
    <xsd:import namespace="http://schemas.microsoft.com/office/infopath/2007/PartnerControls"/>
    <xsd:element name="Term" ma:index="1" nillable="true" ma:displayName="Term" ma:default="Term2" ma:internalName="Term" ma:requiredMultiChoice="true">
      <xsd:complexType>
        <xsd:complexContent>
          <xsd:extension base="dms:MultiChoice">
            <xsd:sequence>
              <xsd:element name="Value" maxOccurs="unbounded" minOccurs="0" nillable="true">
                <xsd:simpleType>
                  <xsd:restriction base="dms:Choice">
                    <xsd:enumeration value="Term1"/>
                    <xsd:enumeration value="Term2"/>
                    <xsd:enumeration value="Term3"/>
                  </xsd:restriction>
                </xsd:simpleType>
              </xsd:element>
            </xsd:sequence>
          </xsd:extension>
        </xsd:complexContent>
      </xsd:complexType>
    </xsd:element>
    <xsd:element name="DocType2" ma:index="3" nillable="true" ma:displayName="Document Type" ma:description="Select the best fit for the document type" ma:format="Dropdown" ma:internalName="DocType2">
      <xsd:simpleType>
        <xsd:restriction base="dms:Choice">
          <xsd:enumeration value="Anne's docs"/>
          <xsd:enumeration value="Actions"/>
          <xsd:enumeration value="Advert"/>
          <xsd:enumeration value="Agenda"/>
          <xsd:enumeration value="Analysis"/>
          <xsd:enumeration value="Article"/>
          <xsd:enumeration value="Audio"/>
          <xsd:enumeration value="Budget"/>
          <xsd:enumeration value="Briefing"/>
          <xsd:enumeration value="Contract"/>
          <xsd:enumeration value="Correspondence"/>
          <xsd:enumeration value="Decision"/>
          <xsd:enumeration value="Image"/>
          <xsd:enumeration value="Internal Text"/>
          <xsd:enumeration value="Letter"/>
          <xsd:enumeration value="Log"/>
          <xsd:enumeration value="Media Release"/>
          <xsd:enumeration value="Minutes"/>
          <xsd:enumeration value="Newsletter"/>
          <xsd:enumeration value="Notes"/>
          <xsd:enumeration value="Plan"/>
          <xsd:enumeration value="Policy"/>
          <xsd:enumeration value="Procedure"/>
          <xsd:enumeration value="Report"/>
          <xsd:enumeration value="Report Form"/>
          <xsd:enumeration value="Response"/>
          <xsd:enumeration value="Schedule"/>
          <xsd:enumeration value="SLA"/>
          <xsd:enumeration value="Specification"/>
          <xsd:enumeration value="Statement"/>
          <xsd:enumeration value="Statistics"/>
          <xsd:enumeration value="Strategy"/>
          <xsd:enumeration value="Supporting Paper"/>
          <xsd:enumeration value="Survey"/>
          <xsd:enumeration value="Template"/>
          <xsd:enumeration value="TOR"/>
          <xsd:enumeration value="Video"/>
          <xsd:enumeration value="Web Text"/>
        </xsd:restriction>
      </xsd:simpleType>
    </xsd:element>
    <xsd:element name="Topic" ma:index="4" nillable="true" ma:displayName="Topic" ma:format="Dropdown" ma:internalName="Topic">
      <xsd:simpleType>
        <xsd:restriction base="dms:Choice">
          <xsd:enumeration value="Admin"/>
          <xsd:enumeration value="Compliance"/>
          <xsd:enumeration value="Consultation"/>
          <xsd:enumeration value="Design"/>
          <xsd:enumeration value="Finance"/>
          <xsd:enumeration value="Governance"/>
          <xsd:enumeration value="HR"/>
          <xsd:enumeration value="Media"/>
          <xsd:enumeration value="Meetings"/>
          <xsd:enumeration value="Monitoring"/>
          <xsd:enumeration value="Recruitment"/>
          <xsd:enumeration value="Research"/>
          <xsd:enumeration value="Restorative Justice"/>
          <xsd:enumeration value="Scrutiny"/>
          <xsd:enumeration value="Social Media"/>
          <xsd:enumeration value="Training"/>
          <xsd:enumeration value="Victims"/>
        </xsd:restriction>
      </xsd:simpleType>
    </xsd:element>
    <xsd:element name="Forum" ma:index="5" nillable="true" ma:displayName="Forum" ma:format="Dropdown" ma:internalName="Forum">
      <xsd:simpleType>
        <xsd:restriction base="dms:Choice">
          <xsd:enumeration value="AWCJB"/>
          <xsd:enumeration value="AWPG"/>
          <xsd:enumeration value="Estates Board"/>
          <xsd:enumeration value="Force Meeting"/>
          <xsd:enumeration value="IAG"/>
          <xsd:enumeration value="ICV Panel"/>
          <xsd:enumeration value="JAC"/>
          <xsd:enumeration value="LCJB"/>
          <xsd:enumeration value="OOCD Panel"/>
          <xsd:enumeration value="PB"/>
          <xsd:enumeration value="QAP"/>
          <xsd:enumeration value="Carmarthenshire"/>
          <xsd:enumeration value="Ceredigion"/>
          <xsd:enumeration value="Pembrokeshire"/>
          <xsd:enumeration value="Powys"/>
        </xsd:restriction>
      </xsd:simpleType>
    </xsd:element>
    <xsd:element name="Financial_x0020_Period" ma:index="6" nillable="true" ma:displayName="Financial Year" ma:description="Enter the financial year in the format 2016/17; 2017/18" ma:internalName="Financial_x0020_Period">
      <xsd:simpleType>
        <xsd:restriction base="dms:Text">
          <xsd:maxLength value="255"/>
        </xsd:restriction>
      </xsd:simpleType>
    </xsd:element>
    <xsd:element name="Financial_x0020_Period0" ma:index="7" nillable="true" ma:displayName="Financial Period" ma:format="Dropdown" ma:internalName="Financial_x0020_Period0">
      <xsd:simpleType>
        <xsd:restriction base="dms:Choice">
          <xsd:enumeration value="Q1"/>
          <xsd:enumeration value="Q2"/>
          <xsd:enumeration value="Q3"/>
          <xsd:enumeration value="Q4"/>
          <xsd:enumeration value="All"/>
        </xsd:restriction>
      </xsd:simpleType>
    </xsd:element>
    <xsd:element name="Month" ma:index="8" nillable="true" ma:displayName="Month" ma:format="Dropdown" ma:internalName="Month">
      <xsd:simpleType>
        <xsd:restriction base="dms:Choice">
          <xsd:enumeration value="Jan"/>
          <xsd:enumeration value="Feb"/>
          <xsd:enumeration value="Mar"/>
          <xsd:enumeration value="Apr"/>
          <xsd:enumeration value="May"/>
          <xsd:enumeration value="Jun"/>
          <xsd:enumeration value="Jul"/>
          <xsd:enumeration value="Aug"/>
          <xsd:enumeration value="Sep"/>
          <xsd:enumeration value="Oct"/>
          <xsd:enumeration value="Nov"/>
          <xsd:enumeration value="Dec"/>
        </xsd:restriction>
      </xsd:simpleType>
    </xsd:element>
    <xsd:element name="Destruction_x0020_Date" ma:index="9" ma:displayName="Destruction Date" ma:default="3000-03-31T00:00:00Z" ma:format="DateOnly" ma:internalName="Destruction_x0020_Date">
      <xsd:simpleType>
        <xsd:restriction base="dms:DateTime"/>
      </xsd:simpleType>
    </xsd:element>
    <xsd:element name="Estates_x0020_1" ma:index="10" nillable="true" ma:displayName="Estates 1" ma:internalName="Estates_x0020_1">
      <xsd:complexType>
        <xsd:complexContent>
          <xsd:extension base="dms:MultiChoiceFillIn">
            <xsd:sequence>
              <xsd:element name="Value" maxOccurs="unbounded" minOccurs="0" nillable="true">
                <xsd:simpleType>
                  <xsd:union memberTypes="dms:Text">
                    <xsd:simpleType>
                      <xsd:restriction base="dms:Choice">
                        <xsd:enumeration value="Audit"/>
                        <xsd:enumeration value="Communications"/>
                        <xsd:enumeration value="Contract Management"/>
                        <xsd:enumeration value="Correspondence"/>
                        <xsd:enumeration value="Deed"/>
                        <xsd:enumeration value="Estates Board"/>
                        <xsd:enumeration value="Financials"/>
                        <xsd:enumeration value="Insurance, rates and charges"/>
                        <xsd:enumeration value="Lease"/>
                        <xsd:enumeration value="Legal"/>
                        <xsd:enumeration value="Meetings"/>
                        <xsd:enumeration value="Process/Procedure"/>
                        <xsd:enumeration value="Reference"/>
                        <xsd:enumeration value="Reporting"/>
                        <xsd:enumeration value="Site Drawings"/>
                        <xsd:enumeration value="Statutory"/>
                        <xsd:enumeration value="Strategy"/>
                      </xsd:restriction>
                    </xsd:simpleType>
                  </xsd:union>
                </xsd:simpleType>
              </xsd:element>
            </xsd:sequence>
          </xsd:extension>
        </xsd:complexContent>
      </xsd:complexType>
    </xsd:element>
    <xsd:element name="Project" ma:index="18" nillable="true" ma:displayName="Project" ma:list="{7f41f300-abec-40b1-8057-5e6379f87585}" ma:internalName="Project" ma:showField="Title">
      <xsd:simpleType>
        <xsd:restriction base="dms:Lookup"/>
      </xsd:simpleType>
    </xsd:element>
    <xsd:element name="ProjectSub" ma:index="19" nillable="true" ma:displayName="ProjectSub" ma:list="{f1813479-9580-487c-945a-a619492cdfb0}" ma:internalName="ProjectSub" ma:showField="Titl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6dc0cf-1d45-4a2f-a37f-b5391cb0490c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f85188f0-6324-434f-b24d-0aa5a4743725}" ma:internalName="TaxCatchAll" ma:showField="CatchAllData" ma:web="cf6dc0cf-1d45-4a2f-a37f-b5391cb0490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14" ma:displayName="Content Typ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882B8A2-DDC3-43A1-8C6A-18BF10D37ED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BE8546-990E-4CAF-A8C0-D6847C5073B4}">
  <ds:schemaRefs>
    <ds:schemaRef ds:uri="http://schemas.microsoft.com/office/2006/documentManagement/types"/>
    <ds:schemaRef ds:uri="http://purl.org/dc/dcmitype/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www.w3.org/XML/1998/namespace"/>
    <ds:schemaRef ds:uri="cf6dc0cf-1d45-4a2f-a37f-b5391cb0490c"/>
    <ds:schemaRef ds:uri="242c32be-31bf-422c-ab0d-7abc8ae381ac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61C67682-C661-4801-8B7C-1C03B0BE42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42c32be-31bf-422c-ab0d-7abc8ae381ac"/>
    <ds:schemaRef ds:uri="cf6dc0cf-1d45-4a2f-a37f-b5391cb049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4767</TotalTime>
  <Words>236</Words>
  <Application>Microsoft Office PowerPoint</Application>
  <PresentationFormat>Custom</PresentationFormat>
  <Paragraphs>61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OPCC Presentation Template</dc:title>
  <dc:creator>Ifan Gruffudd OPCC</dc:creator>
  <cp:lastModifiedBy>Mike Durke</cp:lastModifiedBy>
  <cp:revision>46</cp:revision>
  <cp:lastPrinted>2022-12-07T21:53:55Z</cp:lastPrinted>
  <dcterms:created xsi:type="dcterms:W3CDTF">2006-08-16T00:00:00Z</dcterms:created>
  <dcterms:modified xsi:type="dcterms:W3CDTF">2022-12-14T09:21:12Z</dcterms:modified>
  <dc:identifier>DAE3M6nxe3o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beefdff-6834-454f-be00-a68b5bc5f471_Enabled">
    <vt:lpwstr>true</vt:lpwstr>
  </property>
  <property fmtid="{D5CDD505-2E9C-101B-9397-08002B2CF9AE}" pid="3" name="MSIP_Label_7beefdff-6834-454f-be00-a68b5bc5f471_SetDate">
    <vt:lpwstr>2022-02-02T11:59:05Z</vt:lpwstr>
  </property>
  <property fmtid="{D5CDD505-2E9C-101B-9397-08002B2CF9AE}" pid="4" name="MSIP_Label_7beefdff-6834-454f-be00-a68b5bc5f471_Method">
    <vt:lpwstr>Standard</vt:lpwstr>
  </property>
  <property fmtid="{D5CDD505-2E9C-101B-9397-08002B2CF9AE}" pid="5" name="MSIP_Label_7beefdff-6834-454f-be00-a68b5bc5f471_Name">
    <vt:lpwstr>OFFICIAL</vt:lpwstr>
  </property>
  <property fmtid="{D5CDD505-2E9C-101B-9397-08002B2CF9AE}" pid="6" name="MSIP_Label_7beefdff-6834-454f-be00-a68b5bc5f471_SiteId">
    <vt:lpwstr>39683655-1d97-4b22-be8c-246da0f47a41</vt:lpwstr>
  </property>
  <property fmtid="{D5CDD505-2E9C-101B-9397-08002B2CF9AE}" pid="7" name="MSIP_Label_7beefdff-6834-454f-be00-a68b5bc5f471_ActionId">
    <vt:lpwstr>77710208-0107-4f62-8122-63b7f88cd017</vt:lpwstr>
  </property>
  <property fmtid="{D5CDD505-2E9C-101B-9397-08002B2CF9AE}" pid="8" name="MSIP_Label_7beefdff-6834-454f-be00-a68b5bc5f471_ContentBits">
    <vt:lpwstr>0</vt:lpwstr>
  </property>
  <property fmtid="{D5CDD505-2E9C-101B-9397-08002B2CF9AE}" pid="9" name="ContentTypeId">
    <vt:lpwstr>0x010100A0EF691A6D15C44892C3C7D4E4F3FC4A</vt:lpwstr>
  </property>
</Properties>
</file>