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handoutMasterIdLst>
    <p:handoutMasterId r:id="rId4"/>
  </p:handoutMasterIdLst>
  <p:sldIdLst>
    <p:sldId id="256" r:id="rId2"/>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292E"/>
    <a:srgbClr val="C33B3B"/>
    <a:srgbClr val="D37D7C"/>
    <a:srgbClr val="F2D9B0"/>
    <a:srgbClr val="CFBF9D"/>
    <a:srgbClr val="CEAA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31" autoAdjust="0"/>
  </p:normalViewPr>
  <p:slideViewPr>
    <p:cSldViewPr snapToGrid="0">
      <p:cViewPr>
        <p:scale>
          <a:sx n="55" d="100"/>
          <a:sy n="55" d="100"/>
        </p:scale>
        <p:origin x="1680" y="-390"/>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terry\OneDrive\Documents\Uni\Year%203\Experimental%20research\Questionnaire%20results.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8053023030375901"/>
          <c:y val="3.6660722048797445E-2"/>
          <c:w val="0.44371131154224053"/>
          <c:h val="0.68179186062690411"/>
        </c:manualLayout>
      </c:layout>
      <c:pieChart>
        <c:varyColors val="1"/>
        <c:ser>
          <c:idx val="0"/>
          <c:order val="0"/>
          <c:tx>
            <c:strRef>
              <c:f>'Form responses 1'!$B$27</c:f>
              <c:strCache>
                <c:ptCount val="1"/>
                <c:pt idx="0">
                  <c:v>No of injuries </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1-4E75-4219-B1B6-BC53A3342C8E}"/>
              </c:ext>
            </c:extLst>
          </c:dPt>
          <c:dPt>
            <c:idx val="1"/>
            <c:bubble3D val="0"/>
            <c:spPr>
              <a:solidFill>
                <a:schemeClr val="accent2"/>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4E75-4219-B1B6-BC53A3342C8E}"/>
              </c:ext>
            </c:extLst>
          </c:dPt>
          <c:dPt>
            <c:idx val="2"/>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4E75-4219-B1B6-BC53A3342C8E}"/>
              </c:ext>
            </c:extLst>
          </c:dPt>
          <c:dPt>
            <c:idx val="3"/>
            <c:bubble3D val="0"/>
            <c:spPr>
              <a:solidFill>
                <a:schemeClr val="accent4"/>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7-4E75-4219-B1B6-BC53A3342C8E}"/>
              </c:ext>
            </c:extLst>
          </c:dPt>
          <c:dPt>
            <c:idx val="4"/>
            <c:bubble3D val="0"/>
            <c:spPr>
              <a:solidFill>
                <a:schemeClr val="accent5"/>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9-4E75-4219-B1B6-BC53A3342C8E}"/>
              </c:ext>
            </c:extLst>
          </c:dPt>
          <c:dPt>
            <c:idx val="5"/>
            <c:bubble3D val="0"/>
            <c:spPr>
              <a:solidFill>
                <a:schemeClr val="accent6"/>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B-4E75-4219-B1B6-BC53A3342C8E}"/>
              </c:ext>
            </c:extLst>
          </c:dPt>
          <c:dLbls>
            <c:dLbl>
              <c:idx val="0"/>
              <c:tx>
                <c:rich>
                  <a:bodyPr/>
                  <a:lstStyle/>
                  <a:p>
                    <a:fld id="{DE9B4549-AB9C-45AA-A68D-612926C5C438}" type="CATEGORYNAME">
                      <a:rPr lang="en-US" sz="800"/>
                      <a:pPr/>
                      <a:t>[CATEGORY NAME]</a:t>
                    </a:fld>
                    <a:r>
                      <a:rPr lang="en-US" baseline="0" dirty="0"/>
                      <a:t>
</a:t>
                    </a:r>
                    <a:fld id="{943F8E80-55F5-4CF9-90D3-307BB24178D1}" type="PERCENTAGE">
                      <a:rPr lang="en-US" baseline="0"/>
                      <a:pPr/>
                      <a:t>[PERCENTAGE]</a:t>
                    </a:fld>
                    <a:endParaRPr lang="en-US" baseline="0" dirty="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4E75-4219-B1B6-BC53A3342C8E}"/>
                </c:ext>
              </c:extLst>
            </c:dLbl>
            <c:dLbl>
              <c:idx val="3"/>
              <c:tx>
                <c:rich>
                  <a:bodyPr/>
                  <a:lstStyle/>
                  <a:p>
                    <a:fld id="{DD997CA9-4AFB-4C72-9F43-CF1EDD991F8D}" type="CATEGORYNAME">
                      <a:rPr lang="en-US" sz="800"/>
                      <a:pPr/>
                      <a:t>[CATEGORY NAME]</a:t>
                    </a:fld>
                    <a:r>
                      <a:rPr lang="en-US" baseline="0" dirty="0"/>
                      <a:t>
</a:t>
                    </a:r>
                    <a:fld id="{566D03CA-B4C0-4D98-8EB9-747EC80D4A2F}" type="PERCENTAGE">
                      <a:rPr lang="en-US" baseline="0"/>
                      <a:pPr/>
                      <a:t>[PERCENTAGE]</a:t>
                    </a:fld>
                    <a:endParaRPr lang="en-US" baseline="0" dirty="0"/>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4E75-4219-B1B6-BC53A3342C8E}"/>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'Form responses 1'!$A$28:$A$33</c:f>
              <c:strCache>
                <c:ptCount val="6"/>
                <c:pt idx="0">
                  <c:v>ligament </c:v>
                </c:pt>
                <c:pt idx="1">
                  <c:v>Tendon </c:v>
                </c:pt>
                <c:pt idx="2">
                  <c:v>Muscle </c:v>
                </c:pt>
                <c:pt idx="3">
                  <c:v>Bone/Joint</c:v>
                </c:pt>
                <c:pt idx="4">
                  <c:v>Meniscus </c:v>
                </c:pt>
                <c:pt idx="5">
                  <c:v>Other</c:v>
                </c:pt>
              </c:strCache>
            </c:strRef>
          </c:cat>
          <c:val>
            <c:numRef>
              <c:f>'Form responses 1'!$B$28:$B$33</c:f>
              <c:numCache>
                <c:formatCode>General</c:formatCode>
                <c:ptCount val="6"/>
                <c:pt idx="0">
                  <c:v>7</c:v>
                </c:pt>
                <c:pt idx="1">
                  <c:v>3</c:v>
                </c:pt>
                <c:pt idx="2">
                  <c:v>1</c:v>
                </c:pt>
                <c:pt idx="3">
                  <c:v>1</c:v>
                </c:pt>
                <c:pt idx="4">
                  <c:v>3</c:v>
                </c:pt>
                <c:pt idx="5">
                  <c:v>0</c:v>
                </c:pt>
              </c:numCache>
            </c:numRef>
          </c:val>
          <c:extLst>
            <c:ext xmlns:c16="http://schemas.microsoft.com/office/drawing/2014/chart" uri="{C3380CC4-5D6E-409C-BE32-E72D297353CC}">
              <c16:uniqueId val="{0000000C-4E75-4219-B1B6-BC53A3342C8E}"/>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layout>
        <c:manualLayout>
          <c:xMode val="edge"/>
          <c:yMode val="edge"/>
          <c:x val="0.13084161661628751"/>
          <c:y val="0.79910617118305594"/>
          <c:w val="0.77649056823540241"/>
          <c:h val="0.15690096235838713"/>
        </c:manualLayout>
      </c:layout>
      <c:overlay val="0"/>
      <c:spPr>
        <a:solidFill>
          <a:schemeClr val="lt1">
            <a:alpha val="78000"/>
          </a:schemeClr>
        </a:solid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barChart>
        <c:barDir val="bar"/>
        <c:grouping val="clustered"/>
        <c:varyColors val="0"/>
        <c:ser>
          <c:idx val="0"/>
          <c:order val="0"/>
          <c:tx>
            <c:strRef>
              <c:f>'Form responses 1'!$H$27</c:f>
              <c:strCache>
                <c:ptCount val="1"/>
                <c:pt idx="0">
                  <c:v>Number of injuries</c:v>
                </c:pt>
              </c:strCache>
            </c:strRef>
          </c:tx>
          <c:spPr>
            <a:pattFill prst="ltUpDiag">
              <a:fgClr>
                <a:schemeClr val="accent2"/>
              </a:fgClr>
              <a:bgClr>
                <a:schemeClr val="lt1"/>
              </a:bgClr>
            </a:pattFill>
            <a:ln>
              <a:noFill/>
            </a:ln>
            <a:effectLst/>
          </c:spPr>
          <c:invertIfNegative val="0"/>
          <c:dLbls>
            <c:spPr>
              <a:solidFill>
                <a:srgbClr val="EA4335">
                  <a:alpha val="70000"/>
                </a:srgbClr>
              </a:solid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2">
                          <a:lumMod val="60000"/>
                          <a:lumOff val="40000"/>
                        </a:schemeClr>
                      </a:solidFill>
                    </a:ln>
                    <a:effectLst/>
                  </c:spPr>
                </c15:leaderLines>
              </c:ext>
            </c:extLst>
          </c:dLbls>
          <c:cat>
            <c:strRef>
              <c:f>'Form responses 1'!$G$28:$G$34</c:f>
              <c:strCache>
                <c:ptCount val="7"/>
                <c:pt idx="0">
                  <c:v>ACL</c:v>
                </c:pt>
                <c:pt idx="1">
                  <c:v>MCL</c:v>
                </c:pt>
                <c:pt idx="2">
                  <c:v>LCL</c:v>
                </c:pt>
                <c:pt idx="3">
                  <c:v>Medial Menisus</c:v>
                </c:pt>
                <c:pt idx="4">
                  <c:v>Patella</c:v>
                </c:pt>
                <c:pt idx="5">
                  <c:v>Quadricep</c:v>
                </c:pt>
                <c:pt idx="6">
                  <c:v>Tibia </c:v>
                </c:pt>
              </c:strCache>
            </c:strRef>
          </c:cat>
          <c:val>
            <c:numRef>
              <c:f>'Form responses 1'!$H$28:$H$34</c:f>
              <c:numCache>
                <c:formatCode>General</c:formatCode>
                <c:ptCount val="7"/>
                <c:pt idx="0">
                  <c:v>4</c:v>
                </c:pt>
                <c:pt idx="1">
                  <c:v>2</c:v>
                </c:pt>
                <c:pt idx="2">
                  <c:v>1</c:v>
                </c:pt>
                <c:pt idx="3">
                  <c:v>3</c:v>
                </c:pt>
                <c:pt idx="4">
                  <c:v>2</c:v>
                </c:pt>
                <c:pt idx="5">
                  <c:v>1</c:v>
                </c:pt>
                <c:pt idx="6">
                  <c:v>1</c:v>
                </c:pt>
              </c:numCache>
            </c:numRef>
          </c:val>
          <c:extLst>
            <c:ext xmlns:c16="http://schemas.microsoft.com/office/drawing/2014/chart" uri="{C3380CC4-5D6E-409C-BE32-E72D297353CC}">
              <c16:uniqueId val="{00000000-46D8-4097-B328-25D511078B68}"/>
            </c:ext>
          </c:extLst>
        </c:ser>
        <c:dLbls>
          <c:dLblPos val="outEnd"/>
          <c:showLegendKey val="0"/>
          <c:showVal val="1"/>
          <c:showCatName val="0"/>
          <c:showSerName val="0"/>
          <c:showPercent val="0"/>
          <c:showBubbleSize val="0"/>
        </c:dLbls>
        <c:gapWidth val="269"/>
        <c:overlap val="-20"/>
        <c:axId val="567352768"/>
        <c:axId val="567347360"/>
      </c:barChart>
      <c:catAx>
        <c:axId val="567352768"/>
        <c:scaling>
          <c:orientation val="minMax"/>
        </c:scaling>
        <c:delete val="0"/>
        <c:axPos val="l"/>
        <c:numFmt formatCode="General" sourceLinked="1"/>
        <c:majorTickMark val="none"/>
        <c:minorTickMark val="none"/>
        <c:tickLblPos val="nextTo"/>
        <c:spPr>
          <a:noFill/>
          <a:ln w="3175" cap="flat" cmpd="sng" algn="ctr">
            <a:solidFill>
              <a:schemeClr val="accent2">
                <a:lumMod val="60000"/>
                <a:lumOff val="40000"/>
              </a:schemeClr>
            </a:solidFill>
            <a:round/>
          </a:ln>
          <a:effectLst/>
        </c:spPr>
        <c:txPr>
          <a:bodyPr rot="-60000000" spcFirstLastPara="1" vertOverflow="ellipsis" vert="horz" wrap="square" anchor="ctr" anchorCtr="1"/>
          <a:lstStyle/>
          <a:p>
            <a:pPr>
              <a:defRPr sz="800" b="0" i="0" u="none" strike="noStrike" kern="1200" cap="all" spc="150" normalizeH="0" baseline="0">
                <a:solidFill>
                  <a:schemeClr val="lt1"/>
                </a:solidFill>
                <a:latin typeface="+mn-lt"/>
                <a:ea typeface="+mn-ea"/>
                <a:cs typeface="+mn-cs"/>
              </a:defRPr>
            </a:pPr>
            <a:endParaRPr lang="en-US"/>
          </a:p>
        </c:txPr>
        <c:crossAx val="567347360"/>
        <c:crosses val="autoZero"/>
        <c:auto val="1"/>
        <c:lblAlgn val="ctr"/>
        <c:lblOffset val="100"/>
        <c:noMultiLvlLbl val="0"/>
      </c:catAx>
      <c:valAx>
        <c:axId val="567347360"/>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solidFill>
                <a:latin typeface="+mn-lt"/>
                <a:ea typeface="+mn-ea"/>
                <a:cs typeface="+mn-cs"/>
              </a:defRPr>
            </a:pPr>
            <a:endParaRPr lang="en-US"/>
          </a:p>
        </c:txPr>
        <c:crossAx val="567352768"/>
        <c:crosses val="autoZero"/>
        <c:crossBetween val="between"/>
      </c:valAx>
      <c:spPr>
        <a:noFill/>
        <a:ln>
          <a:noFill/>
        </a:ln>
        <a:effectLst/>
      </c:spPr>
    </c:plotArea>
    <c:plotVisOnly val="1"/>
    <c:dispBlanksAs val="gap"/>
    <c:showDLblsOverMax val="0"/>
  </c:chart>
  <c:spPr>
    <a:solidFill>
      <a:schemeClr val="accent2"/>
    </a:solidFill>
    <a:ln w="9525" cap="flat" cmpd="sng" algn="ctr">
      <a:solidFill>
        <a:schemeClr val="accent2"/>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7423383419758471"/>
          <c:y val="5.2112434286699087E-2"/>
          <c:w val="0.29076084438429933"/>
          <c:h val="0.57938426628496464"/>
        </c:manualLayout>
      </c:layout>
      <c:pieChart>
        <c:varyColors val="1"/>
        <c:ser>
          <c:idx val="0"/>
          <c:order val="0"/>
          <c:tx>
            <c:strRef>
              <c:f>'Form responses 1'!$B$37</c:f>
              <c:strCache>
                <c:ptCount val="1"/>
                <c:pt idx="0">
                  <c:v>No of players</c:v>
                </c:pt>
              </c:strCache>
            </c:strRef>
          </c:tx>
          <c:dPt>
            <c:idx val="0"/>
            <c:bubble3D val="0"/>
            <c:spPr>
              <a:solidFill>
                <a:schemeClr val="accent1"/>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1-9A3D-494D-85A3-97816FACEB8A}"/>
              </c:ext>
            </c:extLst>
          </c:dPt>
          <c:dPt>
            <c:idx val="1"/>
            <c:bubble3D val="0"/>
            <c:spPr>
              <a:solidFill>
                <a:schemeClr val="accent2"/>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3-9A3D-494D-85A3-97816FACEB8A}"/>
              </c:ext>
            </c:extLst>
          </c:dPt>
          <c:dPt>
            <c:idx val="2"/>
            <c:bubble3D val="0"/>
            <c:spPr>
              <a:solidFill>
                <a:schemeClr val="accent3"/>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5-9A3D-494D-85A3-97816FACEB8A}"/>
              </c:ext>
            </c:extLst>
          </c:dPt>
          <c:dPt>
            <c:idx val="3"/>
            <c:bubble3D val="0"/>
            <c:spPr>
              <a:solidFill>
                <a:schemeClr val="accent4"/>
              </a:solidFill>
              <a:ln>
                <a:noFill/>
              </a:ln>
              <a:effectLst>
                <a:outerShdw blurRad="317500" algn="ctr" rotWithShape="0">
                  <a:prstClr val="black">
                    <a:alpha val="25000"/>
                  </a:prstClr>
                </a:outerShdw>
              </a:effectLst>
            </c:spPr>
            <c:extLst>
              <c:ext xmlns:c16="http://schemas.microsoft.com/office/drawing/2014/chart" uri="{C3380CC4-5D6E-409C-BE32-E72D297353CC}">
                <c16:uniqueId val="{00000007-9A3D-494D-85A3-97816FACEB8A}"/>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'Form responses 1'!$A$38:$A$41</c:f>
              <c:strCache>
                <c:ptCount val="4"/>
                <c:pt idx="0">
                  <c:v>1-3 weeks</c:v>
                </c:pt>
                <c:pt idx="1">
                  <c:v>3-6 weeks</c:v>
                </c:pt>
                <c:pt idx="2">
                  <c:v>2-6 months</c:v>
                </c:pt>
                <c:pt idx="3">
                  <c:v>&gt; 6 months </c:v>
                </c:pt>
              </c:strCache>
            </c:strRef>
          </c:cat>
          <c:val>
            <c:numRef>
              <c:f>'Form responses 1'!$B$38:$B$41</c:f>
              <c:numCache>
                <c:formatCode>General</c:formatCode>
                <c:ptCount val="4"/>
                <c:pt idx="0">
                  <c:v>0</c:v>
                </c:pt>
                <c:pt idx="1">
                  <c:v>7</c:v>
                </c:pt>
                <c:pt idx="2">
                  <c:v>6</c:v>
                </c:pt>
                <c:pt idx="3">
                  <c:v>2</c:v>
                </c:pt>
              </c:numCache>
            </c:numRef>
          </c:val>
          <c:extLst>
            <c:ext xmlns:c16="http://schemas.microsoft.com/office/drawing/2014/chart" uri="{C3380CC4-5D6E-409C-BE32-E72D297353CC}">
              <c16:uniqueId val="{00000008-9A3D-494D-85A3-97816FACEB8A}"/>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layout>
        <c:manualLayout>
          <c:xMode val="edge"/>
          <c:yMode val="edge"/>
          <c:x val="0.21100311226880369"/>
          <c:y val="0.67059923711086511"/>
          <c:w val="0.60008419753210662"/>
          <c:h val="0.329400508677541"/>
        </c:manualLayout>
      </c:layout>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Reversed" id="22">
  <a:schemeClr val="accent2"/>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defRPr sz="900"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9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18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26">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styleClr val="auto"/>
    </cs:fillRef>
    <cs:effectRef idx="0"/>
    <cs:fontRef idx="minor">
      <a:schemeClr val="lt1"/>
    </cs:fontRef>
    <cs:spPr>
      <a:solidFill>
        <a:schemeClr val="phClr">
          <a:alpha val="70000"/>
        </a:schemeClr>
      </a:solidFill>
    </cs:spPr>
    <cs:defRPr sz="900"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t>4/19/2022</a:t>
            </a:fld>
            <a:endParaRPr lang="en-US"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t>‹#›</a:t>
            </a:fld>
            <a:endParaRPr lang="en-US"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t>4/19/2022</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t>‹#›</a:t>
            </a:fld>
            <a:endParaRPr lang="en-US"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838200" y="865188"/>
            <a:ext cx="10515600" cy="3141662"/>
          </a:xfrm>
          <a:prstGeom prst="rect">
            <a:avLst/>
          </a:prstGeom>
        </p:spPr>
        <p:txBody>
          <a:bodyPr/>
          <a:lstStyle>
            <a:lvl1pPr>
              <a:defRPr baseline="0"/>
            </a:lvl1pPr>
          </a:lstStyle>
          <a:p>
            <a:r>
              <a:rPr lang="en-US"/>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838200" y="865188"/>
            <a:ext cx="10515600" cy="3141662"/>
          </a:xfrm>
          <a:prstGeom prst="rect">
            <a:avLst/>
          </a:prstGeom>
        </p:spPr>
        <p:txBody>
          <a:bodyPr/>
          <a:lstStyle>
            <a:lvl1pPr>
              <a:defRPr baseline="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29B91648-3E62-437A-9B2B-F30287F94D55}"/>
              </a:ext>
            </a:extLst>
          </p:cNvPr>
          <p:cNvSpPr>
            <a:spLocks noGrp="1"/>
          </p:cNvSpPr>
          <p:nvPr>
            <p:ph type="body" sz="quarter" idx="10"/>
          </p:nvPr>
        </p:nvSpPr>
        <p:spPr>
          <a:xfrm>
            <a:off x="1152525" y="7029450"/>
            <a:ext cx="9886950" cy="5124450"/>
          </a:xfrm>
          <a:prstGeom prst="rect">
            <a:avLst/>
          </a:prstGeom>
        </p:spPr>
        <p:txBody>
          <a:bodyPr/>
          <a:lstStyle>
            <a:lvl1pPr marL="0" indent="0" algn="ctr">
              <a:buNone/>
              <a:defRPr sz="4800"/>
            </a:lvl1pPr>
          </a:lstStyle>
          <a:p>
            <a:pPr lvl="0"/>
            <a:r>
              <a:rPr lang="en-US"/>
              <a:t>Click to edit Master text styles</a:t>
            </a:r>
          </a:p>
        </p:txBody>
      </p:sp>
    </p:spTree>
    <p:extLst>
      <p:ext uri="{BB962C8B-B14F-4D97-AF65-F5344CB8AC3E}">
        <p14:creationId xmlns:p14="http://schemas.microsoft.com/office/powerpoint/2010/main" val="1693108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961BD8-6614-4D8A-9A6F-E5F963382F71}"/>
              </a:ext>
            </a:extLst>
          </p:cNvPr>
          <p:cNvSpPr/>
          <p:nvPr userDrawn="1"/>
        </p:nvSpPr>
        <p:spPr>
          <a:xfrm>
            <a:off x="388374" y="336753"/>
            <a:ext cx="11415252" cy="14817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Rectangle 6">
            <a:extLst>
              <a:ext uri="{FF2B5EF4-FFF2-40B4-BE49-F238E27FC236}">
                <a16:creationId xmlns:a16="http://schemas.microsoft.com/office/drawing/2014/main" id="{50218E80-82AF-4ED3-B314-2F997CD2B766}"/>
              </a:ext>
            </a:extLst>
          </p:cNvPr>
          <p:cNvSpPr>
            <a:spLocks noChangeArrowheads="1"/>
          </p:cNvSpPr>
          <p:nvPr/>
        </p:nvSpPr>
        <p:spPr bwMode="auto">
          <a:xfrm rot="5400000" flipV="1">
            <a:off x="9354662" y="12660816"/>
            <a:ext cx="4927915" cy="58154"/>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2" name="TextBox 11">
            <a:extLst>
              <a:ext uri="{FF2B5EF4-FFF2-40B4-BE49-F238E27FC236}">
                <a16:creationId xmlns:a16="http://schemas.microsoft.com/office/drawing/2014/main" id="{215BC0DF-C846-4ED8-849D-E237EF36555F}"/>
              </a:ext>
            </a:extLst>
          </p:cNvPr>
          <p:cNvSpPr txBox="1"/>
          <p:nvPr/>
        </p:nvSpPr>
        <p:spPr>
          <a:xfrm>
            <a:off x="6075548" y="2099973"/>
            <a:ext cx="5695950" cy="6184706"/>
          </a:xfrm>
          <a:prstGeom prst="rect">
            <a:avLst/>
          </a:prstGeom>
          <a:noFill/>
        </p:spPr>
        <p:txBody>
          <a:bodyPr wrap="square" rtlCol="0">
            <a:spAutoFit/>
          </a:bodyPr>
          <a:lstStyle/>
          <a:p>
            <a:pPr>
              <a:lnSpc>
                <a:spcPct val="107000"/>
              </a:lnSpc>
              <a:spcAft>
                <a:spcPts val="800"/>
              </a:spcAft>
            </a:pPr>
            <a:r>
              <a:rPr lang="en-GB" sz="1600" b="1" dirty="0">
                <a:effectLst/>
                <a:latin typeface="Calibri" panose="020F0502020204030204" pitchFamily="34" charset="0"/>
                <a:ea typeface="Calibri" panose="020F0502020204030204" pitchFamily="34" charset="0"/>
                <a:cs typeface="Arial" panose="020B0604020202020204" pitchFamily="34" charset="0"/>
              </a:rPr>
              <a:t>Design:</a:t>
            </a:r>
            <a:r>
              <a:rPr lang="en-GB" sz="1600" dirty="0">
                <a:effectLst/>
                <a:latin typeface="Calibri" panose="020F0502020204030204" pitchFamily="34" charset="0"/>
                <a:ea typeface="Calibri" panose="020F0502020204030204" pitchFamily="34" charset="0"/>
                <a:cs typeface="Arial" panose="020B0604020202020204" pitchFamily="34" charset="0"/>
              </a:rPr>
              <a:t> A</a:t>
            </a:r>
            <a:r>
              <a:rPr lang="en-US" sz="1600" dirty="0">
                <a:effectLst/>
                <a:latin typeface="Calibri" panose="020F0502020204030204" pitchFamily="34" charset="0"/>
                <a:ea typeface="Calibri" panose="020F0502020204030204" pitchFamily="34" charset="0"/>
                <a:cs typeface="Arial" panose="020B0604020202020204" pitchFamily="34" charset="0"/>
              </a:rPr>
              <a:t> cross-sectional survey design using a questionnaire with 5 questions, which include a range of different answer formats. Some questions are closed where I have given options to pick from and some are open meaning they can write their answer in. All the questions asked were questions about if they have had a knee injury within the past 2 years of playing football. The following questions were used:</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600" b="1" spc="1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Have you had a knee injury in the past two years playing football?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US" sz="1600" b="1" dirty="0">
                <a:effectLst/>
                <a:latin typeface="Calibri" panose="020F0502020204030204" pitchFamily="34" charset="0"/>
                <a:ea typeface="Calibri" panose="020F0502020204030204" pitchFamily="34" charset="0"/>
                <a:cs typeface="Calibri" panose="020F0502020204030204" pitchFamily="34" charset="0"/>
              </a:rPr>
              <a:t>If yes, what type of injury did you sustain?</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600" b="1" spc="1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Describe what the specific structure is?</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600" b="1" spc="1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How did you sustain this injury (MOI)?</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pPr>
            <a:r>
              <a:rPr lang="en-GB" sz="1600" b="1" spc="1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How long did it take you to fully return to football?</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600" b="1" dirty="0">
                <a:effectLst/>
                <a:latin typeface="Calibri" panose="020F0502020204030204" pitchFamily="34" charset="0"/>
                <a:ea typeface="Calibri" panose="020F0502020204030204" pitchFamily="34" charset="0"/>
                <a:cs typeface="Arial" panose="020B0604020202020204" pitchFamily="34" charset="0"/>
              </a:rPr>
              <a:t>Participants:</a:t>
            </a:r>
            <a:r>
              <a:rPr lang="en-US" sz="1600" dirty="0">
                <a:effectLst/>
                <a:latin typeface="Calibri" panose="020F0502020204030204" pitchFamily="34" charset="0"/>
                <a:ea typeface="Calibri" panose="020F0502020204030204" pitchFamily="34" charset="0"/>
                <a:cs typeface="Arial" panose="020B0604020202020204" pitchFamily="34" charset="0"/>
              </a:rPr>
              <a:t> The participants for my study are football players from my local football team KRUF FC who have been actively playing football for the last 2 years. From a squad of 30+ I was able to get 23 individuals all over the age of 18 to take part in this study. To achieve data collection, the questionnaire was produced on Google Forms and the link was sent to each individual that wanted to partake in the study via email/WhatsApp.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600" b="1" dirty="0">
                <a:effectLst/>
                <a:latin typeface="Calibri" panose="020F0502020204030204" pitchFamily="34" charset="0"/>
                <a:ea typeface="Calibri" panose="020F0502020204030204" pitchFamily="34" charset="0"/>
                <a:cs typeface="Arial" panose="020B0604020202020204" pitchFamily="34" charset="0"/>
              </a:rPr>
              <a:t>Statistical analysis: </a:t>
            </a:r>
            <a:r>
              <a:rPr lang="en-US" sz="1600" dirty="0">
                <a:effectLst/>
                <a:latin typeface="Calibri" panose="020F0502020204030204" pitchFamily="34" charset="0"/>
                <a:ea typeface="Calibri" panose="020F0502020204030204" pitchFamily="34" charset="0"/>
                <a:cs typeface="Arial" panose="020B0604020202020204" pitchFamily="34" charset="0"/>
              </a:rPr>
              <a:t>The data was analyzed using descriptive statistics using Excel. </a:t>
            </a:r>
            <a:endParaRPr lang="en-GB"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26353BE1-572B-4718-BA7D-82EA3C6F833A}"/>
              </a:ext>
            </a:extLst>
          </p:cNvPr>
          <p:cNvSpPr txBox="1"/>
          <p:nvPr/>
        </p:nvSpPr>
        <p:spPr>
          <a:xfrm>
            <a:off x="322548" y="2117922"/>
            <a:ext cx="5695950" cy="4616648"/>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Arial" panose="020B0604020202020204" pitchFamily="34" charset="0"/>
              </a:rPr>
              <a:t>Football is one of the most popular sports in the world and is responsible for 50% to 60% of all sports injuries in Europe. Previous studies have reported that most soccer injuries occur in the lower extremities with it being reported that 77% of injuries were located in the lower extremities and the knee, with 54% of injuries, being the most common site of injury. There are a range of different types of injuries that can occur in the knee. These being categorised using miscellaneous, ligament injury, patella and meniscus injury (</a:t>
            </a:r>
            <a:r>
              <a:rPr lang="en-GB" sz="1600" dirty="0" err="1">
                <a:effectLst/>
                <a:latin typeface="Calibri" panose="020F0502020204030204" pitchFamily="34" charset="0"/>
                <a:ea typeface="Calibri" panose="020F0502020204030204" pitchFamily="34" charset="0"/>
                <a:cs typeface="Arial" panose="020B0604020202020204" pitchFamily="34" charset="0"/>
              </a:rPr>
              <a:t>Bollen</a:t>
            </a:r>
            <a:r>
              <a:rPr lang="en-GB" sz="1600" dirty="0">
                <a:effectLst/>
                <a:latin typeface="Calibri" panose="020F0502020204030204" pitchFamily="34" charset="0"/>
                <a:ea typeface="Calibri" panose="020F0502020204030204" pitchFamily="34" charset="0"/>
                <a:cs typeface="Arial" panose="020B0604020202020204" pitchFamily="34" charset="0"/>
              </a:rPr>
              <a:t>, 2000). When looking at the injuries more specifically it’s found that the most common ligamentous problems are ACL with 46% and MCL with 29%..these are seen to be the most prevalent injuries within the knees of footballers. The severity of knee injuries are also what I would like to see from my study..   </a:t>
            </a:r>
          </a:p>
          <a:p>
            <a:r>
              <a:rPr lang="en-GB" sz="1600" b="1" dirty="0">
                <a:latin typeface="Calibri" panose="020F0502020204030204" pitchFamily="34" charset="0"/>
                <a:ea typeface="Calibri" panose="020F0502020204030204" pitchFamily="34" charset="0"/>
                <a:cs typeface="Arial" panose="020B0604020202020204" pitchFamily="34" charset="0"/>
              </a:rPr>
              <a:t>Objective: </a:t>
            </a:r>
            <a:r>
              <a:rPr lang="en-GB" sz="1600" dirty="0">
                <a:effectLst/>
                <a:latin typeface="Calibri" panose="020F0502020204030204" pitchFamily="34" charset="0"/>
                <a:ea typeface="Calibri" panose="020F0502020204030204" pitchFamily="34" charset="0"/>
                <a:cs typeface="Arial" panose="020B0604020202020204" pitchFamily="34" charset="0"/>
              </a:rPr>
              <a:t>To find out how common knee injuries are in a group of footballers. </a:t>
            </a:r>
          </a:p>
          <a:p>
            <a:endParaRPr lang="en-GB" sz="16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126" name="Rectangle 6">
            <a:extLst>
              <a:ext uri="{FF2B5EF4-FFF2-40B4-BE49-F238E27FC236}">
                <a16:creationId xmlns:a16="http://schemas.microsoft.com/office/drawing/2014/main" id="{C50F2563-D369-4101-9B1A-6864C3A88C34}"/>
              </a:ext>
            </a:extLst>
          </p:cNvPr>
          <p:cNvSpPr>
            <a:spLocks noChangeArrowheads="1"/>
          </p:cNvSpPr>
          <p:nvPr/>
        </p:nvSpPr>
        <p:spPr bwMode="auto">
          <a:xfrm>
            <a:off x="0" y="0"/>
            <a:ext cx="1497873" cy="1437714"/>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24" name="Rectangle 6">
            <a:extLst>
              <a:ext uri="{FF2B5EF4-FFF2-40B4-BE49-F238E27FC236}">
                <a16:creationId xmlns:a16="http://schemas.microsoft.com/office/drawing/2014/main" id="{3EDC572B-ABB8-4FDE-AE5D-9C0580A8E8F1}"/>
              </a:ext>
            </a:extLst>
          </p:cNvPr>
          <p:cNvSpPr>
            <a:spLocks noChangeArrowheads="1"/>
          </p:cNvSpPr>
          <p:nvPr/>
        </p:nvSpPr>
        <p:spPr bwMode="auto">
          <a:xfrm>
            <a:off x="10694127" y="0"/>
            <a:ext cx="1497873" cy="1437714"/>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8" name="Title 7" hidden="1">
            <a:extLst>
              <a:ext uri="{FF2B5EF4-FFF2-40B4-BE49-F238E27FC236}">
                <a16:creationId xmlns:a16="http://schemas.microsoft.com/office/drawing/2014/main" id="{E836A675-CF30-4322-9910-D0876ADF4F0B}"/>
              </a:ext>
            </a:extLst>
          </p:cNvPr>
          <p:cNvSpPr>
            <a:spLocks noGrp="1"/>
          </p:cNvSpPr>
          <p:nvPr>
            <p:ph type="title"/>
          </p:nvPr>
        </p:nvSpPr>
        <p:spPr/>
        <p:txBody>
          <a:bodyPr/>
          <a:lstStyle/>
          <a:p>
            <a:r>
              <a:rPr lang="en-US" dirty="0"/>
              <a:t>Education Infographic</a:t>
            </a:r>
          </a:p>
        </p:txBody>
      </p:sp>
      <p:sp>
        <p:nvSpPr>
          <p:cNvPr id="119" name="Rectangle 6">
            <a:extLst>
              <a:ext uri="{FF2B5EF4-FFF2-40B4-BE49-F238E27FC236}">
                <a16:creationId xmlns:a16="http://schemas.microsoft.com/office/drawing/2014/main" id="{05A1BB18-BCA3-43E6-B2DE-F02BD8CB62A1}"/>
              </a:ext>
            </a:extLst>
          </p:cNvPr>
          <p:cNvSpPr>
            <a:spLocks noChangeArrowheads="1"/>
          </p:cNvSpPr>
          <p:nvPr/>
        </p:nvSpPr>
        <p:spPr bwMode="auto">
          <a:xfrm>
            <a:off x="1472080" y="0"/>
            <a:ext cx="9222047" cy="1437714"/>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r>
              <a:rPr lang="en-GB" sz="28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The prevalence of knee injuries in footballers</a:t>
            </a:r>
          </a:p>
          <a:p>
            <a:pPr algn="ctr" defTabSz="2374674">
              <a:lnSpc>
                <a:spcPct val="80000"/>
              </a:lnSpc>
              <a:spcBef>
                <a:spcPct val="50000"/>
              </a:spcBef>
            </a:pPr>
            <a:r>
              <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Yusuf Aslam </a:t>
            </a:r>
          </a:p>
          <a:p>
            <a:pPr algn="ctr" defTabSz="2374674">
              <a:lnSpc>
                <a:spcPct val="80000"/>
              </a:lnSpc>
              <a:spcBef>
                <a:spcPct val="50000"/>
              </a:spcBef>
            </a:pPr>
            <a:r>
              <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BSc (Hons) Sports and Exercise Therapy – University of Wales Trinity Saint David’s </a:t>
            </a:r>
          </a:p>
        </p:txBody>
      </p:sp>
      <p:pic>
        <p:nvPicPr>
          <p:cNvPr id="120" name="Picture 2" descr="page1image64146480">
            <a:extLst>
              <a:ext uri="{FF2B5EF4-FFF2-40B4-BE49-F238E27FC236}">
                <a16:creationId xmlns:a16="http://schemas.microsoft.com/office/drawing/2014/main" id="{529A9403-3CEA-490E-AC3E-02403525E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23574" y="333839"/>
            <a:ext cx="2068426" cy="7700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2" name="Picture 2" descr="page1image64146480">
            <a:extLst>
              <a:ext uri="{FF2B5EF4-FFF2-40B4-BE49-F238E27FC236}">
                <a16:creationId xmlns:a16="http://schemas.microsoft.com/office/drawing/2014/main" id="{C5A25EF8-2F79-40C6-B611-E973FEB3AB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93" y="333839"/>
            <a:ext cx="2068426" cy="7700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8" name="Rectangle 6">
            <a:extLst>
              <a:ext uri="{FF2B5EF4-FFF2-40B4-BE49-F238E27FC236}">
                <a16:creationId xmlns:a16="http://schemas.microsoft.com/office/drawing/2014/main" id="{D520BACD-751B-47BE-8C5A-923BD70D4B0B}"/>
              </a:ext>
            </a:extLst>
          </p:cNvPr>
          <p:cNvSpPr>
            <a:spLocks noChangeArrowheads="1"/>
          </p:cNvSpPr>
          <p:nvPr/>
        </p:nvSpPr>
        <p:spPr bwMode="auto">
          <a:xfrm>
            <a:off x="342900" y="1523903"/>
            <a:ext cx="5612131" cy="495300"/>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r>
              <a:rPr lang="en-GB" sz="24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Introduction</a:t>
            </a:r>
            <a:r>
              <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 </a:t>
            </a:r>
          </a:p>
        </p:txBody>
      </p:sp>
      <p:sp>
        <p:nvSpPr>
          <p:cNvPr id="129" name="Rectangle 6">
            <a:extLst>
              <a:ext uri="{FF2B5EF4-FFF2-40B4-BE49-F238E27FC236}">
                <a16:creationId xmlns:a16="http://schemas.microsoft.com/office/drawing/2014/main" id="{46622529-48B1-45D9-B831-53E1DC460DA1}"/>
              </a:ext>
            </a:extLst>
          </p:cNvPr>
          <p:cNvSpPr>
            <a:spLocks noChangeArrowheads="1"/>
          </p:cNvSpPr>
          <p:nvPr/>
        </p:nvSpPr>
        <p:spPr bwMode="auto">
          <a:xfrm>
            <a:off x="6019800" y="1523903"/>
            <a:ext cx="5772150" cy="495300"/>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r>
              <a:rPr lang="en-GB" sz="24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Method</a:t>
            </a:r>
            <a:r>
              <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 </a:t>
            </a:r>
          </a:p>
        </p:txBody>
      </p:sp>
      <p:sp>
        <p:nvSpPr>
          <p:cNvPr id="130" name="Rectangle 6">
            <a:extLst>
              <a:ext uri="{FF2B5EF4-FFF2-40B4-BE49-F238E27FC236}">
                <a16:creationId xmlns:a16="http://schemas.microsoft.com/office/drawing/2014/main" id="{CC628498-81A2-4219-B8A2-BCAF42CD2759}"/>
              </a:ext>
            </a:extLst>
          </p:cNvPr>
          <p:cNvSpPr>
            <a:spLocks noChangeArrowheads="1"/>
          </p:cNvSpPr>
          <p:nvPr/>
        </p:nvSpPr>
        <p:spPr bwMode="auto">
          <a:xfrm>
            <a:off x="290163" y="6530242"/>
            <a:ext cx="5664868" cy="495300"/>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r>
              <a:rPr lang="en-GB" sz="24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Results</a:t>
            </a: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31" name="Rectangle 6">
            <a:extLst>
              <a:ext uri="{FF2B5EF4-FFF2-40B4-BE49-F238E27FC236}">
                <a16:creationId xmlns:a16="http://schemas.microsoft.com/office/drawing/2014/main" id="{BE75B8E5-ECF8-4777-A667-0BF5F826FE58}"/>
              </a:ext>
            </a:extLst>
          </p:cNvPr>
          <p:cNvSpPr>
            <a:spLocks noChangeArrowheads="1"/>
          </p:cNvSpPr>
          <p:nvPr/>
        </p:nvSpPr>
        <p:spPr bwMode="auto">
          <a:xfrm rot="5400000" flipV="1">
            <a:off x="2625057" y="4863034"/>
            <a:ext cx="6723415" cy="63465"/>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32" name="Rectangle 6">
            <a:extLst>
              <a:ext uri="{FF2B5EF4-FFF2-40B4-BE49-F238E27FC236}">
                <a16:creationId xmlns:a16="http://schemas.microsoft.com/office/drawing/2014/main" id="{FFC5E375-97E4-4E73-95D4-1E2ECEF2E594}"/>
              </a:ext>
            </a:extLst>
          </p:cNvPr>
          <p:cNvSpPr>
            <a:spLocks noChangeArrowheads="1"/>
          </p:cNvSpPr>
          <p:nvPr/>
        </p:nvSpPr>
        <p:spPr bwMode="auto">
          <a:xfrm rot="5400000" flipV="1">
            <a:off x="-2974923" y="4788988"/>
            <a:ext cx="6594940" cy="64769"/>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graphicFrame>
        <p:nvGraphicFramePr>
          <p:cNvPr id="135" name="Chart 134">
            <a:extLst>
              <a:ext uri="{FF2B5EF4-FFF2-40B4-BE49-F238E27FC236}">
                <a16:creationId xmlns:a16="http://schemas.microsoft.com/office/drawing/2014/main" id="{5708C078-6C61-4F90-9534-06B5B938F94C}"/>
              </a:ext>
            </a:extLst>
          </p:cNvPr>
          <p:cNvGraphicFramePr>
            <a:graphicFrameLocks/>
          </p:cNvGraphicFramePr>
          <p:nvPr>
            <p:extLst>
              <p:ext uri="{D42A27DB-BD31-4B8C-83A1-F6EECF244321}">
                <p14:modId xmlns:p14="http://schemas.microsoft.com/office/powerpoint/2010/main" val="833324398"/>
              </p:ext>
            </p:extLst>
          </p:nvPr>
        </p:nvGraphicFramePr>
        <p:xfrm>
          <a:off x="6018498" y="8323649"/>
          <a:ext cx="2661485" cy="1732099"/>
        </p:xfrm>
        <a:graphic>
          <a:graphicData uri="http://schemas.openxmlformats.org/drawingml/2006/chart">
            <c:chart xmlns:c="http://schemas.openxmlformats.org/drawingml/2006/chart" xmlns:r="http://schemas.openxmlformats.org/officeDocument/2006/relationships" r:id="rId3"/>
          </a:graphicData>
        </a:graphic>
      </p:graphicFrame>
      <p:sp>
        <p:nvSpPr>
          <p:cNvPr id="13" name="TextBox 12">
            <a:extLst>
              <a:ext uri="{FF2B5EF4-FFF2-40B4-BE49-F238E27FC236}">
                <a16:creationId xmlns:a16="http://schemas.microsoft.com/office/drawing/2014/main" id="{3BD5E204-D308-4EF2-8317-0C845916865C}"/>
              </a:ext>
            </a:extLst>
          </p:cNvPr>
          <p:cNvSpPr txBox="1"/>
          <p:nvPr/>
        </p:nvSpPr>
        <p:spPr>
          <a:xfrm>
            <a:off x="437349" y="7202142"/>
            <a:ext cx="5632484" cy="5047536"/>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Arial" panose="020B0604020202020204" pitchFamily="34" charset="0"/>
              </a:rPr>
              <a:t>From my questionnaire there was 23 responses of people who had filled it out. From the 23 participants it was apparent that 65% (n=15) of them have had a knee injury in the past 2 years playing football. Of the participants that had knee injuries, 46% (n=7) were “ligament” related, 20% (n=3) were “tendon” related, 20% (n=3) were “meniscus” related, 7% (n=1) was “bone/joint” related and 7% (n=1) was “muscle” related. There were no results for “other” injuries (Figure 1). From the results we can see that there were 7 different specific types of injuries submitted. From the answers given it shows that ACL was the most common with 26% (n=4), medial meniscus was the second highest with 20% (n=3), MCL and patella were next in the list with them both having 13% (n=2), and the rest involving LCL, Tibia and quadricep had 6.6% (n=1) each (Figure 2). When looking at the average recovery times from the occurring injuries we can see that none of the players had recovered between 1-3 weeks 0% (n=0). There was 47% (n=7) that took 3-6 weeks to return, 40% (n=6) took between 2-6 months to return to play, and only 13% (n=2)  took &gt; 6 months to return to football (Figure 3). </a:t>
            </a:r>
          </a:p>
          <a:p>
            <a:endParaRPr lang="en-GB" dirty="0"/>
          </a:p>
        </p:txBody>
      </p:sp>
      <p:graphicFrame>
        <p:nvGraphicFramePr>
          <p:cNvPr id="136" name="Chart 135">
            <a:extLst>
              <a:ext uri="{FF2B5EF4-FFF2-40B4-BE49-F238E27FC236}">
                <a16:creationId xmlns:a16="http://schemas.microsoft.com/office/drawing/2014/main" id="{8673F511-CA76-4C31-9E3A-C9F45D0749F8}"/>
              </a:ext>
            </a:extLst>
          </p:cNvPr>
          <p:cNvGraphicFramePr>
            <a:graphicFrameLocks/>
          </p:cNvGraphicFramePr>
          <p:nvPr>
            <p:extLst>
              <p:ext uri="{D42A27DB-BD31-4B8C-83A1-F6EECF244321}">
                <p14:modId xmlns:p14="http://schemas.microsoft.com/office/powerpoint/2010/main" val="3569348588"/>
              </p:ext>
            </p:extLst>
          </p:nvPr>
        </p:nvGraphicFramePr>
        <p:xfrm>
          <a:off x="9146697" y="8337244"/>
          <a:ext cx="2430178" cy="1718504"/>
        </p:xfrm>
        <a:graphic>
          <a:graphicData uri="http://schemas.openxmlformats.org/drawingml/2006/chart">
            <c:chart xmlns:c="http://schemas.openxmlformats.org/drawingml/2006/chart" xmlns:r="http://schemas.openxmlformats.org/officeDocument/2006/relationships" r:id="rId4"/>
          </a:graphicData>
        </a:graphic>
      </p:graphicFrame>
      <p:sp>
        <p:nvSpPr>
          <p:cNvPr id="139" name="Rectangle 6">
            <a:extLst>
              <a:ext uri="{FF2B5EF4-FFF2-40B4-BE49-F238E27FC236}">
                <a16:creationId xmlns:a16="http://schemas.microsoft.com/office/drawing/2014/main" id="{BD36A6C7-209F-4325-8DC0-A8BF7ABB7122}"/>
              </a:ext>
            </a:extLst>
          </p:cNvPr>
          <p:cNvSpPr>
            <a:spLocks noChangeArrowheads="1"/>
          </p:cNvSpPr>
          <p:nvPr/>
        </p:nvSpPr>
        <p:spPr bwMode="auto">
          <a:xfrm rot="10800000" flipV="1">
            <a:off x="5955029" y="8209838"/>
            <a:ext cx="5892668" cy="74841"/>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40" name="Rectangle 6">
            <a:extLst>
              <a:ext uri="{FF2B5EF4-FFF2-40B4-BE49-F238E27FC236}">
                <a16:creationId xmlns:a16="http://schemas.microsoft.com/office/drawing/2014/main" id="{18389304-99F9-494C-9191-9FEDDFB2C75B}"/>
              </a:ext>
            </a:extLst>
          </p:cNvPr>
          <p:cNvSpPr>
            <a:spLocks noChangeArrowheads="1"/>
          </p:cNvSpPr>
          <p:nvPr/>
        </p:nvSpPr>
        <p:spPr bwMode="auto">
          <a:xfrm rot="5400000" flipV="1">
            <a:off x="8476273" y="4839715"/>
            <a:ext cx="6676780" cy="63469"/>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graphicFrame>
        <p:nvGraphicFramePr>
          <p:cNvPr id="143" name="Chart 142">
            <a:extLst>
              <a:ext uri="{FF2B5EF4-FFF2-40B4-BE49-F238E27FC236}">
                <a16:creationId xmlns:a16="http://schemas.microsoft.com/office/drawing/2014/main" id="{04B44FB5-BB16-4DA4-954C-20610CB8F1B6}"/>
              </a:ext>
            </a:extLst>
          </p:cNvPr>
          <p:cNvGraphicFramePr>
            <a:graphicFrameLocks/>
          </p:cNvGraphicFramePr>
          <p:nvPr>
            <p:extLst>
              <p:ext uri="{D42A27DB-BD31-4B8C-83A1-F6EECF244321}">
                <p14:modId xmlns:p14="http://schemas.microsoft.com/office/powerpoint/2010/main" val="1362070128"/>
              </p:ext>
            </p:extLst>
          </p:nvPr>
        </p:nvGraphicFramePr>
        <p:xfrm>
          <a:off x="7246889" y="10372078"/>
          <a:ext cx="2981085" cy="1462223"/>
        </p:xfrm>
        <a:graphic>
          <a:graphicData uri="http://schemas.openxmlformats.org/drawingml/2006/chart">
            <c:chart xmlns:c="http://schemas.openxmlformats.org/drawingml/2006/chart" xmlns:r="http://schemas.openxmlformats.org/officeDocument/2006/relationships" r:id="rId5"/>
          </a:graphicData>
        </a:graphic>
      </p:graphicFrame>
      <p:sp>
        <p:nvSpPr>
          <p:cNvPr id="144" name="Rectangle 6">
            <a:extLst>
              <a:ext uri="{FF2B5EF4-FFF2-40B4-BE49-F238E27FC236}">
                <a16:creationId xmlns:a16="http://schemas.microsoft.com/office/drawing/2014/main" id="{2F614FF4-56A1-449D-9EBC-895848C92884}"/>
              </a:ext>
            </a:extLst>
          </p:cNvPr>
          <p:cNvSpPr>
            <a:spLocks noChangeArrowheads="1"/>
          </p:cNvSpPr>
          <p:nvPr/>
        </p:nvSpPr>
        <p:spPr bwMode="auto">
          <a:xfrm rot="5400000" flipV="1">
            <a:off x="8482887" y="11525652"/>
            <a:ext cx="6676780" cy="63469"/>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45" name="Rectangle 6">
            <a:extLst>
              <a:ext uri="{FF2B5EF4-FFF2-40B4-BE49-F238E27FC236}">
                <a16:creationId xmlns:a16="http://schemas.microsoft.com/office/drawing/2014/main" id="{A816E4A1-9641-4BA5-AD60-FA79B380C90B}"/>
              </a:ext>
            </a:extLst>
          </p:cNvPr>
          <p:cNvSpPr>
            <a:spLocks noChangeArrowheads="1"/>
          </p:cNvSpPr>
          <p:nvPr/>
        </p:nvSpPr>
        <p:spPr bwMode="auto">
          <a:xfrm>
            <a:off x="312420" y="12112047"/>
            <a:ext cx="11477122" cy="495300"/>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r>
              <a:rPr lang="en-GB" sz="24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Conclusion</a:t>
            </a:r>
            <a:r>
              <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rPr>
              <a:t> </a:t>
            </a:r>
          </a:p>
        </p:txBody>
      </p:sp>
      <p:sp>
        <p:nvSpPr>
          <p:cNvPr id="15" name="TextBox 14">
            <a:extLst>
              <a:ext uri="{FF2B5EF4-FFF2-40B4-BE49-F238E27FC236}">
                <a16:creationId xmlns:a16="http://schemas.microsoft.com/office/drawing/2014/main" id="{A51E9DCA-96D2-4302-A393-4BA97C1432D9}"/>
              </a:ext>
            </a:extLst>
          </p:cNvPr>
          <p:cNvSpPr txBox="1"/>
          <p:nvPr/>
        </p:nvSpPr>
        <p:spPr>
          <a:xfrm>
            <a:off x="5955028" y="10055748"/>
            <a:ext cx="3097369" cy="307777"/>
          </a:xfrm>
          <a:prstGeom prst="rect">
            <a:avLst/>
          </a:prstGeom>
          <a:noFill/>
        </p:spPr>
        <p:txBody>
          <a:bodyPr wrap="square" rtlCol="0">
            <a:spAutoFit/>
          </a:bodyPr>
          <a:lstStyle/>
          <a:p>
            <a:r>
              <a:rPr lang="en-GB" sz="1400" b="1" dirty="0"/>
              <a:t>Figure 1</a:t>
            </a:r>
            <a:r>
              <a:rPr lang="en-GB" sz="1400" dirty="0"/>
              <a:t>: Types of injuries occurred</a:t>
            </a:r>
          </a:p>
        </p:txBody>
      </p:sp>
      <p:sp>
        <p:nvSpPr>
          <p:cNvPr id="147" name="TextBox 146">
            <a:extLst>
              <a:ext uri="{FF2B5EF4-FFF2-40B4-BE49-F238E27FC236}">
                <a16:creationId xmlns:a16="http://schemas.microsoft.com/office/drawing/2014/main" id="{9857605D-D2F2-4DFC-8482-43E17713ACD6}"/>
              </a:ext>
            </a:extLst>
          </p:cNvPr>
          <p:cNvSpPr txBox="1"/>
          <p:nvPr/>
        </p:nvSpPr>
        <p:spPr>
          <a:xfrm>
            <a:off x="9074405" y="10055748"/>
            <a:ext cx="3097369" cy="307777"/>
          </a:xfrm>
          <a:prstGeom prst="rect">
            <a:avLst/>
          </a:prstGeom>
          <a:noFill/>
        </p:spPr>
        <p:txBody>
          <a:bodyPr wrap="square" rtlCol="0">
            <a:spAutoFit/>
          </a:bodyPr>
          <a:lstStyle/>
          <a:p>
            <a:r>
              <a:rPr lang="en-GB" sz="1400" b="1" dirty="0"/>
              <a:t>Figure 2</a:t>
            </a:r>
            <a:r>
              <a:rPr lang="en-GB" sz="1400" dirty="0"/>
              <a:t>: Specific types of injuries</a:t>
            </a:r>
          </a:p>
        </p:txBody>
      </p:sp>
      <p:sp>
        <p:nvSpPr>
          <p:cNvPr id="148" name="TextBox 147">
            <a:extLst>
              <a:ext uri="{FF2B5EF4-FFF2-40B4-BE49-F238E27FC236}">
                <a16:creationId xmlns:a16="http://schemas.microsoft.com/office/drawing/2014/main" id="{19CDF503-DF09-4598-A67E-3761FBF00992}"/>
              </a:ext>
            </a:extLst>
          </p:cNvPr>
          <p:cNvSpPr txBox="1"/>
          <p:nvPr/>
        </p:nvSpPr>
        <p:spPr>
          <a:xfrm>
            <a:off x="7125892" y="11842854"/>
            <a:ext cx="3492789" cy="307777"/>
          </a:xfrm>
          <a:prstGeom prst="rect">
            <a:avLst/>
          </a:prstGeom>
          <a:noFill/>
        </p:spPr>
        <p:txBody>
          <a:bodyPr wrap="square" rtlCol="0">
            <a:spAutoFit/>
          </a:bodyPr>
          <a:lstStyle/>
          <a:p>
            <a:r>
              <a:rPr lang="en-GB" sz="1400" b="1" dirty="0"/>
              <a:t>Figure 3</a:t>
            </a:r>
            <a:r>
              <a:rPr lang="en-GB" sz="1400" dirty="0"/>
              <a:t>: Time of recovery from knee injury</a:t>
            </a:r>
          </a:p>
        </p:txBody>
      </p:sp>
      <p:sp>
        <p:nvSpPr>
          <p:cNvPr id="149" name="Rectangle 6">
            <a:extLst>
              <a:ext uri="{FF2B5EF4-FFF2-40B4-BE49-F238E27FC236}">
                <a16:creationId xmlns:a16="http://schemas.microsoft.com/office/drawing/2014/main" id="{68E2889F-8679-4D82-AC1C-8FF9AE53AFDE}"/>
              </a:ext>
            </a:extLst>
          </p:cNvPr>
          <p:cNvSpPr>
            <a:spLocks noChangeArrowheads="1"/>
          </p:cNvSpPr>
          <p:nvPr/>
        </p:nvSpPr>
        <p:spPr bwMode="auto">
          <a:xfrm rot="5400000" flipV="1">
            <a:off x="-2978427" y="11381488"/>
            <a:ext cx="6594940" cy="64769"/>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6" name="TextBox 15">
            <a:extLst>
              <a:ext uri="{FF2B5EF4-FFF2-40B4-BE49-F238E27FC236}">
                <a16:creationId xmlns:a16="http://schemas.microsoft.com/office/drawing/2014/main" id="{144C6BFD-6001-4604-9817-588B70D71F69}"/>
              </a:ext>
            </a:extLst>
          </p:cNvPr>
          <p:cNvSpPr txBox="1"/>
          <p:nvPr/>
        </p:nvSpPr>
        <p:spPr>
          <a:xfrm>
            <a:off x="402758" y="12710992"/>
            <a:ext cx="11334149" cy="1200329"/>
          </a:xfrm>
          <a:prstGeom prst="rect">
            <a:avLst/>
          </a:prstGeom>
          <a:noFill/>
        </p:spPr>
        <p:txBody>
          <a:bodyPr wrap="square" rtlCol="0">
            <a:spAutoFit/>
          </a:bodyPr>
          <a:lstStyle/>
          <a:p>
            <a:r>
              <a:rPr lang="en-GB" dirty="0"/>
              <a:t>From what we have found in the results it is conclusive that knee injuries are very prevalent, and have found that from our proposal there was similarities in what we found to the research done prior. This is due to the fact that ligament injuries were the most common with ACL being a big contributor, which is what was found in other research. Most injuries were quite severe, and ranged between 3-6 weeks to 2-6 months, with less results in the other categories. </a:t>
            </a:r>
          </a:p>
        </p:txBody>
      </p:sp>
      <p:sp>
        <p:nvSpPr>
          <p:cNvPr id="17" name="TextBox 16">
            <a:extLst>
              <a:ext uri="{FF2B5EF4-FFF2-40B4-BE49-F238E27FC236}">
                <a16:creationId xmlns:a16="http://schemas.microsoft.com/office/drawing/2014/main" id="{13437DDF-7F16-477C-A384-3CB8C0ADA2E9}"/>
              </a:ext>
            </a:extLst>
          </p:cNvPr>
          <p:cNvSpPr txBox="1"/>
          <p:nvPr/>
        </p:nvSpPr>
        <p:spPr>
          <a:xfrm>
            <a:off x="437349" y="13911321"/>
            <a:ext cx="11234788" cy="1200329"/>
          </a:xfrm>
          <a:prstGeom prst="rect">
            <a:avLst/>
          </a:prstGeom>
          <a:noFill/>
        </p:spPr>
        <p:txBody>
          <a:bodyPr wrap="square" rtlCol="0">
            <a:spAutoFit/>
          </a:bodyPr>
          <a:lstStyle/>
          <a:p>
            <a:r>
              <a:rPr lang="en-GB" b="1" dirty="0"/>
              <a:t>Limitations</a:t>
            </a:r>
            <a:r>
              <a:rPr lang="en-GB" dirty="0"/>
              <a:t>: The limitations of this study would be the sample size that I had, as only 23 players participated. If there were more people in my study, say 50, it would make the results more accurate and give me more to speak about. </a:t>
            </a:r>
          </a:p>
          <a:p>
            <a:r>
              <a:rPr lang="en-GB" b="1" dirty="0"/>
              <a:t>Further research </a:t>
            </a:r>
            <a:r>
              <a:rPr lang="en-GB" dirty="0"/>
              <a:t>may also need to be done on the recovery of injuries which has not been focused on in my study as much as I would like to. </a:t>
            </a:r>
          </a:p>
        </p:txBody>
      </p:sp>
      <p:sp>
        <p:nvSpPr>
          <p:cNvPr id="159" name="Rectangle 6">
            <a:extLst>
              <a:ext uri="{FF2B5EF4-FFF2-40B4-BE49-F238E27FC236}">
                <a16:creationId xmlns:a16="http://schemas.microsoft.com/office/drawing/2014/main" id="{A96CB91E-B869-4C8F-B8B3-84D5E86D2492}"/>
              </a:ext>
            </a:extLst>
          </p:cNvPr>
          <p:cNvSpPr>
            <a:spLocks noChangeArrowheads="1"/>
          </p:cNvSpPr>
          <p:nvPr/>
        </p:nvSpPr>
        <p:spPr bwMode="auto">
          <a:xfrm rot="5400000" flipV="1">
            <a:off x="-2118554" y="12683868"/>
            <a:ext cx="4885718" cy="54247"/>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
        <p:nvSpPr>
          <p:cNvPr id="160" name="Rectangle 6">
            <a:extLst>
              <a:ext uri="{FF2B5EF4-FFF2-40B4-BE49-F238E27FC236}">
                <a16:creationId xmlns:a16="http://schemas.microsoft.com/office/drawing/2014/main" id="{374A9A94-5367-4CB3-B70C-221E25B93F26}"/>
              </a:ext>
            </a:extLst>
          </p:cNvPr>
          <p:cNvSpPr>
            <a:spLocks noChangeArrowheads="1"/>
          </p:cNvSpPr>
          <p:nvPr/>
        </p:nvSpPr>
        <p:spPr bwMode="auto">
          <a:xfrm rot="10800000" flipV="1">
            <a:off x="297180" y="15153851"/>
            <a:ext cx="11549217" cy="103645"/>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l="50000" t="50000" r="50000" b="50000"/>
            </a:path>
            <a:tileRect/>
          </a:gradFill>
          <a:ln w="355600">
            <a:noFill/>
            <a:headEnd/>
            <a:tailEnd/>
          </a:ln>
        </p:spPr>
        <p:style>
          <a:lnRef idx="2">
            <a:schemeClr val="dk1"/>
          </a:lnRef>
          <a:fillRef idx="1">
            <a:schemeClr val="lt1"/>
          </a:fillRef>
          <a:effectRef idx="0">
            <a:schemeClr val="dk1"/>
          </a:effectRef>
          <a:fontRef idx="minor">
            <a:schemeClr val="dk1"/>
          </a:fontRef>
        </p:style>
        <p:txBody>
          <a:bodyPr lIns="217972" tIns="108987" rIns="217972" bIns="108987" anchor="ctr" anchorCtr="1"/>
          <a:lstStyle/>
          <a:p>
            <a:pPr algn="ctr" defTabSz="2374674">
              <a:lnSpc>
                <a:spcPct val="80000"/>
              </a:lnSpc>
              <a:spcBef>
                <a:spcPct val="50000"/>
              </a:spcBef>
            </a:pPr>
            <a:endParaRPr lang="en-GB" sz="1600" dirty="0">
              <a:ln w="0">
                <a:noFill/>
              </a:ln>
              <a:solidFill>
                <a:schemeClr val="bg1"/>
              </a:solidFill>
              <a:latin typeface="Century Gothic" panose="020B0502020202020204" pitchFamily="34" charset="0"/>
              <a:ea typeface="ＭＳ Ｐゴシック" pitchFamily="34" charset="-128"/>
              <a:cs typeface="Times New Roman" panose="02020603050405020304" pitchFamily="18" charset="0"/>
            </a:endParaRPr>
          </a:p>
        </p:txBody>
      </p:sp>
    </p:spTree>
    <p:extLst>
      <p:ext uri="{BB962C8B-B14F-4D97-AF65-F5344CB8AC3E}">
        <p14:creationId xmlns:p14="http://schemas.microsoft.com/office/powerpoint/2010/main" val="2964606735"/>
      </p:ext>
    </p:extLst>
  </p:cSld>
  <p:clrMapOvr>
    <a:masterClrMapping/>
  </p:clrMapOvr>
</p:sld>
</file>

<file path=ppt/theme/theme1.xml><?xml version="1.0" encoding="utf-8"?>
<a:theme xmlns:a="http://schemas.openxmlformats.org/drawingml/2006/main" name="Office Theme">
  <a:themeElements>
    <a:clrScheme name="Shannon Smith">
      <a:dk1>
        <a:sysClr val="windowText" lastClr="000000"/>
      </a:dk1>
      <a:lt1>
        <a:sysClr val="window" lastClr="FFFFFF"/>
      </a:lt1>
      <a:dk2>
        <a:srgbClr val="262626"/>
      </a:dk2>
      <a:lt2>
        <a:srgbClr val="E7E6E6"/>
      </a:lt2>
      <a:accent1>
        <a:srgbClr val="FF0030"/>
      </a:accent1>
      <a:accent2>
        <a:srgbClr val="F06463"/>
      </a:accent2>
      <a:accent3>
        <a:srgbClr val="F3EF22"/>
      </a:accent3>
      <a:accent4>
        <a:srgbClr val="2A744A"/>
      </a:accent4>
      <a:accent5>
        <a:srgbClr val="FF0030"/>
      </a:accent5>
      <a:accent6>
        <a:srgbClr val="F3EF22"/>
      </a:accent6>
      <a:hlink>
        <a:srgbClr val="FF0030"/>
      </a:hlink>
      <a:folHlink>
        <a:srgbClr val="FF0030"/>
      </a:folHlink>
    </a:clrScheme>
    <a:fontScheme name="Custom 2">
      <a:majorFont>
        <a:latin typeface="Comic Sans MS"/>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781421_win32_fixed.potx" id="{A5D32947-87ED-4057-951A-F5027CA9D35C}" vid="{8DA8B39E-3C01-44D8-AE6A-42E71098E2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heets">
    <a:dk1>
      <a:srgbClr val="000000"/>
    </a:dk1>
    <a:lt1>
      <a:srgbClr val="FFFFFF"/>
    </a:lt1>
    <a:dk2>
      <a:srgbClr val="000000"/>
    </a:dk2>
    <a:lt2>
      <a:srgbClr val="FFFFFF"/>
    </a:lt2>
    <a:accent1>
      <a:srgbClr val="4285F4"/>
    </a:accent1>
    <a:accent2>
      <a:srgbClr val="EA4335"/>
    </a:accent2>
    <a:accent3>
      <a:srgbClr val="FBBC04"/>
    </a:accent3>
    <a:accent4>
      <a:srgbClr val="34A853"/>
    </a:accent4>
    <a:accent5>
      <a:srgbClr val="FF6D01"/>
    </a:accent5>
    <a:accent6>
      <a:srgbClr val="46BDC6"/>
    </a:accent6>
    <a:hlink>
      <a:srgbClr val="1155CC"/>
    </a:hlink>
    <a:folHlink>
      <a:srgbClr val="1155CC"/>
    </a:folHlink>
  </a:clrScheme>
  <a:fontScheme name="Shee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Education infographics poster</Template>
  <TotalTime>0</TotalTime>
  <Words>945</Words>
  <Application>Microsoft Office PowerPoint</Application>
  <PresentationFormat>Custom</PresentationFormat>
  <Paragraphs>27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Comic Sans MS</vt:lpstr>
      <vt:lpstr>Office Theme</vt:lpstr>
      <vt:lpstr>Education Infographic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Infographic</dc:title>
  <dc:creator>Yusuf Aslam</dc:creator>
  <cp:lastModifiedBy>Yusuf Aslam</cp:lastModifiedBy>
  <cp:revision>7</cp:revision>
  <dcterms:created xsi:type="dcterms:W3CDTF">2022-04-19T12:07:45Z</dcterms:created>
  <dcterms:modified xsi:type="dcterms:W3CDTF">2022-04-21T22:49:45Z</dcterms:modified>
</cp:coreProperties>
</file>