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3" autoAdjust="0"/>
    <p:restoredTop sz="94660"/>
  </p:normalViewPr>
  <p:slideViewPr>
    <p:cSldViewPr snapToGrid="0">
      <p:cViewPr varScale="1">
        <p:scale>
          <a:sx n="89" d="100"/>
          <a:sy n="89" d="100"/>
        </p:scale>
        <p:origin x="68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FF81C-1FCB-4DBA-8044-F1A0FCFD45A6}" type="datetime1">
              <a:rPr lang="en-US" smtClean="0"/>
              <a:t>11/17/2021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618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7773D-8987-489A-A650-3D6F7D5C7C38}" type="datetime1">
              <a:rPr lang="en-US" smtClean="0"/>
              <a:t>11/17/2021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845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150C1-1D78-4D80-810D-E9E86F6E88AB}" type="datetime1">
              <a:rPr lang="en-US" smtClean="0"/>
              <a:t>11/17/2021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201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CBD8-1588-4B6B-B74D-87480DDE94C0}" type="datetime1">
              <a:rPr lang="en-US" smtClean="0"/>
              <a:t>11/17/2021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519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94440-721C-4D75-BD4F-4CFB3D51CDCA}" type="datetime1">
              <a:rPr lang="en-US" smtClean="0"/>
              <a:t>11/17/2021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332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01A64-483B-4532-94FB-D8F90CB6DEE0}" type="datetime1">
              <a:rPr lang="en-US" smtClean="0"/>
              <a:t>11/17/2021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823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8FB39-20FB-4E2E-B861-45B709B9C3C5}" type="datetime1">
              <a:rPr lang="en-US" smtClean="0"/>
              <a:t>11/17/2021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863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AC19-8BD6-476C-9770-8884373BCF00}" type="datetime1">
              <a:rPr lang="en-US" smtClean="0"/>
              <a:t>11/17/2021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524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8C53-8AD1-4F09-9486-FB3406B99CFA}" type="datetime1">
              <a:rPr lang="en-US" smtClean="0"/>
              <a:t>11/17/2021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272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092B3-2D87-4CDF-B84B-C46E5F5D31F7}" type="datetime1">
              <a:rPr lang="en-US" smtClean="0"/>
              <a:t>11/17/2021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422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69E57-47B1-47B0-B526-3153E4B1E729}" type="datetime1">
              <a:rPr lang="en-US" smtClean="0"/>
              <a:t>11/17/2021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09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BA543EDD-D0D2-447F-B24F-3717AF4B109D}" type="datetime1">
              <a:rPr lang="en-US" smtClean="0"/>
              <a:pPr/>
              <a:t>11/17/2021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040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enterprisectr.org/blog/preparing-for-performance-evaluations-an-employer-perspective/" TargetMode="External"/><Relationship Id="rId3" Type="http://schemas.openxmlformats.org/officeDocument/2006/relationships/hyperlink" Target="https://www.forbes.com/sites/davidburkus/2016/06/01/how-adobe-scrapped-its-performance-review-system-and-why-it-worked/?sh=5283ac5a55e8" TargetMode="External"/><Relationship Id="rId7" Type="http://schemas.openxmlformats.org/officeDocument/2006/relationships/hyperlink" Target="https://www.thebalancecareers.com/how-to-get-the-most-from-your-performance-review-526101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mswire.com/digital-workplace/how-3-companies-benefited-by-changing-performance-management/" TargetMode="External"/><Relationship Id="rId5" Type="http://schemas.openxmlformats.org/officeDocument/2006/relationships/hyperlink" Target="https://rework.withgoogle.com/blog/the-evolution-of-project-oxygen/" TargetMode="External"/><Relationship Id="rId10" Type="http://schemas.openxmlformats.org/officeDocument/2006/relationships/hyperlink" Target="https://www.valamis.com/hub/performance-management" TargetMode="External"/><Relationship Id="rId4" Type="http://schemas.openxmlformats.org/officeDocument/2006/relationships/hyperlink" Target="https://www.saviom.com/blog/what-is-employee-performance-management-and-why-it-is-important/" TargetMode="External"/><Relationship Id="rId9" Type="http://schemas.openxmlformats.org/officeDocument/2006/relationships/hyperlink" Target="https://hr.berkeley.edu/hr-network/central-guide-managing-hr/managing-hr/managing-successfully/performance-management/concep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3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C7A17C09-E0FB-48D1-95D3-E5B5130B78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4009" y="1701894"/>
            <a:ext cx="4203323" cy="1395735"/>
          </a:xfrm>
        </p:spPr>
        <p:txBody>
          <a:bodyPr>
            <a:noAutofit/>
          </a:bodyPr>
          <a:lstStyle/>
          <a:p>
            <a:r>
              <a:rPr lang="en-US" sz="1600" dirty="0"/>
              <a:t>DEVELOPING RELATIONSHIPS </a:t>
            </a:r>
            <a:br>
              <a:rPr lang="en-US" sz="1600" dirty="0"/>
            </a:br>
            <a:r>
              <a:rPr lang="en-US" sz="1600" dirty="0"/>
              <a:t>AND WORKPLACE ACHIEVEMENT</a:t>
            </a:r>
            <a:endParaRPr lang="en-GB" sz="1600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E8A76040-5497-4A87-B3C9-298FCF26C0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9435" y="4373956"/>
            <a:ext cx="4203323" cy="904012"/>
          </a:xfrm>
        </p:spPr>
        <p:txBody>
          <a:bodyPr>
            <a:normAutofit/>
          </a:bodyPr>
          <a:lstStyle/>
          <a:p>
            <a:r>
              <a:rPr lang="en-US" dirty="0"/>
              <a:t>ALINA CULEA</a:t>
            </a:r>
          </a:p>
          <a:p>
            <a:r>
              <a:rPr lang="en-US" dirty="0"/>
              <a:t>1918156</a:t>
            </a:r>
            <a:endParaRPr lang="en-GB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D8E00FA-5561-4253-B903-92B49719E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11971" y="858936"/>
            <a:ext cx="693403" cy="693403"/>
            <a:chOff x="5211971" y="858936"/>
            <a:chExt cx="693403" cy="693403"/>
          </a:xfrm>
        </p:grpSpPr>
        <p:sp>
          <p:nvSpPr>
            <p:cNvPr id="25" name="Graphic 212">
              <a:extLst>
                <a:ext uri="{FF2B5EF4-FFF2-40B4-BE49-F238E27FC236}">
                  <a16:creationId xmlns:a16="http://schemas.microsoft.com/office/drawing/2014/main" id="{A753B935-E3DD-466D-BFAC-68E0BE02D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11971" y="858936"/>
              <a:ext cx="693403" cy="693403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6" name="Graphic 212">
              <a:extLst>
                <a:ext uri="{FF2B5EF4-FFF2-40B4-BE49-F238E27FC236}">
                  <a16:creationId xmlns:a16="http://schemas.microsoft.com/office/drawing/2014/main" id="{FB034F26-4148-4B59-B493-14D7A9A8BA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11971" y="858936"/>
              <a:ext cx="693403" cy="693403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sp>
        <p:nvSpPr>
          <p:cNvPr id="28" name="Oval 27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A3EB6BF0-C0FF-44C1-A082-7F14AADBDE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0434" y="1521799"/>
            <a:ext cx="5477242" cy="36560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32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8900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0D6535E-63F3-4548-8B0B-896AE70D2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 fontScale="90000"/>
          </a:bodyPr>
          <a:lstStyle/>
          <a:p>
            <a:r>
              <a:rPr lang="en-US"/>
              <a:t>DEFINITIONS OF PERFORMANCE MANAGEMENT</a:t>
            </a:r>
            <a:endParaRPr lang="en-GB" dirty="0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7" name="Content Placeholder 36">
            <a:extLst>
              <a:ext uri="{FF2B5EF4-FFF2-40B4-BE49-F238E27FC236}">
                <a16:creationId xmlns:a16="http://schemas.microsoft.com/office/drawing/2014/main" id="{1BA72D41-86D6-4371-A6AD-52DDB4ED7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00" y="2109469"/>
            <a:ext cx="6056219" cy="953219"/>
          </a:xfrm>
        </p:spPr>
        <p:txBody>
          <a:bodyPr>
            <a:normAutofit/>
          </a:bodyPr>
          <a:lstStyle/>
          <a:p>
            <a:r>
              <a:rPr lang="en-US" sz="2000" dirty="0"/>
              <a:t>‘… ongoing process of communication between a supervisor and an employee’ (University of California, 2021)</a:t>
            </a:r>
          </a:p>
          <a:p>
            <a:pPr marL="0" indent="0">
              <a:buNone/>
            </a:pPr>
            <a:endParaRPr lang="en-US" sz="2000" dirty="0"/>
          </a:p>
          <a:p>
            <a:pPr marL="0" indent="0" algn="r">
              <a:buNone/>
            </a:pPr>
            <a:endParaRPr lang="en-US" dirty="0"/>
          </a:p>
        </p:txBody>
      </p: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C9E64D39-A658-47C3-AAEB-30425A8972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14" r="29499" b="-1"/>
          <a:stretch/>
        </p:blipFill>
        <p:spPr>
          <a:xfrm>
            <a:off x="7066273" y="881346"/>
            <a:ext cx="4356000" cy="4356000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ln>
            <a:noFill/>
          </a:ln>
          <a:effectLst>
            <a:softEdge rad="112500"/>
          </a:effectLst>
        </p:spPr>
      </p:pic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76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37" name="Content Placeholder 36">
            <a:extLst>
              <a:ext uri="{FF2B5EF4-FFF2-40B4-BE49-F238E27FC236}">
                <a16:creationId xmlns:a16="http://schemas.microsoft.com/office/drawing/2014/main" id="{849E3539-E6D7-45A2-8890-23E6083A99CA}"/>
              </a:ext>
            </a:extLst>
          </p:cNvPr>
          <p:cNvSpPr txBox="1">
            <a:spLocks/>
          </p:cNvSpPr>
          <p:nvPr/>
        </p:nvSpPr>
        <p:spPr>
          <a:xfrm>
            <a:off x="115981" y="3062688"/>
            <a:ext cx="6056219" cy="953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‘… measures the potential for successful actions to reach objectives and targets’ (Lebas, 1995)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19" name="Content Placeholder 36">
            <a:extLst>
              <a:ext uri="{FF2B5EF4-FFF2-40B4-BE49-F238E27FC236}">
                <a16:creationId xmlns:a16="http://schemas.microsoft.com/office/drawing/2014/main" id="{5477D2EA-CFB4-4EA7-9CEC-3C9274DF4889}"/>
              </a:ext>
            </a:extLst>
          </p:cNvPr>
          <p:cNvSpPr txBox="1">
            <a:spLocks/>
          </p:cNvSpPr>
          <p:nvPr/>
        </p:nvSpPr>
        <p:spPr>
          <a:xfrm>
            <a:off x="115981" y="3794784"/>
            <a:ext cx="6056219" cy="953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2" name="Content Placeholder 36">
            <a:extLst>
              <a:ext uri="{FF2B5EF4-FFF2-40B4-BE49-F238E27FC236}">
                <a16:creationId xmlns:a16="http://schemas.microsoft.com/office/drawing/2014/main" id="{D11F0E2F-E59F-4CBE-BBE8-E4437969F00A}"/>
              </a:ext>
            </a:extLst>
          </p:cNvPr>
          <p:cNvSpPr txBox="1">
            <a:spLocks/>
          </p:cNvSpPr>
          <p:nvPr/>
        </p:nvSpPr>
        <p:spPr>
          <a:xfrm>
            <a:off x="118362" y="3855978"/>
            <a:ext cx="6056219" cy="953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‘… strategic approach to creating and sustaining improved performance’ (Valamis, 2021)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3" name="Content Placeholder 36">
            <a:extLst>
              <a:ext uri="{FF2B5EF4-FFF2-40B4-BE49-F238E27FC236}">
                <a16:creationId xmlns:a16="http://schemas.microsoft.com/office/drawing/2014/main" id="{D44BC0EC-DE0A-4C0D-AE0B-25D2254E30D5}"/>
              </a:ext>
            </a:extLst>
          </p:cNvPr>
          <p:cNvSpPr txBox="1">
            <a:spLocks/>
          </p:cNvSpPr>
          <p:nvPr/>
        </p:nvSpPr>
        <p:spPr>
          <a:xfrm>
            <a:off x="113600" y="4609703"/>
            <a:ext cx="6056219" cy="953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‘… continuous process of identifying, measuring and developing performance in </a:t>
            </a:r>
            <a:r>
              <a:rPr lang="en-US" sz="2000" dirty="0" err="1"/>
              <a:t>organisations’</a:t>
            </a:r>
            <a:r>
              <a:rPr lang="en-US" sz="2000" dirty="0"/>
              <a:t> (</a:t>
            </a:r>
            <a:r>
              <a:rPr lang="en-US" sz="2000" dirty="0" err="1"/>
              <a:t>Aguinis</a:t>
            </a:r>
            <a:r>
              <a:rPr lang="en-US" sz="2000" dirty="0"/>
              <a:t>, 2013)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837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7" grpId="0"/>
      <p:bldP spid="22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9" name="Oval 48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60B3BECA-804D-4179-A494-F24212B43D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9060" y="932806"/>
            <a:ext cx="3234928" cy="18118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55" name="Oval 54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062A116-7FE3-4019-AE71-EFDD76743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400" b="1" cap="all" spc="1500" dirty="0">
                <a:ea typeface="Source Sans Pro SemiBold" panose="020B0603030403020204" pitchFamily="34" charset="0"/>
              </a:rPr>
              <a:t>BENEFITS FOR EMPLOYEES</a:t>
            </a:r>
          </a:p>
        </p:txBody>
      </p:sp>
      <p:grpSp>
        <p:nvGrpSpPr>
          <p:cNvPr id="57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1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4" name="Content Placeholder 43">
            <a:extLst>
              <a:ext uri="{FF2B5EF4-FFF2-40B4-BE49-F238E27FC236}">
                <a16:creationId xmlns:a16="http://schemas.microsoft.com/office/drawing/2014/main" id="{DF5E7B75-98A7-4D09-9F68-7EBEF3A5F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7963" y="1130846"/>
            <a:ext cx="4894078" cy="84797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Increased satisfaction at work</a:t>
            </a:r>
          </a:p>
        </p:txBody>
      </p:sp>
      <p:sp>
        <p:nvSpPr>
          <p:cNvPr id="231" name="Content Placeholder 43">
            <a:extLst>
              <a:ext uri="{FF2B5EF4-FFF2-40B4-BE49-F238E27FC236}">
                <a16:creationId xmlns:a16="http://schemas.microsoft.com/office/drawing/2014/main" id="{1188AC1D-92D6-41AD-9231-EF0EBE017000}"/>
              </a:ext>
            </a:extLst>
          </p:cNvPr>
          <p:cNvSpPr txBox="1">
            <a:spLocks/>
          </p:cNvSpPr>
          <p:nvPr/>
        </p:nvSpPr>
        <p:spPr>
          <a:xfrm>
            <a:off x="6557963" y="2320632"/>
            <a:ext cx="4894078" cy="8479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Reduces conflicts and improves efficiency </a:t>
            </a:r>
          </a:p>
        </p:txBody>
      </p:sp>
      <p:sp>
        <p:nvSpPr>
          <p:cNvPr id="232" name="Content Placeholder 43">
            <a:extLst>
              <a:ext uri="{FF2B5EF4-FFF2-40B4-BE49-F238E27FC236}">
                <a16:creationId xmlns:a16="http://schemas.microsoft.com/office/drawing/2014/main" id="{A360BF4A-E9F7-4394-A52A-0491D3812F0D}"/>
              </a:ext>
            </a:extLst>
          </p:cNvPr>
          <p:cNvSpPr txBox="1">
            <a:spLocks/>
          </p:cNvSpPr>
          <p:nvPr/>
        </p:nvSpPr>
        <p:spPr>
          <a:xfrm>
            <a:off x="6557963" y="3594601"/>
            <a:ext cx="4894078" cy="8479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Identify with organizational goals</a:t>
            </a:r>
          </a:p>
        </p:txBody>
      </p:sp>
      <p:sp>
        <p:nvSpPr>
          <p:cNvPr id="233" name="Content Placeholder 43">
            <a:extLst>
              <a:ext uri="{FF2B5EF4-FFF2-40B4-BE49-F238E27FC236}">
                <a16:creationId xmlns:a16="http://schemas.microsoft.com/office/drawing/2014/main" id="{AE7BF72C-2E0F-434E-8600-C395BEA46B47}"/>
              </a:ext>
            </a:extLst>
          </p:cNvPr>
          <p:cNvSpPr txBox="1">
            <a:spLocks/>
          </p:cNvSpPr>
          <p:nvPr/>
        </p:nvSpPr>
        <p:spPr>
          <a:xfrm>
            <a:off x="6693941" y="5025810"/>
            <a:ext cx="4894078" cy="8479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Better opportunities</a:t>
            </a:r>
          </a:p>
        </p:txBody>
      </p:sp>
      <p:sp>
        <p:nvSpPr>
          <p:cNvPr id="234" name="Content Placeholder 43">
            <a:extLst>
              <a:ext uri="{FF2B5EF4-FFF2-40B4-BE49-F238E27FC236}">
                <a16:creationId xmlns:a16="http://schemas.microsoft.com/office/drawing/2014/main" id="{414215F0-C29D-4B06-AD50-90F24B38F8EF}"/>
              </a:ext>
            </a:extLst>
          </p:cNvPr>
          <p:cNvSpPr txBox="1">
            <a:spLocks/>
          </p:cNvSpPr>
          <p:nvPr/>
        </p:nvSpPr>
        <p:spPr>
          <a:xfrm>
            <a:off x="8141793" y="5930226"/>
            <a:ext cx="4894078" cy="8479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/>
              <a:t>- Chauchan, Gupta, 2021</a:t>
            </a:r>
          </a:p>
        </p:txBody>
      </p:sp>
    </p:spTree>
    <p:extLst>
      <p:ext uri="{BB962C8B-B14F-4D97-AF65-F5344CB8AC3E}">
        <p14:creationId xmlns:p14="http://schemas.microsoft.com/office/powerpoint/2010/main" val="1412451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4" grpId="0" build="p"/>
      <p:bldP spid="231" grpId="0"/>
      <p:bldP spid="2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1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Substituent conținut 4" descr="O imagine care conține text&#10;&#10;Descriere generată automat">
            <a:extLst>
              <a:ext uri="{FF2B5EF4-FFF2-40B4-BE49-F238E27FC236}">
                <a16:creationId xmlns:a16="http://schemas.microsoft.com/office/drawing/2014/main" id="{38ECC97D-FC82-4D8F-A9B3-AF41CEC6A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1713" y="3695663"/>
            <a:ext cx="3634674" cy="2035417"/>
          </a:xfrm>
          <a:prstGeom prst="rect">
            <a:avLst/>
          </a:prstGeom>
        </p:spPr>
      </p:pic>
      <p:grpSp>
        <p:nvGrpSpPr>
          <p:cNvPr id="55" name="Group 13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56" name="Rectangle 14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7748FB4-5A8B-46E2-AEB6-30C296EF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GOOGLE’S PROJECT OXYGEN</a:t>
            </a:r>
            <a:endParaRPr lang="en-GB" dirty="0"/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57" name="Freeform: Shape 20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22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24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26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28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30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32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4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tx1"/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36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38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40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41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42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43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44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45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47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7C32AC6-B0DB-485D-8DD6-1108CD6EF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589" y="805742"/>
            <a:ext cx="5109893" cy="5045275"/>
          </a:xfrm>
        </p:spPr>
        <p:txBody>
          <a:bodyPr>
            <a:normAutofit/>
          </a:bodyPr>
          <a:lstStyle/>
          <a:p>
            <a:r>
              <a:rPr lang="en-US" dirty="0"/>
              <a:t>Happy employees equals revenue for the company</a:t>
            </a:r>
          </a:p>
          <a:p>
            <a:r>
              <a:rPr lang="en-US" dirty="0"/>
              <a:t>The project was trying to prove that managers’ quality doesn’t improve performance</a:t>
            </a:r>
          </a:p>
          <a:p>
            <a:r>
              <a:rPr lang="en-US" dirty="0"/>
              <a:t>They found 8 qualities that a good manager must have</a:t>
            </a:r>
          </a:p>
          <a:p>
            <a:pPr marL="0" indent="0" algn="r">
              <a:buNone/>
            </a:pPr>
            <a:endParaRPr lang="en-US" dirty="0"/>
          </a:p>
          <a:p>
            <a:pPr marL="0" indent="0" algn="r">
              <a:buNone/>
            </a:pPr>
            <a:r>
              <a:rPr lang="en-US" sz="2000" dirty="0"/>
              <a:t>- Harrell, Barbato, 2018</a:t>
            </a:r>
          </a:p>
        </p:txBody>
      </p:sp>
    </p:spTree>
    <p:extLst>
      <p:ext uri="{BB962C8B-B14F-4D97-AF65-F5344CB8AC3E}">
        <p14:creationId xmlns:p14="http://schemas.microsoft.com/office/powerpoint/2010/main" val="11388575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1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3B7FEFF9-8F86-4876-9408-9BFE9424D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88637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ADOBE’S CHECK-IN PROGRAM</a:t>
            </a:r>
            <a:endParaRPr lang="en-GB" dirty="0"/>
          </a:p>
        </p:txBody>
      </p: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95B908AF-C7E4-464D-AFD5-1B7A7729BA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2" b="-2"/>
          <a:stretch/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43" name="Group 13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44" name="Freeform: Shape 14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28CAB86-AA69-4EF8-A4E2-4E020497D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>
              <a:alpha val="20000"/>
            </a:schemeClr>
          </a:solidFill>
        </p:grpSpPr>
        <p:sp>
          <p:nvSpPr>
            <p:cNvPr id="45" name="Freeform: Shape 18">
              <a:extLst>
                <a:ext uri="{FF2B5EF4-FFF2-40B4-BE49-F238E27FC236}">
                  <a16:creationId xmlns:a16="http://schemas.microsoft.com/office/drawing/2014/main" id="{29A36BEE-5544-45FB-88F3-9E156F32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B49ECF4-1585-4D6B-AB63-D49C92945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46" name="Graphic 185">
            <a:extLst>
              <a:ext uri="{FF2B5EF4-FFF2-40B4-BE49-F238E27FC236}">
                <a16:creationId xmlns:a16="http://schemas.microsoft.com/office/drawing/2014/main" id="{617CAA5F-37E3-4DF6-9DD0-68A40D216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>
              <a:alpha val="20000"/>
            </a:schemeClr>
          </a:solidFill>
        </p:grpSpPr>
        <p:sp>
          <p:nvSpPr>
            <p:cNvPr id="47" name="Freeform: Shape 22">
              <a:extLst>
                <a:ext uri="{FF2B5EF4-FFF2-40B4-BE49-F238E27FC236}">
                  <a16:creationId xmlns:a16="http://schemas.microsoft.com/office/drawing/2014/main" id="{2FCF03A3-80B7-45BC-AA40-A335CC816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9D3C77A-275B-4C9E-A407-B09450E56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24">
              <a:extLst>
                <a:ext uri="{FF2B5EF4-FFF2-40B4-BE49-F238E27FC236}">
                  <a16:creationId xmlns:a16="http://schemas.microsoft.com/office/drawing/2014/main" id="{DC6C5B5B-80BB-41D8-A377-C653EF1B0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A5D93A-E913-46A0-9684-20B6B4B8CA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26">
              <a:extLst>
                <a:ext uri="{FF2B5EF4-FFF2-40B4-BE49-F238E27FC236}">
                  <a16:creationId xmlns:a16="http://schemas.microsoft.com/office/drawing/2014/main" id="{FE6EFE8A-51D2-4AF6-A18C-29A9E5EF5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7EAF43C-548B-464A-A8D3-8F0A3ECC2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>
            <a:normAutofit/>
          </a:bodyPr>
          <a:lstStyle/>
          <a:p>
            <a:r>
              <a:rPr lang="en-US" dirty="0"/>
              <a:t>In 2021, Adobe eliminated the yearly performance reviews</a:t>
            </a:r>
          </a:p>
          <a:p>
            <a:r>
              <a:rPr lang="en-US" dirty="0"/>
              <a:t>The company introduced un-scripted discussions, without following any points</a:t>
            </a:r>
          </a:p>
          <a:p>
            <a:r>
              <a:rPr lang="en-US" dirty="0"/>
              <a:t>The focus is now on employees and their growth</a:t>
            </a:r>
          </a:p>
          <a:p>
            <a:r>
              <a:rPr lang="en-US" dirty="0"/>
              <a:t>Increased morale in all staff</a:t>
            </a:r>
          </a:p>
          <a:p>
            <a:pPr marL="0" indent="0" algn="r">
              <a:buNone/>
            </a:pPr>
            <a:r>
              <a:rPr lang="en-US" sz="2000" dirty="0"/>
              <a:t>- </a:t>
            </a:r>
            <a:r>
              <a:rPr lang="en-US" sz="2000" dirty="0" err="1"/>
              <a:t>Burkus</a:t>
            </a:r>
            <a:r>
              <a:rPr lang="en-US" sz="2000" dirty="0"/>
              <a:t>, 2016</a:t>
            </a:r>
          </a:p>
        </p:txBody>
      </p:sp>
      <p:grpSp>
        <p:nvGrpSpPr>
          <p:cNvPr id="50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51" name="Freeform: Shape 29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30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31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33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54708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78" name="Freeform: Shape 10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12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80" name="Oval 16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1" name="Rectangle 18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24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AEEC06E5-215E-4771-9D87-4DE520014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119" y="810623"/>
            <a:ext cx="4560933" cy="171826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 b="1" cap="all" spc="1500" dirty="0">
                <a:ea typeface="Source Sans Pro SemiBold" panose="020B0603030403020204" pitchFamily="34" charset="0"/>
              </a:rPr>
              <a:t>Prepare for appraisal as an employee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2EBBF56-923D-48A7-9F8F-86E33CFA3E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81655" y="673020"/>
            <a:ext cx="4833902" cy="5683329"/>
            <a:chOff x="1674895" y="1345036"/>
            <a:chExt cx="5428610" cy="4210939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6D5794E-BC9E-4A8A-BB29-9A32C8F26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22">
              <a:extLst>
                <a:ext uri="{FF2B5EF4-FFF2-40B4-BE49-F238E27FC236}">
                  <a16:creationId xmlns:a16="http://schemas.microsoft.com/office/drawing/2014/main" id="{216175AF-13E0-4D14-8638-11BBE8359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258443E-B333-44F4-8D49-1EAB1C1A4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0256" y="596822"/>
            <a:ext cx="4833901" cy="5653877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3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3427" y="115962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E656132A-8A60-49F2-8109-124E76DE71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412" y="1721224"/>
            <a:ext cx="4573359" cy="33796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4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24285" y="1286612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6" name="Graphic 212">
            <a:extLst>
              <a:ext uri="{FF2B5EF4-FFF2-40B4-BE49-F238E27FC236}">
                <a16:creationId xmlns:a16="http://schemas.microsoft.com/office/drawing/2014/main" id="{EB8560A9-B281-46EB-A304-1E4A5A00D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24285" y="1286612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256" y="5416520"/>
            <a:ext cx="419129" cy="419129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667882DD-56E8-460E-99D5-86E71982D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256" y="5416520"/>
            <a:ext cx="419129" cy="419129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77ACE0E2-B398-4082-9238-379F071CDD95}"/>
              </a:ext>
            </a:extLst>
          </p:cNvPr>
          <p:cNvSpPr txBox="1"/>
          <p:nvPr/>
        </p:nvSpPr>
        <p:spPr>
          <a:xfrm>
            <a:off x="320736" y="3078956"/>
            <a:ext cx="54273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Familiarize with the process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Evaluate yourself first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Prepare a response in case of bad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algn="r"/>
            <a:r>
              <a:rPr lang="en-GB" sz="2000" dirty="0"/>
              <a:t>- McKay, 2019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161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4" name="Oval 13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ubstituent conținut 4" descr="O imagine care conține text&#10;&#10;Descriere generată automat">
            <a:extLst>
              <a:ext uri="{FF2B5EF4-FFF2-40B4-BE49-F238E27FC236}">
                <a16:creationId xmlns:a16="http://schemas.microsoft.com/office/drawing/2014/main" id="{78C3E98F-570B-4A68-8A8A-2648C4601B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9471" y="1347854"/>
            <a:ext cx="2601592" cy="1788594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20" name="Oval 19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6E5E89E-BC79-42E2-BF36-DEB058BD4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Prepare for appraisal as an employer</a:t>
            </a:r>
            <a:endParaRPr lang="en-GB" dirty="0"/>
          </a:p>
        </p:txBody>
      </p:sp>
      <p:grpSp>
        <p:nvGrpSpPr>
          <p:cNvPr id="2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6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C38BF1-3C61-4580-8801-5ED759F23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dirty="0"/>
              <a:t>Keep documentation  for each employee</a:t>
            </a:r>
          </a:p>
          <a:p>
            <a:r>
              <a:rPr lang="en-US" dirty="0"/>
              <a:t>Check for future plans</a:t>
            </a:r>
          </a:p>
          <a:p>
            <a:r>
              <a:rPr lang="en-US" dirty="0"/>
              <a:t>Make the employees complete a self-assessment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 algn="r">
              <a:buNone/>
            </a:pPr>
            <a:r>
              <a:rPr lang="en-US" sz="2000" dirty="0"/>
              <a:t>- Salem State University, 2020  </a:t>
            </a:r>
          </a:p>
        </p:txBody>
      </p:sp>
    </p:spTree>
    <p:extLst>
      <p:ext uri="{BB962C8B-B14F-4D97-AF65-F5344CB8AC3E}">
        <p14:creationId xmlns:p14="http://schemas.microsoft.com/office/powerpoint/2010/main" val="32278704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36" name="Freeform: Shape 10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11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12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13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14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0" name="Oval 16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1" name="Rectangle 18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C7DC95D-1970-462F-8F93-317E10206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290" y="454289"/>
            <a:ext cx="4517685" cy="7171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000" b="1" cap="all" spc="1500" dirty="0">
                <a:ea typeface="Source Sans Pro SemiBold" panose="020B0603030403020204" pitchFamily="34" charset="0"/>
              </a:rPr>
              <a:t>Conclusions</a:t>
            </a:r>
          </a:p>
        </p:txBody>
      </p:sp>
      <p:grpSp>
        <p:nvGrpSpPr>
          <p:cNvPr id="52" name="Group 20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22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4" name="Freeform: Shape 24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5" name="Freeform: Shape 26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56" name="Rectangle 28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30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49BC7A9E-979F-48F0-9286-45B54951E4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0022" y="2515260"/>
            <a:ext cx="4172845" cy="1669138"/>
          </a:xfrm>
          <a:prstGeom prst="rect">
            <a:avLst/>
          </a:prstGeom>
          <a:ln w="28575">
            <a:noFill/>
          </a:ln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7D8E00FA-5561-4253-B903-92B49719E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11971" y="858936"/>
            <a:ext cx="693403" cy="693403"/>
            <a:chOff x="5211971" y="858936"/>
            <a:chExt cx="693403" cy="693403"/>
          </a:xfrm>
        </p:grpSpPr>
        <p:sp>
          <p:nvSpPr>
            <p:cNvPr id="38" name="Graphic 212">
              <a:extLst>
                <a:ext uri="{FF2B5EF4-FFF2-40B4-BE49-F238E27FC236}">
                  <a16:creationId xmlns:a16="http://schemas.microsoft.com/office/drawing/2014/main" id="{A753B935-E3DD-466D-BFAC-68E0BE02D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11971" y="858936"/>
              <a:ext cx="693403" cy="693403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9" name="Graphic 212">
              <a:extLst>
                <a:ext uri="{FF2B5EF4-FFF2-40B4-BE49-F238E27FC236}">
                  <a16:creationId xmlns:a16="http://schemas.microsoft.com/office/drawing/2014/main" id="{FB034F26-4148-4B59-B493-14D7A9A8BA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11971" y="858936"/>
              <a:ext cx="693403" cy="693403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grpSp>
        <p:nvGrpSpPr>
          <p:cNvPr id="41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asetăText 2">
            <a:extLst>
              <a:ext uri="{FF2B5EF4-FFF2-40B4-BE49-F238E27FC236}">
                <a16:creationId xmlns:a16="http://schemas.microsoft.com/office/drawing/2014/main" id="{B5556C99-1B7A-4F31-AADD-7ABC387E73D8}"/>
              </a:ext>
            </a:extLst>
          </p:cNvPr>
          <p:cNvSpPr txBox="1"/>
          <p:nvPr/>
        </p:nvSpPr>
        <p:spPr>
          <a:xfrm>
            <a:off x="7143750" y="1857812"/>
            <a:ext cx="451768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Great performance management has multiple benefits for the employees and employers. </a:t>
            </a:r>
          </a:p>
          <a:p>
            <a:endParaRPr lang="en-US" sz="2400" dirty="0"/>
          </a:p>
          <a:p>
            <a:r>
              <a:rPr lang="en-US" sz="2400" dirty="0"/>
              <a:t>Every company has a different performance management.</a:t>
            </a:r>
          </a:p>
          <a:p>
            <a:endParaRPr lang="en-US" sz="2400" dirty="0"/>
          </a:p>
          <a:p>
            <a:r>
              <a:rPr lang="en-US" sz="2400" dirty="0"/>
              <a:t>The appraisal should be a two-way road.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834818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1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3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14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2" name="Rectangle 18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4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8ABA9F51-9D46-4220-AC2E-A8B2BD520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413" y="41814"/>
            <a:ext cx="3660791" cy="73562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800" b="1" cap="all" spc="1500" dirty="0">
                <a:ea typeface="Source Sans Pro SemiBold" panose="020B0603030403020204" pitchFamily="34" charset="0"/>
              </a:rPr>
              <a:t>REFERENCES</a:t>
            </a:r>
          </a:p>
        </p:txBody>
      </p: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00A0EB12-911E-4941-8BFB-6FC4C19730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-4"/>
          <a:stretch/>
        </p:blipFill>
        <p:spPr>
          <a:xfrm>
            <a:off x="5467894" y="590861"/>
            <a:ext cx="5290998" cy="5290998"/>
          </a:xfrm>
          <a:custGeom>
            <a:avLst/>
            <a:gdLst/>
            <a:ahLst/>
            <a:cxnLst/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  <a:ln w="25400">
            <a:noFill/>
          </a:ln>
        </p:spPr>
      </p:pic>
      <p:sp>
        <p:nvSpPr>
          <p:cNvPr id="21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58925" y="823301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03" name="Graphic 212">
            <a:extLst>
              <a:ext uri="{FF2B5EF4-FFF2-40B4-BE49-F238E27FC236}">
                <a16:creationId xmlns:a16="http://schemas.microsoft.com/office/drawing/2014/main" id="{A499C65A-9B02-4D7F-BD68-CD38D8805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58925" y="823301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4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70622" y="1755501"/>
            <a:ext cx="1598829" cy="531293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205" name="Freeform: Shape 25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6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07" name="Graphic 4">
            <a:extLst>
              <a:ext uri="{FF2B5EF4-FFF2-40B4-BE49-F238E27FC236}">
                <a16:creationId xmlns:a16="http://schemas.microsoft.com/office/drawing/2014/main" id="{1F4896D7-5AD0-4505-BCCD-82262CFEE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035286" y="3429061"/>
            <a:ext cx="1861484" cy="1861513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208" name="Freeform: Shape 29">
              <a:extLst>
                <a:ext uri="{FF2B5EF4-FFF2-40B4-BE49-F238E27FC236}">
                  <a16:creationId xmlns:a16="http://schemas.microsoft.com/office/drawing/2014/main" id="{83C04C31-4BBB-4AC5-A222-4E79BDDF6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30">
              <a:extLst>
                <a:ext uri="{FF2B5EF4-FFF2-40B4-BE49-F238E27FC236}">
                  <a16:creationId xmlns:a16="http://schemas.microsoft.com/office/drawing/2014/main" id="{090890F0-A440-4A5F-89E2-860A60425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31">
              <a:extLst>
                <a:ext uri="{FF2B5EF4-FFF2-40B4-BE49-F238E27FC236}">
                  <a16:creationId xmlns:a16="http://schemas.microsoft.com/office/drawing/2014/main" id="{F9BA7632-2294-4740-BB61-DFA5017B7B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32">
              <a:extLst>
                <a:ext uri="{FF2B5EF4-FFF2-40B4-BE49-F238E27FC236}">
                  <a16:creationId xmlns:a16="http://schemas.microsoft.com/office/drawing/2014/main" id="{D025C556-497E-4B62-9131-98448B5A7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33">
              <a:extLst>
                <a:ext uri="{FF2B5EF4-FFF2-40B4-BE49-F238E27FC236}">
                  <a16:creationId xmlns:a16="http://schemas.microsoft.com/office/drawing/2014/main" id="{C467884A-CD29-4BCE-A1A4-1E629953FC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3A1BC11-A782-4A26-87D0-76C92BAB7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787142E-1022-4109-9141-85FF9C22E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763BCB7E-36CC-4105-9CDA-BFB80F3FF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6EF2588-350F-4CCE-9BF8-799EC7196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A696712-7E60-48CD-A6F8-91754B090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244E95B-2BBF-4335-BEFC-BA135EF949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D692242-534C-4A58-90D7-43A781D23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C72B2EF-E5D1-46BF-B7FE-A9D174508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8805B31-6BA4-45FA-8180-436B2EC41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1B376A0-4543-4AE3-8071-5C746BADE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824AEB4-F797-4131-AD1A-BCB807B08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399A867-568D-43D3-8F17-6644C8D09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953DBA6-7A8F-4369-8F18-DC19A21B4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9167760-8210-45B7-96C9-462EB82D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B578C99-7B91-480A-B8CA-B9FB3AF17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DF91670-E084-4B4B-9F86-75DD43CB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8FC99F2F-C73F-444D-B4BB-C02E463AB2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7F3FF604-A6A9-4EDC-868C-696B92122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38D6C5BB-BF17-4FE8-B611-578E8EBE9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80A8D66-3FA7-4C04-AEDC-D8F94AA43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DE9B826-6E87-4EF5-AA9D-F55BB3A21D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BAEEC53-BED0-4ACB-94B4-818158D7E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30709FE3-3633-4C01-AAD6-75ADD9395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C0D68B00-260E-4EFC-A1FE-8B04EB5A7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60AF8DD-D1D2-43F3-83E5-ECF20A091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7B3F103-7F53-4D5E-B9A2-DE4F0B78D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2BBECD20-3735-4F14-8816-26D648091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500687DC-38D4-44B7-BA7D-D8A0BA155F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3AFC6B0-2B60-47B1-B854-A02279C70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39963332-7F58-48B9-9BAB-87C986F39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342BD313-0F6E-4DC3-B8A8-861289801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253CE00-9D58-4821-B362-2552C433B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E89086E-98CE-4697-8CE7-B2E7DB2E8C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CE9357F-710D-4D3B-90C1-CF19E73F2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170ED7F2-AD38-47BC-B6A1-FF7E20AFD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2600E9C-0B0F-45ED-A2CF-DE0240B2B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07D2066-6599-4BD0-9CD5-7289EB1B8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BF96C0D-1DEE-47F2-A950-16BC0896F5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FD254ABE-505D-4C6A-9267-BFB78FBB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22BBE38-BC6F-4DDE-BD6D-2B496CE42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046D1FA-C431-4F16-8BDD-71C614D79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CF387987-DEF1-447C-BC86-281AC0B3D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9808DF01-2715-4215-81F1-B8C178304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ED7F897-8A4F-4F3D-BFB1-738BCDCA9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B51B8B7-D508-44C3-AFC5-820557A94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FBC6B94-2A13-4303-AE51-334E386DA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7897959-2F8E-4A05-9EA8-5B0329B574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0522AB50-D351-40F4-8A88-E856C1F27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221AFD52-C13F-4A20-B1DB-13C1A9A3D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89B3B-F514-4E02-8C1A-2F85817AA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E473BAC-3DA1-4D63-9D6C-2B993665F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385DCF4-8F59-4838-B86C-2B3EF0BCE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EC5A02E-609A-4C39-A35D-E8D038F7C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AB67B18-1821-4367-A7B6-CC2FFF66D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FCAC56E-4767-4984-9FE7-2C3CA57D01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A1929ED-CEB2-4C49-B2ED-A206D3793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1D632F9-2F59-4C8D-B1BC-1CB0D15C3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03B9F80B-CAEF-442C-A218-E2B069545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26A626E-CC14-4106-8AD4-DB3D81CD6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CD710B8-B5DF-495F-ACEA-CFB9308CB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E550C81D-B0B8-4DB8-A12C-B62944D0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EB82E53-B337-43EB-BFF8-1466F10E8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1DCEF3A-2B54-4AA2-9BFD-57EA4A246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F122967-34EF-4575-8E59-75D77FCD0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87EBF9D-3949-4CCE-BB87-978466834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8A1183F-B28F-4BAD-A14B-3940A6E92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A81851B7-6D8F-454C-BBAA-498426069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9759A7A-483F-4DB0-8677-C6AB61E197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BDD1E55B-DE82-4811-BB33-1468396D2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4B0251C-DACC-4A24-83BA-3D95F8D19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3647EF9B-D99D-48C1-B61E-19B85F471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B55DF3C-DDF0-4B01-849E-46A66346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09149238-5A44-4264-84E6-DD25E7C0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4E6925C1-B440-4C1C-8829-2E6D9EE142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937B5BDB-32A7-4C47-A984-AF2316600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B5A7D9C-91C9-49A3-8AD5-DB49632FD4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C64B015D-AFCF-4AB2-AE58-A069B06DB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4407931-9375-400F-88AC-C63D4E9E9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554278B7-45C8-46E4-885A-69208D598B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3A806AB0-FBD6-41CD-997C-A76266D375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19E2D6D-6D96-4348-954B-3657A0B0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794AABE-9C3E-4A8C-820F-0FDF65213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1DBEC39D-5464-46CA-B62B-24826F1F4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41807973-667B-4780-B3AA-4ADC32DB3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70D793C-C9EE-467B-8385-42B6905A0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94695A53-78EB-4811-8BBC-4707F30169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0576416F-0C2E-4D01-9357-5C73ADF85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091FE22-8667-4F89-A333-BA9A0917E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CB779008-969D-4FA8-BB6C-3BBBCF919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DAF3B96-0DFB-44BA-959D-BF9643FFE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F66F5FF-98B2-4453-8175-EB602A6A0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51D9683-9D41-4058-B90B-99146FC2F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907098D-1005-4522-BA21-F1534CBAC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BFEF082-7E02-4ED8-B9D1-F0FC47FEC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429C269-222E-4EFB-97B9-08FA243CE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FC460F7F-5702-4281-850B-59E4182A71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329057C-293F-4933-9DEA-2463E66D4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7274CBA8-6253-4229-AC37-1D7126639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B7ABAAD2-23FD-4AF4-8506-3CDDC5607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27A85620-3B33-477A-949C-3F221DCC2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7316E-E815-4CE3-9EC0-8DC8391EB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D047E26-5A98-4B49-A453-C71D894500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40C95BF-A85B-4251-A817-35A7B4F713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A4FDA2F-E340-40E6-8678-8F4F9EB3D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D94A3796-87FD-436D-8309-857F9B489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B20BE68-41F5-4E59-87CD-A8654B123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7FD87938-B42E-45E5-ABB8-936E00A24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EA46A837-6AA3-4099-8055-251ED6D7D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B9D871B1-B4D0-4667-B5FA-21AE12E50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77E102A-1E9D-44C8-9DA0-1B4B61444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2DB4921-ECFC-42CD-B91B-56AB1FE26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3156177C-2880-4AAF-BFC7-C3EA4AD09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B7C807E0-34AB-4AC3-A674-D7E438C60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93AD80AB-575A-4D50-A561-CE310E06B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4C11A99-7E93-4B54-B1CE-D90D45325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25A3E814-2D04-4881-B9E9-81ADDC0C97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073D9FB4-F4AF-4974-A734-C9300D210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81A1414-A8F5-43F1-BA51-B058EF2C0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E41588DC-3C7F-4695-A42A-B5ABEA8B5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884DF6D-4C87-4B4A-A918-B3F3C8BE35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CF26F2A0-B8D0-48D4-A9A9-BEB75CFF1F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7A9177E1-A6DC-4200-9D85-31A348E027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DA218E3-83A8-45E8-B2E3-4B693606C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E51433-E260-493C-8A94-FCE7FD9BA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3A74FFD3-BE5F-435D-AC22-825B6E049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B3420F88-93EB-4790-A2BD-EFF61E77B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3875302B-159F-4E81-AD49-154BAA8FD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BE9966CE-BC06-4CEB-877D-34D9D1C2E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889924EA-8A9B-4ED5-8CF2-E184EE89D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00C1FB1-E227-40EE-A773-071D080B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14F26B5D-6E35-40E8-90DF-FD65CB33F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59D8F05-F701-45A6-9377-454642C21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5F57ACF8-D510-4715-B964-20D980558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1053CDD-687F-481B-86FB-56DA74C55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6B24CA5-1578-43AE-8ED8-CB9F7EA62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A3208550-AB5B-4E2B-914A-270D30163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D4120D7E-20EE-4413-A541-781EA4350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9C0CC66E-BFF1-47FD-8C37-092016FBE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09D9AD44-3983-44A2-9DBA-6C5FF3C47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71915592-B946-43D1-AE24-B72B17FC5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3AC48622-C7DC-416F-B14F-AB0C6A3EF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C122E9A7-0590-453C-AC3A-88265131C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8246847-0B72-46B3-9243-7A7B92E212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07FF669-6E9C-47DF-A1A0-667669279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06905CAD-DCDC-4965-969E-3BA793FCA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7E82B7F4-81C1-4A48-A3C9-B9DE741C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53D306B7-0050-4206-8020-D3F81BC46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BE50823B-85BA-4734-A0E5-99F2D027C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F26CEA8-889B-4F33-AE59-91F66E1602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64E5726-D6A2-4541-9EB4-0D455BFB1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5A9478C-31E8-4C23-856A-5B4D6936B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4D55AFD-7163-47DF-8918-6BCF397B5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0C5BF88-D776-4C9B-89BD-85EE0DCE8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0A0347C6-25EE-4289-B805-750B30ABB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4C83C9E0-7820-4EA4-B9AA-AD6E0719F3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7E1B6DEA-553D-4733-9A45-3A28D118B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BE647149-B885-4A7D-B57E-A9762FF95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FFCDDD6-EA47-4BA4-914F-B4AD52A7DA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8C5FC42-4A56-48D7-9C6F-EE6973256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746BA-672F-48B8-BA1D-E317498C1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C60814-753C-4243-BD88-443E240D6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174EB8C9-709B-42D9-9948-434CAA5E0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786AB5B1-D0D7-4FE2-9A7D-BF9C01F7D7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18E7606-3FC9-4354-BCF8-A980AE6DFA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asetăText 2">
            <a:extLst>
              <a:ext uri="{FF2B5EF4-FFF2-40B4-BE49-F238E27FC236}">
                <a16:creationId xmlns:a16="http://schemas.microsoft.com/office/drawing/2014/main" id="{14448C85-B933-4400-A8BE-A7EF31E2D067}"/>
              </a:ext>
            </a:extLst>
          </p:cNvPr>
          <p:cNvSpPr txBox="1"/>
          <p:nvPr/>
        </p:nvSpPr>
        <p:spPr>
          <a:xfrm>
            <a:off x="360238" y="1125935"/>
            <a:ext cx="4937030" cy="5428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Aguinis, H. (2013) </a:t>
            </a:r>
            <a:r>
              <a:rPr lang="en-GB" sz="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(3rd ed.). Boston, MA: Pearson, pp. 2-3.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Brown, T.C., O’Kane, P., Mazumdar, B., McCracken, M. (2018) </a:t>
            </a:r>
            <a:r>
              <a:rPr lang="en-GB" sz="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Management: A Scoping Review of the Literature and an Agenda for Future Research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Human Resource Development Review, Vol. 18, Issue 1, pp. 47-48.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Burkus, D. (2016) </a:t>
            </a:r>
            <a:r>
              <a:rPr lang="en-GB" sz="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Adobe Scrapped Its Performance Review System and Why It Worked.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https://www.forbes.com/sites/davidburkus/2016/06/01/how-adobe-scrapped-its-performance-review-system-and-why-it-worked/?sh=5283ac5a55e8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the 13</a:t>
            </a:r>
            <a:r>
              <a:rPr lang="en-GB" sz="800" baseline="30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2021).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Chauchan, S., Gupta, A. (2021) </a:t>
            </a:r>
            <a:r>
              <a:rPr lang="en-GB" sz="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Employee Performance Management and Why It is Important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https://www.saviom.com/blog/what-is-employee-performance-management-and-why-it-is-important/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the 13</a:t>
            </a:r>
            <a:r>
              <a:rPr lang="en-GB" sz="800" baseline="30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2021).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Harrell, M., Barbato, L. (2018) </a:t>
            </a:r>
            <a:r>
              <a:rPr lang="en-GB" sz="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Great managers still matter: the evolution of Google’s Project Oxygen.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https://rework.withgoogle.com/blog/the-evolution-of-project-oxygen/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the 13</a:t>
            </a:r>
            <a:r>
              <a:rPr lang="en-GB" sz="800" baseline="30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2021).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Lebas, M. J. (1995) </a:t>
            </a:r>
            <a:r>
              <a:rPr lang="en-GB" sz="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measurement and performance management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International Journal of Production Economics. Vol. 41, p. 23.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Maier, S. (2017) </a:t>
            </a:r>
            <a:r>
              <a:rPr lang="en-GB" sz="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3 Companies Benefited by Changing Performance Management.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https://www.cmswire.com/digital-workplace/how-3-companies-benefited-by-changing-performance-management/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the 13</a:t>
            </a:r>
            <a:r>
              <a:rPr lang="en-GB" sz="800" baseline="30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2021).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McKay, D. R. (2019) </a:t>
            </a:r>
            <a:r>
              <a:rPr lang="en-GB" sz="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Mastering Your Performance Review.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https://www.thebalancecareers.com/how-to-get-the-most-from-your-performance-review-526101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the 14</a:t>
            </a:r>
            <a:r>
              <a:rPr lang="en-GB" sz="800" baseline="30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2021).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Salem State University (2020) Preparing for Performance Evaluations: An Employer Perspective. Available at: </a:t>
            </a:r>
            <a:r>
              <a:rPr lang="en-GB" sz="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https://enterprisectr.org/blog/preparing-for-performance-evaluations-an-employer-perspective/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the 14</a:t>
            </a:r>
            <a:r>
              <a:rPr lang="en-GB" sz="800" baseline="30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2021).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California (2021) </a:t>
            </a:r>
            <a:r>
              <a:rPr lang="en-GB" sz="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 – Definition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https://hr.berkeley.edu/hr-network/central-guide-managing-hr/managing-hr/managing-successfully/performance-management/concepts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the 13</a:t>
            </a:r>
            <a:r>
              <a:rPr lang="en-GB" sz="800" baseline="30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2021).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Valamis (2021) </a:t>
            </a:r>
            <a:r>
              <a:rPr lang="en-GB" sz="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https://www.valamis.com/hub/performance-management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the 13</a:t>
            </a:r>
            <a:r>
              <a:rPr lang="en-GB" sz="800" baseline="30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2021).</a:t>
            </a:r>
          </a:p>
        </p:txBody>
      </p:sp>
    </p:spTree>
    <p:extLst>
      <p:ext uri="{BB962C8B-B14F-4D97-AF65-F5344CB8AC3E}">
        <p14:creationId xmlns:p14="http://schemas.microsoft.com/office/powerpoint/2010/main" val="1663056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unkyShapesVTI">
  <a:themeElements>
    <a:clrScheme name="Custom 15">
      <a:dk1>
        <a:sysClr val="windowText" lastClr="000000"/>
      </a:dk1>
      <a:lt1>
        <a:sysClr val="window" lastClr="FFFFFF"/>
      </a:lt1>
      <a:dk2>
        <a:srgbClr val="2D2D2D"/>
      </a:dk2>
      <a:lt2>
        <a:srgbClr val="F3FFF8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VTI" id="{A7F40C41-3FB2-45B0-B0D6-DFB7FDD9B7AD}" vid="{C49381A0-09CD-46EE-B141-E2CDD87ABF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1345</TotalTime>
  <Words>700</Words>
  <Application>Microsoft Office PowerPoint</Application>
  <PresentationFormat>Ecran lat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3" baseType="lpstr">
      <vt:lpstr>Arial</vt:lpstr>
      <vt:lpstr>Calibri</vt:lpstr>
      <vt:lpstr>Source Sans Pro</vt:lpstr>
      <vt:lpstr>FunkyShapesVTI</vt:lpstr>
      <vt:lpstr>DEVELOPING RELATIONSHIPS  AND WORKPLACE ACHIEVEMENT</vt:lpstr>
      <vt:lpstr>DEFINITIONS OF PERFORMANCE MANAGEMENT</vt:lpstr>
      <vt:lpstr>BENEFITS FOR EMPLOYEES</vt:lpstr>
      <vt:lpstr>GOOGLE’S PROJECT OXYGEN</vt:lpstr>
      <vt:lpstr>ADOBE’S CHECK-IN PROGRAM</vt:lpstr>
      <vt:lpstr>Prepare for appraisal as an employee</vt:lpstr>
      <vt:lpstr>Prepare for appraisal as an employer</vt:lpstr>
      <vt:lpstr>Conclusions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 AND WORKPLACE ACHIEVEMENT</dc:title>
  <dc:creator>Alina Culea</dc:creator>
  <cp:lastModifiedBy>Alina Culea</cp:lastModifiedBy>
  <cp:revision>4</cp:revision>
  <dcterms:created xsi:type="dcterms:W3CDTF">2021-11-14T18:33:29Z</dcterms:created>
  <dcterms:modified xsi:type="dcterms:W3CDTF">2021-11-17T08:17:05Z</dcterms:modified>
</cp:coreProperties>
</file>