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65" r:id="rId4"/>
    <p:sldId id="266" r:id="rId5"/>
    <p:sldId id="257" r:id="rId6"/>
    <p:sldId id="258" r:id="rId7"/>
    <p:sldId id="259" r:id="rId8"/>
    <p:sldId id="262" r:id="rId9"/>
    <p:sldId id="264" r:id="rId10"/>
    <p:sldId id="260" r:id="rId11"/>
    <p:sldId id="261"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385293-9C70-B671-FD30-DEEAF0E15513}" v="27" dt="2025-03-10T16:17:24.269"/>
    <p1510:client id="{91B317DE-5BF3-181C-9C55-C5C691A20B5F}" v="56" dt="2025-03-09T14:01:49.810"/>
    <p1510:client id="{B708C581-9B21-DC83-1779-C4127615EDA7}" v="35" dt="2025-03-10T16:14:24.5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google.com/url?sa=i&amp;url=https%3A%2F%2Fwww.uwtsd.ac.uk%2Fcurrent-students&amp;psig=AOvVaw2eou65q8nkv4U86TM6CpUs&amp;ust=1741614228252000&amp;source=images&amp;cd=vfe&amp;opi=89978449&amp;ved=0CBQQjRxqFwoTCLCN8t2Q_YsDFQAAAAAdAAAAABAE" TargetMode="External"/><Relationship Id="rId3" Type="http://schemas.openxmlformats.org/officeDocument/2006/relationships/hyperlink" Target="https://www.google.com/url?sa=i&amp;url=https%3A%2F%2Fwww.britannica.com%2Fbiography%2FJohn-Rawls&amp;psig=AOvVaw0v_EMtudPlfeOBlLnFTN3p&amp;ust=1741614493076000&amp;source=images&amp;cd=vfe&amp;opi=89978449&amp;ved=0CBQQjRxqFwoTCOC6rtyR_YsDFQAAAAAdAAAAABAE" TargetMode="External"/><Relationship Id="rId7" Type="http://schemas.openxmlformats.org/officeDocument/2006/relationships/hyperlink" Target="https://www.google.com/url?sa=i&amp;url=https%3A%2F%2Fwww.photowall.co.uk%2Fgreen-trees-in-forest-poster&amp;psig=AOvVaw359kim4-MpWwuM4WyIkobT&amp;ust=1741614870049000&amp;source=images&amp;cd=vfe&amp;opi=89978449&amp;ved=0CBQQjRxqFwoTCNDm-5OT_YsDFQAAAAAdAAAAABAE" TargetMode="External"/><Relationship Id="rId2" Type="http://schemas.openxmlformats.org/officeDocument/2006/relationships/hyperlink" Target="https://www.google.com/url?sa=i&amp;url=https%3A%2F%2Fwww.nps.org.au%2Fconsumers%2Fantibiotics-explained&amp;psig=AOvVaw1L3QInN2NjoBhbNqrraDbh&amp;ust=1741614700382000&amp;source=images&amp;cd=vfe&amp;opi=89978449&amp;ved=0CBQQjRxqFwoTCMC1kcSS_YsDFQAAAAAdAAAAABAJ" TargetMode="External"/><Relationship Id="rId1" Type="http://schemas.openxmlformats.org/officeDocument/2006/relationships/slideLayout" Target="../slideLayouts/slideLayout2.xml"/><Relationship Id="rId6" Type="http://schemas.openxmlformats.org/officeDocument/2006/relationships/hyperlink" Target="https://organicagcentre.ca/wp-content/uploads/2024/10/sustainable-livestock-farming.jpeg" TargetMode="External"/><Relationship Id="rId5" Type="http://schemas.openxmlformats.org/officeDocument/2006/relationships/hyperlink" Target="https://www.ing.com/upload_mm/9/9/4/26e68aa7-0de5-4a09-be0e-9667e9409b3d_soya-bean-field_1200x675_500x281.png" TargetMode="External"/><Relationship Id="rId10" Type="http://schemas.openxmlformats.org/officeDocument/2006/relationships/hyperlink" Target="https://www.ciwf.org.uk/our-campaigns/antibiotics-health-crisis/#:~:text=Worldwide%20it%20is%20estimated%20that,conditions%20where%20disease%20spreads%20easily." TargetMode="External"/><Relationship Id="rId4" Type="http://schemas.openxmlformats.org/officeDocument/2006/relationships/hyperlink" Target="https://www.google.com/url?sa=i&amp;url=https%3A%2F%2Fwww.britannica.com%2Fbiography%2FPeter-Singer&amp;psig=AOvVaw29v1a2uLdYM6283ek1E_2z&amp;ust=1741614317613000&amp;source=images&amp;cd=vfe&amp;opi=89978449&amp;ved=0CBQQjRxqFwoTCJDywoiR_YsDFQAAAAAdAAAAABAE" TargetMode="External"/><Relationship Id="rId9" Type="http://schemas.openxmlformats.org/officeDocument/2006/relationships/hyperlink" Target="https://www.youtube.com/watch?v=1toMKQd1dQ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162567" y="818984"/>
            <a:ext cx="6714699" cy="1926087"/>
          </a:xfrm>
        </p:spPr>
        <p:txBody>
          <a:bodyPr>
            <a:normAutofit fontScale="90000"/>
          </a:bodyPr>
          <a:lstStyle/>
          <a:p>
            <a:pPr algn="l"/>
            <a:r>
              <a:rPr lang="en-US" sz="4800">
                <a:solidFill>
                  <a:srgbClr val="FFFFFF"/>
                </a:solidFill>
              </a:rPr>
              <a:t>The Interlinking Issues of Justice Inherent in Factory Farming</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285397" y="4960961"/>
            <a:ext cx="7055893" cy="1078054"/>
          </a:xfrm>
        </p:spPr>
        <p:txBody>
          <a:bodyPr vert="horz" lIns="91440" tIns="45720" rIns="91440" bIns="45720" rtlCol="0" anchor="t">
            <a:normAutofit/>
          </a:bodyPr>
          <a:lstStyle/>
          <a:p>
            <a:pPr algn="l"/>
            <a:r>
              <a:rPr lang="en-US" dirty="0">
                <a:solidFill>
                  <a:srgbClr val="FFFFFF"/>
                </a:solidFill>
              </a:rPr>
              <a:t>Regan Edwards 2305133</a:t>
            </a:r>
            <a:endParaRPr lang="en-US" dirty="0"/>
          </a:p>
        </p:txBody>
      </p:sp>
      <p:pic>
        <p:nvPicPr>
          <p:cNvPr id="4" name="Picture 3" descr="Current Students | University of Wales Trinity Saint David">
            <a:extLst>
              <a:ext uri="{FF2B5EF4-FFF2-40B4-BE49-F238E27FC236}">
                <a16:creationId xmlns:a16="http://schemas.microsoft.com/office/drawing/2014/main" id="{3B93E67F-38EE-A9E8-492B-6497D3EFDB66}"/>
              </a:ext>
            </a:extLst>
          </p:cNvPr>
          <p:cNvPicPr>
            <a:picLocks noChangeAspect="1"/>
          </p:cNvPicPr>
          <p:nvPr/>
        </p:nvPicPr>
        <p:blipFill>
          <a:blip r:embed="rId2"/>
          <a:stretch>
            <a:fillRect/>
          </a:stretch>
        </p:blipFill>
        <p:spPr>
          <a:xfrm>
            <a:off x="8210812" y="4702637"/>
            <a:ext cx="3640897" cy="196209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2214A-93DE-1ACB-CFD3-6A62C3AD5E0D}"/>
              </a:ext>
            </a:extLst>
          </p:cNvPr>
          <p:cNvSpPr>
            <a:spLocks noGrp="1"/>
          </p:cNvSpPr>
          <p:nvPr>
            <p:ph type="title"/>
          </p:nvPr>
        </p:nvSpPr>
        <p:spPr>
          <a:xfrm>
            <a:off x="4162567" y="818984"/>
            <a:ext cx="6714699" cy="715237"/>
          </a:xfrm>
        </p:spPr>
        <p:txBody>
          <a:bodyPr vert="horz" lIns="91440" tIns="45720" rIns="91440" bIns="45720" rtlCol="0" anchor="b">
            <a:normAutofit fontScale="90000"/>
          </a:bodyPr>
          <a:lstStyle/>
          <a:p>
            <a:r>
              <a:rPr lang="en-US" sz="4800">
                <a:solidFill>
                  <a:srgbClr val="FFFFFF"/>
                </a:solidFill>
              </a:rPr>
              <a:t>Introduction</a:t>
            </a:r>
            <a:endParaRPr lang="en-US" sz="4800" kern="1200">
              <a:solidFill>
                <a:srgbClr val="FFFFFF"/>
              </a:solidFill>
              <a:latin typeface="+mj-lt"/>
              <a:ea typeface="+mj-ea"/>
              <a:cs typeface="+mj-cs"/>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4DD0631-8285-C1CA-4BF4-10DD46BD7A2B}"/>
              </a:ext>
            </a:extLst>
          </p:cNvPr>
          <p:cNvSpPr txBox="1"/>
          <p:nvPr/>
        </p:nvSpPr>
        <p:spPr>
          <a:xfrm>
            <a:off x="4050825" y="1924680"/>
            <a:ext cx="735710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solidFill>
                  <a:schemeClr val="bg1"/>
                </a:solidFill>
              </a:rPr>
              <a:t>Principle of equality = all individuals should be treated as equals, possessing the same moral worth and deserving equal consideration and respect</a:t>
            </a:r>
          </a:p>
          <a:p>
            <a:pPr marL="342900" indent="-342900">
              <a:buFont typeface="Arial"/>
              <a:buChar char="•"/>
            </a:pPr>
            <a:endParaRPr lang="en-US" sz="2400">
              <a:solidFill>
                <a:schemeClr val="bg1"/>
              </a:solidFill>
            </a:endParaRPr>
          </a:p>
          <a:p>
            <a:pPr marL="342900" indent="-342900">
              <a:buFont typeface="Arial"/>
              <a:buChar char="•"/>
            </a:pPr>
            <a:r>
              <a:rPr lang="en-US" sz="2400">
                <a:solidFill>
                  <a:schemeClr val="bg1"/>
                </a:solidFill>
              </a:rPr>
              <a:t>Peter Singer argues this principle applies to all animals </a:t>
            </a:r>
          </a:p>
          <a:p>
            <a:pPr marL="342900" indent="-342900">
              <a:buFont typeface="Arial"/>
              <a:buChar char="•"/>
            </a:pPr>
            <a:endParaRPr lang="en-US" sz="2400">
              <a:solidFill>
                <a:schemeClr val="bg1"/>
              </a:solidFill>
            </a:endParaRPr>
          </a:p>
          <a:p>
            <a:pPr marL="342900" indent="-342900">
              <a:buFont typeface="Arial"/>
              <a:buChar char="•"/>
            </a:pPr>
            <a:r>
              <a:rPr lang="en-US" sz="2400">
                <a:solidFill>
                  <a:schemeClr val="bg1"/>
                </a:solidFill>
              </a:rPr>
              <a:t>The aim of this presentation to highlight why factory farming is a practice that is unjust, by </a:t>
            </a:r>
            <a:r>
              <a:rPr lang="en-US" sz="2400" err="1">
                <a:solidFill>
                  <a:schemeClr val="bg1"/>
                </a:solidFill>
              </a:rPr>
              <a:t>analysing</a:t>
            </a:r>
            <a:r>
              <a:rPr lang="en-US" sz="2400">
                <a:solidFill>
                  <a:schemeClr val="bg1"/>
                </a:solidFill>
              </a:rPr>
              <a:t> the interlinking issues of justice that arise from the consequences of this practice</a:t>
            </a:r>
          </a:p>
          <a:p>
            <a:pPr marL="342900" indent="-342900">
              <a:buFont typeface="Arial"/>
              <a:buChar char="•"/>
            </a:pPr>
            <a:endParaRPr lang="en-US" sz="2400">
              <a:solidFill>
                <a:schemeClr val="bg1"/>
              </a:solidFill>
            </a:endParaRPr>
          </a:p>
        </p:txBody>
      </p:sp>
    </p:spTree>
    <p:extLst>
      <p:ext uri="{BB962C8B-B14F-4D97-AF65-F5344CB8AC3E}">
        <p14:creationId xmlns:p14="http://schemas.microsoft.com/office/powerpoint/2010/main" val="1342057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2D903F-5418-3736-1AB8-FC84A43F9920}"/>
              </a:ext>
            </a:extLst>
          </p:cNvPr>
          <p:cNvSpPr>
            <a:spLocks noGrp="1"/>
          </p:cNvSpPr>
          <p:nvPr>
            <p:ph type="title"/>
          </p:nvPr>
        </p:nvSpPr>
        <p:spPr>
          <a:xfrm>
            <a:off x="790978" y="140491"/>
            <a:ext cx="10013219" cy="1445922"/>
          </a:xfrm>
        </p:spPr>
        <p:txBody>
          <a:bodyPr vert="horz" lIns="91440" tIns="45720" rIns="91440" bIns="45720" rtlCol="0" anchor="b">
            <a:normAutofit/>
          </a:bodyPr>
          <a:lstStyle/>
          <a:p>
            <a:r>
              <a:rPr lang="en-US" sz="4800">
                <a:solidFill>
                  <a:srgbClr val="FFFFFF"/>
                </a:solidFill>
              </a:rPr>
              <a:t>Does animal suffering have significance?</a:t>
            </a:r>
            <a:endParaRPr lang="en-US" sz="4800" kern="1200">
              <a:solidFill>
                <a:srgbClr val="FFFFFF"/>
              </a:solidFill>
              <a:latin typeface="+mj-lt"/>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02AE6F8-5C7D-E44A-8F89-532211FC27CE}"/>
              </a:ext>
            </a:extLst>
          </p:cNvPr>
          <p:cNvSpPr txBox="1"/>
          <p:nvPr/>
        </p:nvSpPr>
        <p:spPr>
          <a:xfrm>
            <a:off x="3299262" y="1715912"/>
            <a:ext cx="8609709"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dirty="0">
                <a:solidFill>
                  <a:schemeClr val="bg1"/>
                </a:solidFill>
              </a:rPr>
              <a:t>Many animals are sentient beings capable of pain and suffering. </a:t>
            </a:r>
            <a:r>
              <a:rPr lang="en-US" err="1">
                <a:solidFill>
                  <a:schemeClr val="bg1"/>
                </a:solidFill>
              </a:rPr>
              <a:t>Recognising</a:t>
            </a:r>
            <a:r>
              <a:rPr lang="en-US" dirty="0">
                <a:solidFill>
                  <a:schemeClr val="bg1"/>
                </a:solidFill>
              </a:rPr>
              <a:t> their sentience means acknowledging the moral significance of their suffering</a:t>
            </a:r>
          </a:p>
          <a:p>
            <a:pPr marL="342900" indent="-342900">
              <a:buFont typeface="Arial"/>
              <a:buChar char="•"/>
            </a:pPr>
            <a:endParaRPr lang="en-US" dirty="0">
              <a:solidFill>
                <a:schemeClr val="bg1"/>
              </a:solidFill>
            </a:endParaRPr>
          </a:p>
          <a:p>
            <a:pPr marL="342900" indent="-342900">
              <a:buFont typeface="Arial"/>
              <a:buChar char="•"/>
            </a:pPr>
            <a:r>
              <a:rPr lang="en-US" dirty="0">
                <a:solidFill>
                  <a:schemeClr val="bg1"/>
                </a:solidFill>
              </a:rPr>
              <a:t>Singer argues that actions causing unnecessary suffering to animals are immoral</a:t>
            </a:r>
          </a:p>
          <a:p>
            <a:pPr marL="342900" indent="-342900">
              <a:buFont typeface="Arial"/>
              <a:buChar char="•"/>
            </a:pPr>
            <a:endParaRPr lang="en-US" dirty="0">
              <a:solidFill>
                <a:schemeClr val="bg1"/>
              </a:solidFill>
            </a:endParaRPr>
          </a:p>
          <a:p>
            <a:pPr marL="342900" indent="-342900">
              <a:buFont typeface="Arial"/>
              <a:buChar char="•"/>
            </a:pPr>
            <a:r>
              <a:rPr lang="en-US" dirty="0">
                <a:solidFill>
                  <a:schemeClr val="bg1"/>
                </a:solidFill>
              </a:rPr>
              <a:t>However, factory farmers might argue that non-human animals lack the ability to speak, which could show that they are not sentient, and thus don't suffer</a:t>
            </a:r>
          </a:p>
          <a:p>
            <a:pPr marL="342900" indent="-342900">
              <a:buFont typeface="Arial"/>
              <a:buChar char="•"/>
            </a:pPr>
            <a:endParaRPr lang="en-US" dirty="0">
              <a:solidFill>
                <a:schemeClr val="bg1"/>
              </a:solidFill>
            </a:endParaRPr>
          </a:p>
          <a:p>
            <a:pPr marL="342900" indent="-342900">
              <a:buFont typeface="Arial"/>
              <a:buChar char="•"/>
            </a:pPr>
            <a:r>
              <a:rPr lang="en-US" dirty="0">
                <a:solidFill>
                  <a:schemeClr val="bg1"/>
                </a:solidFill>
              </a:rPr>
              <a:t>On the other hand, if that is the case then people with non-verbal autism aren't sentient and thus they do not suffer, but most people would disagree with this as it seem discriminatory to people with non-verbal autism. Thus the augment presented by the factory farmer could be seen as speciesism</a:t>
            </a:r>
          </a:p>
          <a:p>
            <a:pPr marL="342900" indent="-342900">
              <a:buFont typeface="Arial"/>
              <a:buChar char="•"/>
            </a:pPr>
            <a:endParaRPr lang="en-US" sz="2400">
              <a:solidFill>
                <a:schemeClr val="bg1"/>
              </a:solidFill>
            </a:endParaRPr>
          </a:p>
          <a:p>
            <a:pPr marL="342900" indent="-342900">
              <a:buFont typeface="Arial"/>
              <a:buChar char="•"/>
            </a:pPr>
            <a:endParaRPr lang="en-US" sz="2400">
              <a:solidFill>
                <a:schemeClr val="bg1"/>
              </a:solidFill>
            </a:endParaRPr>
          </a:p>
        </p:txBody>
      </p:sp>
      <p:pic>
        <p:nvPicPr>
          <p:cNvPr id="3" name="Picture 2" descr="Peter Singer | Ethical Theory, Animal Rights &amp; Utilitarianism | Britannica">
            <a:extLst>
              <a:ext uri="{FF2B5EF4-FFF2-40B4-BE49-F238E27FC236}">
                <a16:creationId xmlns:a16="http://schemas.microsoft.com/office/drawing/2014/main" id="{D5E46FDD-B8F0-F151-45BE-BB99A01C605D}"/>
              </a:ext>
            </a:extLst>
          </p:cNvPr>
          <p:cNvPicPr>
            <a:picLocks noChangeAspect="1"/>
          </p:cNvPicPr>
          <p:nvPr/>
        </p:nvPicPr>
        <p:blipFill>
          <a:blip r:embed="rId2"/>
          <a:stretch>
            <a:fillRect/>
          </a:stretch>
        </p:blipFill>
        <p:spPr>
          <a:xfrm>
            <a:off x="423798" y="2177512"/>
            <a:ext cx="2743200" cy="3024893"/>
          </a:xfrm>
          <a:prstGeom prst="rect">
            <a:avLst/>
          </a:prstGeom>
        </p:spPr>
      </p:pic>
    </p:spTree>
    <p:extLst>
      <p:ext uri="{BB962C8B-B14F-4D97-AF65-F5344CB8AC3E}">
        <p14:creationId xmlns:p14="http://schemas.microsoft.com/office/powerpoint/2010/main" val="4039824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FB5223-F702-D1E9-3BB8-9E4F206843D7}"/>
              </a:ext>
            </a:extLst>
          </p:cNvPr>
          <p:cNvSpPr>
            <a:spLocks noGrp="1"/>
          </p:cNvSpPr>
          <p:nvPr>
            <p:ph type="title"/>
          </p:nvPr>
        </p:nvSpPr>
        <p:spPr>
          <a:xfrm>
            <a:off x="3508938" y="-2992"/>
            <a:ext cx="6634152" cy="784804"/>
          </a:xfrm>
        </p:spPr>
        <p:txBody>
          <a:bodyPr vert="horz" lIns="91440" tIns="45720" rIns="91440" bIns="45720" rtlCol="0" anchor="ctr">
            <a:normAutofit/>
          </a:bodyPr>
          <a:lstStyle/>
          <a:p>
            <a:pPr algn="ctr"/>
            <a:r>
              <a:rPr lang="en-US" sz="4800" dirty="0">
                <a:solidFill>
                  <a:srgbClr val="FFFFFF"/>
                </a:solidFill>
              </a:rPr>
              <a:t>Libertarian view of Justice</a:t>
            </a:r>
            <a:endParaRPr lang="en-US" sz="4800" kern="1200" dirty="0">
              <a:solidFill>
                <a:srgbClr val="FFFFFF"/>
              </a:solidFill>
              <a:latin typeface="+mj-lt"/>
            </a:endParaRPr>
          </a:p>
        </p:txBody>
      </p:sp>
      <p:sp>
        <p:nvSpPr>
          <p:cNvPr id="5" name="TextBox 4">
            <a:extLst>
              <a:ext uri="{FF2B5EF4-FFF2-40B4-BE49-F238E27FC236}">
                <a16:creationId xmlns:a16="http://schemas.microsoft.com/office/drawing/2014/main" id="{23624E3A-0F4A-BAEE-6E38-BA22EDEEEBF0}"/>
              </a:ext>
            </a:extLst>
          </p:cNvPr>
          <p:cNvSpPr txBox="1"/>
          <p:nvPr/>
        </p:nvSpPr>
        <p:spPr>
          <a:xfrm>
            <a:off x="3038304" y="985228"/>
            <a:ext cx="9131626"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dirty="0">
                <a:solidFill>
                  <a:schemeClr val="bg1"/>
                </a:solidFill>
              </a:rPr>
              <a:t>Those who hold a libertarian view of Justice based upon John Rawles theory of justice are likely to see a difference between things based on emotions and logic</a:t>
            </a:r>
          </a:p>
          <a:p>
            <a:pPr marL="342900" indent="-342900">
              <a:buFont typeface="Arial"/>
              <a:buChar char="•"/>
            </a:pPr>
            <a:endParaRPr lang="en-US" dirty="0">
              <a:solidFill>
                <a:schemeClr val="bg1"/>
              </a:solidFill>
            </a:endParaRPr>
          </a:p>
          <a:p>
            <a:pPr marL="342900" indent="-342900">
              <a:buFont typeface="Arial"/>
              <a:buChar char="•"/>
            </a:pPr>
            <a:r>
              <a:rPr lang="en-US" dirty="0">
                <a:solidFill>
                  <a:schemeClr val="bg1"/>
                </a:solidFill>
              </a:rPr>
              <a:t>For example, they would see things like compassion and mercy as a part of ethics rather than a part of justice</a:t>
            </a:r>
          </a:p>
          <a:p>
            <a:pPr marL="342900" indent="-342900">
              <a:buFont typeface="Arial"/>
              <a:buChar char="•"/>
            </a:pPr>
            <a:endParaRPr lang="en-US" dirty="0">
              <a:solidFill>
                <a:schemeClr val="bg1"/>
              </a:solidFill>
            </a:endParaRPr>
          </a:p>
          <a:p>
            <a:pPr marL="342900" indent="-342900">
              <a:buFont typeface="Arial"/>
              <a:buChar char="•"/>
            </a:pPr>
            <a:r>
              <a:rPr lang="en-US" dirty="0">
                <a:solidFill>
                  <a:schemeClr val="bg1"/>
                </a:solidFill>
              </a:rPr>
              <a:t>They would also see things like social contracts as part of justice</a:t>
            </a:r>
          </a:p>
          <a:p>
            <a:pPr marL="342900" indent="-342900">
              <a:buFont typeface="Arial"/>
              <a:buChar char="•"/>
            </a:pPr>
            <a:endParaRPr lang="en-US" dirty="0">
              <a:solidFill>
                <a:schemeClr val="bg1"/>
              </a:solidFill>
            </a:endParaRPr>
          </a:p>
          <a:p>
            <a:pPr marL="342900" indent="-342900">
              <a:buFont typeface="Arial"/>
              <a:buChar char="•"/>
            </a:pPr>
            <a:r>
              <a:rPr lang="en-US" dirty="0">
                <a:solidFill>
                  <a:schemeClr val="bg1"/>
                </a:solidFill>
              </a:rPr>
              <a:t>This means that those who have a libertarian view of justice are likely to think that the title of this presentation should have been something like, 'the interlinking ethical issues in factory farming'</a:t>
            </a:r>
          </a:p>
          <a:p>
            <a:pPr marL="342900" indent="-342900">
              <a:buFont typeface="Arial"/>
              <a:buChar char="•"/>
            </a:pPr>
            <a:endParaRPr lang="en-US" dirty="0">
              <a:solidFill>
                <a:schemeClr val="bg1"/>
              </a:solidFill>
            </a:endParaRPr>
          </a:p>
          <a:p>
            <a:pPr marL="342900" indent="-342900">
              <a:buFont typeface="Arial"/>
              <a:buChar char="•"/>
            </a:pPr>
            <a:r>
              <a:rPr lang="en-US" dirty="0">
                <a:solidFill>
                  <a:schemeClr val="bg1"/>
                </a:solidFill>
              </a:rPr>
              <a:t>However, I have used the word justice in the title as I disagree with the libertarian view of justice, and I will discuss why I disagree with this view in my essay on, 'Are Nonhuman Animals Deserving of Justice?'</a:t>
            </a:r>
          </a:p>
          <a:p>
            <a:pPr marL="342900" indent="-342900">
              <a:buFont typeface="Arial"/>
              <a:buChar char="•"/>
            </a:pPr>
            <a:endParaRPr lang="en-US">
              <a:solidFill>
                <a:schemeClr val="bg1"/>
              </a:solidFill>
            </a:endParaRPr>
          </a:p>
          <a:p>
            <a:pPr marL="342900" indent="-342900">
              <a:buFont typeface="Arial"/>
              <a:buChar char="•"/>
            </a:pPr>
            <a:endParaRPr lang="en-US" sz="2400">
              <a:solidFill>
                <a:schemeClr val="bg1"/>
              </a:solidFill>
            </a:endParaRPr>
          </a:p>
        </p:txBody>
      </p:sp>
      <p:pic>
        <p:nvPicPr>
          <p:cNvPr id="3" name="Picture 2" descr="John Rawls | Biography, Philosophy, &amp; Facts | Britannica">
            <a:extLst>
              <a:ext uri="{FF2B5EF4-FFF2-40B4-BE49-F238E27FC236}">
                <a16:creationId xmlns:a16="http://schemas.microsoft.com/office/drawing/2014/main" id="{4AF7A528-312F-0D27-EF7C-A302A1AA9955}"/>
              </a:ext>
            </a:extLst>
          </p:cNvPr>
          <p:cNvPicPr>
            <a:picLocks noChangeAspect="1"/>
          </p:cNvPicPr>
          <p:nvPr/>
        </p:nvPicPr>
        <p:blipFill>
          <a:blip r:embed="rId2"/>
          <a:stretch>
            <a:fillRect/>
          </a:stretch>
        </p:blipFill>
        <p:spPr>
          <a:xfrm>
            <a:off x="194154" y="1925138"/>
            <a:ext cx="2743200" cy="2798956"/>
          </a:xfrm>
          <a:prstGeom prst="rect">
            <a:avLst/>
          </a:prstGeom>
        </p:spPr>
      </p:pic>
    </p:spTree>
    <p:extLst>
      <p:ext uri="{BB962C8B-B14F-4D97-AF65-F5344CB8AC3E}">
        <p14:creationId xmlns:p14="http://schemas.microsoft.com/office/powerpoint/2010/main" val="180770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B661D-4BC1-5A2A-3651-F9136CE9C47B}"/>
              </a:ext>
            </a:extLst>
          </p:cNvPr>
          <p:cNvSpPr>
            <a:spLocks noGrp="1"/>
          </p:cNvSpPr>
          <p:nvPr>
            <p:ph type="title"/>
          </p:nvPr>
        </p:nvSpPr>
        <p:spPr>
          <a:xfrm>
            <a:off x="4162567" y="818984"/>
            <a:ext cx="6714699" cy="997073"/>
          </a:xfrm>
        </p:spPr>
        <p:txBody>
          <a:bodyPr vert="horz" lIns="91440" tIns="45720" rIns="91440" bIns="45720" rtlCol="0" anchor="b">
            <a:normAutofit/>
          </a:bodyPr>
          <a:lstStyle/>
          <a:p>
            <a:r>
              <a:rPr lang="en-US" sz="4800">
                <a:solidFill>
                  <a:srgbClr val="FFFFFF"/>
                </a:solidFill>
              </a:rPr>
              <a:t>The Effects On Animals</a:t>
            </a:r>
            <a:endParaRPr lang="en-US" sz="4800" kern="1200">
              <a:solidFill>
                <a:srgbClr val="FFFFFF"/>
              </a:solidFill>
              <a:latin typeface="+mj-lt"/>
              <a:ea typeface="+mj-ea"/>
              <a:cs typeface="+mj-cs"/>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5F1FA48-D694-0835-6CBD-2A4A692696E4}"/>
              </a:ext>
            </a:extLst>
          </p:cNvPr>
          <p:cNvSpPr txBox="1"/>
          <p:nvPr/>
        </p:nvSpPr>
        <p:spPr>
          <a:xfrm>
            <a:off x="4228276" y="2436159"/>
            <a:ext cx="729447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solidFill>
                  <a:schemeClr val="bg1"/>
                </a:solidFill>
              </a:rPr>
              <a:t>Animals kept in unsanitary conditions that causes diseases</a:t>
            </a:r>
          </a:p>
          <a:p>
            <a:pPr marL="342900" indent="-342900">
              <a:buFont typeface="Arial"/>
              <a:buChar char="•"/>
            </a:pPr>
            <a:endParaRPr lang="en-US" sz="2400">
              <a:solidFill>
                <a:schemeClr val="bg1"/>
              </a:solidFill>
            </a:endParaRPr>
          </a:p>
          <a:p>
            <a:pPr marL="342900" indent="-342900">
              <a:buFont typeface="Arial"/>
              <a:buChar char="•"/>
            </a:pPr>
            <a:r>
              <a:rPr lang="en-US" sz="2400">
                <a:solidFill>
                  <a:schemeClr val="bg1"/>
                </a:solidFill>
              </a:rPr>
              <a:t>They are given antibiotics to 'prevent' the diseases</a:t>
            </a:r>
          </a:p>
          <a:p>
            <a:pPr marL="342900" indent="-342900">
              <a:buFont typeface="Arial"/>
              <a:buChar char="•"/>
            </a:pPr>
            <a:endParaRPr lang="en-US" sz="2400">
              <a:solidFill>
                <a:schemeClr val="bg1"/>
              </a:solidFill>
            </a:endParaRPr>
          </a:p>
        </p:txBody>
      </p:sp>
      <p:pic>
        <p:nvPicPr>
          <p:cNvPr id="4" name="Picture 3" descr="About antibiotics">
            <a:extLst>
              <a:ext uri="{FF2B5EF4-FFF2-40B4-BE49-F238E27FC236}">
                <a16:creationId xmlns:a16="http://schemas.microsoft.com/office/drawing/2014/main" id="{4BA5D54A-CD0A-2BDE-AE52-BF8F922F1088}"/>
              </a:ext>
            </a:extLst>
          </p:cNvPr>
          <p:cNvPicPr>
            <a:picLocks noChangeAspect="1"/>
          </p:cNvPicPr>
          <p:nvPr/>
        </p:nvPicPr>
        <p:blipFill>
          <a:blip r:embed="rId2"/>
          <a:stretch>
            <a:fillRect/>
          </a:stretch>
        </p:blipFill>
        <p:spPr>
          <a:xfrm>
            <a:off x="318370" y="2225165"/>
            <a:ext cx="3851753" cy="2355477"/>
          </a:xfrm>
          <a:prstGeom prst="rect">
            <a:avLst/>
          </a:prstGeom>
        </p:spPr>
      </p:pic>
    </p:spTree>
    <p:extLst>
      <p:ext uri="{BB962C8B-B14F-4D97-AF65-F5344CB8AC3E}">
        <p14:creationId xmlns:p14="http://schemas.microsoft.com/office/powerpoint/2010/main" val="1239699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5DA0F2-5716-E6BD-6215-7EC38C71588C}"/>
              </a:ext>
            </a:extLst>
          </p:cNvPr>
          <p:cNvSpPr>
            <a:spLocks noGrp="1"/>
          </p:cNvSpPr>
          <p:nvPr>
            <p:ph type="title"/>
          </p:nvPr>
        </p:nvSpPr>
        <p:spPr>
          <a:xfrm>
            <a:off x="4162567" y="818984"/>
            <a:ext cx="6714699" cy="892689"/>
          </a:xfrm>
        </p:spPr>
        <p:txBody>
          <a:bodyPr vert="horz" lIns="91440" tIns="45720" rIns="91440" bIns="45720" rtlCol="0" anchor="b">
            <a:normAutofit/>
          </a:bodyPr>
          <a:lstStyle/>
          <a:p>
            <a:r>
              <a:rPr lang="en-US" sz="4800">
                <a:solidFill>
                  <a:srgbClr val="FFFFFF"/>
                </a:solidFill>
              </a:rPr>
              <a:t>The Effects On Humans </a:t>
            </a:r>
            <a:endParaRPr lang="en-US">
              <a:ea typeface="+mj-ea"/>
              <a:cs typeface="+mj-cs"/>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44241C8-214C-88A5-D1C2-D470068277AB}"/>
              </a:ext>
            </a:extLst>
          </p:cNvPr>
          <p:cNvSpPr txBox="1"/>
          <p:nvPr/>
        </p:nvSpPr>
        <p:spPr>
          <a:xfrm>
            <a:off x="4228276" y="2436159"/>
            <a:ext cx="729447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solidFill>
                  <a:schemeClr val="bg1"/>
                </a:solidFill>
              </a:rPr>
              <a:t>When people eat meat from factory farms, they will experience a trickle-down effect of the antibiotics, which affects the immune system, as from the over-exposure to these they will become antibiotic resistant</a:t>
            </a:r>
          </a:p>
          <a:p>
            <a:pPr marL="342900" indent="-342900">
              <a:buFont typeface="Arial"/>
              <a:buChar char="•"/>
            </a:pPr>
            <a:endParaRPr lang="en-US" sz="2400">
              <a:solidFill>
                <a:schemeClr val="bg1"/>
              </a:solidFill>
            </a:endParaRPr>
          </a:p>
        </p:txBody>
      </p:sp>
      <p:pic>
        <p:nvPicPr>
          <p:cNvPr id="3" name="Picture 2" descr="About antibiotics">
            <a:extLst>
              <a:ext uri="{FF2B5EF4-FFF2-40B4-BE49-F238E27FC236}">
                <a16:creationId xmlns:a16="http://schemas.microsoft.com/office/drawing/2014/main" id="{6CDB5489-BB63-E654-04B3-7A53DCD383AA}"/>
              </a:ext>
            </a:extLst>
          </p:cNvPr>
          <p:cNvPicPr>
            <a:picLocks noChangeAspect="1"/>
          </p:cNvPicPr>
          <p:nvPr/>
        </p:nvPicPr>
        <p:blipFill>
          <a:blip r:embed="rId2"/>
          <a:stretch>
            <a:fillRect/>
          </a:stretch>
        </p:blipFill>
        <p:spPr>
          <a:xfrm>
            <a:off x="443630" y="2298233"/>
            <a:ext cx="3580356" cy="2292847"/>
          </a:xfrm>
          <a:prstGeom prst="rect">
            <a:avLst/>
          </a:prstGeom>
        </p:spPr>
      </p:pic>
    </p:spTree>
    <p:extLst>
      <p:ext uri="{BB962C8B-B14F-4D97-AF65-F5344CB8AC3E}">
        <p14:creationId xmlns:p14="http://schemas.microsoft.com/office/powerpoint/2010/main" val="4001103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9B40D0-E1DC-7CF9-A719-12B753394510}"/>
              </a:ext>
            </a:extLst>
          </p:cNvPr>
          <p:cNvSpPr>
            <a:spLocks noGrp="1"/>
          </p:cNvSpPr>
          <p:nvPr>
            <p:ph type="title"/>
          </p:nvPr>
        </p:nvSpPr>
        <p:spPr>
          <a:xfrm>
            <a:off x="4162567" y="818984"/>
            <a:ext cx="6714699" cy="1571183"/>
          </a:xfrm>
        </p:spPr>
        <p:txBody>
          <a:bodyPr vert="horz" lIns="91440" tIns="45720" rIns="91440" bIns="45720" rtlCol="0" anchor="b">
            <a:normAutofit/>
          </a:bodyPr>
          <a:lstStyle/>
          <a:p>
            <a:r>
              <a:rPr lang="en-US" sz="4800">
                <a:solidFill>
                  <a:srgbClr val="FFFFFF"/>
                </a:solidFill>
              </a:rPr>
              <a:t>The Effects on The Environment </a:t>
            </a:r>
            <a:endParaRPr lang="en-US" sz="4800" kern="1200">
              <a:solidFill>
                <a:srgbClr val="FFFFFF"/>
              </a:solidFill>
              <a:latin typeface="+mj-lt"/>
              <a:ea typeface="+mj-ea"/>
              <a:cs typeface="+mj-cs"/>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55B010F-E50F-ED21-D327-6ADF3254AC35}"/>
              </a:ext>
            </a:extLst>
          </p:cNvPr>
          <p:cNvSpPr txBox="1"/>
          <p:nvPr/>
        </p:nvSpPr>
        <p:spPr>
          <a:xfrm>
            <a:off x="4228276" y="2436159"/>
            <a:ext cx="7294476"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solidFill>
                  <a:schemeClr val="bg1"/>
                </a:solidFill>
              </a:rPr>
              <a:t>To make room for livestock and feed crops factory farmers often get mass amounts of trees cut down, contributing heavily to deforestation.</a:t>
            </a:r>
          </a:p>
          <a:p>
            <a:pPr marL="342900" indent="-342900">
              <a:buFont typeface="Arial"/>
              <a:buChar char="•"/>
            </a:pPr>
            <a:endParaRPr lang="en-US" sz="2400">
              <a:solidFill>
                <a:schemeClr val="bg1"/>
              </a:solidFill>
            </a:endParaRPr>
          </a:p>
          <a:p>
            <a:pPr marL="342900" indent="-342900">
              <a:buFont typeface="Arial"/>
              <a:buChar char="•"/>
            </a:pPr>
            <a:r>
              <a:rPr lang="en-US" sz="2400">
                <a:solidFill>
                  <a:schemeClr val="bg1"/>
                </a:solidFill>
              </a:rPr>
              <a:t>Livestock farming produces greenhouse gases, such as methane and nitrous oxide, contributing to climate change</a:t>
            </a:r>
          </a:p>
          <a:p>
            <a:pPr marL="342900" indent="-342900">
              <a:buFont typeface="Arial"/>
              <a:buChar char="•"/>
            </a:pPr>
            <a:endParaRPr lang="en-US" sz="2400">
              <a:solidFill>
                <a:schemeClr val="bg1"/>
              </a:solidFill>
            </a:endParaRPr>
          </a:p>
        </p:txBody>
      </p:sp>
      <p:pic>
        <p:nvPicPr>
          <p:cNvPr id="3" name="Picture 2" descr="Green Trees in Forest – elegant poster – Photowall">
            <a:extLst>
              <a:ext uri="{FF2B5EF4-FFF2-40B4-BE49-F238E27FC236}">
                <a16:creationId xmlns:a16="http://schemas.microsoft.com/office/drawing/2014/main" id="{0763F199-F5CE-026E-63EE-3E8F92E978E3}"/>
              </a:ext>
            </a:extLst>
          </p:cNvPr>
          <p:cNvPicPr>
            <a:picLocks noChangeAspect="1"/>
          </p:cNvPicPr>
          <p:nvPr/>
        </p:nvPicPr>
        <p:blipFill>
          <a:blip r:embed="rId2"/>
          <a:stretch>
            <a:fillRect/>
          </a:stretch>
        </p:blipFill>
        <p:spPr>
          <a:xfrm>
            <a:off x="444674" y="2233200"/>
            <a:ext cx="3484323" cy="2391599"/>
          </a:xfrm>
          <a:prstGeom prst="rect">
            <a:avLst/>
          </a:prstGeom>
        </p:spPr>
      </p:pic>
    </p:spTree>
    <p:extLst>
      <p:ext uri="{BB962C8B-B14F-4D97-AF65-F5344CB8AC3E}">
        <p14:creationId xmlns:p14="http://schemas.microsoft.com/office/powerpoint/2010/main" val="2074020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BD9D9-8DCD-4C73-3A35-0C2CA472647A}"/>
              </a:ext>
            </a:extLst>
          </p:cNvPr>
          <p:cNvSpPr>
            <a:spLocks noGrp="1"/>
          </p:cNvSpPr>
          <p:nvPr>
            <p:ph type="title"/>
          </p:nvPr>
        </p:nvSpPr>
        <p:spPr>
          <a:xfrm>
            <a:off x="4162567" y="818984"/>
            <a:ext cx="6714699" cy="1466799"/>
          </a:xfrm>
        </p:spPr>
        <p:txBody>
          <a:bodyPr vert="horz" lIns="91440" tIns="45720" rIns="91440" bIns="45720" rtlCol="0" anchor="b">
            <a:normAutofit/>
          </a:bodyPr>
          <a:lstStyle/>
          <a:p>
            <a:r>
              <a:rPr lang="en-US" sz="4800">
                <a:solidFill>
                  <a:srgbClr val="FFFFFF"/>
                </a:solidFill>
              </a:rPr>
              <a:t>The Effects on Small scale Farms</a:t>
            </a:r>
            <a:endParaRPr lang="en-US">
              <a:ea typeface="+mj-ea"/>
              <a:cs typeface="+mj-cs"/>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3CB4239-1E89-85AF-FAB2-1F7FA3400799}"/>
              </a:ext>
            </a:extLst>
          </p:cNvPr>
          <p:cNvSpPr txBox="1"/>
          <p:nvPr/>
        </p:nvSpPr>
        <p:spPr>
          <a:xfrm>
            <a:off x="4228276" y="2436159"/>
            <a:ext cx="7294476"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solidFill>
                  <a:schemeClr val="bg1"/>
                </a:solidFill>
              </a:rPr>
              <a:t>Small scale farmers lose out on their livelihood as they are not able to compete with big factory farmers who are putting stock on shelf in the most efficient and cheapest ways possible</a:t>
            </a:r>
          </a:p>
          <a:p>
            <a:pPr marL="342900" indent="-342900">
              <a:buFont typeface="Arial"/>
              <a:buChar char="•"/>
            </a:pPr>
            <a:endParaRPr lang="en-US" sz="2400">
              <a:solidFill>
                <a:schemeClr val="bg1"/>
              </a:solidFill>
            </a:endParaRPr>
          </a:p>
          <a:p>
            <a:pPr marL="342900" indent="-342900">
              <a:buFont typeface="Arial"/>
              <a:buChar char="•"/>
            </a:pPr>
            <a:r>
              <a:rPr lang="en-US" sz="2400">
                <a:solidFill>
                  <a:schemeClr val="bg1"/>
                </a:solidFill>
              </a:rPr>
              <a:t>This means factory farms products often undercut the prices of small scale farm range products  </a:t>
            </a:r>
          </a:p>
          <a:p>
            <a:pPr marL="342900" indent="-342900">
              <a:buFont typeface="Arial"/>
              <a:buChar char="•"/>
            </a:pPr>
            <a:endParaRPr lang="en-US" sz="2400">
              <a:solidFill>
                <a:schemeClr val="bg1"/>
              </a:solidFill>
            </a:endParaRPr>
          </a:p>
        </p:txBody>
      </p:sp>
      <p:pic>
        <p:nvPicPr>
          <p:cNvPr id="3" name="Picture 2" descr="The Secrets of Sustainable Livestock Management: A Farmer's Guide -  Organics Farming, The Canadian Way">
            <a:extLst>
              <a:ext uri="{FF2B5EF4-FFF2-40B4-BE49-F238E27FC236}">
                <a16:creationId xmlns:a16="http://schemas.microsoft.com/office/drawing/2014/main" id="{35A73EBA-1E83-8BC0-64E2-07AB1402409A}"/>
              </a:ext>
            </a:extLst>
          </p:cNvPr>
          <p:cNvPicPr>
            <a:picLocks noChangeAspect="1"/>
          </p:cNvPicPr>
          <p:nvPr/>
        </p:nvPicPr>
        <p:blipFill>
          <a:blip r:embed="rId2"/>
          <a:stretch>
            <a:fillRect/>
          </a:stretch>
        </p:blipFill>
        <p:spPr>
          <a:xfrm>
            <a:off x="235907" y="2447336"/>
            <a:ext cx="3839226" cy="2182534"/>
          </a:xfrm>
          <a:prstGeom prst="rect">
            <a:avLst/>
          </a:prstGeom>
        </p:spPr>
      </p:pic>
    </p:spTree>
    <p:extLst>
      <p:ext uri="{BB962C8B-B14F-4D97-AF65-F5344CB8AC3E}">
        <p14:creationId xmlns:p14="http://schemas.microsoft.com/office/powerpoint/2010/main" val="8872497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38AF7F-CD58-A600-3288-0F8B8950B90E}"/>
              </a:ext>
            </a:extLst>
          </p:cNvPr>
          <p:cNvSpPr>
            <a:spLocks noGrp="1"/>
          </p:cNvSpPr>
          <p:nvPr>
            <p:ph type="title"/>
          </p:nvPr>
        </p:nvSpPr>
        <p:spPr>
          <a:xfrm>
            <a:off x="4162567" y="818984"/>
            <a:ext cx="6714699" cy="903128"/>
          </a:xfrm>
        </p:spPr>
        <p:txBody>
          <a:bodyPr vert="horz" lIns="91440" tIns="45720" rIns="91440" bIns="45720" rtlCol="0" anchor="b">
            <a:normAutofit fontScale="90000"/>
          </a:bodyPr>
          <a:lstStyle/>
          <a:p>
            <a:r>
              <a:rPr lang="en-US" sz="4800">
                <a:solidFill>
                  <a:srgbClr val="FFFFFF"/>
                </a:solidFill>
              </a:rPr>
              <a:t>The Effects on World Hunger</a:t>
            </a:r>
            <a:endParaRPr lang="en-US" sz="4800" kern="1200">
              <a:solidFill>
                <a:srgbClr val="FFFFFF"/>
              </a:solidFill>
              <a:latin typeface="+mj-lt"/>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1DD2F1B-9BC6-0A10-7D8B-7CFFE98187C9}"/>
              </a:ext>
            </a:extLst>
          </p:cNvPr>
          <p:cNvSpPr txBox="1"/>
          <p:nvPr/>
        </p:nvSpPr>
        <p:spPr>
          <a:xfrm>
            <a:off x="4228276" y="2436159"/>
            <a:ext cx="7294476"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solidFill>
                  <a:schemeClr val="bg1"/>
                </a:solidFill>
              </a:rPr>
              <a:t>However, factory farmers might argue that it is good that they are producing meat products in the most efficient and cheapest possible</a:t>
            </a:r>
          </a:p>
          <a:p>
            <a:pPr marL="342900" indent="-342900">
              <a:buFont typeface="Arial"/>
              <a:buChar char="•"/>
            </a:pPr>
            <a:endParaRPr lang="en-US" sz="2400">
              <a:solidFill>
                <a:schemeClr val="bg1"/>
              </a:solidFill>
            </a:endParaRPr>
          </a:p>
          <a:p>
            <a:pPr marL="342900" indent="-342900">
              <a:buFont typeface="Arial"/>
              <a:buChar char="•"/>
            </a:pPr>
            <a:r>
              <a:rPr lang="en-US" sz="2400">
                <a:solidFill>
                  <a:schemeClr val="bg1"/>
                </a:solidFill>
              </a:rPr>
              <a:t>This allows people to be fed </a:t>
            </a:r>
          </a:p>
          <a:p>
            <a:pPr marL="342900" indent="-342900">
              <a:buFont typeface="Arial"/>
              <a:buChar char="•"/>
            </a:pPr>
            <a:endParaRPr lang="en-US" sz="2400">
              <a:solidFill>
                <a:schemeClr val="bg1"/>
              </a:solidFill>
            </a:endParaRPr>
          </a:p>
          <a:p>
            <a:pPr marL="342900" indent="-342900">
              <a:buFont typeface="Arial"/>
              <a:buChar char="•"/>
            </a:pPr>
            <a:r>
              <a:rPr lang="en-US" sz="2400">
                <a:solidFill>
                  <a:schemeClr val="bg1"/>
                </a:solidFill>
              </a:rPr>
              <a:t>On the other hand, if factory framing was to stop, the feeding crop that is been grown for livestock could be fed to humans, which is usually healthier for them than meat is  </a:t>
            </a:r>
          </a:p>
          <a:p>
            <a:pPr marL="342900" indent="-342900">
              <a:buFont typeface="Arial"/>
              <a:buChar char="•"/>
            </a:pPr>
            <a:endParaRPr lang="en-US" sz="2400">
              <a:solidFill>
                <a:schemeClr val="bg1"/>
              </a:solidFill>
            </a:endParaRPr>
          </a:p>
        </p:txBody>
      </p:sp>
      <p:pic>
        <p:nvPicPr>
          <p:cNvPr id="3" name="Picture 2" descr="Five things about soya beans | ING">
            <a:extLst>
              <a:ext uri="{FF2B5EF4-FFF2-40B4-BE49-F238E27FC236}">
                <a16:creationId xmlns:a16="http://schemas.microsoft.com/office/drawing/2014/main" id="{3A06FFC7-8572-2189-B0A2-591A39277E1F}"/>
              </a:ext>
            </a:extLst>
          </p:cNvPr>
          <p:cNvPicPr>
            <a:picLocks noChangeAspect="1"/>
          </p:cNvPicPr>
          <p:nvPr/>
        </p:nvPicPr>
        <p:blipFill>
          <a:blip r:embed="rId2"/>
          <a:stretch>
            <a:fillRect/>
          </a:stretch>
        </p:blipFill>
        <p:spPr>
          <a:xfrm>
            <a:off x="152400" y="2647723"/>
            <a:ext cx="4016678" cy="2282800"/>
          </a:xfrm>
          <a:prstGeom prst="rect">
            <a:avLst/>
          </a:prstGeom>
        </p:spPr>
      </p:pic>
    </p:spTree>
    <p:extLst>
      <p:ext uri="{BB962C8B-B14F-4D97-AF65-F5344CB8AC3E}">
        <p14:creationId xmlns:p14="http://schemas.microsoft.com/office/powerpoint/2010/main" val="3139803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76A2E-D662-B576-93BB-3E97C2B8A5E5}"/>
              </a:ext>
            </a:extLst>
          </p:cNvPr>
          <p:cNvSpPr>
            <a:spLocks noGrp="1"/>
          </p:cNvSpPr>
          <p:nvPr>
            <p:ph type="title"/>
          </p:nvPr>
        </p:nvSpPr>
        <p:spPr>
          <a:xfrm>
            <a:off x="4162567" y="818984"/>
            <a:ext cx="6714699" cy="788306"/>
          </a:xfrm>
        </p:spPr>
        <p:txBody>
          <a:bodyPr vert="horz" lIns="91440" tIns="45720" rIns="91440" bIns="45720" rtlCol="0" anchor="b">
            <a:normAutofit/>
          </a:bodyPr>
          <a:lstStyle/>
          <a:p>
            <a:r>
              <a:rPr lang="en-US" sz="4800" kern="1200">
                <a:solidFill>
                  <a:srgbClr val="FFFFFF"/>
                </a:solidFill>
                <a:latin typeface="+mj-lt"/>
                <a:ea typeface="+mj-ea"/>
                <a:cs typeface="+mj-cs"/>
              </a:rPr>
              <a:t>Conclusion</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D904001-B868-6C41-91BB-5B89B834568E}"/>
              </a:ext>
            </a:extLst>
          </p:cNvPr>
          <p:cNvSpPr txBox="1"/>
          <p:nvPr/>
        </p:nvSpPr>
        <p:spPr>
          <a:xfrm>
            <a:off x="4228276" y="2436159"/>
            <a:ext cx="7294476"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solidFill>
                  <a:schemeClr val="bg1"/>
                </a:solidFill>
              </a:rPr>
              <a:t>In conclusion, the interlinking issues of justice discussed highlight the unjust nature of the factory farming practice, and we need to consider how we view animals can have a major effect on how we treat animals, and if they are treated well this have a knock-on effect for the treatment of humans and the planet</a:t>
            </a:r>
            <a:endParaRPr lang="en-US">
              <a:solidFill>
                <a:schemeClr val="bg1"/>
              </a:solidFill>
            </a:endParaRPr>
          </a:p>
          <a:p>
            <a:pPr marL="342900" indent="-342900">
              <a:buFont typeface="Arial"/>
              <a:buChar char="•"/>
            </a:pPr>
            <a:endParaRPr lang="en-US" sz="2400">
              <a:solidFill>
                <a:schemeClr val="bg1"/>
              </a:solidFill>
            </a:endParaRPr>
          </a:p>
        </p:txBody>
      </p:sp>
    </p:spTree>
    <p:extLst>
      <p:ext uri="{BB962C8B-B14F-4D97-AF65-F5344CB8AC3E}">
        <p14:creationId xmlns:p14="http://schemas.microsoft.com/office/powerpoint/2010/main" val="3757317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1A50E5-2335-3523-0384-18397C245BF7}"/>
              </a:ext>
            </a:extLst>
          </p:cNvPr>
          <p:cNvSpPr>
            <a:spLocks noGrp="1"/>
          </p:cNvSpPr>
          <p:nvPr>
            <p:ph type="title"/>
          </p:nvPr>
        </p:nvSpPr>
        <p:spPr>
          <a:xfrm>
            <a:off x="3195413" y="-1631"/>
            <a:ext cx="6714699" cy="871813"/>
          </a:xfrm>
        </p:spPr>
        <p:txBody>
          <a:bodyPr vert="horz" lIns="91440" tIns="45720" rIns="91440" bIns="45720" rtlCol="0" anchor="b">
            <a:normAutofit/>
          </a:bodyPr>
          <a:lstStyle/>
          <a:p>
            <a:r>
              <a:rPr lang="en-US" sz="4800">
                <a:solidFill>
                  <a:srgbClr val="FFFFFF"/>
                </a:solidFill>
              </a:rPr>
              <a:t>References</a:t>
            </a:r>
            <a:endParaRPr lang="en-US" sz="4800" kern="1200">
              <a:solidFill>
                <a:srgbClr val="FFFFFF"/>
              </a:solidFill>
              <a:latin typeface="+mj-lt"/>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958D20D8-AE62-51A1-28E6-767E857BCF86}"/>
              </a:ext>
            </a:extLst>
          </p:cNvPr>
          <p:cNvSpPr txBox="1"/>
          <p:nvPr/>
        </p:nvSpPr>
        <p:spPr>
          <a:xfrm>
            <a:off x="174045" y="707005"/>
            <a:ext cx="11886014" cy="63863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dirty="0">
                <a:solidFill>
                  <a:schemeClr val="bg1"/>
                </a:solidFill>
                <a:latin typeface="Aptos"/>
                <a:ea typeface="Roboto"/>
                <a:cs typeface="Roboto"/>
              </a:rPr>
              <a:t>Antibiotics Image, </a:t>
            </a:r>
            <a:r>
              <a:rPr lang="en-US" sz="1100" dirty="0">
                <a:solidFill>
                  <a:schemeClr val="bg1"/>
                </a:solidFill>
                <a:latin typeface="Aptos"/>
                <a:ea typeface="Roboto"/>
                <a:cs typeface="Roboto"/>
                <a:hlinkClick r:id="rId2">
                  <a:extLst>
                    <a:ext uri="{A12FA001-AC4F-418D-AE19-62706E023703}">
                      <ahyp:hlinkClr xmlns:ahyp="http://schemas.microsoft.com/office/drawing/2018/hyperlinkcolor" val="tx"/>
                    </a:ext>
                  </a:extLst>
                </a:hlinkClick>
              </a:rPr>
              <a:t>https://www.google.com/url?sa=i&amp;url=https%3A%2F%2Fwww.nps.org.au%2Fconsumers%2Fantibiotics-explained&amp;psig=AOvVaw1L3QInN2NjoBhbNqrraDbh&amp;ust=1741614700382000&amp;source=images&amp;cd=vfe&amp;opi=89978449&amp;ved=0CBQQjRxqFwoTCMC1kcSS_YsDFQAAAAAdAAAAABAJ</a:t>
            </a:r>
            <a:r>
              <a:rPr lang="en-US" sz="1100" dirty="0">
                <a:solidFill>
                  <a:schemeClr val="bg1"/>
                </a:solidFill>
                <a:latin typeface="Aptos"/>
                <a:ea typeface="Roboto"/>
                <a:cs typeface="Roboto"/>
              </a:rPr>
              <a:t> </a:t>
            </a:r>
            <a:r>
              <a:rPr lang="en-US" sz="1100" err="1">
                <a:solidFill>
                  <a:schemeClr val="bg1"/>
                </a:solidFill>
                <a:latin typeface="Aptos"/>
                <a:ea typeface="Roboto"/>
                <a:cs typeface="Roboto"/>
              </a:rPr>
              <a:t>edn</a:t>
            </a:r>
            <a:r>
              <a:rPr lang="en-US" sz="1100" dirty="0">
                <a:solidFill>
                  <a:schemeClr val="bg1"/>
                </a:solidFill>
                <a:latin typeface="Aptos"/>
                <a:ea typeface="Roboto"/>
                <a:cs typeface="Roboto"/>
              </a:rPr>
              <a:t>, 2025 vols (a) &lt;</a:t>
            </a:r>
            <a:r>
              <a:rPr lang="en-US" sz="1100" dirty="0">
                <a:solidFill>
                  <a:schemeClr val="bg1"/>
                </a:solidFill>
                <a:latin typeface="Aptos"/>
                <a:ea typeface="Roboto"/>
                <a:cs typeface="Roboto"/>
                <a:hlinkClick r:id="rId2">
                  <a:extLst>
                    <a:ext uri="{A12FA001-AC4F-418D-AE19-62706E023703}">
                      <ahyp:hlinkClr xmlns:ahyp="http://schemas.microsoft.com/office/drawing/2018/hyperlinkcolor" val="tx"/>
                    </a:ext>
                  </a:extLst>
                </a:hlinkClick>
              </a:rPr>
              <a:t>https://www.google.com/url?sa=i&amp;url=https%3A%2F%2Fwww.nps.org.au%2Fconsumers%2Fantibiotics-explained&amp;psig=AOvVaw1L3QInN2NjoBhbNqrraDbh&amp;ust=1741614700382000&amp;source=images&amp;cd=vfe&amp;opi=89978449&amp;ved=0CBQQjRxqFwoTCMC1kcSS_YsDFQAAAAAdAAAAABAJ</a:t>
            </a:r>
            <a:r>
              <a:rPr lang="en-US" sz="1100" dirty="0">
                <a:solidFill>
                  <a:schemeClr val="bg1"/>
                </a:solidFill>
                <a:latin typeface="Aptos"/>
                <a:ea typeface="Roboto"/>
                <a:cs typeface="Roboto"/>
              </a:rPr>
              <a:t>&gt; [accessed 9th March 2025]</a:t>
            </a:r>
            <a:endParaRPr lang="en-US" sz="1100">
              <a:solidFill>
                <a:schemeClr val="bg1"/>
              </a:solidFill>
              <a:latin typeface="Aptos"/>
            </a:endParaRPr>
          </a:p>
          <a:p>
            <a:r>
              <a:rPr lang="en-US" sz="1100" i="1" dirty="0">
                <a:solidFill>
                  <a:schemeClr val="bg1"/>
                </a:solidFill>
                <a:latin typeface="Aptos"/>
                <a:ea typeface="Roboto"/>
                <a:cs typeface="Roboto"/>
              </a:rPr>
              <a:t>John Rawls Image, </a:t>
            </a:r>
            <a:r>
              <a:rPr lang="en-US" sz="1100" dirty="0">
                <a:solidFill>
                  <a:schemeClr val="bg1"/>
                </a:solidFill>
                <a:latin typeface="Aptos"/>
                <a:ea typeface="Roboto"/>
                <a:cs typeface="Roboto"/>
                <a:hlinkClick r:id="rId3">
                  <a:extLst>
                    <a:ext uri="{A12FA001-AC4F-418D-AE19-62706E023703}">
                      <ahyp:hlinkClr xmlns:ahyp="http://schemas.microsoft.com/office/drawing/2018/hyperlinkcolor" val="tx"/>
                    </a:ext>
                  </a:extLst>
                </a:hlinkClick>
              </a:rPr>
              <a:t>https://www.google.com/url?sa=i&amp;url=https%3A%2F%2Fwww.britannica.com%2Fbiography%2FJohn-Rawls&amp;psig=AOvVaw0v_EMtudPlfeOBlLnFTN3p&amp;ust=1741614493076000&amp;source=images&amp;cd=vfe&amp;opi=89978449&amp;ved=0CBQQjRxqFwoTCOC6rtyR_YsDFQAAAAAdAAAAABAE</a:t>
            </a:r>
            <a:r>
              <a:rPr lang="en-US" sz="1100" dirty="0">
                <a:solidFill>
                  <a:schemeClr val="bg1"/>
                </a:solidFill>
                <a:latin typeface="Aptos"/>
                <a:ea typeface="Roboto"/>
                <a:cs typeface="Roboto"/>
              </a:rPr>
              <a:t> </a:t>
            </a:r>
            <a:r>
              <a:rPr lang="en-US" sz="1100" err="1">
                <a:solidFill>
                  <a:schemeClr val="bg1"/>
                </a:solidFill>
                <a:latin typeface="Aptos"/>
                <a:ea typeface="Roboto"/>
                <a:cs typeface="Roboto"/>
              </a:rPr>
              <a:t>edn</a:t>
            </a:r>
            <a:r>
              <a:rPr lang="en-US" sz="1100" dirty="0">
                <a:solidFill>
                  <a:schemeClr val="bg1"/>
                </a:solidFill>
                <a:latin typeface="Aptos"/>
                <a:ea typeface="Roboto"/>
                <a:cs typeface="Roboto"/>
              </a:rPr>
              <a:t>, 2025 vols (b) &lt;</a:t>
            </a:r>
            <a:r>
              <a:rPr lang="en-US" sz="1100" dirty="0">
                <a:solidFill>
                  <a:schemeClr val="bg1"/>
                </a:solidFill>
                <a:latin typeface="Aptos"/>
                <a:ea typeface="Roboto"/>
                <a:cs typeface="Roboto"/>
                <a:hlinkClick r:id="rId3">
                  <a:extLst>
                    <a:ext uri="{A12FA001-AC4F-418D-AE19-62706E023703}">
                      <ahyp:hlinkClr xmlns:ahyp="http://schemas.microsoft.com/office/drawing/2018/hyperlinkcolor" val="tx"/>
                    </a:ext>
                  </a:extLst>
                </a:hlinkClick>
              </a:rPr>
              <a:t>https://www.google.com/url?sa=i&amp;url=https%3A%2F%2Fwww.britannica.com%2Fbiography%2FJohn-Rawls&amp;psig=AOvVaw0v_EMtudPlfeOBlLnFTN3p&amp;ust=1741614493076000&amp;source=images&amp;cd=vfe&amp;opi=89978449&amp;ved=0CBQQjRxqFwoTCOC6rtyR_YsDFQAAAAAdAAAAABAE</a:t>
            </a:r>
            <a:r>
              <a:rPr lang="en-US" sz="1100" dirty="0">
                <a:solidFill>
                  <a:schemeClr val="bg1"/>
                </a:solidFill>
                <a:latin typeface="Aptos"/>
                <a:ea typeface="Roboto"/>
                <a:cs typeface="Roboto"/>
              </a:rPr>
              <a:t>&gt; [accessed 9th March 2025]</a:t>
            </a:r>
            <a:endParaRPr lang="en-US" sz="1100">
              <a:solidFill>
                <a:schemeClr val="bg1"/>
              </a:solidFill>
              <a:latin typeface="Aptos"/>
            </a:endParaRPr>
          </a:p>
          <a:p>
            <a:r>
              <a:rPr lang="en-US" sz="1100" i="1" dirty="0">
                <a:solidFill>
                  <a:schemeClr val="bg1"/>
                </a:solidFill>
                <a:latin typeface="Aptos"/>
                <a:ea typeface="Roboto"/>
                <a:cs typeface="Roboto"/>
              </a:rPr>
              <a:t>Peter Singer Image, </a:t>
            </a:r>
            <a:r>
              <a:rPr lang="en-US" sz="1100" dirty="0">
                <a:solidFill>
                  <a:schemeClr val="bg1"/>
                </a:solidFill>
                <a:latin typeface="Aptos"/>
                <a:ea typeface="Roboto"/>
                <a:cs typeface="Roboto"/>
                <a:hlinkClick r:id="rId4">
                  <a:extLst>
                    <a:ext uri="{A12FA001-AC4F-418D-AE19-62706E023703}">
                      <ahyp:hlinkClr xmlns:ahyp="http://schemas.microsoft.com/office/drawing/2018/hyperlinkcolor" val="tx"/>
                    </a:ext>
                  </a:extLst>
                </a:hlinkClick>
              </a:rPr>
              <a:t>https://www.google.com/url?sa=i&amp;url=https%3A%2F%2Fwww.britannica.com%2Fbiography%2FPeter-Singer&amp;psig=AOvVaw29v1a2uLdYM6283ek1E_2z&amp;ust=1741614317613000&amp;source=images&amp;cd=vfe&amp;opi=89978449&amp;ved=0CBQQjRxqFwoTCJDywoiR_YsDFQAAAAAdAAAAABAE</a:t>
            </a:r>
            <a:r>
              <a:rPr lang="en-US" sz="1100" dirty="0">
                <a:solidFill>
                  <a:schemeClr val="bg1"/>
                </a:solidFill>
                <a:latin typeface="Aptos"/>
                <a:ea typeface="Roboto"/>
                <a:cs typeface="Roboto"/>
              </a:rPr>
              <a:t> </a:t>
            </a:r>
            <a:r>
              <a:rPr lang="en-US" sz="1100" err="1">
                <a:solidFill>
                  <a:schemeClr val="bg1"/>
                </a:solidFill>
                <a:latin typeface="Aptos"/>
                <a:ea typeface="Roboto"/>
                <a:cs typeface="Roboto"/>
              </a:rPr>
              <a:t>edn</a:t>
            </a:r>
            <a:r>
              <a:rPr lang="en-US" sz="1100" dirty="0">
                <a:solidFill>
                  <a:schemeClr val="bg1"/>
                </a:solidFill>
                <a:latin typeface="Aptos"/>
                <a:ea typeface="Roboto"/>
                <a:cs typeface="Roboto"/>
              </a:rPr>
              <a:t>, 2025 vols (c) &lt;</a:t>
            </a:r>
            <a:r>
              <a:rPr lang="en-US" sz="1100" dirty="0">
                <a:solidFill>
                  <a:schemeClr val="bg1"/>
                </a:solidFill>
                <a:latin typeface="Aptos"/>
                <a:ea typeface="Roboto"/>
                <a:cs typeface="Roboto"/>
                <a:hlinkClick r:id="rId4">
                  <a:extLst>
                    <a:ext uri="{A12FA001-AC4F-418D-AE19-62706E023703}">
                      <ahyp:hlinkClr xmlns:ahyp="http://schemas.microsoft.com/office/drawing/2018/hyperlinkcolor" val="tx"/>
                    </a:ext>
                  </a:extLst>
                </a:hlinkClick>
              </a:rPr>
              <a:t>https://www.google.com/url?sa=i&amp;url=https%3A%2F%2Fwww.britannica.com%2Fbiography%2FPeter-Singer&amp;psig=AOvVaw29v1a2uLdYM6283ek1E_2z&amp;ust=1741614317613000&amp;source=images&amp;cd=vfe&amp;opi=89978449&amp;ved=0CBQQjRxqFwoTCJDywoiR_YsDFQAAAAAdAAAAABAE</a:t>
            </a:r>
            <a:r>
              <a:rPr lang="en-US" sz="1100" dirty="0">
                <a:solidFill>
                  <a:schemeClr val="bg1"/>
                </a:solidFill>
                <a:latin typeface="Aptos"/>
                <a:ea typeface="Roboto"/>
                <a:cs typeface="Roboto"/>
              </a:rPr>
              <a:t>&gt; [accessed 9th March 2025]</a:t>
            </a:r>
            <a:endParaRPr lang="en-US" sz="1100">
              <a:solidFill>
                <a:schemeClr val="bg1"/>
              </a:solidFill>
              <a:latin typeface="Aptos"/>
            </a:endParaRPr>
          </a:p>
          <a:p>
            <a:r>
              <a:rPr lang="en-US" sz="1100" i="1" dirty="0">
                <a:solidFill>
                  <a:schemeClr val="bg1"/>
                </a:solidFill>
                <a:latin typeface="Aptos"/>
                <a:ea typeface="Roboto"/>
                <a:cs typeface="Roboto"/>
              </a:rPr>
              <a:t>Soya Beans Image, </a:t>
            </a:r>
            <a:r>
              <a:rPr lang="en-US" sz="1100" dirty="0">
                <a:solidFill>
                  <a:schemeClr val="bg1"/>
                </a:solidFill>
                <a:latin typeface="Aptos"/>
                <a:ea typeface="Roboto"/>
                <a:cs typeface="Roboto"/>
                <a:hlinkClick r:id="rId5">
                  <a:extLst>
                    <a:ext uri="{A12FA001-AC4F-418D-AE19-62706E023703}">
                      <ahyp:hlinkClr xmlns:ahyp="http://schemas.microsoft.com/office/drawing/2018/hyperlinkcolor" val="tx"/>
                    </a:ext>
                  </a:extLst>
                </a:hlinkClick>
              </a:rPr>
              <a:t>https://www.ing.com/upload_mm/9/9/4/26e68aa7-0de5-4a09-be0e-9667e9409b3d_soya-bean-field_1200x675_500x281.png</a:t>
            </a:r>
            <a:r>
              <a:rPr lang="en-US" sz="1100" dirty="0">
                <a:solidFill>
                  <a:schemeClr val="bg1"/>
                </a:solidFill>
                <a:latin typeface="Aptos"/>
                <a:ea typeface="Roboto"/>
                <a:cs typeface="Roboto"/>
              </a:rPr>
              <a:t> </a:t>
            </a:r>
            <a:r>
              <a:rPr lang="en-US" sz="1100" err="1">
                <a:solidFill>
                  <a:schemeClr val="bg1"/>
                </a:solidFill>
                <a:latin typeface="Aptos"/>
                <a:ea typeface="Roboto"/>
                <a:cs typeface="Roboto"/>
              </a:rPr>
              <a:t>edn</a:t>
            </a:r>
            <a:r>
              <a:rPr lang="en-US" sz="1100" dirty="0">
                <a:solidFill>
                  <a:schemeClr val="bg1"/>
                </a:solidFill>
                <a:latin typeface="Aptos"/>
                <a:ea typeface="Roboto"/>
                <a:cs typeface="Roboto"/>
              </a:rPr>
              <a:t>, 2025 vols (d) &lt;</a:t>
            </a:r>
            <a:r>
              <a:rPr lang="en-US" sz="1100" dirty="0">
                <a:solidFill>
                  <a:schemeClr val="bg1"/>
                </a:solidFill>
                <a:latin typeface="Aptos"/>
                <a:ea typeface="Roboto"/>
                <a:cs typeface="Roboto"/>
                <a:hlinkClick r:id="rId5">
                  <a:extLst>
                    <a:ext uri="{A12FA001-AC4F-418D-AE19-62706E023703}">
                      <ahyp:hlinkClr xmlns:ahyp="http://schemas.microsoft.com/office/drawing/2018/hyperlinkcolor" val="tx"/>
                    </a:ext>
                  </a:extLst>
                </a:hlinkClick>
              </a:rPr>
              <a:t>https://www.ing.com/upload_mm/9/9/4/26e68aa7-0de5-4a09-be0e-9667e9409b3d_soya-bean-field_1200x675_500x281.png</a:t>
            </a:r>
            <a:r>
              <a:rPr lang="en-US" sz="1100" dirty="0">
                <a:solidFill>
                  <a:schemeClr val="bg1"/>
                </a:solidFill>
                <a:latin typeface="Aptos"/>
                <a:ea typeface="Roboto"/>
                <a:cs typeface="Roboto"/>
              </a:rPr>
              <a:t>&gt; [accessed 9th March 2025]</a:t>
            </a:r>
            <a:endParaRPr lang="en-US" sz="1100">
              <a:solidFill>
                <a:schemeClr val="bg1"/>
              </a:solidFill>
              <a:latin typeface="Aptos"/>
            </a:endParaRPr>
          </a:p>
          <a:p>
            <a:r>
              <a:rPr lang="en-US" sz="1100" i="1" dirty="0">
                <a:solidFill>
                  <a:schemeClr val="bg1"/>
                </a:solidFill>
                <a:latin typeface="Aptos"/>
                <a:ea typeface="Roboto"/>
                <a:cs typeface="Roboto"/>
              </a:rPr>
              <a:t>Suitable Livestock Management, </a:t>
            </a:r>
            <a:r>
              <a:rPr lang="en-US" sz="1100" dirty="0">
                <a:solidFill>
                  <a:schemeClr val="bg1"/>
                </a:solidFill>
                <a:latin typeface="Aptos"/>
                <a:ea typeface="Roboto"/>
                <a:cs typeface="Roboto"/>
                <a:hlinkClick r:id="rId6">
                  <a:extLst>
                    <a:ext uri="{A12FA001-AC4F-418D-AE19-62706E023703}">
                      <ahyp:hlinkClr xmlns:ahyp="http://schemas.microsoft.com/office/drawing/2018/hyperlinkcolor" val="tx"/>
                    </a:ext>
                  </a:extLst>
                </a:hlinkClick>
              </a:rPr>
              <a:t>https://organicagcentre.ca/wp-content/uploads/2024/10/sustainable-livestock-farming.jpeg</a:t>
            </a:r>
            <a:r>
              <a:rPr lang="en-US" sz="1100" dirty="0">
                <a:solidFill>
                  <a:schemeClr val="bg1"/>
                </a:solidFill>
                <a:latin typeface="Aptos"/>
                <a:ea typeface="Roboto"/>
                <a:cs typeface="Roboto"/>
              </a:rPr>
              <a:t> </a:t>
            </a:r>
            <a:r>
              <a:rPr lang="en-US" sz="1100" err="1">
                <a:solidFill>
                  <a:schemeClr val="bg1"/>
                </a:solidFill>
                <a:latin typeface="Aptos"/>
                <a:ea typeface="Roboto"/>
                <a:cs typeface="Roboto"/>
              </a:rPr>
              <a:t>edn</a:t>
            </a:r>
            <a:r>
              <a:rPr lang="en-US" sz="1100" dirty="0">
                <a:solidFill>
                  <a:schemeClr val="bg1"/>
                </a:solidFill>
                <a:latin typeface="Aptos"/>
                <a:ea typeface="Roboto"/>
                <a:cs typeface="Roboto"/>
              </a:rPr>
              <a:t>, 2025 vols (e) &lt;</a:t>
            </a:r>
            <a:r>
              <a:rPr lang="en-US" sz="1100" dirty="0">
                <a:solidFill>
                  <a:schemeClr val="bg1"/>
                </a:solidFill>
                <a:latin typeface="Aptos"/>
                <a:ea typeface="Roboto"/>
                <a:cs typeface="Roboto"/>
                <a:hlinkClick r:id="rId6">
                  <a:extLst>
                    <a:ext uri="{A12FA001-AC4F-418D-AE19-62706E023703}">
                      <ahyp:hlinkClr xmlns:ahyp="http://schemas.microsoft.com/office/drawing/2018/hyperlinkcolor" val="tx"/>
                    </a:ext>
                  </a:extLst>
                </a:hlinkClick>
              </a:rPr>
              <a:t>https://organicagcentre.ca/wp-content/uploads/2024/10/sustainable-livestock-farming.jpeg</a:t>
            </a:r>
            <a:r>
              <a:rPr lang="en-US" sz="1100" dirty="0">
                <a:solidFill>
                  <a:schemeClr val="bg1"/>
                </a:solidFill>
                <a:latin typeface="Aptos"/>
                <a:ea typeface="Roboto"/>
                <a:cs typeface="Roboto"/>
              </a:rPr>
              <a:t>&gt; [accessed 9th March 2025]</a:t>
            </a:r>
            <a:endParaRPr lang="en-US" sz="1100">
              <a:solidFill>
                <a:schemeClr val="bg1"/>
              </a:solidFill>
              <a:latin typeface="Aptos"/>
            </a:endParaRPr>
          </a:p>
          <a:p>
            <a:r>
              <a:rPr lang="en-US" sz="1100" i="1" dirty="0">
                <a:solidFill>
                  <a:schemeClr val="bg1"/>
                </a:solidFill>
                <a:latin typeface="Aptos"/>
                <a:ea typeface="Roboto"/>
                <a:cs typeface="Roboto"/>
              </a:rPr>
              <a:t>Trees, </a:t>
            </a:r>
            <a:r>
              <a:rPr lang="en-US" sz="1100" dirty="0">
                <a:solidFill>
                  <a:schemeClr val="bg1"/>
                </a:solidFill>
                <a:latin typeface="Aptos"/>
                <a:ea typeface="Roboto"/>
                <a:cs typeface="Roboto"/>
                <a:hlinkClick r:id="rId7">
                  <a:extLst>
                    <a:ext uri="{A12FA001-AC4F-418D-AE19-62706E023703}">
                      <ahyp:hlinkClr xmlns:ahyp="http://schemas.microsoft.com/office/drawing/2018/hyperlinkcolor" val="tx"/>
                    </a:ext>
                  </a:extLst>
                </a:hlinkClick>
              </a:rPr>
              <a:t>https://www.google.com/url?sa=i&amp;url=https%3A%2F%2Fwww.photowall.co.uk%2Fgreen-trees-in-forest-poster&amp;psig=AOvVaw359kim4-MpWwuM4WyIkobT&amp;ust=1741614870049000&amp;source=images&amp;cd=vfe&amp;opi=89978449&amp;ved=0CBQQjRxqFwoTCNDm-5OT_YsDFQAAAAAdAAAAABAE</a:t>
            </a:r>
            <a:r>
              <a:rPr lang="en-US" sz="1100" dirty="0">
                <a:solidFill>
                  <a:schemeClr val="bg1"/>
                </a:solidFill>
                <a:latin typeface="Aptos"/>
                <a:ea typeface="Roboto"/>
                <a:cs typeface="Roboto"/>
              </a:rPr>
              <a:t> </a:t>
            </a:r>
            <a:r>
              <a:rPr lang="en-US" sz="1100" err="1">
                <a:solidFill>
                  <a:schemeClr val="bg1"/>
                </a:solidFill>
                <a:latin typeface="Aptos"/>
                <a:ea typeface="Roboto"/>
                <a:cs typeface="Roboto"/>
              </a:rPr>
              <a:t>edn</a:t>
            </a:r>
            <a:r>
              <a:rPr lang="en-US" sz="1100" dirty="0">
                <a:solidFill>
                  <a:schemeClr val="bg1"/>
                </a:solidFill>
                <a:latin typeface="Aptos"/>
                <a:ea typeface="Roboto"/>
                <a:cs typeface="Roboto"/>
              </a:rPr>
              <a:t>, 2025 vols (f) &lt;</a:t>
            </a:r>
            <a:r>
              <a:rPr lang="en-US" sz="1100" dirty="0">
                <a:solidFill>
                  <a:schemeClr val="bg1"/>
                </a:solidFill>
                <a:latin typeface="Aptos"/>
                <a:ea typeface="Roboto"/>
                <a:cs typeface="Roboto"/>
                <a:hlinkClick r:id="rId7">
                  <a:extLst>
                    <a:ext uri="{A12FA001-AC4F-418D-AE19-62706E023703}">
                      <ahyp:hlinkClr xmlns:ahyp="http://schemas.microsoft.com/office/drawing/2018/hyperlinkcolor" val="tx"/>
                    </a:ext>
                  </a:extLst>
                </a:hlinkClick>
              </a:rPr>
              <a:t>https://www.google.com/url?sa=i&amp;url=https%3A%2F%2Fwww.photowall.co.uk%2Fgreen-trees-in-forest-poster&amp;psig=AOvVaw359kim4-MpWwuM4WyIkobT&amp;ust=1741614870049000&amp;source=images&amp;cd=vfe&amp;opi=89978449&amp;ved=0CBQQjRxqFwoTCNDm-5OT_YsDFQAAAAAdAAAAABAE</a:t>
            </a:r>
            <a:r>
              <a:rPr lang="en-US" sz="1100" dirty="0">
                <a:solidFill>
                  <a:schemeClr val="bg1"/>
                </a:solidFill>
                <a:latin typeface="Aptos"/>
                <a:ea typeface="Roboto"/>
                <a:cs typeface="Roboto"/>
              </a:rPr>
              <a:t>&gt; [accessed 9th March 2025]</a:t>
            </a:r>
            <a:endParaRPr lang="en-US" sz="1100">
              <a:solidFill>
                <a:schemeClr val="bg1"/>
              </a:solidFill>
              <a:latin typeface="Aptos"/>
            </a:endParaRPr>
          </a:p>
          <a:p>
            <a:r>
              <a:rPr lang="en-US" sz="1100" i="1" dirty="0">
                <a:solidFill>
                  <a:schemeClr val="bg1"/>
                </a:solidFill>
                <a:latin typeface="Aptos"/>
                <a:ea typeface="Roboto"/>
                <a:cs typeface="Roboto"/>
              </a:rPr>
              <a:t>UWTSD Logo Image, </a:t>
            </a:r>
            <a:r>
              <a:rPr lang="en-US" sz="1100" dirty="0">
                <a:solidFill>
                  <a:schemeClr val="bg1"/>
                </a:solidFill>
                <a:latin typeface="Aptos"/>
                <a:ea typeface="Roboto"/>
                <a:cs typeface="Roboto"/>
                <a:hlinkClick r:id="rId8">
                  <a:extLst>
                    <a:ext uri="{A12FA001-AC4F-418D-AE19-62706E023703}">
                      <ahyp:hlinkClr xmlns:ahyp="http://schemas.microsoft.com/office/drawing/2018/hyperlinkcolor" val="tx"/>
                    </a:ext>
                  </a:extLst>
                </a:hlinkClick>
              </a:rPr>
              <a:t>https://www.google.com/url?sa=i&amp;url=https%3A%2F%2Fwww.uwtsd.ac.uk%2Fcurrent-students&amp;psig=AOvVaw2eou65q8nkv4U86TM6CpUs&amp;ust=1741614228252000&amp;source=images&amp;cd=vfe&amp;opi=89978449&amp;ved=0CBQQjRxqFwoTCLCN8t2Q_YsDFQAAAAAdAAAAABAE</a:t>
            </a:r>
            <a:r>
              <a:rPr lang="en-US" sz="1100" dirty="0">
                <a:solidFill>
                  <a:schemeClr val="bg1"/>
                </a:solidFill>
                <a:latin typeface="Aptos"/>
                <a:ea typeface="Roboto"/>
                <a:cs typeface="Roboto"/>
              </a:rPr>
              <a:t> </a:t>
            </a:r>
            <a:r>
              <a:rPr lang="en-US" sz="1100" err="1">
                <a:solidFill>
                  <a:schemeClr val="bg1"/>
                </a:solidFill>
                <a:latin typeface="Aptos"/>
                <a:ea typeface="Roboto"/>
                <a:cs typeface="Roboto"/>
              </a:rPr>
              <a:t>edn</a:t>
            </a:r>
            <a:r>
              <a:rPr lang="en-US" sz="1100" dirty="0">
                <a:solidFill>
                  <a:schemeClr val="bg1"/>
                </a:solidFill>
                <a:latin typeface="Aptos"/>
                <a:ea typeface="Roboto"/>
                <a:cs typeface="Roboto"/>
              </a:rPr>
              <a:t>, 2025 vols (g) &lt;</a:t>
            </a:r>
            <a:r>
              <a:rPr lang="en-US" sz="1100" dirty="0">
                <a:solidFill>
                  <a:schemeClr val="bg1"/>
                </a:solidFill>
                <a:latin typeface="Aptos"/>
                <a:ea typeface="Roboto"/>
                <a:cs typeface="Roboto"/>
                <a:hlinkClick r:id="rId8">
                  <a:extLst>
                    <a:ext uri="{A12FA001-AC4F-418D-AE19-62706E023703}">
                      <ahyp:hlinkClr xmlns:ahyp="http://schemas.microsoft.com/office/drawing/2018/hyperlinkcolor" val="tx"/>
                    </a:ext>
                  </a:extLst>
                </a:hlinkClick>
              </a:rPr>
              <a:t>https://www.google.com/url?sa=i&amp;url=https%3A%2F%2Fwww.uwtsd.ac.uk%2Fcurrent-students&amp;psig=AOvVaw2eou65q8nkv4U86TM6CpUs&amp;ust=1741614228252000&amp;source=images&amp;cd=vfe&amp;opi=89978449&amp;ved=0CBQQjRxqFwoTCLCN8t2Q_YsDFQAAAAAdAAAAABAE</a:t>
            </a:r>
            <a:r>
              <a:rPr lang="en-US" sz="1100" dirty="0">
                <a:solidFill>
                  <a:schemeClr val="bg1"/>
                </a:solidFill>
                <a:latin typeface="Aptos"/>
                <a:ea typeface="Roboto"/>
                <a:cs typeface="Roboto"/>
              </a:rPr>
              <a:t>&gt; [accessed 9th March 2025]</a:t>
            </a:r>
            <a:endParaRPr lang="en-US" sz="1100">
              <a:solidFill>
                <a:schemeClr val="bg1"/>
              </a:solidFill>
              <a:latin typeface="Aptos"/>
            </a:endParaRPr>
          </a:p>
          <a:p>
            <a:r>
              <a:rPr lang="en-US" sz="1100" dirty="0">
                <a:solidFill>
                  <a:schemeClr val="bg1"/>
                </a:solidFill>
                <a:latin typeface="Aptos"/>
                <a:ea typeface="Roboto"/>
                <a:cs typeface="Roboto"/>
              </a:rPr>
              <a:t>Bentham, Jeremy, J. H. (J Burns and H. L. A. (H Hart, </a:t>
            </a:r>
            <a:r>
              <a:rPr lang="en-US" sz="1100" i="1" dirty="0">
                <a:solidFill>
                  <a:schemeClr val="bg1"/>
                </a:solidFill>
                <a:latin typeface="Aptos"/>
                <a:ea typeface="Roboto"/>
                <a:cs typeface="Roboto"/>
              </a:rPr>
              <a:t>An Introduction to the Principles of Morals and Legislation</a:t>
            </a:r>
            <a:r>
              <a:rPr lang="en-US" sz="1100" dirty="0">
                <a:solidFill>
                  <a:schemeClr val="bg1"/>
                </a:solidFill>
                <a:latin typeface="Aptos"/>
                <a:ea typeface="Roboto"/>
                <a:cs typeface="Roboto"/>
              </a:rPr>
              <a:t> (London: Athlone Press, 1970) [accessed 5th March 2025]</a:t>
            </a:r>
            <a:endParaRPr lang="en-US" sz="1100">
              <a:solidFill>
                <a:schemeClr val="bg1"/>
              </a:solidFill>
              <a:latin typeface="Aptos"/>
            </a:endParaRPr>
          </a:p>
          <a:p>
            <a:r>
              <a:rPr lang="en-US" sz="1100" dirty="0">
                <a:solidFill>
                  <a:schemeClr val="bg1"/>
                </a:solidFill>
                <a:latin typeface="Aptos"/>
                <a:ea typeface="Roboto"/>
                <a:cs typeface="Roboto"/>
              </a:rPr>
              <a:t>Compassion in World Farming, </a:t>
            </a:r>
            <a:r>
              <a:rPr lang="en-US" sz="1100" i="1" dirty="0">
                <a:solidFill>
                  <a:schemeClr val="bg1"/>
                </a:solidFill>
                <a:latin typeface="Aptos"/>
                <a:ea typeface="Roboto"/>
                <a:cs typeface="Roboto"/>
              </a:rPr>
              <a:t>“Is the Next Pandemic on our Plate?” our Food System through the Lens of COVID-19. </a:t>
            </a:r>
            <a:r>
              <a:rPr lang="en-US" sz="1100" dirty="0">
                <a:solidFill>
                  <a:schemeClr val="bg1"/>
                </a:solidFill>
                <a:latin typeface="Aptos"/>
                <a:ea typeface="Roboto"/>
                <a:cs typeface="Roboto"/>
                <a:hlinkClick r:id="rId9">
                  <a:extLst>
                    <a:ext uri="{A12FA001-AC4F-418D-AE19-62706E023703}">
                      <ahyp:hlinkClr xmlns:ahyp="http://schemas.microsoft.com/office/drawing/2018/hyperlinkcolor" val="tx"/>
                    </a:ext>
                  </a:extLst>
                </a:hlinkClick>
              </a:rPr>
              <a:t>https://www.youtube.com/watch?v=1toMKQd1dQ0</a:t>
            </a:r>
            <a:r>
              <a:rPr lang="en-US" sz="1100" dirty="0">
                <a:solidFill>
                  <a:schemeClr val="bg1"/>
                </a:solidFill>
                <a:latin typeface="Aptos"/>
                <a:ea typeface="Roboto"/>
                <a:cs typeface="Roboto"/>
              </a:rPr>
              <a:t> </a:t>
            </a:r>
            <a:r>
              <a:rPr lang="en-US" sz="1100" err="1">
                <a:solidFill>
                  <a:schemeClr val="bg1"/>
                </a:solidFill>
                <a:latin typeface="Aptos"/>
                <a:ea typeface="Roboto"/>
                <a:cs typeface="Roboto"/>
              </a:rPr>
              <a:t>edn</a:t>
            </a:r>
            <a:r>
              <a:rPr lang="en-US" sz="1100" dirty="0">
                <a:solidFill>
                  <a:schemeClr val="bg1"/>
                </a:solidFill>
                <a:latin typeface="Aptos"/>
                <a:ea typeface="Roboto"/>
                <a:cs typeface="Roboto"/>
              </a:rPr>
              <a:t>, 2025 vols (2021) &lt;</a:t>
            </a:r>
            <a:r>
              <a:rPr lang="en-US" sz="1100" dirty="0">
                <a:solidFill>
                  <a:schemeClr val="bg1"/>
                </a:solidFill>
                <a:latin typeface="Aptos"/>
                <a:ea typeface="Roboto"/>
                <a:cs typeface="Roboto"/>
                <a:hlinkClick r:id="rId9">
                  <a:extLst>
                    <a:ext uri="{A12FA001-AC4F-418D-AE19-62706E023703}">
                      <ahyp:hlinkClr xmlns:ahyp="http://schemas.microsoft.com/office/drawing/2018/hyperlinkcolor" val="tx"/>
                    </a:ext>
                  </a:extLst>
                </a:hlinkClick>
              </a:rPr>
              <a:t>https://www.youtube.com/watch?v=1toMKQd1dQ0</a:t>
            </a:r>
            <a:r>
              <a:rPr lang="en-US" sz="1100" dirty="0">
                <a:solidFill>
                  <a:schemeClr val="bg1"/>
                </a:solidFill>
                <a:latin typeface="Aptos"/>
                <a:ea typeface="Roboto"/>
                <a:cs typeface="Roboto"/>
              </a:rPr>
              <a:t>&gt; [accessed 7th March 2025]</a:t>
            </a:r>
            <a:endParaRPr lang="en-US" sz="1100">
              <a:solidFill>
                <a:schemeClr val="bg1"/>
              </a:solidFill>
              <a:latin typeface="Aptos"/>
            </a:endParaRPr>
          </a:p>
          <a:p>
            <a:r>
              <a:rPr lang="en-US" sz="1100" dirty="0">
                <a:solidFill>
                  <a:schemeClr val="bg1"/>
                </a:solidFill>
                <a:latin typeface="Aptos"/>
                <a:ea typeface="Roboto"/>
                <a:cs typeface="Roboto"/>
              </a:rPr>
              <a:t>---</a:t>
            </a:r>
            <a:r>
              <a:rPr lang="en-US" sz="1100" i="1" dirty="0">
                <a:solidFill>
                  <a:schemeClr val="bg1"/>
                </a:solidFill>
                <a:latin typeface="Aptos"/>
                <a:ea typeface="Roboto"/>
                <a:cs typeface="Roboto"/>
              </a:rPr>
              <a:t>Alliance to Save our Antibiotics, </a:t>
            </a:r>
            <a:r>
              <a:rPr lang="en-US" sz="1100" dirty="0">
                <a:solidFill>
                  <a:schemeClr val="bg1"/>
                </a:solidFill>
                <a:latin typeface="Aptos"/>
                <a:ea typeface="Roboto"/>
                <a:cs typeface="Roboto"/>
                <a:hlinkClick r:id="rId10">
                  <a:extLst>
                    <a:ext uri="{A12FA001-AC4F-418D-AE19-62706E023703}">
                      <ahyp:hlinkClr xmlns:ahyp="http://schemas.microsoft.com/office/drawing/2018/hyperlinkcolor" val="tx"/>
                    </a:ext>
                  </a:extLst>
                </a:hlinkClick>
              </a:rPr>
              <a:t>https://www.ciwf.org.uk/our-campaigns/antibiotics-health-crisis/#:~:text=Worldwide%20it%20is%20estimated%20that,conditions%20where%20disease%20spreads%20easily.</a:t>
            </a:r>
            <a:r>
              <a:rPr lang="en-US" sz="1100" dirty="0">
                <a:solidFill>
                  <a:schemeClr val="bg1"/>
                </a:solidFill>
                <a:latin typeface="Aptos"/>
                <a:ea typeface="Roboto"/>
                <a:cs typeface="Roboto"/>
              </a:rPr>
              <a:t> </a:t>
            </a:r>
            <a:r>
              <a:rPr lang="en-US" sz="1100" err="1">
                <a:solidFill>
                  <a:schemeClr val="bg1"/>
                </a:solidFill>
                <a:latin typeface="Aptos"/>
                <a:ea typeface="Roboto"/>
                <a:cs typeface="Roboto"/>
              </a:rPr>
              <a:t>edn</a:t>
            </a:r>
            <a:r>
              <a:rPr lang="en-US" sz="1100" dirty="0">
                <a:solidFill>
                  <a:schemeClr val="bg1"/>
                </a:solidFill>
                <a:latin typeface="Aptos"/>
                <a:ea typeface="Roboto"/>
                <a:cs typeface="Roboto"/>
              </a:rPr>
              <a:t>, 2025 vols (2024a) &lt;</a:t>
            </a:r>
            <a:r>
              <a:rPr lang="en-US" sz="1100" dirty="0">
                <a:solidFill>
                  <a:schemeClr val="bg1"/>
                </a:solidFill>
                <a:latin typeface="Aptos"/>
                <a:ea typeface="Roboto"/>
                <a:cs typeface="Roboto"/>
                <a:hlinkClick r:id="rId10">
                  <a:extLst>
                    <a:ext uri="{A12FA001-AC4F-418D-AE19-62706E023703}">
                      <ahyp:hlinkClr xmlns:ahyp="http://schemas.microsoft.com/office/drawing/2018/hyperlinkcolor" val="tx"/>
                    </a:ext>
                  </a:extLst>
                </a:hlinkClick>
              </a:rPr>
              <a:t>https://www.ciwf.org.uk/our-campaigns/antibiotics-health-crisis/#:~:text=Worldwide%20it%20is%20estimated%20that,conditions%20where%20disease%20spreads%20easily.</a:t>
            </a:r>
            <a:r>
              <a:rPr lang="en-US" sz="1100" dirty="0">
                <a:solidFill>
                  <a:schemeClr val="bg1"/>
                </a:solidFill>
                <a:latin typeface="Aptos"/>
                <a:ea typeface="Roboto"/>
                <a:cs typeface="Roboto"/>
              </a:rPr>
              <a:t>&gt; [accessed 6th March 2025]</a:t>
            </a:r>
            <a:endParaRPr lang="en-US" sz="1100">
              <a:solidFill>
                <a:schemeClr val="bg1"/>
              </a:solidFill>
              <a:latin typeface="Aptos"/>
            </a:endParaRPr>
          </a:p>
          <a:p>
            <a:r>
              <a:rPr lang="en-US" sz="1100" dirty="0">
                <a:solidFill>
                  <a:schemeClr val="bg1"/>
                </a:solidFill>
                <a:latin typeface="Aptos"/>
                <a:ea typeface="Roboto"/>
                <a:cs typeface="Roboto"/>
              </a:rPr>
              <a:t>-</a:t>
            </a:r>
            <a:endParaRPr lang="en-US" sz="1100">
              <a:solidFill>
                <a:schemeClr val="bg1"/>
              </a:solidFill>
              <a:ea typeface="Roboto"/>
              <a:cs typeface="Roboto"/>
            </a:endParaRPr>
          </a:p>
          <a:p>
            <a:pPr marL="342900" indent="-342900">
              <a:buFont typeface="Arial"/>
              <a:buChar char="•"/>
            </a:pPr>
            <a:endParaRPr lang="en-US" sz="2400">
              <a:solidFill>
                <a:schemeClr val="bg1"/>
              </a:solidFill>
            </a:endParaRPr>
          </a:p>
        </p:txBody>
      </p:sp>
    </p:spTree>
    <p:extLst>
      <p:ext uri="{BB962C8B-B14F-4D97-AF65-F5344CB8AC3E}">
        <p14:creationId xmlns:p14="http://schemas.microsoft.com/office/powerpoint/2010/main" val="1718895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9915CE2-8F47-5CB1-7EA8-A5EBC9EA477E}"/>
              </a:ext>
            </a:extLst>
          </p:cNvPr>
          <p:cNvSpPr txBox="1"/>
          <p:nvPr/>
        </p:nvSpPr>
        <p:spPr>
          <a:xfrm>
            <a:off x="242575" y="211508"/>
            <a:ext cx="11382744"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dirty="0">
                <a:solidFill>
                  <a:schemeClr val="bg1"/>
                </a:solidFill>
              </a:rPr>
              <a:t>Environmental Damage, </a:t>
            </a:r>
            <a:r>
              <a:rPr lang="en-US" sz="1100" dirty="0">
                <a:solidFill>
                  <a:schemeClr val="bg1"/>
                </a:solidFill>
              </a:rPr>
              <a:t>2025 vols (2024b) [accessed 6th March 2025]</a:t>
            </a:r>
          </a:p>
          <a:p>
            <a:r>
              <a:rPr lang="en-US" sz="1100" dirty="0">
                <a:solidFill>
                  <a:schemeClr val="bg1"/>
                </a:solidFill>
              </a:rPr>
              <a:t>Jacques, Michelle L. and others, 'Expanding Environmental Justice: A Case Study of Community Risk and Benefit Perceptions of Industrial Animal Farming Operations', </a:t>
            </a:r>
            <a:r>
              <a:rPr lang="en-US" sz="1100" i="1" dirty="0">
                <a:solidFill>
                  <a:schemeClr val="bg1"/>
                </a:solidFill>
              </a:rPr>
              <a:t>Race, Gender &amp; Class (Towson, Md.), </a:t>
            </a:r>
            <a:r>
              <a:rPr lang="en-US" sz="1100" dirty="0">
                <a:solidFill>
                  <a:schemeClr val="bg1"/>
                </a:solidFill>
              </a:rPr>
              <a:t>19 (2012), 218–243 [accessed 6th March 2025]</a:t>
            </a:r>
          </a:p>
          <a:p>
            <a:r>
              <a:rPr lang="en-US" sz="1100" dirty="0">
                <a:solidFill>
                  <a:schemeClr val="bg1"/>
                </a:solidFill>
              </a:rPr>
              <a:t>Liu, Zhong and others, 'Prioritized Antibiotics Screening Based on Comprehensive Risk Assessments and Related Management Strategy in various Animal Farms', </a:t>
            </a:r>
            <a:r>
              <a:rPr lang="en-US" sz="1100" i="1" dirty="0">
                <a:solidFill>
                  <a:schemeClr val="bg1"/>
                </a:solidFill>
              </a:rPr>
              <a:t>Journal of Environmental Management, </a:t>
            </a:r>
            <a:r>
              <a:rPr lang="en-US" sz="1100" dirty="0">
                <a:solidFill>
                  <a:schemeClr val="bg1"/>
                </a:solidFill>
              </a:rPr>
              <a:t>319 (2022), 115702 [accessed 6th March 2025]</a:t>
            </a:r>
          </a:p>
          <a:p>
            <a:r>
              <a:rPr lang="en-US" sz="1100" err="1">
                <a:solidFill>
                  <a:schemeClr val="bg1"/>
                </a:solidFill>
              </a:rPr>
              <a:t>Ogneva</a:t>
            </a:r>
            <a:r>
              <a:rPr lang="en-US" sz="1100" dirty="0">
                <a:solidFill>
                  <a:schemeClr val="bg1"/>
                </a:solidFill>
              </a:rPr>
              <a:t>-Himmelberger, Yelena, </a:t>
            </a:r>
            <a:r>
              <a:rPr lang="en-US" sz="1100" err="1">
                <a:solidFill>
                  <a:schemeClr val="bg1"/>
                </a:solidFill>
              </a:rPr>
              <a:t>Liyao</a:t>
            </a:r>
            <a:r>
              <a:rPr lang="en-US" sz="1100" dirty="0">
                <a:solidFill>
                  <a:schemeClr val="bg1"/>
                </a:solidFill>
              </a:rPr>
              <a:t> Huang and Hao Xin, 'CALPUFF and CAFOs: Air Pollution Modeling and Environmental Justice Analysis in the North Carolina Hog Industry', </a:t>
            </a:r>
            <a:r>
              <a:rPr lang="en-US" sz="1100" i="1" dirty="0">
                <a:solidFill>
                  <a:schemeClr val="bg1"/>
                </a:solidFill>
              </a:rPr>
              <a:t>ISPRS International Journal of Geo-Information, </a:t>
            </a:r>
            <a:r>
              <a:rPr lang="en-US" sz="1100" dirty="0">
                <a:solidFill>
                  <a:schemeClr val="bg1"/>
                </a:solidFill>
              </a:rPr>
              <a:t>4 (2015), 150–171 [accessed 6th March 2025]</a:t>
            </a:r>
          </a:p>
          <a:p>
            <a:r>
              <a:rPr lang="en-US" sz="1100" dirty="0">
                <a:solidFill>
                  <a:schemeClr val="bg1"/>
                </a:solidFill>
              </a:rPr>
              <a:t>Rawls, John, </a:t>
            </a:r>
            <a:r>
              <a:rPr lang="en-US" sz="1100" i="1" dirty="0">
                <a:solidFill>
                  <a:schemeClr val="bg1"/>
                </a:solidFill>
              </a:rPr>
              <a:t>A Theory of Justice</a:t>
            </a:r>
            <a:r>
              <a:rPr lang="en-US" sz="1100" dirty="0">
                <a:solidFill>
                  <a:schemeClr val="bg1"/>
                </a:solidFill>
              </a:rPr>
              <a:t> (Cambridge, Mass: Belknap Press of Harvard University Press, 1999) [accessed 28th February 2025]</a:t>
            </a:r>
          </a:p>
          <a:p>
            <a:r>
              <a:rPr lang="en-US" sz="1100" err="1">
                <a:solidFill>
                  <a:schemeClr val="bg1"/>
                </a:solidFill>
              </a:rPr>
              <a:t>Scrinis</a:t>
            </a:r>
            <a:r>
              <a:rPr lang="en-US" sz="1100" dirty="0">
                <a:solidFill>
                  <a:schemeClr val="bg1"/>
                </a:solidFill>
              </a:rPr>
              <a:t>, Gyorgy, Christine Parker and Rachel Carey, 'The Caged Chicken Or the Free-Range Egg? the Regulatory and Market Dynamics of Layer-Hen Welfare in the UK, Australia and the USA', </a:t>
            </a:r>
            <a:r>
              <a:rPr lang="en-US" sz="1100" i="1" dirty="0">
                <a:solidFill>
                  <a:schemeClr val="bg1"/>
                </a:solidFill>
              </a:rPr>
              <a:t>Journal of Agricultural &amp; Environmental Ethics, </a:t>
            </a:r>
            <a:r>
              <a:rPr lang="en-US" sz="1100" dirty="0">
                <a:solidFill>
                  <a:schemeClr val="bg1"/>
                </a:solidFill>
              </a:rPr>
              <a:t>30 (2017), 783–808 [accessed 6th March 2025]</a:t>
            </a:r>
          </a:p>
          <a:p>
            <a:r>
              <a:rPr lang="en-US" sz="1100" dirty="0">
                <a:solidFill>
                  <a:schemeClr val="bg1"/>
                </a:solidFill>
              </a:rPr>
              <a:t>Singer, Peter, </a:t>
            </a:r>
            <a:r>
              <a:rPr lang="en-US" sz="1100" i="1" dirty="0">
                <a:solidFill>
                  <a:schemeClr val="bg1"/>
                </a:solidFill>
              </a:rPr>
              <a:t>Animal Liberation</a:t>
            </a:r>
            <a:r>
              <a:rPr lang="en-US" sz="1100" dirty="0">
                <a:solidFill>
                  <a:schemeClr val="bg1"/>
                </a:solidFill>
              </a:rPr>
              <a:t> (London: The Bodley Head, 2015) [accessed 5th March 2025]</a:t>
            </a:r>
          </a:p>
          <a:p>
            <a:r>
              <a:rPr lang="en-US" sz="1100" dirty="0">
                <a:solidFill>
                  <a:schemeClr val="bg1"/>
                </a:solidFill>
              </a:rPr>
              <a:t>---</a:t>
            </a:r>
            <a:r>
              <a:rPr lang="en-US" sz="1100" i="1" dirty="0">
                <a:solidFill>
                  <a:schemeClr val="bg1"/>
                </a:solidFill>
              </a:rPr>
              <a:t>Practical Ethics</a:t>
            </a:r>
            <a:r>
              <a:rPr lang="en-US" sz="1100" dirty="0">
                <a:solidFill>
                  <a:schemeClr val="bg1"/>
                </a:solidFill>
              </a:rPr>
              <a:t>, 3rd </a:t>
            </a:r>
            <a:r>
              <a:rPr lang="en-US" sz="1100" err="1">
                <a:solidFill>
                  <a:schemeClr val="bg1"/>
                </a:solidFill>
              </a:rPr>
              <a:t>edn</a:t>
            </a:r>
            <a:r>
              <a:rPr lang="en-US" sz="1100" dirty="0">
                <a:solidFill>
                  <a:schemeClr val="bg1"/>
                </a:solidFill>
              </a:rPr>
              <a:t> (Cambridge: Cambridge University Press, 2011) [accessed 6th March 2025]</a:t>
            </a:r>
          </a:p>
          <a:p>
            <a:pPr algn="l"/>
            <a:endParaRPr lang="en-US" dirty="0"/>
          </a:p>
        </p:txBody>
      </p:sp>
    </p:spTree>
    <p:extLst>
      <p:ext uri="{BB962C8B-B14F-4D97-AF65-F5344CB8AC3E}">
        <p14:creationId xmlns:p14="http://schemas.microsoft.com/office/powerpoint/2010/main" val="14225360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The Interlinking Issues of Justice Inherent in Factory Farming</vt:lpstr>
      <vt:lpstr>Introduction</vt:lpstr>
      <vt:lpstr>Does animal suffering have significance?</vt:lpstr>
      <vt:lpstr>Libertarian view of Justice</vt:lpstr>
      <vt:lpstr>The Effects On Animals</vt:lpstr>
      <vt:lpstr>The Effects On Humans </vt:lpstr>
      <vt:lpstr>The Effects on The Environment </vt:lpstr>
      <vt:lpstr>The Effects on Small scale Farms</vt:lpstr>
      <vt:lpstr>The Effects on World Hunger</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183</cp:revision>
  <dcterms:created xsi:type="dcterms:W3CDTF">2025-02-27T15:16:59Z</dcterms:created>
  <dcterms:modified xsi:type="dcterms:W3CDTF">2025-03-10T16:17:28Z</dcterms:modified>
</cp:coreProperties>
</file>