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3837" autoAdjust="0"/>
  </p:normalViewPr>
  <p:slideViewPr>
    <p:cSldViewPr snapToGrid="0">
      <p:cViewPr varScale="1">
        <p:scale>
          <a:sx n="105" d="100"/>
          <a:sy n="105" d="100"/>
        </p:scale>
        <p:origin x="78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ma Amin (2222407)" userId="8631c166-ffa7-4ae4-8fb3-afaa41481f0a" providerId="ADAL" clId="{10B354B7-0D8E-5228-A0A3-759A9A071267}"/>
    <pc:docChg chg="modSld">
      <pc:chgData name="Naima Amin (2222407)" userId="8631c166-ffa7-4ae4-8fb3-afaa41481f0a" providerId="ADAL" clId="{10B354B7-0D8E-5228-A0A3-759A9A071267}" dt="2026-03-04T18:28:32.205" v="0" actId="20577"/>
      <pc:docMkLst>
        <pc:docMk/>
      </pc:docMkLst>
      <pc:sldChg chg="modSp mod">
        <pc:chgData name="Naima Amin (2222407)" userId="8631c166-ffa7-4ae4-8fb3-afaa41481f0a" providerId="ADAL" clId="{10B354B7-0D8E-5228-A0A3-759A9A071267}" dt="2026-03-04T18:28:32.205" v="0" actId="20577"/>
        <pc:sldMkLst>
          <pc:docMk/>
          <pc:sldMk cId="714545912" sldId="261"/>
        </pc:sldMkLst>
        <pc:spChg chg="mod">
          <ac:chgData name="Naima Amin (2222407)" userId="8631c166-ffa7-4ae4-8fb3-afaa41481f0a" providerId="ADAL" clId="{10B354B7-0D8E-5228-A0A3-759A9A071267}" dt="2026-03-04T18:28:32.205" v="0" actId="20577"/>
          <ac:spMkLst>
            <pc:docMk/>
            <pc:sldMk cId="714545912" sldId="261"/>
            <ac:spMk id="3" creationId="{4D9BF509-EE03-EB27-3B89-E3007D240EC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image" Target="../media/image2.jp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image" Target="../media/image2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16D3A3-2094-44D4-BB60-C59AD053ACB7}" type="doc">
      <dgm:prSet loTypeId="urn:microsoft.com/office/officeart/2005/8/layout/vList4" loCatId="list" qsTypeId="urn:microsoft.com/office/officeart/2005/8/quickstyle/simple2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1E1EA248-8433-45BE-9C40-228C8281450E}">
      <dgm:prSet phldrT="[Text]" phldr="0" custT="1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Definition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CF24F8-4B32-45D6-BE10-B7140FD5016F}" type="parTrans" cxnId="{4E392B6F-BDEC-417C-86C7-570F0F96D567}">
      <dgm:prSet/>
      <dgm:spPr/>
      <dgm:t>
        <a:bodyPr/>
        <a:lstStyle/>
        <a:p>
          <a:pPr algn="l"/>
          <a:endParaRPr lang="en-GB" sz="2000"/>
        </a:p>
      </dgm:t>
    </dgm:pt>
    <dgm:pt modelId="{B9D557F9-3C4B-4C54-8E23-1B8DC4F59F0F}" type="sibTrans" cxnId="{4E392B6F-BDEC-417C-86C7-570F0F96D567}">
      <dgm:prSet/>
      <dgm:spPr/>
      <dgm:t>
        <a:bodyPr/>
        <a:lstStyle/>
        <a:p>
          <a:pPr algn="l"/>
          <a:endParaRPr lang="en-GB" sz="2000"/>
        </a:p>
      </dgm:t>
    </dgm:pt>
    <dgm:pt modelId="{E6FF536E-07DC-4A49-9DAC-9B90B457D039}">
      <dgm:prSet phldrT="[Text]" custT="1"/>
      <dgm:spPr/>
      <dgm:t>
        <a:bodyPr/>
        <a:lstStyle/>
        <a:p>
          <a:pPr algn="l">
            <a:lnSpc>
              <a:spcPct val="100000"/>
            </a:lnSpc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sz="1400" b="0" i="0" u="none" strike="noStrike" cap="none" normalizeH="0" baseline="0" dirty="0">
              <a:ln/>
              <a:solidFill>
                <a:schemeClr val="tx1"/>
              </a:solidFill>
              <a:effectLst/>
              <a:latin typeface="Arial" panose="020B0604020202020204" pitchFamily="34" charset="0"/>
            </a:rPr>
            <a:t>Diabetes is a chronic condition.</a:t>
          </a:r>
          <a:endParaRPr lang="en-GB" sz="1400" dirty="0">
            <a:solidFill>
              <a:schemeClr val="tx1"/>
            </a:solidFill>
          </a:endParaRPr>
        </a:p>
      </dgm:t>
    </dgm:pt>
    <dgm:pt modelId="{7B450444-65EF-485F-85CA-D26A57A9DB35}" type="parTrans" cxnId="{2CA5062A-B772-4B85-A909-94582A9F27EE}">
      <dgm:prSet/>
      <dgm:spPr/>
      <dgm:t>
        <a:bodyPr/>
        <a:lstStyle/>
        <a:p>
          <a:pPr algn="l"/>
          <a:endParaRPr lang="en-GB" sz="2000"/>
        </a:p>
      </dgm:t>
    </dgm:pt>
    <dgm:pt modelId="{48521BA4-E923-492D-A9A7-6730EF13366A}" type="sibTrans" cxnId="{2CA5062A-B772-4B85-A909-94582A9F27EE}">
      <dgm:prSet/>
      <dgm:spPr/>
      <dgm:t>
        <a:bodyPr/>
        <a:lstStyle/>
        <a:p>
          <a:pPr algn="l"/>
          <a:endParaRPr lang="en-GB" sz="2000"/>
        </a:p>
      </dgm:t>
    </dgm:pt>
    <dgm:pt modelId="{2B3D57D8-139F-4BE7-94B0-84EFBFE7B304}">
      <dgm:prSet phldrT="[Text]" phldr="0" custT="1"/>
      <dgm:spPr/>
      <dgm:t>
        <a:bodyPr/>
        <a:lstStyle/>
        <a:p>
          <a:pPr algn="l">
            <a:buNone/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Symptoms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69EE41-6913-4F1E-8B20-A518C9E9858D}" type="parTrans" cxnId="{8384FE7D-51A0-43BC-927D-8BAF991324E4}">
      <dgm:prSet/>
      <dgm:spPr/>
      <dgm:t>
        <a:bodyPr/>
        <a:lstStyle/>
        <a:p>
          <a:pPr algn="l"/>
          <a:endParaRPr lang="en-GB" sz="2000"/>
        </a:p>
      </dgm:t>
    </dgm:pt>
    <dgm:pt modelId="{355F3B2C-CB0D-4439-B707-D8F1DC9072E5}" type="sibTrans" cxnId="{8384FE7D-51A0-43BC-927D-8BAF991324E4}">
      <dgm:prSet/>
      <dgm:spPr/>
      <dgm:t>
        <a:bodyPr/>
        <a:lstStyle/>
        <a:p>
          <a:pPr algn="l"/>
          <a:endParaRPr lang="en-GB" sz="2000"/>
        </a:p>
      </dgm:t>
    </dgm:pt>
    <dgm:pt modelId="{E12DC1BD-8D38-4408-8C07-C653F1D27A0B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feeling extremely thirsty and urinating more frequently than normal.</a:t>
          </a:r>
          <a:endParaRPr lang="en-GB" sz="1600" dirty="0">
            <a:solidFill>
              <a:schemeClr val="tx1"/>
            </a:solidFill>
          </a:endParaRPr>
        </a:p>
      </dgm:t>
    </dgm:pt>
    <dgm:pt modelId="{4411B7EE-D04F-4A41-8823-655DEFD92FAB}" type="parTrans" cxnId="{2624364D-8041-4D04-AB1A-D0681FBA10F5}">
      <dgm:prSet/>
      <dgm:spPr/>
      <dgm:t>
        <a:bodyPr/>
        <a:lstStyle/>
        <a:p>
          <a:pPr algn="l"/>
          <a:endParaRPr lang="en-GB" sz="2000"/>
        </a:p>
      </dgm:t>
    </dgm:pt>
    <dgm:pt modelId="{07AB1A45-222B-49AC-9B20-14DB507F907D}" type="sibTrans" cxnId="{2624364D-8041-4D04-AB1A-D0681FBA10F5}">
      <dgm:prSet/>
      <dgm:spPr/>
      <dgm:t>
        <a:bodyPr/>
        <a:lstStyle/>
        <a:p>
          <a:pPr algn="l"/>
          <a:endParaRPr lang="en-GB" sz="2000"/>
        </a:p>
      </dgm:t>
    </dgm:pt>
    <dgm:pt modelId="{ED76E5B2-DF84-4931-A21E-87EAA9C7CAEA}">
      <dgm:prSet custT="1"/>
      <dgm:spPr/>
      <dgm:t>
        <a:bodyPr/>
        <a:lstStyle/>
        <a:p>
          <a:pPr algn="l"/>
          <a:r>
            <a:rPr kumimoji="0" lang="en-US" altLang="en-US" sz="1600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Aetiology</a:t>
          </a:r>
        </a:p>
        <a:p>
          <a:pPr algn="l"/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Diabetes cause: less insulin production or poor utilisation (insulin resistance). </a:t>
          </a:r>
        </a:p>
        <a:p>
          <a:pPr algn="l"/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Type 1 diabetes: not be preventable </a:t>
          </a:r>
        </a:p>
        <a:p>
          <a:pPr algn="l"/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Type 1: An autoimmune disorder.</a:t>
          </a:r>
          <a:endParaRPr kumimoji="0" lang="en-US" altLang="en-US" sz="1600" b="1" i="0" u="none" strike="noStrike" cap="none" normalizeH="0" baseline="0" dirty="0">
            <a:ln/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C7BBCE-6B5B-4C9D-B438-EBCA8B659A54}" type="parTrans" cxnId="{2655FE9B-A71B-4C98-904D-41C501946951}">
      <dgm:prSet/>
      <dgm:spPr/>
      <dgm:t>
        <a:bodyPr/>
        <a:lstStyle/>
        <a:p>
          <a:pPr algn="l"/>
          <a:endParaRPr lang="en-GB" sz="2000"/>
        </a:p>
      </dgm:t>
    </dgm:pt>
    <dgm:pt modelId="{E176D74D-4E58-4E5E-8A29-8FD36FEDF31A}" type="sibTrans" cxnId="{2655FE9B-A71B-4C98-904D-41C501946951}">
      <dgm:prSet/>
      <dgm:spPr/>
      <dgm:t>
        <a:bodyPr/>
        <a:lstStyle/>
        <a:p>
          <a:pPr algn="l"/>
          <a:endParaRPr lang="en-GB" sz="2000"/>
        </a:p>
      </dgm:t>
    </dgm:pt>
    <dgm:pt modelId="{DFD6E6CA-63D1-45A3-8D5B-BD471441248C}">
      <dgm:prSet custT="1"/>
      <dgm:spPr/>
      <dgm:t>
        <a:bodyPr/>
        <a:lstStyle/>
        <a:p>
          <a:pPr algn="l"/>
          <a:endParaRPr lang="en-US" altLang="en-US" sz="1600" dirty="0">
            <a:latin typeface="Arial" panose="020B0604020202020204" pitchFamily="34" charset="0"/>
          </a:endParaRPr>
        </a:p>
      </dgm:t>
    </dgm:pt>
    <dgm:pt modelId="{96B686B2-B3B0-4D0C-AC2E-87DC635137A4}" type="parTrans" cxnId="{145ED7D7-BABA-432B-AE0E-B67769ED8F18}">
      <dgm:prSet/>
      <dgm:spPr/>
      <dgm:t>
        <a:bodyPr/>
        <a:lstStyle/>
        <a:p>
          <a:endParaRPr lang="en-GB"/>
        </a:p>
      </dgm:t>
    </dgm:pt>
    <dgm:pt modelId="{0698893B-0D16-4037-BDEA-AAC12FC83C82}" type="sibTrans" cxnId="{145ED7D7-BABA-432B-AE0E-B67769ED8F18}">
      <dgm:prSet/>
      <dgm:spPr/>
      <dgm:t>
        <a:bodyPr/>
        <a:lstStyle/>
        <a:p>
          <a:endParaRPr lang="en-GB"/>
        </a:p>
      </dgm:t>
    </dgm:pt>
    <dgm:pt modelId="{6861DF8D-1670-4693-8651-8B063883E23B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impaired vision, </a:t>
          </a:r>
          <a:endParaRPr lang="en-GB" sz="1600" dirty="0">
            <a:solidFill>
              <a:schemeClr val="tx1"/>
            </a:solidFill>
          </a:endParaRPr>
        </a:p>
      </dgm:t>
    </dgm:pt>
    <dgm:pt modelId="{328B44BD-1D45-47F1-8C58-A0B8A5AA45C9}" type="parTrans" cxnId="{BE9C9943-5C76-45A4-96F4-F6E3CBD1AA9E}">
      <dgm:prSet/>
      <dgm:spPr/>
      <dgm:t>
        <a:bodyPr/>
        <a:lstStyle/>
        <a:p>
          <a:endParaRPr lang="en-GB"/>
        </a:p>
      </dgm:t>
    </dgm:pt>
    <dgm:pt modelId="{80AF6DC7-156F-4AA9-8633-756ECCD2AA05}" type="sibTrans" cxnId="{BE9C9943-5C76-45A4-96F4-F6E3CBD1AA9E}">
      <dgm:prSet/>
      <dgm:spPr/>
      <dgm:t>
        <a:bodyPr/>
        <a:lstStyle/>
        <a:p>
          <a:endParaRPr lang="en-GB"/>
        </a:p>
      </dgm:t>
    </dgm:pt>
    <dgm:pt modelId="{11F91B81-FA5F-4BE6-915C-EB543B5D3E16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fatigue, and unintentional weight loss.</a:t>
          </a:r>
          <a:endParaRPr lang="en-GB" sz="1600" dirty="0">
            <a:solidFill>
              <a:schemeClr val="tx1"/>
            </a:solidFill>
          </a:endParaRPr>
        </a:p>
      </dgm:t>
    </dgm:pt>
    <dgm:pt modelId="{5CC64441-5713-4645-A90E-F4092EAEF0AB}" type="parTrans" cxnId="{4CEC3856-D7C2-4C9A-A4F1-1735779D79CA}">
      <dgm:prSet/>
      <dgm:spPr/>
      <dgm:t>
        <a:bodyPr/>
        <a:lstStyle/>
        <a:p>
          <a:endParaRPr lang="en-GB"/>
        </a:p>
      </dgm:t>
    </dgm:pt>
    <dgm:pt modelId="{E341B544-27DD-4403-B1D1-4A7262208F8E}" type="sibTrans" cxnId="{4CEC3856-D7C2-4C9A-A4F1-1735779D79CA}">
      <dgm:prSet/>
      <dgm:spPr/>
      <dgm:t>
        <a:bodyPr/>
        <a:lstStyle/>
        <a:p>
          <a:endParaRPr lang="en-GB"/>
        </a:p>
      </dgm:t>
    </dgm:pt>
    <dgm:pt modelId="{6B6C8EBD-600C-4607-91C5-A154C8814468}">
      <dgm:prSet phldrT="[Text]" custT="1"/>
      <dgm:spPr/>
      <dgm:t>
        <a:bodyPr/>
        <a:lstStyle/>
        <a:p>
          <a:pPr algn="l">
            <a:lnSpc>
              <a:spcPct val="100000"/>
            </a:lnSpc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Blood sugar levels remain too high. </a:t>
          </a:r>
          <a:endParaRPr lang="en-GB" sz="1400" dirty="0">
            <a:solidFill>
              <a:schemeClr val="tx1"/>
            </a:solidFill>
          </a:endParaRPr>
        </a:p>
      </dgm:t>
    </dgm:pt>
    <dgm:pt modelId="{ED8FEC52-0B5C-4A3A-876B-E172B1A36423}" type="parTrans" cxnId="{E2E78562-E724-4477-9CE7-E71D2FCC5A3F}">
      <dgm:prSet/>
      <dgm:spPr/>
      <dgm:t>
        <a:bodyPr/>
        <a:lstStyle/>
        <a:p>
          <a:endParaRPr lang="en-GB"/>
        </a:p>
      </dgm:t>
    </dgm:pt>
    <dgm:pt modelId="{039E0EB5-40A7-4AA9-B26A-025655AA8B1A}" type="sibTrans" cxnId="{E2E78562-E724-4477-9CE7-E71D2FCC5A3F}">
      <dgm:prSet/>
      <dgm:spPr/>
      <dgm:t>
        <a:bodyPr/>
        <a:lstStyle/>
        <a:p>
          <a:endParaRPr lang="en-GB"/>
        </a:p>
      </dgm:t>
    </dgm:pt>
    <dgm:pt modelId="{69401ECC-9D6F-420C-8675-1347DBB7989D}">
      <dgm:prSet phldrT="[Text]" custT="1"/>
      <dgm:spPr/>
      <dgm:t>
        <a:bodyPr/>
        <a:lstStyle/>
        <a:p>
          <a:pPr algn="l">
            <a:lnSpc>
              <a:spcPct val="100000"/>
            </a:lnSpc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It may harm blood vessels with increased risk of heart and circulatory conditions(</a:t>
          </a:r>
          <a:r>
            <a:rPr lang="en-US" altLang="en-US" sz="1400" dirty="0">
              <a:solidFill>
                <a:schemeClr val="tx1"/>
              </a:solidFill>
              <a:latin typeface="Arial" panose="020B0604020202020204" pitchFamily="34" charset="0"/>
            </a:rPr>
            <a:t>WHO, 2024).</a:t>
          </a:r>
          <a:endParaRPr lang="en-GB" sz="1400" dirty="0">
            <a:solidFill>
              <a:schemeClr val="tx1"/>
            </a:solidFill>
          </a:endParaRPr>
        </a:p>
      </dgm:t>
    </dgm:pt>
    <dgm:pt modelId="{5EA557B9-6945-4173-B919-B25B9AAD8528}" type="parTrans" cxnId="{3BE83E37-9A86-460B-9E12-BA3F3600EE28}">
      <dgm:prSet/>
      <dgm:spPr/>
      <dgm:t>
        <a:bodyPr/>
        <a:lstStyle/>
        <a:p>
          <a:endParaRPr lang="en-GB"/>
        </a:p>
      </dgm:t>
    </dgm:pt>
    <dgm:pt modelId="{5B473179-F134-4392-B60A-663C24244440}" type="sibTrans" cxnId="{3BE83E37-9A86-460B-9E12-BA3F3600EE28}">
      <dgm:prSet/>
      <dgm:spPr/>
      <dgm:t>
        <a:bodyPr/>
        <a:lstStyle/>
        <a:p>
          <a:endParaRPr lang="en-GB"/>
        </a:p>
      </dgm:t>
    </dgm:pt>
    <dgm:pt modelId="{B72153FE-B8C0-4F26-8C17-894D8E067F30}">
      <dgm:prSet phldrT="[Text]" custT="1"/>
      <dgm:spPr/>
      <dgm:t>
        <a:bodyPr/>
        <a:lstStyle/>
        <a:p>
          <a:pPr algn="l">
            <a:lnSpc>
              <a:spcPct val="100000"/>
            </a:lnSpc>
            <a:buClrTx/>
            <a:buSzTx/>
            <a:buFont typeface="Arial" panose="020B0604020202020204" pitchFamily="34" charset="0"/>
            <a:buChar char="•"/>
          </a:pPr>
          <a:r>
            <a: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pancreas cannot produce insulin or the body is unable to use it.</a:t>
          </a:r>
          <a:endParaRPr lang="en-GB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078DBA-C369-4A99-8108-A123CB72B59A}" type="parTrans" cxnId="{95F37D61-5F45-4FB9-A5F0-FE8DA590499C}">
      <dgm:prSet/>
      <dgm:spPr/>
      <dgm:t>
        <a:bodyPr/>
        <a:lstStyle/>
        <a:p>
          <a:endParaRPr lang="en-GB"/>
        </a:p>
      </dgm:t>
    </dgm:pt>
    <dgm:pt modelId="{4C73AF96-A5B5-4115-8D8D-6504AB638AEB}" type="sibTrans" cxnId="{95F37D61-5F45-4FB9-A5F0-FE8DA590499C}">
      <dgm:prSet/>
      <dgm:spPr/>
      <dgm:t>
        <a:bodyPr/>
        <a:lstStyle/>
        <a:p>
          <a:endParaRPr lang="en-GB"/>
        </a:p>
      </dgm:t>
    </dgm:pt>
    <dgm:pt modelId="{660F6814-A7DE-467A-BD43-625565BE8DDD}" type="pres">
      <dgm:prSet presAssocID="{CB16D3A3-2094-44D4-BB60-C59AD053ACB7}" presName="linear" presStyleCnt="0">
        <dgm:presLayoutVars>
          <dgm:dir/>
          <dgm:resizeHandles val="exact"/>
        </dgm:presLayoutVars>
      </dgm:prSet>
      <dgm:spPr/>
    </dgm:pt>
    <dgm:pt modelId="{C9C9C5BB-2FB4-4158-9AAA-9F7DE9C31CC4}" type="pres">
      <dgm:prSet presAssocID="{1E1EA248-8433-45BE-9C40-228C8281450E}" presName="comp" presStyleCnt="0"/>
      <dgm:spPr/>
    </dgm:pt>
    <dgm:pt modelId="{44774DF6-68BC-4E87-B05B-F27FC6736E20}" type="pres">
      <dgm:prSet presAssocID="{1E1EA248-8433-45BE-9C40-228C8281450E}" presName="box" presStyleLbl="node1" presStyleIdx="0" presStyleCnt="3" custLinFactNeighborY="-10357"/>
      <dgm:spPr/>
    </dgm:pt>
    <dgm:pt modelId="{367CCB70-8D9A-45B5-94EB-A896A3706469}" type="pres">
      <dgm:prSet presAssocID="{1E1EA248-8433-45BE-9C40-228C8281450E}" presName="img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l="-4000" r="-4000"/>
          </a:stretch>
        </a:blipFill>
      </dgm:spPr>
    </dgm:pt>
    <dgm:pt modelId="{FA268665-51F6-4E01-91C6-2BB749F96AB2}" type="pres">
      <dgm:prSet presAssocID="{1E1EA248-8433-45BE-9C40-228C8281450E}" presName="text" presStyleLbl="node1" presStyleIdx="0" presStyleCnt="3">
        <dgm:presLayoutVars>
          <dgm:bulletEnabled val="1"/>
        </dgm:presLayoutVars>
      </dgm:prSet>
      <dgm:spPr/>
    </dgm:pt>
    <dgm:pt modelId="{CD8A6F92-190F-4A6D-83D0-A7394F7FB00E}" type="pres">
      <dgm:prSet presAssocID="{B9D557F9-3C4B-4C54-8E23-1B8DC4F59F0F}" presName="spacer" presStyleCnt="0"/>
      <dgm:spPr/>
    </dgm:pt>
    <dgm:pt modelId="{9D90BC68-63A8-4BF1-BF7B-BCCA7F7A7EB6}" type="pres">
      <dgm:prSet presAssocID="{2B3D57D8-139F-4BE7-94B0-84EFBFE7B304}" presName="comp" presStyleCnt="0"/>
      <dgm:spPr/>
    </dgm:pt>
    <dgm:pt modelId="{1F47CEC0-B7DA-409C-B046-FF5E55D35409}" type="pres">
      <dgm:prSet presAssocID="{2B3D57D8-139F-4BE7-94B0-84EFBFE7B304}" presName="box" presStyleLbl="node1" presStyleIdx="1" presStyleCnt="3"/>
      <dgm:spPr/>
    </dgm:pt>
    <dgm:pt modelId="{8A9EB847-0301-4B6A-B631-6ABEB9A88423}" type="pres">
      <dgm:prSet presAssocID="{2B3D57D8-139F-4BE7-94B0-84EFBFE7B304}" presName="img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A77DBFFA-CC3D-48CE-B2DE-283840073250}" type="pres">
      <dgm:prSet presAssocID="{2B3D57D8-139F-4BE7-94B0-84EFBFE7B304}" presName="text" presStyleLbl="node1" presStyleIdx="1" presStyleCnt="3">
        <dgm:presLayoutVars>
          <dgm:bulletEnabled val="1"/>
        </dgm:presLayoutVars>
      </dgm:prSet>
      <dgm:spPr/>
    </dgm:pt>
    <dgm:pt modelId="{7C1368A4-001E-4529-9F12-747412ABEB9D}" type="pres">
      <dgm:prSet presAssocID="{355F3B2C-CB0D-4439-B707-D8F1DC9072E5}" presName="spacer" presStyleCnt="0"/>
      <dgm:spPr/>
    </dgm:pt>
    <dgm:pt modelId="{4CDEC6F5-CF5C-430B-99F0-78964E8E8231}" type="pres">
      <dgm:prSet presAssocID="{ED76E5B2-DF84-4931-A21E-87EAA9C7CAEA}" presName="comp" presStyleCnt="0"/>
      <dgm:spPr/>
    </dgm:pt>
    <dgm:pt modelId="{010E35D8-D7E9-40D2-B6D3-A01936E99333}" type="pres">
      <dgm:prSet presAssocID="{ED76E5B2-DF84-4931-A21E-87EAA9C7CAEA}" presName="box" presStyleLbl="node1" presStyleIdx="2" presStyleCnt="3" custLinFactNeighborX="2488" custLinFactNeighborY="2122"/>
      <dgm:spPr/>
    </dgm:pt>
    <dgm:pt modelId="{8E664D2B-C240-4DF1-86A2-66E767A91180}" type="pres">
      <dgm:prSet presAssocID="{ED76E5B2-DF84-4931-A21E-87EAA9C7CAEA}" presName="img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 l="-4000" r="-4000"/>
          </a:stretch>
        </a:blipFill>
      </dgm:spPr>
    </dgm:pt>
    <dgm:pt modelId="{16A7206D-A167-4093-8388-394CCFE6FFBC}" type="pres">
      <dgm:prSet presAssocID="{ED76E5B2-DF84-4931-A21E-87EAA9C7CAEA}" presName="text" presStyleLbl="node1" presStyleIdx="2" presStyleCnt="3">
        <dgm:presLayoutVars>
          <dgm:bulletEnabled val="1"/>
        </dgm:presLayoutVars>
      </dgm:prSet>
      <dgm:spPr/>
    </dgm:pt>
  </dgm:ptLst>
  <dgm:cxnLst>
    <dgm:cxn modelId="{8B94980C-06B4-4E2A-95F2-A7A83E2D9D38}" type="presOf" srcId="{6861DF8D-1670-4693-8651-8B063883E23B}" destId="{A77DBFFA-CC3D-48CE-B2DE-283840073250}" srcOrd="1" destOrd="2" presId="urn:microsoft.com/office/officeart/2005/8/layout/vList4"/>
    <dgm:cxn modelId="{68EFF215-3B4D-4970-919F-C0EAAA593ACE}" type="presOf" srcId="{6B6C8EBD-600C-4607-91C5-A154C8814468}" destId="{FA268665-51F6-4E01-91C6-2BB749F96AB2}" srcOrd="1" destOrd="2" presId="urn:microsoft.com/office/officeart/2005/8/layout/vList4"/>
    <dgm:cxn modelId="{B40A8816-DEBD-45FD-A820-8E11EBE504B2}" type="presOf" srcId="{E6FF536E-07DC-4A49-9DAC-9B90B457D039}" destId="{FA268665-51F6-4E01-91C6-2BB749F96AB2}" srcOrd="1" destOrd="1" presId="urn:microsoft.com/office/officeart/2005/8/layout/vList4"/>
    <dgm:cxn modelId="{B6873B26-7346-4B8F-B2DE-50CC13A1E610}" type="presOf" srcId="{69401ECC-9D6F-420C-8675-1347DBB7989D}" destId="{FA268665-51F6-4E01-91C6-2BB749F96AB2}" srcOrd="1" destOrd="4" presId="urn:microsoft.com/office/officeart/2005/8/layout/vList4"/>
    <dgm:cxn modelId="{2CA5062A-B772-4B85-A909-94582A9F27EE}" srcId="{1E1EA248-8433-45BE-9C40-228C8281450E}" destId="{E6FF536E-07DC-4A49-9DAC-9B90B457D039}" srcOrd="0" destOrd="0" parTransId="{7B450444-65EF-485F-85CA-D26A57A9DB35}" sibTransId="{48521BA4-E923-492D-A9A7-6730EF13366A}"/>
    <dgm:cxn modelId="{891E4E2F-2629-4876-A192-2AF2D34F9E8E}" type="presOf" srcId="{ED76E5B2-DF84-4931-A21E-87EAA9C7CAEA}" destId="{010E35D8-D7E9-40D2-B6D3-A01936E99333}" srcOrd="0" destOrd="0" presId="urn:microsoft.com/office/officeart/2005/8/layout/vList4"/>
    <dgm:cxn modelId="{3BE83E37-9A86-460B-9E12-BA3F3600EE28}" srcId="{1E1EA248-8433-45BE-9C40-228C8281450E}" destId="{69401ECC-9D6F-420C-8675-1347DBB7989D}" srcOrd="3" destOrd="0" parTransId="{5EA557B9-6945-4173-B919-B25B9AAD8528}" sibTransId="{5B473179-F134-4392-B60A-663C24244440}"/>
    <dgm:cxn modelId="{BE9C9943-5C76-45A4-96F4-F6E3CBD1AA9E}" srcId="{2B3D57D8-139F-4BE7-94B0-84EFBFE7B304}" destId="{6861DF8D-1670-4693-8651-8B063883E23B}" srcOrd="1" destOrd="0" parTransId="{328B44BD-1D45-47F1-8C58-A0B8A5AA45C9}" sibTransId="{80AF6DC7-156F-4AA9-8633-756ECCD2AA05}"/>
    <dgm:cxn modelId="{AF15C84C-904D-4A47-ABF5-55723AD745BC}" type="presOf" srcId="{ED76E5B2-DF84-4931-A21E-87EAA9C7CAEA}" destId="{16A7206D-A167-4093-8388-394CCFE6FFBC}" srcOrd="1" destOrd="0" presId="urn:microsoft.com/office/officeart/2005/8/layout/vList4"/>
    <dgm:cxn modelId="{669DD04C-A077-4CAB-A957-2E47ED6825B6}" type="presOf" srcId="{11F91B81-FA5F-4BE6-915C-EB543B5D3E16}" destId="{1F47CEC0-B7DA-409C-B046-FF5E55D35409}" srcOrd="0" destOrd="3" presId="urn:microsoft.com/office/officeart/2005/8/layout/vList4"/>
    <dgm:cxn modelId="{2624364D-8041-4D04-AB1A-D0681FBA10F5}" srcId="{2B3D57D8-139F-4BE7-94B0-84EFBFE7B304}" destId="{E12DC1BD-8D38-4408-8C07-C653F1D27A0B}" srcOrd="0" destOrd="0" parTransId="{4411B7EE-D04F-4A41-8823-655DEFD92FAB}" sibTransId="{07AB1A45-222B-49AC-9B20-14DB507F907D}"/>
    <dgm:cxn modelId="{4CEC3856-D7C2-4C9A-A4F1-1735779D79CA}" srcId="{2B3D57D8-139F-4BE7-94B0-84EFBFE7B304}" destId="{11F91B81-FA5F-4BE6-915C-EB543B5D3E16}" srcOrd="2" destOrd="0" parTransId="{5CC64441-5713-4645-A90E-F4092EAEF0AB}" sibTransId="{E341B544-27DD-4403-B1D1-4A7262208F8E}"/>
    <dgm:cxn modelId="{E2A4DC56-B0F3-4FF8-B457-09D3C4CC73D2}" type="presOf" srcId="{11F91B81-FA5F-4BE6-915C-EB543B5D3E16}" destId="{A77DBFFA-CC3D-48CE-B2DE-283840073250}" srcOrd="1" destOrd="3" presId="urn:microsoft.com/office/officeart/2005/8/layout/vList4"/>
    <dgm:cxn modelId="{3CD92A57-7047-4095-8460-05042D6339A5}" type="presOf" srcId="{2B3D57D8-139F-4BE7-94B0-84EFBFE7B304}" destId="{1F47CEC0-B7DA-409C-B046-FF5E55D35409}" srcOrd="0" destOrd="0" presId="urn:microsoft.com/office/officeart/2005/8/layout/vList4"/>
    <dgm:cxn modelId="{93C7765F-F443-4BF8-9E52-A5AAE59AFA45}" type="presOf" srcId="{1E1EA248-8433-45BE-9C40-228C8281450E}" destId="{44774DF6-68BC-4E87-B05B-F27FC6736E20}" srcOrd="0" destOrd="0" presId="urn:microsoft.com/office/officeart/2005/8/layout/vList4"/>
    <dgm:cxn modelId="{95F37D61-5F45-4FB9-A5F0-FE8DA590499C}" srcId="{1E1EA248-8433-45BE-9C40-228C8281450E}" destId="{B72153FE-B8C0-4F26-8C17-894D8E067F30}" srcOrd="2" destOrd="0" parTransId="{5F078DBA-C369-4A99-8108-A123CB72B59A}" sibTransId="{4C73AF96-A5B5-4115-8D8D-6504AB638AEB}"/>
    <dgm:cxn modelId="{E2E78562-E724-4477-9CE7-E71D2FCC5A3F}" srcId="{1E1EA248-8433-45BE-9C40-228C8281450E}" destId="{6B6C8EBD-600C-4607-91C5-A154C8814468}" srcOrd="1" destOrd="0" parTransId="{ED8FEC52-0B5C-4A3A-876B-E172B1A36423}" sibTransId="{039E0EB5-40A7-4AA9-B26A-025655AA8B1A}"/>
    <dgm:cxn modelId="{4E392B6F-BDEC-417C-86C7-570F0F96D567}" srcId="{CB16D3A3-2094-44D4-BB60-C59AD053ACB7}" destId="{1E1EA248-8433-45BE-9C40-228C8281450E}" srcOrd="0" destOrd="0" parTransId="{64CF24F8-4B32-45D6-BE10-B7140FD5016F}" sibTransId="{B9D557F9-3C4B-4C54-8E23-1B8DC4F59F0F}"/>
    <dgm:cxn modelId="{B6CC4275-5CA3-479E-BF5C-62C433733F9C}" type="presOf" srcId="{6861DF8D-1670-4693-8651-8B063883E23B}" destId="{1F47CEC0-B7DA-409C-B046-FF5E55D35409}" srcOrd="0" destOrd="2" presId="urn:microsoft.com/office/officeart/2005/8/layout/vList4"/>
    <dgm:cxn modelId="{8384FE7D-51A0-43BC-927D-8BAF991324E4}" srcId="{CB16D3A3-2094-44D4-BB60-C59AD053ACB7}" destId="{2B3D57D8-139F-4BE7-94B0-84EFBFE7B304}" srcOrd="1" destOrd="0" parTransId="{1C69EE41-6913-4F1E-8B20-A518C9E9858D}" sibTransId="{355F3B2C-CB0D-4439-B707-D8F1DC9072E5}"/>
    <dgm:cxn modelId="{4AC7CF93-A60B-4B32-99FA-E4B03021E04D}" type="presOf" srcId="{1E1EA248-8433-45BE-9C40-228C8281450E}" destId="{FA268665-51F6-4E01-91C6-2BB749F96AB2}" srcOrd="1" destOrd="0" presId="urn:microsoft.com/office/officeart/2005/8/layout/vList4"/>
    <dgm:cxn modelId="{6E698599-D27C-43D6-9369-B30DF1214A88}" type="presOf" srcId="{B72153FE-B8C0-4F26-8C17-894D8E067F30}" destId="{44774DF6-68BC-4E87-B05B-F27FC6736E20}" srcOrd="0" destOrd="3" presId="urn:microsoft.com/office/officeart/2005/8/layout/vList4"/>
    <dgm:cxn modelId="{2655FE9B-A71B-4C98-904D-41C501946951}" srcId="{CB16D3A3-2094-44D4-BB60-C59AD053ACB7}" destId="{ED76E5B2-DF84-4931-A21E-87EAA9C7CAEA}" srcOrd="2" destOrd="0" parTransId="{3FC7BBCE-6B5B-4C9D-B438-EBCA8B659A54}" sibTransId="{E176D74D-4E58-4E5E-8A29-8FD36FEDF31A}"/>
    <dgm:cxn modelId="{DDAB4C9E-2192-426E-A018-2A9AD8170A5D}" type="presOf" srcId="{B72153FE-B8C0-4F26-8C17-894D8E067F30}" destId="{FA268665-51F6-4E01-91C6-2BB749F96AB2}" srcOrd="1" destOrd="3" presId="urn:microsoft.com/office/officeart/2005/8/layout/vList4"/>
    <dgm:cxn modelId="{A31AFAA0-8F8D-42A7-A1CE-67A0144EF1F5}" type="presOf" srcId="{E12DC1BD-8D38-4408-8C07-C653F1D27A0B}" destId="{1F47CEC0-B7DA-409C-B046-FF5E55D35409}" srcOrd="0" destOrd="1" presId="urn:microsoft.com/office/officeart/2005/8/layout/vList4"/>
    <dgm:cxn modelId="{75D3E4AB-76EC-4EFB-BB82-84AD9B974203}" type="presOf" srcId="{CB16D3A3-2094-44D4-BB60-C59AD053ACB7}" destId="{660F6814-A7DE-467A-BD43-625565BE8DDD}" srcOrd="0" destOrd="0" presId="urn:microsoft.com/office/officeart/2005/8/layout/vList4"/>
    <dgm:cxn modelId="{6E2626B2-9C05-4D1D-839F-E4C9D3C00969}" type="presOf" srcId="{6B6C8EBD-600C-4607-91C5-A154C8814468}" destId="{44774DF6-68BC-4E87-B05B-F27FC6736E20}" srcOrd="0" destOrd="2" presId="urn:microsoft.com/office/officeart/2005/8/layout/vList4"/>
    <dgm:cxn modelId="{3581F2B4-1DA4-4150-B14E-3FDBAEAFFA43}" type="presOf" srcId="{E6FF536E-07DC-4A49-9DAC-9B90B457D039}" destId="{44774DF6-68BC-4E87-B05B-F27FC6736E20}" srcOrd="0" destOrd="1" presId="urn:microsoft.com/office/officeart/2005/8/layout/vList4"/>
    <dgm:cxn modelId="{34B1F9CC-8DDD-42ED-A2F1-968E59A81D26}" type="presOf" srcId="{E12DC1BD-8D38-4408-8C07-C653F1D27A0B}" destId="{A77DBFFA-CC3D-48CE-B2DE-283840073250}" srcOrd="1" destOrd="1" presId="urn:microsoft.com/office/officeart/2005/8/layout/vList4"/>
    <dgm:cxn modelId="{F6B173D3-4627-49B7-AA3F-9E5CE55EAE96}" type="presOf" srcId="{DFD6E6CA-63D1-45A3-8D5B-BD471441248C}" destId="{A77DBFFA-CC3D-48CE-B2DE-283840073250}" srcOrd="1" destOrd="4" presId="urn:microsoft.com/office/officeart/2005/8/layout/vList4"/>
    <dgm:cxn modelId="{145ED7D7-BABA-432B-AE0E-B67769ED8F18}" srcId="{2B3D57D8-139F-4BE7-94B0-84EFBFE7B304}" destId="{DFD6E6CA-63D1-45A3-8D5B-BD471441248C}" srcOrd="3" destOrd="0" parTransId="{96B686B2-B3B0-4D0C-AC2E-87DC635137A4}" sibTransId="{0698893B-0D16-4037-BDEA-AAC12FC83C82}"/>
    <dgm:cxn modelId="{10E4ECDE-8C1F-45A3-BFD6-6517D0A54A65}" type="presOf" srcId="{69401ECC-9D6F-420C-8675-1347DBB7989D}" destId="{44774DF6-68BC-4E87-B05B-F27FC6736E20}" srcOrd="0" destOrd="4" presId="urn:microsoft.com/office/officeart/2005/8/layout/vList4"/>
    <dgm:cxn modelId="{7DCF39FD-E5C9-45CC-8B1C-977C0A355024}" type="presOf" srcId="{2B3D57D8-139F-4BE7-94B0-84EFBFE7B304}" destId="{A77DBFFA-CC3D-48CE-B2DE-283840073250}" srcOrd="1" destOrd="0" presId="urn:microsoft.com/office/officeart/2005/8/layout/vList4"/>
    <dgm:cxn modelId="{8228F1FD-0284-4EB1-A8EF-479FA53C3423}" type="presOf" srcId="{DFD6E6CA-63D1-45A3-8D5B-BD471441248C}" destId="{1F47CEC0-B7DA-409C-B046-FF5E55D35409}" srcOrd="0" destOrd="4" presId="urn:microsoft.com/office/officeart/2005/8/layout/vList4"/>
    <dgm:cxn modelId="{94B99BA8-3968-4CBE-8E73-6858EF2AD074}" type="presParOf" srcId="{660F6814-A7DE-467A-BD43-625565BE8DDD}" destId="{C9C9C5BB-2FB4-4158-9AAA-9F7DE9C31CC4}" srcOrd="0" destOrd="0" presId="urn:microsoft.com/office/officeart/2005/8/layout/vList4"/>
    <dgm:cxn modelId="{D3F7F401-FACF-4945-B6CD-FA0014C921FD}" type="presParOf" srcId="{C9C9C5BB-2FB4-4158-9AAA-9F7DE9C31CC4}" destId="{44774DF6-68BC-4E87-B05B-F27FC6736E20}" srcOrd="0" destOrd="0" presId="urn:microsoft.com/office/officeart/2005/8/layout/vList4"/>
    <dgm:cxn modelId="{1DCCBD1B-2705-44C9-8A08-A6B9BC24EAFD}" type="presParOf" srcId="{C9C9C5BB-2FB4-4158-9AAA-9F7DE9C31CC4}" destId="{367CCB70-8D9A-45B5-94EB-A896A3706469}" srcOrd="1" destOrd="0" presId="urn:microsoft.com/office/officeart/2005/8/layout/vList4"/>
    <dgm:cxn modelId="{F4E192C9-C944-47FB-814A-E418560504D5}" type="presParOf" srcId="{C9C9C5BB-2FB4-4158-9AAA-9F7DE9C31CC4}" destId="{FA268665-51F6-4E01-91C6-2BB749F96AB2}" srcOrd="2" destOrd="0" presId="urn:microsoft.com/office/officeart/2005/8/layout/vList4"/>
    <dgm:cxn modelId="{EE9D05DD-F73E-489F-B6F1-B6EF0319576C}" type="presParOf" srcId="{660F6814-A7DE-467A-BD43-625565BE8DDD}" destId="{CD8A6F92-190F-4A6D-83D0-A7394F7FB00E}" srcOrd="1" destOrd="0" presId="urn:microsoft.com/office/officeart/2005/8/layout/vList4"/>
    <dgm:cxn modelId="{5E0735CA-D148-4DA3-9570-ECF839C67B73}" type="presParOf" srcId="{660F6814-A7DE-467A-BD43-625565BE8DDD}" destId="{9D90BC68-63A8-4BF1-BF7B-BCCA7F7A7EB6}" srcOrd="2" destOrd="0" presId="urn:microsoft.com/office/officeart/2005/8/layout/vList4"/>
    <dgm:cxn modelId="{0634AF60-F4BC-43EC-904A-CF03E100A58E}" type="presParOf" srcId="{9D90BC68-63A8-4BF1-BF7B-BCCA7F7A7EB6}" destId="{1F47CEC0-B7DA-409C-B046-FF5E55D35409}" srcOrd="0" destOrd="0" presId="urn:microsoft.com/office/officeart/2005/8/layout/vList4"/>
    <dgm:cxn modelId="{C7A94848-14E5-41B2-BA9A-B89E5C380B9D}" type="presParOf" srcId="{9D90BC68-63A8-4BF1-BF7B-BCCA7F7A7EB6}" destId="{8A9EB847-0301-4B6A-B631-6ABEB9A88423}" srcOrd="1" destOrd="0" presId="urn:microsoft.com/office/officeart/2005/8/layout/vList4"/>
    <dgm:cxn modelId="{0DA1368D-9F43-422C-B0AB-14E22A3B6810}" type="presParOf" srcId="{9D90BC68-63A8-4BF1-BF7B-BCCA7F7A7EB6}" destId="{A77DBFFA-CC3D-48CE-B2DE-283840073250}" srcOrd="2" destOrd="0" presId="urn:microsoft.com/office/officeart/2005/8/layout/vList4"/>
    <dgm:cxn modelId="{384B8BEE-1E13-48F4-AFC4-C8C99DC9C443}" type="presParOf" srcId="{660F6814-A7DE-467A-BD43-625565BE8DDD}" destId="{7C1368A4-001E-4529-9F12-747412ABEB9D}" srcOrd="3" destOrd="0" presId="urn:microsoft.com/office/officeart/2005/8/layout/vList4"/>
    <dgm:cxn modelId="{6D960601-9F95-4516-983D-A7C01894F4A4}" type="presParOf" srcId="{660F6814-A7DE-467A-BD43-625565BE8DDD}" destId="{4CDEC6F5-CF5C-430B-99F0-78964E8E8231}" srcOrd="4" destOrd="0" presId="urn:microsoft.com/office/officeart/2005/8/layout/vList4"/>
    <dgm:cxn modelId="{936AB5DC-EC56-4336-A1F6-88ABA7D5D518}" type="presParOf" srcId="{4CDEC6F5-CF5C-430B-99F0-78964E8E8231}" destId="{010E35D8-D7E9-40D2-B6D3-A01936E99333}" srcOrd="0" destOrd="0" presId="urn:microsoft.com/office/officeart/2005/8/layout/vList4"/>
    <dgm:cxn modelId="{CF2967CA-4078-4E9A-97FD-3F5B7EAC49F2}" type="presParOf" srcId="{4CDEC6F5-CF5C-430B-99F0-78964E8E8231}" destId="{8E664D2B-C240-4DF1-86A2-66E767A91180}" srcOrd="1" destOrd="0" presId="urn:microsoft.com/office/officeart/2005/8/layout/vList4"/>
    <dgm:cxn modelId="{6B97E27A-3F6B-44BF-8F27-661620FE5160}" type="presParOf" srcId="{4CDEC6F5-CF5C-430B-99F0-78964E8E8231}" destId="{16A7206D-A167-4093-8388-394CCFE6FFB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C027F9-1DE5-44DC-A777-2246908361A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AC84BEDA-6D97-44DD-A2BF-F9FB39F96277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kumimoji="0" lang="en-US" altLang="en-US" b="1" i="0" u="none" strike="noStrike" cap="none" normalizeH="0" baseline="0">
              <a:effectLst/>
              <a:latin typeface="Arial" panose="020B0604020202020204" pitchFamily="34" charset="0"/>
            </a:rPr>
            <a:t>The Modifiable Risk Factors</a:t>
          </a:r>
          <a:endParaRPr lang="en-GB"/>
        </a:p>
      </dgm:t>
    </dgm:pt>
    <dgm:pt modelId="{2F0BC9B7-5A58-4D9C-B709-B596955BF870}" type="parTrans" cxnId="{107365D9-D585-4440-9A32-43F6E10CEF31}">
      <dgm:prSet/>
      <dgm:spPr/>
      <dgm:t>
        <a:bodyPr/>
        <a:lstStyle/>
        <a:p>
          <a:endParaRPr lang="en-GB"/>
        </a:p>
      </dgm:t>
    </dgm:pt>
    <dgm:pt modelId="{C75A534B-878D-4A65-8F48-20161F6D8720}" type="sibTrans" cxnId="{107365D9-D585-4440-9A32-43F6E10CEF31}">
      <dgm:prSet/>
      <dgm:spPr/>
      <dgm:t>
        <a:bodyPr/>
        <a:lstStyle/>
        <a:p>
          <a:endParaRPr lang="en-GB"/>
        </a:p>
      </dgm:t>
    </dgm:pt>
    <dgm:pt modelId="{03E85ED1-DDA6-496C-8663-F7E55DC62A9E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The Non- Modifiable Risk Factors</a:t>
          </a:r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6E670F-7C43-4A2B-8A4C-C1C19473B641}" type="parTrans" cxnId="{2B55DF0A-6F47-41B5-BA5E-40361B842735}">
      <dgm:prSet/>
      <dgm:spPr/>
      <dgm:t>
        <a:bodyPr/>
        <a:lstStyle/>
        <a:p>
          <a:endParaRPr lang="en-GB"/>
        </a:p>
      </dgm:t>
    </dgm:pt>
    <dgm:pt modelId="{0323652B-FA7E-4D73-8CC1-1E63A19BB3DB}" type="sibTrans" cxnId="{2B55DF0A-6F47-41B5-BA5E-40361B842735}">
      <dgm:prSet/>
      <dgm:spPr/>
      <dgm:t>
        <a:bodyPr/>
        <a:lstStyle/>
        <a:p>
          <a:endParaRPr lang="en-GB"/>
        </a:p>
      </dgm:t>
    </dgm:pt>
    <dgm:pt modelId="{BAE1EA0E-6403-4390-80FF-B83CFAAD56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Weight: </a:t>
          </a:r>
          <a:r>
            <a:rPr lang="en-US" b="0">
              <a:latin typeface="Arial" panose="020B0604020202020204" pitchFamily="34" charset="0"/>
              <a:cs typeface="Arial" panose="020B0604020202020204" pitchFamily="34" charset="0"/>
            </a:rPr>
            <a:t>Obesity increases risk of Diabetes.</a:t>
          </a:r>
          <a:endParaRPr lang="en-GB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AE1319-CE67-4B6A-AA6F-B39EA68D29C3}" type="parTrans" cxnId="{F0360424-E94B-4E87-9602-32F8A349C521}">
      <dgm:prSet/>
      <dgm:spPr/>
      <dgm:t>
        <a:bodyPr/>
        <a:lstStyle/>
        <a:p>
          <a:endParaRPr lang="en-GB"/>
        </a:p>
      </dgm:t>
    </dgm:pt>
    <dgm:pt modelId="{3EF7B5E6-697A-4335-B0F1-39FE0E7A3F61}" type="sibTrans" cxnId="{F0360424-E94B-4E87-9602-32F8A349C521}">
      <dgm:prSet/>
      <dgm:spPr/>
      <dgm:t>
        <a:bodyPr/>
        <a:lstStyle/>
        <a:p>
          <a:endParaRPr lang="en-GB"/>
        </a:p>
      </dgm:t>
    </dgm:pt>
    <dgm:pt modelId="{EFEC987C-9BEB-42B3-A275-656DA29A81B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B37EABA2-8C0F-4187-B732-C250E3CBC3E8}" type="parTrans" cxnId="{9D9261EC-CB19-40B6-A086-0457E4DBC034}">
      <dgm:prSet/>
      <dgm:spPr/>
      <dgm:t>
        <a:bodyPr/>
        <a:lstStyle/>
        <a:p>
          <a:endParaRPr lang="en-GB"/>
        </a:p>
      </dgm:t>
    </dgm:pt>
    <dgm:pt modelId="{CD882518-84C7-46B7-8614-7D9DDC5884C8}" type="sibTrans" cxnId="{9D9261EC-CB19-40B6-A086-0457E4DBC034}">
      <dgm:prSet/>
      <dgm:spPr/>
      <dgm:t>
        <a:bodyPr/>
        <a:lstStyle/>
        <a:p>
          <a:endParaRPr lang="en-GB"/>
        </a:p>
      </dgm:t>
    </dgm:pt>
    <dgm:pt modelId="{E4F726AF-0B84-4F1D-892E-937789C9BA94}">
      <dgm:prSet/>
      <dgm:spPr/>
      <dgm:t>
        <a:bodyPr/>
        <a:lstStyle/>
        <a:p>
          <a:pPr>
            <a:lnSpc>
              <a:spcPct val="100000"/>
            </a:lnSpc>
          </a:pPr>
          <a:r>
            <a:rPr kumimoji="0" lang="en-US" altLang="en-US" b="0" i="0" u="none" strike="noStrike" cap="none" normalizeH="0" baseline="0">
              <a:effectLst/>
              <a:latin typeface="Arial" panose="020B0604020202020204" pitchFamily="34" charset="0"/>
            </a:rPr>
            <a:t>Age </a:t>
          </a:r>
        </a:p>
      </dgm:t>
    </dgm:pt>
    <dgm:pt modelId="{93D7E53D-6AF3-41DE-9B45-59C71DD143F1}" type="parTrans" cxnId="{F4751F2A-49CC-4B6F-8AFA-A9EDE38FEC48}">
      <dgm:prSet/>
      <dgm:spPr/>
      <dgm:t>
        <a:bodyPr/>
        <a:lstStyle/>
        <a:p>
          <a:endParaRPr lang="en-GB"/>
        </a:p>
      </dgm:t>
    </dgm:pt>
    <dgm:pt modelId="{5FFEC0A3-A45E-4C14-9BD5-44147CD1C91A}" type="sibTrans" cxnId="{F4751F2A-49CC-4B6F-8AFA-A9EDE38FEC48}">
      <dgm:prSet/>
      <dgm:spPr/>
      <dgm:t>
        <a:bodyPr/>
        <a:lstStyle/>
        <a:p>
          <a:endParaRPr lang="en-GB"/>
        </a:p>
      </dgm:t>
    </dgm:pt>
    <dgm:pt modelId="{838FBBFD-BACF-4157-9F07-F76C9588C939}">
      <dgm:prSet/>
      <dgm:spPr/>
      <dgm:t>
        <a:bodyPr/>
        <a:lstStyle/>
        <a:p>
          <a:pPr>
            <a:lnSpc>
              <a:spcPct val="100000"/>
            </a:lnSpc>
          </a:pPr>
          <a:r>
            <a:rPr kumimoji="0" lang="en-US" altLang="en-US" b="0" i="0" u="none" strike="noStrike" cap="none" normalizeH="0" baseline="0">
              <a:effectLst/>
              <a:latin typeface="Arial" panose="020B0604020202020204" pitchFamily="34" charset="0"/>
            </a:rPr>
            <a:t>Ethnicity </a:t>
          </a:r>
        </a:p>
      </dgm:t>
    </dgm:pt>
    <dgm:pt modelId="{C8C6FC1F-9AD9-434E-9001-15B23FCC9264}" type="parTrans" cxnId="{3D0BB07B-77A7-49A4-B9A2-A85916AF79F8}">
      <dgm:prSet/>
      <dgm:spPr/>
      <dgm:t>
        <a:bodyPr/>
        <a:lstStyle/>
        <a:p>
          <a:endParaRPr lang="en-GB"/>
        </a:p>
      </dgm:t>
    </dgm:pt>
    <dgm:pt modelId="{5998F0CC-9FC0-4231-B5A8-B986FE445C0D}" type="sibTrans" cxnId="{3D0BB07B-77A7-49A4-B9A2-A85916AF79F8}">
      <dgm:prSet/>
      <dgm:spPr/>
      <dgm:t>
        <a:bodyPr/>
        <a:lstStyle/>
        <a:p>
          <a:endParaRPr lang="en-GB"/>
        </a:p>
      </dgm:t>
    </dgm:pt>
    <dgm:pt modelId="{D117C075-AB12-4CE5-ACF2-75C46B75B500}">
      <dgm:prSet/>
      <dgm:spPr/>
      <dgm:t>
        <a:bodyPr/>
        <a:lstStyle/>
        <a:p>
          <a:pPr>
            <a:lnSpc>
              <a:spcPct val="100000"/>
            </a:lnSpc>
          </a:pPr>
          <a:r>
            <a:rPr kumimoji="0" lang="en-US" altLang="en-US" b="0" i="0" u="none" strike="noStrike" cap="none" normalizeH="0" baseline="0">
              <a:effectLst/>
              <a:latin typeface="Arial" panose="020B0604020202020204" pitchFamily="34" charset="0"/>
            </a:rPr>
            <a:t>Family history</a:t>
          </a:r>
        </a:p>
      </dgm:t>
    </dgm:pt>
    <dgm:pt modelId="{7B1B4940-D434-480A-AA02-D40BEC92066F}" type="parTrans" cxnId="{FB6AAD72-6ED5-4AC3-BC03-6A438888C10C}">
      <dgm:prSet/>
      <dgm:spPr/>
      <dgm:t>
        <a:bodyPr/>
        <a:lstStyle/>
        <a:p>
          <a:endParaRPr lang="en-GB"/>
        </a:p>
      </dgm:t>
    </dgm:pt>
    <dgm:pt modelId="{0D8AFB92-225E-44D1-8947-B397D78D4360}" type="sibTrans" cxnId="{FB6AAD72-6ED5-4AC3-BC03-6A438888C10C}">
      <dgm:prSet/>
      <dgm:spPr/>
      <dgm:t>
        <a:bodyPr/>
        <a:lstStyle/>
        <a:p>
          <a:endParaRPr lang="en-GB"/>
        </a:p>
      </dgm:t>
    </dgm:pt>
    <dgm:pt modelId="{3E1127DF-D37F-4FC3-8754-FBDA0FB6D2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altLang="en-US">
              <a:latin typeface="Arial" panose="020B0604020202020204" pitchFamily="34" charset="0"/>
            </a:rPr>
            <a:t>Other factors: </a:t>
          </a:r>
          <a:r>
            <a:rPr kumimoji="0" lang="en-US" altLang="en-US" b="0" i="0" u="none" strike="noStrike" cap="none" normalizeH="0" baseline="0">
              <a:effectLst/>
              <a:latin typeface="Arial" panose="020B0604020202020204" pitchFamily="34" charset="0"/>
            </a:rPr>
            <a:t>housing, income, education, poor access to healthy diet and healthcare (YHPHO, 2008).</a:t>
          </a:r>
          <a:endParaRPr lang="en-GB"/>
        </a:p>
      </dgm:t>
    </dgm:pt>
    <dgm:pt modelId="{0BDD350D-F094-4A99-A897-19A230547550}" type="parTrans" cxnId="{476ED086-F056-49A1-9434-E0C80C36BAD7}">
      <dgm:prSet/>
      <dgm:spPr/>
      <dgm:t>
        <a:bodyPr/>
        <a:lstStyle/>
        <a:p>
          <a:endParaRPr lang="en-GB"/>
        </a:p>
      </dgm:t>
    </dgm:pt>
    <dgm:pt modelId="{0C37F1C6-5E4D-4634-869D-FD6FF0D53201}" type="sibTrans" cxnId="{476ED086-F056-49A1-9434-E0C80C36BAD7}">
      <dgm:prSet/>
      <dgm:spPr/>
      <dgm:t>
        <a:bodyPr/>
        <a:lstStyle/>
        <a:p>
          <a:endParaRPr lang="en-GB"/>
        </a:p>
      </dgm:t>
    </dgm:pt>
    <dgm:pt modelId="{D1EA9F42-510E-41AC-95D0-18D4D37E71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Poor Physical activity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E217D7-7048-4829-9ECA-66354E427734}" type="parTrans" cxnId="{61B64969-6715-4586-8A6F-47A2BEF97A8E}">
      <dgm:prSet/>
      <dgm:spPr/>
      <dgm:t>
        <a:bodyPr/>
        <a:lstStyle/>
        <a:p>
          <a:endParaRPr lang="en-GB"/>
        </a:p>
      </dgm:t>
    </dgm:pt>
    <dgm:pt modelId="{70C9E053-417A-46CC-860C-1FC52656EAA4}" type="sibTrans" cxnId="{61B64969-6715-4586-8A6F-47A2BEF97A8E}">
      <dgm:prSet/>
      <dgm:spPr/>
      <dgm:t>
        <a:bodyPr/>
        <a:lstStyle/>
        <a:p>
          <a:endParaRPr lang="en-GB"/>
        </a:p>
      </dgm:t>
    </dgm:pt>
    <dgm:pt modelId="{5B675A6A-29B8-4025-9870-0E56B63F9C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Smoking: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Smoking is linked to complications of diabetes and other health risks like cardiovascular disease (American Heart Association, 2024).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188EA9-30CF-4667-BF06-161462A6A650}" type="parTrans" cxnId="{6BCF99B9-CC1E-4437-A9C8-F227AB2CE827}">
      <dgm:prSet/>
      <dgm:spPr/>
      <dgm:t>
        <a:bodyPr/>
        <a:lstStyle/>
        <a:p>
          <a:endParaRPr lang="en-GB"/>
        </a:p>
      </dgm:t>
    </dgm:pt>
    <dgm:pt modelId="{24CFCAAA-89F9-43FC-B648-388B51C34EF7}" type="sibTrans" cxnId="{6BCF99B9-CC1E-4437-A9C8-F227AB2CE827}">
      <dgm:prSet/>
      <dgm:spPr/>
      <dgm:t>
        <a:bodyPr/>
        <a:lstStyle/>
        <a:p>
          <a:endParaRPr lang="en-GB"/>
        </a:p>
      </dgm:t>
    </dgm:pt>
    <dgm:pt modelId="{46A28EEC-9D2E-4F70-8852-F7DFB9D49AB4}" type="pres">
      <dgm:prSet presAssocID="{F5C027F9-1DE5-44DC-A777-2246908361A0}" presName="root" presStyleCnt="0">
        <dgm:presLayoutVars>
          <dgm:dir/>
          <dgm:resizeHandles val="exact"/>
        </dgm:presLayoutVars>
      </dgm:prSet>
      <dgm:spPr/>
    </dgm:pt>
    <dgm:pt modelId="{62534F20-AA4B-4FFC-B7CB-0D3179754761}" type="pres">
      <dgm:prSet presAssocID="{AC84BEDA-6D97-44DD-A2BF-F9FB39F96277}" presName="compNode" presStyleCnt="0"/>
      <dgm:spPr/>
    </dgm:pt>
    <dgm:pt modelId="{0C3F27EA-D9A4-4516-BE89-1A38253E3F6A}" type="pres">
      <dgm:prSet presAssocID="{AC84BEDA-6D97-44DD-A2BF-F9FB39F9627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6509374A-B07A-48DF-83EA-08D2133D65D6}" type="pres">
      <dgm:prSet presAssocID="{AC84BEDA-6D97-44DD-A2BF-F9FB39F96277}" presName="iconSpace" presStyleCnt="0"/>
      <dgm:spPr/>
    </dgm:pt>
    <dgm:pt modelId="{F114BC72-D663-41AD-8859-F335B1DA28A5}" type="pres">
      <dgm:prSet presAssocID="{AC84BEDA-6D97-44DD-A2BF-F9FB39F96277}" presName="parTx" presStyleLbl="revTx" presStyleIdx="0" presStyleCnt="4">
        <dgm:presLayoutVars>
          <dgm:chMax val="0"/>
          <dgm:chPref val="0"/>
        </dgm:presLayoutVars>
      </dgm:prSet>
      <dgm:spPr/>
    </dgm:pt>
    <dgm:pt modelId="{E5817A74-57FD-4F2E-86F9-A3DE906ED3DB}" type="pres">
      <dgm:prSet presAssocID="{AC84BEDA-6D97-44DD-A2BF-F9FB39F96277}" presName="txSpace" presStyleCnt="0"/>
      <dgm:spPr/>
    </dgm:pt>
    <dgm:pt modelId="{C70C4015-1979-4818-8167-D5E81DC443CB}" type="pres">
      <dgm:prSet presAssocID="{AC84BEDA-6D97-44DD-A2BF-F9FB39F96277}" presName="desTx" presStyleLbl="revTx" presStyleIdx="1" presStyleCnt="4">
        <dgm:presLayoutVars/>
      </dgm:prSet>
      <dgm:spPr/>
    </dgm:pt>
    <dgm:pt modelId="{56F0650D-ABF6-4F79-BF66-BBADE653831C}" type="pres">
      <dgm:prSet presAssocID="{C75A534B-878D-4A65-8F48-20161F6D8720}" presName="sibTrans" presStyleCnt="0"/>
      <dgm:spPr/>
    </dgm:pt>
    <dgm:pt modelId="{82FCB09C-CE14-4FFA-AA3C-0D7537304A8A}" type="pres">
      <dgm:prSet presAssocID="{03E85ED1-DDA6-496C-8663-F7E55DC62A9E}" presName="compNode" presStyleCnt="0"/>
      <dgm:spPr/>
    </dgm:pt>
    <dgm:pt modelId="{47BECB9C-9CF2-4F68-9D0A-079A04BF2EAC}" type="pres">
      <dgm:prSet presAssocID="{03E85ED1-DDA6-496C-8663-F7E55DC62A9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F064BAA0-FFF6-4CE2-BDE7-475C11BCBE47}" type="pres">
      <dgm:prSet presAssocID="{03E85ED1-DDA6-496C-8663-F7E55DC62A9E}" presName="iconSpace" presStyleCnt="0"/>
      <dgm:spPr/>
    </dgm:pt>
    <dgm:pt modelId="{E2BB72A7-D124-4D5D-B16E-7863F8AF0382}" type="pres">
      <dgm:prSet presAssocID="{03E85ED1-DDA6-496C-8663-F7E55DC62A9E}" presName="parTx" presStyleLbl="revTx" presStyleIdx="2" presStyleCnt="4">
        <dgm:presLayoutVars>
          <dgm:chMax val="0"/>
          <dgm:chPref val="0"/>
        </dgm:presLayoutVars>
      </dgm:prSet>
      <dgm:spPr/>
    </dgm:pt>
    <dgm:pt modelId="{ABE4E7C3-16BF-4598-BDF9-993795A8226D}" type="pres">
      <dgm:prSet presAssocID="{03E85ED1-DDA6-496C-8663-F7E55DC62A9E}" presName="txSpace" presStyleCnt="0"/>
      <dgm:spPr/>
    </dgm:pt>
    <dgm:pt modelId="{7E9554B0-5554-4DBC-A3C3-E612860CD171}" type="pres">
      <dgm:prSet presAssocID="{03E85ED1-DDA6-496C-8663-F7E55DC62A9E}" presName="desTx" presStyleLbl="revTx" presStyleIdx="3" presStyleCnt="4">
        <dgm:presLayoutVars/>
      </dgm:prSet>
      <dgm:spPr/>
    </dgm:pt>
  </dgm:ptLst>
  <dgm:cxnLst>
    <dgm:cxn modelId="{2B55DF0A-6F47-41B5-BA5E-40361B842735}" srcId="{F5C027F9-1DE5-44DC-A777-2246908361A0}" destId="{03E85ED1-DDA6-496C-8663-F7E55DC62A9E}" srcOrd="1" destOrd="0" parTransId="{7B6E670F-7C43-4A2B-8A4C-C1C19473B641}" sibTransId="{0323652B-FA7E-4D73-8CC1-1E63A19BB3DB}"/>
    <dgm:cxn modelId="{31447811-6004-48DC-8897-070D072C7CE8}" type="presOf" srcId="{838FBBFD-BACF-4157-9F07-F76C9588C939}" destId="{7E9554B0-5554-4DBC-A3C3-E612860CD171}" srcOrd="0" destOrd="2" presId="urn:microsoft.com/office/officeart/2018/2/layout/IconLabelDescriptionList"/>
    <dgm:cxn modelId="{F0360424-E94B-4E87-9602-32F8A349C521}" srcId="{AC84BEDA-6D97-44DD-A2BF-F9FB39F96277}" destId="{BAE1EA0E-6403-4390-80FF-B83CFAAD5602}" srcOrd="0" destOrd="0" parTransId="{0BAE1319-CE67-4B6A-AA6F-B39EA68D29C3}" sibTransId="{3EF7B5E6-697A-4335-B0F1-39FE0E7A3F61}"/>
    <dgm:cxn modelId="{F4751F2A-49CC-4B6F-8AFA-A9EDE38FEC48}" srcId="{03E85ED1-DDA6-496C-8663-F7E55DC62A9E}" destId="{E4F726AF-0B84-4F1D-892E-937789C9BA94}" srcOrd="1" destOrd="0" parTransId="{93D7E53D-6AF3-41DE-9B45-59C71DD143F1}" sibTransId="{5FFEC0A3-A45E-4C14-9BD5-44147CD1C91A}"/>
    <dgm:cxn modelId="{531BF036-C2B2-466C-B1E5-375F160A3B68}" type="presOf" srcId="{D1EA9F42-510E-41AC-95D0-18D4D37E71A5}" destId="{C70C4015-1979-4818-8167-D5E81DC443CB}" srcOrd="0" destOrd="1" presId="urn:microsoft.com/office/officeart/2018/2/layout/IconLabelDescriptionList"/>
    <dgm:cxn modelId="{DDDF835E-9B25-480B-915F-1B8A5BF39996}" type="presOf" srcId="{F5C027F9-1DE5-44DC-A777-2246908361A0}" destId="{46A28EEC-9D2E-4F70-8852-F7DFB9D49AB4}" srcOrd="0" destOrd="0" presId="urn:microsoft.com/office/officeart/2018/2/layout/IconLabelDescriptionList"/>
    <dgm:cxn modelId="{61B64969-6715-4586-8A6F-47A2BEF97A8E}" srcId="{AC84BEDA-6D97-44DD-A2BF-F9FB39F96277}" destId="{D1EA9F42-510E-41AC-95D0-18D4D37E71A5}" srcOrd="1" destOrd="0" parTransId="{47E217D7-7048-4829-9ECA-66354E427734}" sibTransId="{70C9E053-417A-46CC-860C-1FC52656EAA4}"/>
    <dgm:cxn modelId="{FB6AAD72-6ED5-4AC3-BC03-6A438888C10C}" srcId="{03E85ED1-DDA6-496C-8663-F7E55DC62A9E}" destId="{D117C075-AB12-4CE5-ACF2-75C46B75B500}" srcOrd="3" destOrd="0" parTransId="{7B1B4940-D434-480A-AA02-D40BEC92066F}" sibTransId="{0D8AFB92-225E-44D1-8947-B397D78D4360}"/>
    <dgm:cxn modelId="{3D0BB07B-77A7-49A4-B9A2-A85916AF79F8}" srcId="{03E85ED1-DDA6-496C-8663-F7E55DC62A9E}" destId="{838FBBFD-BACF-4157-9F07-F76C9588C939}" srcOrd="2" destOrd="0" parTransId="{C8C6FC1F-9AD9-434E-9001-15B23FCC9264}" sibTransId="{5998F0CC-9FC0-4231-B5A8-B986FE445C0D}"/>
    <dgm:cxn modelId="{476ED086-F056-49A1-9434-E0C80C36BAD7}" srcId="{03E85ED1-DDA6-496C-8663-F7E55DC62A9E}" destId="{3E1127DF-D37F-4FC3-8754-FBDA0FB6D232}" srcOrd="4" destOrd="0" parTransId="{0BDD350D-F094-4A99-A897-19A230547550}" sibTransId="{0C37F1C6-5E4D-4634-869D-FD6FF0D53201}"/>
    <dgm:cxn modelId="{1C77CA88-EB64-4F6A-BB97-66D5148FA45D}" type="presOf" srcId="{E4F726AF-0B84-4F1D-892E-937789C9BA94}" destId="{7E9554B0-5554-4DBC-A3C3-E612860CD171}" srcOrd="0" destOrd="1" presId="urn:microsoft.com/office/officeart/2018/2/layout/IconLabelDescriptionList"/>
    <dgm:cxn modelId="{113D7E8A-DAB4-4DED-91EF-21A884788D42}" type="presOf" srcId="{BAE1EA0E-6403-4390-80FF-B83CFAAD5602}" destId="{C70C4015-1979-4818-8167-D5E81DC443CB}" srcOrd="0" destOrd="0" presId="urn:microsoft.com/office/officeart/2018/2/layout/IconLabelDescriptionList"/>
    <dgm:cxn modelId="{CDC6AF91-9FEF-4485-ACB0-9F9DB8D24ABA}" type="presOf" srcId="{03E85ED1-DDA6-496C-8663-F7E55DC62A9E}" destId="{E2BB72A7-D124-4D5D-B16E-7863F8AF0382}" srcOrd="0" destOrd="0" presId="urn:microsoft.com/office/officeart/2018/2/layout/IconLabelDescriptionList"/>
    <dgm:cxn modelId="{2BBBF698-B2A4-4445-9116-AB597C60D37E}" type="presOf" srcId="{5B675A6A-29B8-4025-9870-0E56B63F9C32}" destId="{C70C4015-1979-4818-8167-D5E81DC443CB}" srcOrd="0" destOrd="2" presId="urn:microsoft.com/office/officeart/2018/2/layout/IconLabelDescriptionList"/>
    <dgm:cxn modelId="{4E05FA9A-A9ED-4C31-AC6B-79D15B43BD6F}" type="presOf" srcId="{D117C075-AB12-4CE5-ACF2-75C46B75B500}" destId="{7E9554B0-5554-4DBC-A3C3-E612860CD171}" srcOrd="0" destOrd="3" presId="urn:microsoft.com/office/officeart/2018/2/layout/IconLabelDescriptionList"/>
    <dgm:cxn modelId="{6BCF99B9-CC1E-4437-A9C8-F227AB2CE827}" srcId="{AC84BEDA-6D97-44DD-A2BF-F9FB39F96277}" destId="{5B675A6A-29B8-4025-9870-0E56B63F9C32}" srcOrd="2" destOrd="0" parTransId="{66188EA9-30CF-4667-BF06-161462A6A650}" sibTransId="{24CFCAAA-89F9-43FC-B648-388B51C34EF7}"/>
    <dgm:cxn modelId="{4A013FD4-EFDC-4723-A6C3-348F4AF4312B}" type="presOf" srcId="{EFEC987C-9BEB-42B3-A275-656DA29A81BC}" destId="{7E9554B0-5554-4DBC-A3C3-E612860CD171}" srcOrd="0" destOrd="0" presId="urn:microsoft.com/office/officeart/2018/2/layout/IconLabelDescriptionList"/>
    <dgm:cxn modelId="{107365D9-D585-4440-9A32-43F6E10CEF31}" srcId="{F5C027F9-1DE5-44DC-A777-2246908361A0}" destId="{AC84BEDA-6D97-44DD-A2BF-F9FB39F96277}" srcOrd="0" destOrd="0" parTransId="{2F0BC9B7-5A58-4D9C-B709-B596955BF870}" sibTransId="{C75A534B-878D-4A65-8F48-20161F6D8720}"/>
    <dgm:cxn modelId="{9D9261EC-CB19-40B6-A086-0457E4DBC034}" srcId="{03E85ED1-DDA6-496C-8663-F7E55DC62A9E}" destId="{EFEC987C-9BEB-42B3-A275-656DA29A81BC}" srcOrd="0" destOrd="0" parTransId="{B37EABA2-8C0F-4187-B732-C250E3CBC3E8}" sibTransId="{CD882518-84C7-46B7-8614-7D9DDC5884C8}"/>
    <dgm:cxn modelId="{93FA22ED-AB4F-4387-BA31-85A93A7B399B}" type="presOf" srcId="{3E1127DF-D37F-4FC3-8754-FBDA0FB6D232}" destId="{7E9554B0-5554-4DBC-A3C3-E612860CD171}" srcOrd="0" destOrd="4" presId="urn:microsoft.com/office/officeart/2018/2/layout/IconLabelDescriptionList"/>
    <dgm:cxn modelId="{DAC4CDF1-80AA-415B-A9C5-D7C50D72A37E}" type="presOf" srcId="{AC84BEDA-6D97-44DD-A2BF-F9FB39F96277}" destId="{F114BC72-D663-41AD-8859-F335B1DA28A5}" srcOrd="0" destOrd="0" presId="urn:microsoft.com/office/officeart/2018/2/layout/IconLabelDescriptionList"/>
    <dgm:cxn modelId="{5A11AD8A-F6C5-429F-96EB-65F09F07A256}" type="presParOf" srcId="{46A28EEC-9D2E-4F70-8852-F7DFB9D49AB4}" destId="{62534F20-AA4B-4FFC-B7CB-0D3179754761}" srcOrd="0" destOrd="0" presId="urn:microsoft.com/office/officeart/2018/2/layout/IconLabelDescriptionList"/>
    <dgm:cxn modelId="{A531E81B-E701-4DCA-B948-FCB10141B9B0}" type="presParOf" srcId="{62534F20-AA4B-4FFC-B7CB-0D3179754761}" destId="{0C3F27EA-D9A4-4516-BE89-1A38253E3F6A}" srcOrd="0" destOrd="0" presId="urn:microsoft.com/office/officeart/2018/2/layout/IconLabelDescriptionList"/>
    <dgm:cxn modelId="{E844B5B5-FE39-4E5B-993E-A80CC635A3F4}" type="presParOf" srcId="{62534F20-AA4B-4FFC-B7CB-0D3179754761}" destId="{6509374A-B07A-48DF-83EA-08D2133D65D6}" srcOrd="1" destOrd="0" presId="urn:microsoft.com/office/officeart/2018/2/layout/IconLabelDescriptionList"/>
    <dgm:cxn modelId="{1AC8DB9B-45F4-49F0-822B-4626541C3D85}" type="presParOf" srcId="{62534F20-AA4B-4FFC-B7CB-0D3179754761}" destId="{F114BC72-D663-41AD-8859-F335B1DA28A5}" srcOrd="2" destOrd="0" presId="urn:microsoft.com/office/officeart/2018/2/layout/IconLabelDescriptionList"/>
    <dgm:cxn modelId="{AAC5B0C6-CA12-400F-A2AB-4BD7E77E6C62}" type="presParOf" srcId="{62534F20-AA4B-4FFC-B7CB-0D3179754761}" destId="{E5817A74-57FD-4F2E-86F9-A3DE906ED3DB}" srcOrd="3" destOrd="0" presId="urn:microsoft.com/office/officeart/2018/2/layout/IconLabelDescriptionList"/>
    <dgm:cxn modelId="{E60194A1-BA64-4346-97FE-FFD40C4FAB89}" type="presParOf" srcId="{62534F20-AA4B-4FFC-B7CB-0D3179754761}" destId="{C70C4015-1979-4818-8167-D5E81DC443CB}" srcOrd="4" destOrd="0" presId="urn:microsoft.com/office/officeart/2018/2/layout/IconLabelDescriptionList"/>
    <dgm:cxn modelId="{4A147477-BC97-46AA-9890-BA00FA6DF203}" type="presParOf" srcId="{46A28EEC-9D2E-4F70-8852-F7DFB9D49AB4}" destId="{56F0650D-ABF6-4F79-BF66-BBADE653831C}" srcOrd="1" destOrd="0" presId="urn:microsoft.com/office/officeart/2018/2/layout/IconLabelDescriptionList"/>
    <dgm:cxn modelId="{8DF74C2B-39B1-44FB-BE31-0096FD92215B}" type="presParOf" srcId="{46A28EEC-9D2E-4F70-8852-F7DFB9D49AB4}" destId="{82FCB09C-CE14-4FFA-AA3C-0D7537304A8A}" srcOrd="2" destOrd="0" presId="urn:microsoft.com/office/officeart/2018/2/layout/IconLabelDescriptionList"/>
    <dgm:cxn modelId="{70366933-A7E0-4060-BBF7-ABD8087D7CF5}" type="presParOf" srcId="{82FCB09C-CE14-4FFA-AA3C-0D7537304A8A}" destId="{47BECB9C-9CF2-4F68-9D0A-079A04BF2EAC}" srcOrd="0" destOrd="0" presId="urn:microsoft.com/office/officeart/2018/2/layout/IconLabelDescriptionList"/>
    <dgm:cxn modelId="{55E90EAD-C2E7-492E-B4AE-C6902703795B}" type="presParOf" srcId="{82FCB09C-CE14-4FFA-AA3C-0D7537304A8A}" destId="{F064BAA0-FFF6-4CE2-BDE7-475C11BCBE47}" srcOrd="1" destOrd="0" presId="urn:microsoft.com/office/officeart/2018/2/layout/IconLabelDescriptionList"/>
    <dgm:cxn modelId="{9E356DF1-CC4C-4D28-9F65-AEDD868F99E2}" type="presParOf" srcId="{82FCB09C-CE14-4FFA-AA3C-0D7537304A8A}" destId="{E2BB72A7-D124-4D5D-B16E-7863F8AF0382}" srcOrd="2" destOrd="0" presId="urn:microsoft.com/office/officeart/2018/2/layout/IconLabelDescriptionList"/>
    <dgm:cxn modelId="{2442D7E7-7DCA-4444-837C-B8B9BAB6BB3E}" type="presParOf" srcId="{82FCB09C-CE14-4FFA-AA3C-0D7537304A8A}" destId="{ABE4E7C3-16BF-4598-BDF9-993795A8226D}" srcOrd="3" destOrd="0" presId="urn:microsoft.com/office/officeart/2018/2/layout/IconLabelDescriptionList"/>
    <dgm:cxn modelId="{02E19A3A-2398-4DF6-BDE4-B3A62BC131EE}" type="presParOf" srcId="{82FCB09C-CE14-4FFA-AA3C-0D7537304A8A}" destId="{7E9554B0-5554-4DBC-A3C3-E612860CD17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FDB6FC-AC3C-43DC-8670-411A0AA806A7}" type="doc">
      <dgm:prSet loTypeId="urn:diagrams.loki3.com/BracketList" loCatId="list" qsTypeId="urn:microsoft.com/office/officeart/2005/8/quickstyle/3d1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35A37AB1-5546-4A7F-AB1A-66C02A9C5C70}">
      <dgm:prSet phldrT="[Text]" phldr="0"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Direct Cost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8003DA-B94D-4694-8218-2D9C60FD56A9}" type="parTrans" cxnId="{A8012BBB-0D52-4BD6-A666-834FBF1B816D}">
      <dgm:prSet/>
      <dgm:spPr/>
      <dgm:t>
        <a:bodyPr/>
        <a:lstStyle/>
        <a:p>
          <a:endParaRPr lang="en-GB"/>
        </a:p>
      </dgm:t>
    </dgm:pt>
    <dgm:pt modelId="{DB16126E-3E73-493B-9571-49822F3CC7CB}" type="sibTrans" cxnId="{A8012BBB-0D52-4BD6-A666-834FBF1B816D}">
      <dgm:prSet/>
      <dgm:spPr/>
      <dgm:t>
        <a:bodyPr/>
        <a:lstStyle/>
        <a:p>
          <a:endParaRPr lang="en-GB"/>
        </a:p>
      </dgm:t>
    </dgm:pt>
    <dgm:pt modelId="{013D1EC3-F2EB-41EA-A0AF-11AEA16B66B7}">
      <dgm:prSet phldrT="[Text]" custT="1"/>
      <dgm:spPr/>
      <dgm:t>
        <a:bodyPr/>
        <a:lstStyle/>
        <a:p>
          <a:pPr>
            <a:buNone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Diabetes currently costs about £4.4 billion. According to the study, diabetes may cost the NHS up to £18 billion by 2035.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FB9B3D-FC7D-4343-8A96-C92C5F70EB85}" type="parTrans" cxnId="{FB70E92C-0FE4-4D8B-BFA1-E6AED6D54263}">
      <dgm:prSet/>
      <dgm:spPr/>
      <dgm:t>
        <a:bodyPr/>
        <a:lstStyle/>
        <a:p>
          <a:endParaRPr lang="en-GB"/>
        </a:p>
      </dgm:t>
    </dgm:pt>
    <dgm:pt modelId="{E7A99B75-4C36-4092-BD2D-3138BDCBD499}" type="sibTrans" cxnId="{FB70E92C-0FE4-4D8B-BFA1-E6AED6D54263}">
      <dgm:prSet/>
      <dgm:spPr/>
      <dgm:t>
        <a:bodyPr/>
        <a:lstStyle/>
        <a:p>
          <a:endParaRPr lang="en-GB"/>
        </a:p>
      </dgm:t>
    </dgm:pt>
    <dgm:pt modelId="{C9FC434F-FEC5-4B25-B87F-F841C13200E7}">
      <dgm:prSet phldrT="[Text]" phldr="0"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Gap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F8A9A4-77D0-46EC-B2F2-D30A6E74DFE0}" type="parTrans" cxnId="{212BCF0B-23C0-42FF-B8BF-4DDBDB9475AD}">
      <dgm:prSet/>
      <dgm:spPr/>
      <dgm:t>
        <a:bodyPr/>
        <a:lstStyle/>
        <a:p>
          <a:endParaRPr lang="en-GB"/>
        </a:p>
      </dgm:t>
    </dgm:pt>
    <dgm:pt modelId="{800B685D-1519-42F4-808F-63957262FDEE}" type="sibTrans" cxnId="{212BCF0B-23C0-42FF-B8BF-4DDBDB9475AD}">
      <dgm:prSet/>
      <dgm:spPr/>
      <dgm:t>
        <a:bodyPr/>
        <a:lstStyle/>
        <a:p>
          <a:endParaRPr lang="en-GB"/>
        </a:p>
      </dgm:t>
    </dgm:pt>
    <dgm:pt modelId="{0C2CD490-BD26-4ED0-8C0B-872FF1B45350}">
      <dgm:prSet phldrT="[Text]" custT="1"/>
      <dgm:spPr/>
      <dgm:t>
        <a:bodyPr/>
        <a:lstStyle/>
        <a:p>
          <a:pPr>
            <a:buNone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England alone, almost 1.6 million diabetics failed to receive all eight required health checks in 2022–2023. Proper diabetes management can save lives, limbs, and eyesight.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E3F748-B5E7-4A4F-99BC-C8FB45200DCB}" type="parTrans" cxnId="{0C66A958-841F-4846-818B-C719EB87FB6C}">
      <dgm:prSet/>
      <dgm:spPr/>
      <dgm:t>
        <a:bodyPr/>
        <a:lstStyle/>
        <a:p>
          <a:endParaRPr lang="en-GB"/>
        </a:p>
      </dgm:t>
    </dgm:pt>
    <dgm:pt modelId="{E7C4C776-1833-4CE9-A62D-E9767CDD611C}" type="sibTrans" cxnId="{0C66A958-841F-4846-818B-C719EB87FB6C}">
      <dgm:prSet/>
      <dgm:spPr/>
      <dgm:t>
        <a:bodyPr/>
        <a:lstStyle/>
        <a:p>
          <a:endParaRPr lang="en-GB"/>
        </a:p>
      </dgm:t>
    </dgm:pt>
    <dgm:pt modelId="{F2109A61-D9C6-4CFA-B043-E4E1B0893806}">
      <dgm:prSet phldrT="[Text]" phldr="0"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What can be done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D82AA0-AA4D-45A2-9530-6881D65C9DA4}" type="parTrans" cxnId="{0C1D8C24-324D-45A2-80DF-4B23C2F174A8}">
      <dgm:prSet/>
      <dgm:spPr/>
      <dgm:t>
        <a:bodyPr/>
        <a:lstStyle/>
        <a:p>
          <a:endParaRPr lang="en-GB"/>
        </a:p>
      </dgm:t>
    </dgm:pt>
    <dgm:pt modelId="{32E63652-7DC2-4C15-A546-473705C96DF4}" type="sibTrans" cxnId="{0C1D8C24-324D-45A2-80DF-4B23C2F174A8}">
      <dgm:prSet/>
      <dgm:spPr/>
      <dgm:t>
        <a:bodyPr/>
        <a:lstStyle/>
        <a:p>
          <a:endParaRPr lang="en-GB"/>
        </a:p>
      </dgm:t>
    </dgm:pt>
    <dgm:pt modelId="{FA20C356-784A-4242-A0C3-8CCD4E5ED699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en-US" altLang="en-US" sz="18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The harm caused by diabetes can be reduced by moving the focus from crisis to preventative care, which would ultimately lower the cost to the health system.</a:t>
          </a:r>
          <a:endParaRPr lang="en-GB" sz="1800" dirty="0"/>
        </a:p>
      </dgm:t>
    </dgm:pt>
    <dgm:pt modelId="{8644A24D-F0F3-4B02-83E5-532E5CDB04E8}" type="parTrans" cxnId="{FE44F31D-B22D-452D-B571-D042481B730C}">
      <dgm:prSet/>
      <dgm:spPr/>
      <dgm:t>
        <a:bodyPr/>
        <a:lstStyle/>
        <a:p>
          <a:endParaRPr lang="en-GB"/>
        </a:p>
      </dgm:t>
    </dgm:pt>
    <dgm:pt modelId="{E8B346DB-8342-4D33-B96C-436C07220101}" type="sibTrans" cxnId="{FE44F31D-B22D-452D-B571-D042481B730C}">
      <dgm:prSet/>
      <dgm:spPr/>
      <dgm:t>
        <a:bodyPr/>
        <a:lstStyle/>
        <a:p>
          <a:endParaRPr lang="en-GB"/>
        </a:p>
      </dgm:t>
    </dgm:pt>
    <dgm:pt modelId="{E291DFBE-8A78-4DD5-B086-82F32DE6587A}" type="pres">
      <dgm:prSet presAssocID="{67FDB6FC-AC3C-43DC-8670-411A0AA806A7}" presName="Name0" presStyleCnt="0">
        <dgm:presLayoutVars>
          <dgm:dir/>
          <dgm:animLvl val="lvl"/>
          <dgm:resizeHandles val="exact"/>
        </dgm:presLayoutVars>
      </dgm:prSet>
      <dgm:spPr/>
    </dgm:pt>
    <dgm:pt modelId="{60FF7993-BF81-42C5-AC42-672F7C6D6F78}" type="pres">
      <dgm:prSet presAssocID="{35A37AB1-5546-4A7F-AB1A-66C02A9C5C70}" presName="linNode" presStyleCnt="0"/>
      <dgm:spPr/>
    </dgm:pt>
    <dgm:pt modelId="{408F81EF-C622-4BFE-95D6-B0406A6FC7D9}" type="pres">
      <dgm:prSet presAssocID="{35A37AB1-5546-4A7F-AB1A-66C02A9C5C70}" presName="parTx" presStyleLbl="revTx" presStyleIdx="0" presStyleCnt="3">
        <dgm:presLayoutVars>
          <dgm:chMax val="1"/>
          <dgm:bulletEnabled val="1"/>
        </dgm:presLayoutVars>
      </dgm:prSet>
      <dgm:spPr/>
    </dgm:pt>
    <dgm:pt modelId="{C92529FA-006C-4D17-AD19-12692FD2BEA9}" type="pres">
      <dgm:prSet presAssocID="{35A37AB1-5546-4A7F-AB1A-66C02A9C5C70}" presName="bracket" presStyleLbl="parChTrans1D1" presStyleIdx="0" presStyleCnt="3"/>
      <dgm:spPr/>
    </dgm:pt>
    <dgm:pt modelId="{299C3D9A-A547-4061-AA05-2229E2842BF6}" type="pres">
      <dgm:prSet presAssocID="{35A37AB1-5546-4A7F-AB1A-66C02A9C5C70}" presName="spH" presStyleCnt="0"/>
      <dgm:spPr/>
    </dgm:pt>
    <dgm:pt modelId="{91329F60-BBEF-40F7-B680-3B1739AA34D2}" type="pres">
      <dgm:prSet presAssocID="{35A37AB1-5546-4A7F-AB1A-66C02A9C5C70}" presName="desTx" presStyleLbl="node1" presStyleIdx="0" presStyleCnt="3">
        <dgm:presLayoutVars>
          <dgm:bulletEnabled val="1"/>
        </dgm:presLayoutVars>
      </dgm:prSet>
      <dgm:spPr/>
    </dgm:pt>
    <dgm:pt modelId="{1E1EEB17-467A-4B71-829A-BC962B7E5BC3}" type="pres">
      <dgm:prSet presAssocID="{DB16126E-3E73-493B-9571-49822F3CC7CB}" presName="spV" presStyleCnt="0"/>
      <dgm:spPr/>
    </dgm:pt>
    <dgm:pt modelId="{9A45319A-FE3D-4A21-90F2-7D37B04350CE}" type="pres">
      <dgm:prSet presAssocID="{C9FC434F-FEC5-4B25-B87F-F841C13200E7}" presName="linNode" presStyleCnt="0"/>
      <dgm:spPr/>
    </dgm:pt>
    <dgm:pt modelId="{960E4BC5-74CF-4658-971E-77103B6D438F}" type="pres">
      <dgm:prSet presAssocID="{C9FC434F-FEC5-4B25-B87F-F841C13200E7}" presName="parTx" presStyleLbl="revTx" presStyleIdx="1" presStyleCnt="3">
        <dgm:presLayoutVars>
          <dgm:chMax val="1"/>
          <dgm:bulletEnabled val="1"/>
        </dgm:presLayoutVars>
      </dgm:prSet>
      <dgm:spPr/>
    </dgm:pt>
    <dgm:pt modelId="{AD06A58F-551E-4519-9E3E-DDDD656BD267}" type="pres">
      <dgm:prSet presAssocID="{C9FC434F-FEC5-4B25-B87F-F841C13200E7}" presName="bracket" presStyleLbl="parChTrans1D1" presStyleIdx="1" presStyleCnt="3"/>
      <dgm:spPr/>
    </dgm:pt>
    <dgm:pt modelId="{92B3B4DD-23B6-495C-921B-1B23EF713134}" type="pres">
      <dgm:prSet presAssocID="{C9FC434F-FEC5-4B25-B87F-F841C13200E7}" presName="spH" presStyleCnt="0"/>
      <dgm:spPr/>
    </dgm:pt>
    <dgm:pt modelId="{3A38A241-91E1-4D1D-AA23-B3248F61DE39}" type="pres">
      <dgm:prSet presAssocID="{C9FC434F-FEC5-4B25-B87F-F841C13200E7}" presName="desTx" presStyleLbl="node1" presStyleIdx="1" presStyleCnt="3">
        <dgm:presLayoutVars>
          <dgm:bulletEnabled val="1"/>
        </dgm:presLayoutVars>
      </dgm:prSet>
      <dgm:spPr/>
    </dgm:pt>
    <dgm:pt modelId="{D7F5B61C-C932-4DA1-B3F6-0AC3FD32AA10}" type="pres">
      <dgm:prSet presAssocID="{800B685D-1519-42F4-808F-63957262FDEE}" presName="spV" presStyleCnt="0"/>
      <dgm:spPr/>
    </dgm:pt>
    <dgm:pt modelId="{C37EFBD4-865D-4052-937C-6AA43262BA77}" type="pres">
      <dgm:prSet presAssocID="{F2109A61-D9C6-4CFA-B043-E4E1B0893806}" presName="linNode" presStyleCnt="0"/>
      <dgm:spPr/>
    </dgm:pt>
    <dgm:pt modelId="{7B710E6F-FC26-47EF-9E50-E9B1CC59A143}" type="pres">
      <dgm:prSet presAssocID="{F2109A61-D9C6-4CFA-B043-E4E1B0893806}" presName="parTx" presStyleLbl="revTx" presStyleIdx="2" presStyleCnt="3">
        <dgm:presLayoutVars>
          <dgm:chMax val="1"/>
          <dgm:bulletEnabled val="1"/>
        </dgm:presLayoutVars>
      </dgm:prSet>
      <dgm:spPr/>
    </dgm:pt>
    <dgm:pt modelId="{00BCF2D7-1ECA-4EF3-BE10-908DF899E057}" type="pres">
      <dgm:prSet presAssocID="{F2109A61-D9C6-4CFA-B043-E4E1B0893806}" presName="bracket" presStyleLbl="parChTrans1D1" presStyleIdx="2" presStyleCnt="3"/>
      <dgm:spPr/>
    </dgm:pt>
    <dgm:pt modelId="{33F80F1B-5115-435F-8C98-D0DB99A1A5A0}" type="pres">
      <dgm:prSet presAssocID="{F2109A61-D9C6-4CFA-B043-E4E1B0893806}" presName="spH" presStyleCnt="0"/>
      <dgm:spPr/>
    </dgm:pt>
    <dgm:pt modelId="{B444D4A5-2F72-45BB-950A-CBBEC9C214AC}" type="pres">
      <dgm:prSet presAssocID="{F2109A61-D9C6-4CFA-B043-E4E1B0893806}" presName="desTx" presStyleLbl="node1" presStyleIdx="2" presStyleCnt="3">
        <dgm:presLayoutVars>
          <dgm:bulletEnabled val="1"/>
        </dgm:presLayoutVars>
      </dgm:prSet>
      <dgm:spPr/>
    </dgm:pt>
  </dgm:ptLst>
  <dgm:cxnLst>
    <dgm:cxn modelId="{13D39309-CFD3-4D2D-AFD0-BC996A657D6C}" type="presOf" srcId="{FA20C356-784A-4242-A0C3-8CCD4E5ED699}" destId="{B444D4A5-2F72-45BB-950A-CBBEC9C214AC}" srcOrd="0" destOrd="0" presId="urn:diagrams.loki3.com/BracketList"/>
    <dgm:cxn modelId="{212BCF0B-23C0-42FF-B8BF-4DDBDB9475AD}" srcId="{67FDB6FC-AC3C-43DC-8670-411A0AA806A7}" destId="{C9FC434F-FEC5-4B25-B87F-F841C13200E7}" srcOrd="1" destOrd="0" parTransId="{91F8A9A4-77D0-46EC-B2F2-D30A6E74DFE0}" sibTransId="{800B685D-1519-42F4-808F-63957262FDEE}"/>
    <dgm:cxn modelId="{FE44F31D-B22D-452D-B571-D042481B730C}" srcId="{F2109A61-D9C6-4CFA-B043-E4E1B0893806}" destId="{FA20C356-784A-4242-A0C3-8CCD4E5ED699}" srcOrd="0" destOrd="0" parTransId="{8644A24D-F0F3-4B02-83E5-532E5CDB04E8}" sibTransId="{E8B346DB-8342-4D33-B96C-436C07220101}"/>
    <dgm:cxn modelId="{4DE4F520-E04E-4753-B93A-19FF16803161}" type="presOf" srcId="{0C2CD490-BD26-4ED0-8C0B-872FF1B45350}" destId="{3A38A241-91E1-4D1D-AA23-B3248F61DE39}" srcOrd="0" destOrd="0" presId="urn:diagrams.loki3.com/BracketList"/>
    <dgm:cxn modelId="{0C1D8C24-324D-45A2-80DF-4B23C2F174A8}" srcId="{67FDB6FC-AC3C-43DC-8670-411A0AA806A7}" destId="{F2109A61-D9C6-4CFA-B043-E4E1B0893806}" srcOrd="2" destOrd="0" parTransId="{73D82AA0-AA4D-45A2-9530-6881D65C9DA4}" sibTransId="{32E63652-7DC2-4C15-A546-473705C96DF4}"/>
    <dgm:cxn modelId="{15A58F24-DEEE-4ADC-856C-46916EB7477B}" type="presOf" srcId="{35A37AB1-5546-4A7F-AB1A-66C02A9C5C70}" destId="{408F81EF-C622-4BFE-95D6-B0406A6FC7D9}" srcOrd="0" destOrd="0" presId="urn:diagrams.loki3.com/BracketList"/>
    <dgm:cxn modelId="{FB70E92C-0FE4-4D8B-BFA1-E6AED6D54263}" srcId="{35A37AB1-5546-4A7F-AB1A-66C02A9C5C70}" destId="{013D1EC3-F2EB-41EA-A0AF-11AEA16B66B7}" srcOrd="0" destOrd="0" parTransId="{BBFB9B3D-FC7D-4343-8A96-C92C5F70EB85}" sibTransId="{E7A99B75-4C36-4092-BD2D-3138BDCBD499}"/>
    <dgm:cxn modelId="{A8DB4332-A810-40AA-8978-C8CEBFB42815}" type="presOf" srcId="{67FDB6FC-AC3C-43DC-8670-411A0AA806A7}" destId="{E291DFBE-8A78-4DD5-B086-82F32DE6587A}" srcOrd="0" destOrd="0" presId="urn:diagrams.loki3.com/BracketList"/>
    <dgm:cxn modelId="{1B024D47-3DED-4662-8D76-D5C5456AC830}" type="presOf" srcId="{013D1EC3-F2EB-41EA-A0AF-11AEA16B66B7}" destId="{91329F60-BBEF-40F7-B680-3B1739AA34D2}" srcOrd="0" destOrd="0" presId="urn:diagrams.loki3.com/BracketList"/>
    <dgm:cxn modelId="{0C66A958-841F-4846-818B-C719EB87FB6C}" srcId="{C9FC434F-FEC5-4B25-B87F-F841C13200E7}" destId="{0C2CD490-BD26-4ED0-8C0B-872FF1B45350}" srcOrd="0" destOrd="0" parTransId="{3CE3F748-B5E7-4A4F-99BC-C8FB45200DCB}" sibTransId="{E7C4C776-1833-4CE9-A62D-E9767CDD611C}"/>
    <dgm:cxn modelId="{49E45E65-17EA-420C-9B1C-C8A0916FFEFD}" type="presOf" srcId="{F2109A61-D9C6-4CFA-B043-E4E1B0893806}" destId="{7B710E6F-FC26-47EF-9E50-E9B1CC59A143}" srcOrd="0" destOrd="0" presId="urn:diagrams.loki3.com/BracketList"/>
    <dgm:cxn modelId="{3DC3F46C-CBBB-4EA8-A6C8-F3735F265022}" type="presOf" srcId="{C9FC434F-FEC5-4B25-B87F-F841C13200E7}" destId="{960E4BC5-74CF-4658-971E-77103B6D438F}" srcOrd="0" destOrd="0" presId="urn:diagrams.loki3.com/BracketList"/>
    <dgm:cxn modelId="{A8012BBB-0D52-4BD6-A666-834FBF1B816D}" srcId="{67FDB6FC-AC3C-43DC-8670-411A0AA806A7}" destId="{35A37AB1-5546-4A7F-AB1A-66C02A9C5C70}" srcOrd="0" destOrd="0" parTransId="{808003DA-B94D-4694-8218-2D9C60FD56A9}" sibTransId="{DB16126E-3E73-493B-9571-49822F3CC7CB}"/>
    <dgm:cxn modelId="{492E5D80-E4BE-4844-8AB2-37254ACC95E3}" type="presParOf" srcId="{E291DFBE-8A78-4DD5-B086-82F32DE6587A}" destId="{60FF7993-BF81-42C5-AC42-672F7C6D6F78}" srcOrd="0" destOrd="0" presId="urn:diagrams.loki3.com/BracketList"/>
    <dgm:cxn modelId="{2E826BBB-4D8E-4C07-A475-2246858A3AB2}" type="presParOf" srcId="{60FF7993-BF81-42C5-AC42-672F7C6D6F78}" destId="{408F81EF-C622-4BFE-95D6-B0406A6FC7D9}" srcOrd="0" destOrd="0" presId="urn:diagrams.loki3.com/BracketList"/>
    <dgm:cxn modelId="{5F8BFC54-5342-4F95-9A80-286A5F8D9D42}" type="presParOf" srcId="{60FF7993-BF81-42C5-AC42-672F7C6D6F78}" destId="{C92529FA-006C-4D17-AD19-12692FD2BEA9}" srcOrd="1" destOrd="0" presId="urn:diagrams.loki3.com/BracketList"/>
    <dgm:cxn modelId="{E3B4DFC5-1D4F-46F9-9323-8A4CA0DF4F68}" type="presParOf" srcId="{60FF7993-BF81-42C5-AC42-672F7C6D6F78}" destId="{299C3D9A-A547-4061-AA05-2229E2842BF6}" srcOrd="2" destOrd="0" presId="urn:diagrams.loki3.com/BracketList"/>
    <dgm:cxn modelId="{D9D15DEF-761D-456C-8198-6B55BFC5D71A}" type="presParOf" srcId="{60FF7993-BF81-42C5-AC42-672F7C6D6F78}" destId="{91329F60-BBEF-40F7-B680-3B1739AA34D2}" srcOrd="3" destOrd="0" presId="urn:diagrams.loki3.com/BracketList"/>
    <dgm:cxn modelId="{C1F1719E-9647-48F5-B092-062CE60E371E}" type="presParOf" srcId="{E291DFBE-8A78-4DD5-B086-82F32DE6587A}" destId="{1E1EEB17-467A-4B71-829A-BC962B7E5BC3}" srcOrd="1" destOrd="0" presId="urn:diagrams.loki3.com/BracketList"/>
    <dgm:cxn modelId="{686132AE-F9E5-46C4-AD98-DE0EC69C2B10}" type="presParOf" srcId="{E291DFBE-8A78-4DD5-B086-82F32DE6587A}" destId="{9A45319A-FE3D-4A21-90F2-7D37B04350CE}" srcOrd="2" destOrd="0" presId="urn:diagrams.loki3.com/BracketList"/>
    <dgm:cxn modelId="{775D302D-6E9D-46F4-A7B0-B884F951E657}" type="presParOf" srcId="{9A45319A-FE3D-4A21-90F2-7D37B04350CE}" destId="{960E4BC5-74CF-4658-971E-77103B6D438F}" srcOrd="0" destOrd="0" presId="urn:diagrams.loki3.com/BracketList"/>
    <dgm:cxn modelId="{F252635E-4526-4AFA-AA9E-DDFA18639698}" type="presParOf" srcId="{9A45319A-FE3D-4A21-90F2-7D37B04350CE}" destId="{AD06A58F-551E-4519-9E3E-DDDD656BD267}" srcOrd="1" destOrd="0" presId="urn:diagrams.loki3.com/BracketList"/>
    <dgm:cxn modelId="{16F8C0A3-1DD6-421A-BA6A-B127B5109218}" type="presParOf" srcId="{9A45319A-FE3D-4A21-90F2-7D37B04350CE}" destId="{92B3B4DD-23B6-495C-921B-1B23EF713134}" srcOrd="2" destOrd="0" presId="urn:diagrams.loki3.com/BracketList"/>
    <dgm:cxn modelId="{BE2E6B06-2E22-433C-9C32-100011DF4158}" type="presParOf" srcId="{9A45319A-FE3D-4A21-90F2-7D37B04350CE}" destId="{3A38A241-91E1-4D1D-AA23-B3248F61DE39}" srcOrd="3" destOrd="0" presId="urn:diagrams.loki3.com/BracketList"/>
    <dgm:cxn modelId="{58C0D7DF-F55C-4A39-B319-AB90626D544B}" type="presParOf" srcId="{E291DFBE-8A78-4DD5-B086-82F32DE6587A}" destId="{D7F5B61C-C932-4DA1-B3F6-0AC3FD32AA10}" srcOrd="3" destOrd="0" presId="urn:diagrams.loki3.com/BracketList"/>
    <dgm:cxn modelId="{33F7E0A4-8AFC-49DC-AED1-34DFCC2F0392}" type="presParOf" srcId="{E291DFBE-8A78-4DD5-B086-82F32DE6587A}" destId="{C37EFBD4-865D-4052-937C-6AA43262BA77}" srcOrd="4" destOrd="0" presId="urn:diagrams.loki3.com/BracketList"/>
    <dgm:cxn modelId="{91658B83-1122-4AA4-B0B7-7BC642EE00C3}" type="presParOf" srcId="{C37EFBD4-865D-4052-937C-6AA43262BA77}" destId="{7B710E6F-FC26-47EF-9E50-E9B1CC59A143}" srcOrd="0" destOrd="0" presId="urn:diagrams.loki3.com/BracketList"/>
    <dgm:cxn modelId="{3FEA95A8-36DB-43B0-863B-53DB83F4B97A}" type="presParOf" srcId="{C37EFBD4-865D-4052-937C-6AA43262BA77}" destId="{00BCF2D7-1ECA-4EF3-BE10-908DF899E057}" srcOrd="1" destOrd="0" presId="urn:diagrams.loki3.com/BracketList"/>
    <dgm:cxn modelId="{5EE82A53-E28A-43F0-A8CC-2D5D818C8726}" type="presParOf" srcId="{C37EFBD4-865D-4052-937C-6AA43262BA77}" destId="{33F80F1B-5115-435F-8C98-D0DB99A1A5A0}" srcOrd="2" destOrd="0" presId="urn:diagrams.loki3.com/BracketList"/>
    <dgm:cxn modelId="{9D362250-D7B5-4E6F-8C8A-54E270DA1CAA}" type="presParOf" srcId="{C37EFBD4-865D-4052-937C-6AA43262BA77}" destId="{B444D4A5-2F72-45BB-950A-CBBEC9C214AC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FE5505-68F6-4E89-999F-A66985C74B20}" type="doc">
      <dgm:prSet loTypeId="urn:microsoft.com/office/officeart/2005/8/layout/list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A4D133AB-7716-4766-86D7-F8FF9992B203}">
      <dgm:prSet phldrT="[Text]" phldr="0" custT="1"/>
      <dgm:spPr/>
      <dgm:t>
        <a:bodyPr/>
        <a:lstStyle/>
        <a:p>
          <a:r>
            <a:rPr lang="en-US" sz="2000" b="1">
              <a:latin typeface="Arial" panose="020B0604020202020204" pitchFamily="34" charset="0"/>
              <a:cs typeface="Arial" panose="020B0604020202020204" pitchFamily="34" charset="0"/>
            </a:rPr>
            <a:t>Quality of life and Mental Health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6E4DAF-5349-405A-B6E0-54C1FE59D328}" type="parTrans" cxnId="{C7DA4348-85BB-4ABA-B38B-8771FFFDD3E7}">
      <dgm:prSet/>
      <dgm:spPr/>
      <dgm:t>
        <a:bodyPr/>
        <a:lstStyle/>
        <a:p>
          <a:endParaRPr lang="en-GB"/>
        </a:p>
      </dgm:t>
    </dgm:pt>
    <dgm:pt modelId="{5D643687-6C15-4D46-9578-BD497450A69F}" type="sibTrans" cxnId="{C7DA4348-85BB-4ABA-B38B-8771FFFDD3E7}">
      <dgm:prSet/>
      <dgm:spPr/>
      <dgm:t>
        <a:bodyPr/>
        <a:lstStyle/>
        <a:p>
          <a:endParaRPr lang="en-GB"/>
        </a:p>
      </dgm:t>
    </dgm:pt>
    <dgm:pt modelId="{3E217AE2-0206-4CFE-84BE-84DDCB70E934}">
      <dgm:prSet phldrT="[Text]" custT="1"/>
      <dgm:spPr/>
      <dgm:t>
        <a:bodyPr/>
        <a:lstStyle/>
        <a:p>
          <a:r>
            <a:rPr kumimoji="0" lang="en-US" altLang="en-US" sz="1800" b="0" i="0" u="none" strike="noStrike" cap="none" normalizeH="0" baseline="0">
              <a:ln/>
              <a:effectLst/>
              <a:latin typeface="Arial" panose="020B0604020202020204" pitchFamily="34" charset="0"/>
            </a:rPr>
            <a:t>Detrimental effect on social interaction and QoL, family life, education, and work resulting in poor mental health. </a:t>
          </a:r>
          <a:endParaRPr lang="en-GB" sz="1800" dirty="0"/>
        </a:p>
      </dgm:t>
    </dgm:pt>
    <dgm:pt modelId="{385C55EA-E7FE-4444-9010-D109564E256F}" type="parTrans" cxnId="{FD9C3DC1-5D35-452B-AD68-45A39ADEAFAA}">
      <dgm:prSet/>
      <dgm:spPr/>
      <dgm:t>
        <a:bodyPr/>
        <a:lstStyle/>
        <a:p>
          <a:endParaRPr lang="en-GB"/>
        </a:p>
      </dgm:t>
    </dgm:pt>
    <dgm:pt modelId="{2B6B9135-A594-4728-924F-9F3BA7FE7055}" type="sibTrans" cxnId="{FD9C3DC1-5D35-452B-AD68-45A39ADEAFAA}">
      <dgm:prSet/>
      <dgm:spPr/>
      <dgm:t>
        <a:bodyPr/>
        <a:lstStyle/>
        <a:p>
          <a:endParaRPr lang="en-GB"/>
        </a:p>
      </dgm:t>
    </dgm:pt>
    <dgm:pt modelId="{003961F1-AFE1-47D2-B05C-E372D148E632}">
      <dgm:prSet phldrT="[Text]" phldr="0" custT="1"/>
      <dgm:spPr/>
      <dgm:t>
        <a:bodyPr/>
        <a:lstStyle/>
        <a:p>
          <a:r>
            <a:rPr lang="en-US" sz="2000" b="1">
              <a:latin typeface="Arial" panose="020B0604020202020204" pitchFamily="34" charset="0"/>
              <a:cs typeface="Arial" panose="020B0604020202020204" pitchFamily="34" charset="0"/>
            </a:rPr>
            <a:t>Depression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A0939F-F6A0-4349-B637-A93465E76426}" type="parTrans" cxnId="{06D8F146-CAFF-43A9-8B79-891741382766}">
      <dgm:prSet/>
      <dgm:spPr/>
      <dgm:t>
        <a:bodyPr/>
        <a:lstStyle/>
        <a:p>
          <a:endParaRPr lang="en-GB"/>
        </a:p>
      </dgm:t>
    </dgm:pt>
    <dgm:pt modelId="{1154CC63-CE54-4862-B62A-0FF3D8F4A8A7}" type="sibTrans" cxnId="{06D8F146-CAFF-43A9-8B79-891741382766}">
      <dgm:prSet/>
      <dgm:spPr/>
      <dgm:t>
        <a:bodyPr/>
        <a:lstStyle/>
        <a:p>
          <a:endParaRPr lang="en-GB"/>
        </a:p>
      </dgm:t>
    </dgm:pt>
    <dgm:pt modelId="{610B1069-386E-4DB8-8048-2808F2B3F9F4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kumimoji="0" lang="en-US" altLang="en-US" sz="18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Diabetic people are prone to depression more than those without the condition. </a:t>
          </a:r>
        </a:p>
      </dgm:t>
    </dgm:pt>
    <dgm:pt modelId="{E705D211-C307-4B0D-AD6D-52467C103BAA}" type="parTrans" cxnId="{D4A30C95-949C-457A-A523-968658BBA79C}">
      <dgm:prSet/>
      <dgm:spPr/>
      <dgm:t>
        <a:bodyPr/>
        <a:lstStyle/>
        <a:p>
          <a:endParaRPr lang="en-GB"/>
        </a:p>
      </dgm:t>
    </dgm:pt>
    <dgm:pt modelId="{957EC597-E86E-4311-8C59-6FDDD5ACA3B4}" type="sibTrans" cxnId="{D4A30C95-949C-457A-A523-968658BBA79C}">
      <dgm:prSet/>
      <dgm:spPr/>
      <dgm:t>
        <a:bodyPr/>
        <a:lstStyle/>
        <a:p>
          <a:endParaRPr lang="en-GB"/>
        </a:p>
      </dgm:t>
    </dgm:pt>
    <dgm:pt modelId="{F7958BC3-AE01-40EE-89B4-B3AFF5459EC7}">
      <dgm:prSet phldrT="[Text]" phldr="0" custT="1"/>
      <dgm:spPr/>
      <dgm:t>
        <a:bodyPr/>
        <a:lstStyle/>
        <a:p>
          <a:r>
            <a:rPr lang="en-US" sz="2000" b="1">
              <a:latin typeface="Arial" panose="020B0604020202020204" pitchFamily="34" charset="0"/>
              <a:cs typeface="Arial" panose="020B0604020202020204" pitchFamily="34" charset="0"/>
            </a:rPr>
            <a:t>Broader Implication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0CFF95-1981-4234-95A7-4387F018D690}" type="parTrans" cxnId="{8D4C9C2D-FCB0-4CA3-AF0F-52675ED94E94}">
      <dgm:prSet/>
      <dgm:spPr/>
      <dgm:t>
        <a:bodyPr/>
        <a:lstStyle/>
        <a:p>
          <a:endParaRPr lang="en-GB"/>
        </a:p>
      </dgm:t>
    </dgm:pt>
    <dgm:pt modelId="{6F75BCBA-8504-4BD6-AF60-E07A6F1342E6}" type="sibTrans" cxnId="{8D4C9C2D-FCB0-4CA3-AF0F-52675ED94E94}">
      <dgm:prSet/>
      <dgm:spPr/>
      <dgm:t>
        <a:bodyPr/>
        <a:lstStyle/>
        <a:p>
          <a:endParaRPr lang="en-GB"/>
        </a:p>
      </dgm:t>
    </dgm:pt>
    <dgm:pt modelId="{63F08341-47F0-4430-879B-8DD272075EA6}">
      <dgm:prSet phldrT="[Text]"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Impact on carers:  stress, burnout, care burden, treatment , care costs, and premature deaths.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F56781-8B8C-44E1-A437-C038DF1B8910}" type="parTrans" cxnId="{76CA181E-5609-4070-820C-4013B351FC25}">
      <dgm:prSet/>
      <dgm:spPr/>
      <dgm:t>
        <a:bodyPr/>
        <a:lstStyle/>
        <a:p>
          <a:endParaRPr lang="en-GB"/>
        </a:p>
      </dgm:t>
    </dgm:pt>
    <dgm:pt modelId="{452CAB60-AC66-4E41-A23C-217D3D888722}" type="sibTrans" cxnId="{76CA181E-5609-4070-820C-4013B351FC25}">
      <dgm:prSet/>
      <dgm:spPr/>
      <dgm:t>
        <a:bodyPr/>
        <a:lstStyle/>
        <a:p>
          <a:endParaRPr lang="en-GB"/>
        </a:p>
      </dgm:t>
    </dgm:pt>
    <dgm:pt modelId="{AF7F059D-A54C-4B88-B8A5-3DBB0EBB9D6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kumimoji="0" lang="en-US" altLang="en-US" sz="18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Three out of five people (64%) have emotional or mental health issues due to the condition.</a:t>
          </a:r>
        </a:p>
      </dgm:t>
    </dgm:pt>
    <dgm:pt modelId="{CAB06AA2-78C7-4DDB-B9EB-9CD2184511EF}" type="parTrans" cxnId="{234026E3-5790-4206-8737-8913AE93DF14}">
      <dgm:prSet/>
      <dgm:spPr/>
      <dgm:t>
        <a:bodyPr/>
        <a:lstStyle/>
        <a:p>
          <a:endParaRPr lang="en-GB"/>
        </a:p>
      </dgm:t>
    </dgm:pt>
    <dgm:pt modelId="{36FBCCDF-02D9-47B3-92BE-2B23B1A85EAF}" type="sibTrans" cxnId="{234026E3-5790-4206-8737-8913AE93DF14}">
      <dgm:prSet/>
      <dgm:spPr/>
      <dgm:t>
        <a:bodyPr/>
        <a:lstStyle/>
        <a:p>
          <a:endParaRPr lang="en-GB"/>
        </a:p>
      </dgm:t>
    </dgm:pt>
    <dgm:pt modelId="{2F6473B1-F103-4D41-85E4-827A7282C7AA}" type="pres">
      <dgm:prSet presAssocID="{30FE5505-68F6-4E89-999F-A66985C74B20}" presName="linear" presStyleCnt="0">
        <dgm:presLayoutVars>
          <dgm:dir/>
          <dgm:animLvl val="lvl"/>
          <dgm:resizeHandles val="exact"/>
        </dgm:presLayoutVars>
      </dgm:prSet>
      <dgm:spPr/>
    </dgm:pt>
    <dgm:pt modelId="{EED94769-7937-4C59-83B3-4436CA6A6F18}" type="pres">
      <dgm:prSet presAssocID="{A4D133AB-7716-4766-86D7-F8FF9992B203}" presName="parentLin" presStyleCnt="0"/>
      <dgm:spPr/>
    </dgm:pt>
    <dgm:pt modelId="{6B77CB92-708A-4700-95AD-92389C3D7F58}" type="pres">
      <dgm:prSet presAssocID="{A4D133AB-7716-4766-86D7-F8FF9992B203}" presName="parentLeftMargin" presStyleLbl="node1" presStyleIdx="0" presStyleCnt="3"/>
      <dgm:spPr/>
    </dgm:pt>
    <dgm:pt modelId="{95B3CAD5-7FFA-4313-AEF5-5ADD22EC27B7}" type="pres">
      <dgm:prSet presAssocID="{A4D133AB-7716-4766-86D7-F8FF9992B20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62DF1D-F57F-46DD-B627-2C861595C7DF}" type="pres">
      <dgm:prSet presAssocID="{A4D133AB-7716-4766-86D7-F8FF9992B203}" presName="negativeSpace" presStyleCnt="0"/>
      <dgm:spPr/>
    </dgm:pt>
    <dgm:pt modelId="{7D4DC41F-B297-4791-90CA-69AA0940AE61}" type="pres">
      <dgm:prSet presAssocID="{A4D133AB-7716-4766-86D7-F8FF9992B203}" presName="childText" presStyleLbl="conFgAcc1" presStyleIdx="0" presStyleCnt="3">
        <dgm:presLayoutVars>
          <dgm:bulletEnabled val="1"/>
        </dgm:presLayoutVars>
      </dgm:prSet>
      <dgm:spPr/>
    </dgm:pt>
    <dgm:pt modelId="{D14092AB-AC7D-4B77-B74E-03BB2191F95C}" type="pres">
      <dgm:prSet presAssocID="{5D643687-6C15-4D46-9578-BD497450A69F}" presName="spaceBetweenRectangles" presStyleCnt="0"/>
      <dgm:spPr/>
    </dgm:pt>
    <dgm:pt modelId="{C0C48390-FB30-414D-B704-35491F0C4C1F}" type="pres">
      <dgm:prSet presAssocID="{003961F1-AFE1-47D2-B05C-E372D148E632}" presName="parentLin" presStyleCnt="0"/>
      <dgm:spPr/>
    </dgm:pt>
    <dgm:pt modelId="{4FDEA7F0-6F5D-483B-9E4C-A79E59B26310}" type="pres">
      <dgm:prSet presAssocID="{003961F1-AFE1-47D2-B05C-E372D148E632}" presName="parentLeftMargin" presStyleLbl="node1" presStyleIdx="0" presStyleCnt="3"/>
      <dgm:spPr/>
    </dgm:pt>
    <dgm:pt modelId="{9F27530C-2F91-45C2-AC21-55AC3240B600}" type="pres">
      <dgm:prSet presAssocID="{003961F1-AFE1-47D2-B05C-E372D148E63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A018F0-0B95-4462-8B13-139030B3E3D8}" type="pres">
      <dgm:prSet presAssocID="{003961F1-AFE1-47D2-B05C-E372D148E632}" presName="negativeSpace" presStyleCnt="0"/>
      <dgm:spPr/>
    </dgm:pt>
    <dgm:pt modelId="{FBC523DD-C059-421E-AC92-B7439CBA24A7}" type="pres">
      <dgm:prSet presAssocID="{003961F1-AFE1-47D2-B05C-E372D148E632}" presName="childText" presStyleLbl="conFgAcc1" presStyleIdx="1" presStyleCnt="3">
        <dgm:presLayoutVars>
          <dgm:bulletEnabled val="1"/>
        </dgm:presLayoutVars>
      </dgm:prSet>
      <dgm:spPr/>
    </dgm:pt>
    <dgm:pt modelId="{696FED60-9FEA-4E56-B779-5B48E0E17428}" type="pres">
      <dgm:prSet presAssocID="{1154CC63-CE54-4862-B62A-0FF3D8F4A8A7}" presName="spaceBetweenRectangles" presStyleCnt="0"/>
      <dgm:spPr/>
    </dgm:pt>
    <dgm:pt modelId="{C6A807A7-2B19-4C8B-BC17-D914E6780ECA}" type="pres">
      <dgm:prSet presAssocID="{F7958BC3-AE01-40EE-89B4-B3AFF5459EC7}" presName="parentLin" presStyleCnt="0"/>
      <dgm:spPr/>
    </dgm:pt>
    <dgm:pt modelId="{616AF191-1E3B-4EF9-B97A-2F568455FA15}" type="pres">
      <dgm:prSet presAssocID="{F7958BC3-AE01-40EE-89B4-B3AFF5459EC7}" presName="parentLeftMargin" presStyleLbl="node1" presStyleIdx="1" presStyleCnt="3"/>
      <dgm:spPr/>
    </dgm:pt>
    <dgm:pt modelId="{593B75F4-D3C0-4B07-8D01-44DB9F5A5CAC}" type="pres">
      <dgm:prSet presAssocID="{F7958BC3-AE01-40EE-89B4-B3AFF5459EC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DA45610-2734-426A-BFE5-8BD91F8C3276}" type="pres">
      <dgm:prSet presAssocID="{F7958BC3-AE01-40EE-89B4-B3AFF5459EC7}" presName="negativeSpace" presStyleCnt="0"/>
      <dgm:spPr/>
    </dgm:pt>
    <dgm:pt modelId="{6FA0F68E-D8AC-4BBD-927E-B2CA511DF0E1}" type="pres">
      <dgm:prSet presAssocID="{F7958BC3-AE01-40EE-89B4-B3AFF5459EC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8FCAD1C-B2EA-446F-93FB-91B8F73D9AE6}" type="presOf" srcId="{610B1069-386E-4DB8-8048-2808F2B3F9F4}" destId="{FBC523DD-C059-421E-AC92-B7439CBA24A7}" srcOrd="0" destOrd="0" presId="urn:microsoft.com/office/officeart/2005/8/layout/list1"/>
    <dgm:cxn modelId="{76CA181E-5609-4070-820C-4013B351FC25}" srcId="{F7958BC3-AE01-40EE-89B4-B3AFF5459EC7}" destId="{63F08341-47F0-4430-879B-8DD272075EA6}" srcOrd="0" destOrd="0" parTransId="{68F56781-8B8C-44E1-A437-C038DF1B8910}" sibTransId="{452CAB60-AC66-4E41-A23C-217D3D888722}"/>
    <dgm:cxn modelId="{8D4C9C2D-FCB0-4CA3-AF0F-52675ED94E94}" srcId="{30FE5505-68F6-4E89-999F-A66985C74B20}" destId="{F7958BC3-AE01-40EE-89B4-B3AFF5459EC7}" srcOrd="2" destOrd="0" parTransId="{510CFF95-1981-4234-95A7-4387F018D690}" sibTransId="{6F75BCBA-8504-4BD6-AF60-E07A6F1342E6}"/>
    <dgm:cxn modelId="{06D8F146-CAFF-43A9-8B79-891741382766}" srcId="{30FE5505-68F6-4E89-999F-A66985C74B20}" destId="{003961F1-AFE1-47D2-B05C-E372D148E632}" srcOrd="1" destOrd="0" parTransId="{A1A0939F-F6A0-4349-B637-A93465E76426}" sibTransId="{1154CC63-CE54-4862-B62A-0FF3D8F4A8A7}"/>
    <dgm:cxn modelId="{C7DA4348-85BB-4ABA-B38B-8771FFFDD3E7}" srcId="{30FE5505-68F6-4E89-999F-A66985C74B20}" destId="{A4D133AB-7716-4766-86D7-F8FF9992B203}" srcOrd="0" destOrd="0" parTransId="{586E4DAF-5349-405A-B6E0-54C1FE59D328}" sibTransId="{5D643687-6C15-4D46-9578-BD497450A69F}"/>
    <dgm:cxn modelId="{ACC83D51-9AAA-4B85-8DC7-B71188DA548A}" type="presOf" srcId="{63F08341-47F0-4430-879B-8DD272075EA6}" destId="{6FA0F68E-D8AC-4BBD-927E-B2CA511DF0E1}" srcOrd="0" destOrd="0" presId="urn:microsoft.com/office/officeart/2005/8/layout/list1"/>
    <dgm:cxn modelId="{82016B5F-D73A-44CE-A2F7-A601B7B10CFD}" type="presOf" srcId="{A4D133AB-7716-4766-86D7-F8FF9992B203}" destId="{95B3CAD5-7FFA-4313-AEF5-5ADD22EC27B7}" srcOrd="1" destOrd="0" presId="urn:microsoft.com/office/officeart/2005/8/layout/list1"/>
    <dgm:cxn modelId="{A4FE0B62-C241-47D6-B7CD-AB70EE0C82BD}" type="presOf" srcId="{AF7F059D-A54C-4B88-B8A5-3DBB0EBB9D68}" destId="{FBC523DD-C059-421E-AC92-B7439CBA24A7}" srcOrd="0" destOrd="1" presId="urn:microsoft.com/office/officeart/2005/8/layout/list1"/>
    <dgm:cxn modelId="{30116E67-890F-4662-9AAD-0F90E721DED3}" type="presOf" srcId="{003961F1-AFE1-47D2-B05C-E372D148E632}" destId="{4FDEA7F0-6F5D-483B-9E4C-A79E59B26310}" srcOrd="0" destOrd="0" presId="urn:microsoft.com/office/officeart/2005/8/layout/list1"/>
    <dgm:cxn modelId="{255A2E69-2A15-4B1C-BAA9-BA0F760419A6}" type="presOf" srcId="{003961F1-AFE1-47D2-B05C-E372D148E632}" destId="{9F27530C-2F91-45C2-AC21-55AC3240B600}" srcOrd="1" destOrd="0" presId="urn:microsoft.com/office/officeart/2005/8/layout/list1"/>
    <dgm:cxn modelId="{728F026E-BFD4-4A04-8732-B69F94B794B3}" type="presOf" srcId="{30FE5505-68F6-4E89-999F-A66985C74B20}" destId="{2F6473B1-F103-4D41-85E4-827A7282C7AA}" srcOrd="0" destOrd="0" presId="urn:microsoft.com/office/officeart/2005/8/layout/list1"/>
    <dgm:cxn modelId="{44A2346F-FB1B-4AF1-83FD-11990937B213}" type="presOf" srcId="{A4D133AB-7716-4766-86D7-F8FF9992B203}" destId="{6B77CB92-708A-4700-95AD-92389C3D7F58}" srcOrd="0" destOrd="0" presId="urn:microsoft.com/office/officeart/2005/8/layout/list1"/>
    <dgm:cxn modelId="{96201093-D1DC-4AEE-9D5D-E099D55240DC}" type="presOf" srcId="{F7958BC3-AE01-40EE-89B4-B3AFF5459EC7}" destId="{593B75F4-D3C0-4B07-8D01-44DB9F5A5CAC}" srcOrd="1" destOrd="0" presId="urn:microsoft.com/office/officeart/2005/8/layout/list1"/>
    <dgm:cxn modelId="{D4A30C95-949C-457A-A523-968658BBA79C}" srcId="{003961F1-AFE1-47D2-B05C-E372D148E632}" destId="{610B1069-386E-4DB8-8048-2808F2B3F9F4}" srcOrd="0" destOrd="0" parTransId="{E705D211-C307-4B0D-AD6D-52467C103BAA}" sibTransId="{957EC597-E86E-4311-8C59-6FDDD5ACA3B4}"/>
    <dgm:cxn modelId="{839CAFA8-6EBC-44EC-ACE3-50BD4790D2A7}" type="presOf" srcId="{F7958BC3-AE01-40EE-89B4-B3AFF5459EC7}" destId="{616AF191-1E3B-4EF9-B97A-2F568455FA15}" srcOrd="0" destOrd="0" presId="urn:microsoft.com/office/officeart/2005/8/layout/list1"/>
    <dgm:cxn modelId="{68A972A9-187E-4672-B3CB-2C91CB3B7555}" type="presOf" srcId="{3E217AE2-0206-4CFE-84BE-84DDCB70E934}" destId="{7D4DC41F-B297-4791-90CA-69AA0940AE61}" srcOrd="0" destOrd="0" presId="urn:microsoft.com/office/officeart/2005/8/layout/list1"/>
    <dgm:cxn modelId="{FD9C3DC1-5D35-452B-AD68-45A39ADEAFAA}" srcId="{A4D133AB-7716-4766-86D7-F8FF9992B203}" destId="{3E217AE2-0206-4CFE-84BE-84DDCB70E934}" srcOrd="0" destOrd="0" parTransId="{385C55EA-E7FE-4444-9010-D109564E256F}" sibTransId="{2B6B9135-A594-4728-924F-9F3BA7FE7055}"/>
    <dgm:cxn modelId="{234026E3-5790-4206-8737-8913AE93DF14}" srcId="{003961F1-AFE1-47D2-B05C-E372D148E632}" destId="{AF7F059D-A54C-4B88-B8A5-3DBB0EBB9D68}" srcOrd="1" destOrd="0" parTransId="{CAB06AA2-78C7-4DDB-B9EB-9CD2184511EF}" sibTransId="{36FBCCDF-02D9-47B3-92BE-2B23B1A85EAF}"/>
    <dgm:cxn modelId="{A483AC8A-CC9C-40F3-AA63-7B342B55C62B}" type="presParOf" srcId="{2F6473B1-F103-4D41-85E4-827A7282C7AA}" destId="{EED94769-7937-4C59-83B3-4436CA6A6F18}" srcOrd="0" destOrd="0" presId="urn:microsoft.com/office/officeart/2005/8/layout/list1"/>
    <dgm:cxn modelId="{55BEDD02-0A7A-4E0D-B7E7-89401688E512}" type="presParOf" srcId="{EED94769-7937-4C59-83B3-4436CA6A6F18}" destId="{6B77CB92-708A-4700-95AD-92389C3D7F58}" srcOrd="0" destOrd="0" presId="urn:microsoft.com/office/officeart/2005/8/layout/list1"/>
    <dgm:cxn modelId="{834F451A-31BD-4E14-8FFB-1E8835FCEC78}" type="presParOf" srcId="{EED94769-7937-4C59-83B3-4436CA6A6F18}" destId="{95B3CAD5-7FFA-4313-AEF5-5ADD22EC27B7}" srcOrd="1" destOrd="0" presId="urn:microsoft.com/office/officeart/2005/8/layout/list1"/>
    <dgm:cxn modelId="{6FB173C9-A982-4381-A582-B6230E1A38A7}" type="presParOf" srcId="{2F6473B1-F103-4D41-85E4-827A7282C7AA}" destId="{5262DF1D-F57F-46DD-B627-2C861595C7DF}" srcOrd="1" destOrd="0" presId="urn:microsoft.com/office/officeart/2005/8/layout/list1"/>
    <dgm:cxn modelId="{2211A474-38F9-45A0-9A20-B9CA208696C9}" type="presParOf" srcId="{2F6473B1-F103-4D41-85E4-827A7282C7AA}" destId="{7D4DC41F-B297-4791-90CA-69AA0940AE61}" srcOrd="2" destOrd="0" presId="urn:microsoft.com/office/officeart/2005/8/layout/list1"/>
    <dgm:cxn modelId="{224E911B-65D5-4002-AB80-8342701E2412}" type="presParOf" srcId="{2F6473B1-F103-4D41-85E4-827A7282C7AA}" destId="{D14092AB-AC7D-4B77-B74E-03BB2191F95C}" srcOrd="3" destOrd="0" presId="urn:microsoft.com/office/officeart/2005/8/layout/list1"/>
    <dgm:cxn modelId="{E4BFE2F2-ABDA-43FA-8E4D-D5A5C4C4DD7C}" type="presParOf" srcId="{2F6473B1-F103-4D41-85E4-827A7282C7AA}" destId="{C0C48390-FB30-414D-B704-35491F0C4C1F}" srcOrd="4" destOrd="0" presId="urn:microsoft.com/office/officeart/2005/8/layout/list1"/>
    <dgm:cxn modelId="{68BCF826-7DA0-4AF2-AAD1-C9362E1F61A8}" type="presParOf" srcId="{C0C48390-FB30-414D-B704-35491F0C4C1F}" destId="{4FDEA7F0-6F5D-483B-9E4C-A79E59B26310}" srcOrd="0" destOrd="0" presId="urn:microsoft.com/office/officeart/2005/8/layout/list1"/>
    <dgm:cxn modelId="{F84BD2E7-F76F-49FF-94E8-64D09CFC9876}" type="presParOf" srcId="{C0C48390-FB30-414D-B704-35491F0C4C1F}" destId="{9F27530C-2F91-45C2-AC21-55AC3240B600}" srcOrd="1" destOrd="0" presId="urn:microsoft.com/office/officeart/2005/8/layout/list1"/>
    <dgm:cxn modelId="{B049BBFA-92B4-4848-9789-7F720D8DCDF5}" type="presParOf" srcId="{2F6473B1-F103-4D41-85E4-827A7282C7AA}" destId="{77A018F0-0B95-4462-8B13-139030B3E3D8}" srcOrd="5" destOrd="0" presId="urn:microsoft.com/office/officeart/2005/8/layout/list1"/>
    <dgm:cxn modelId="{F4B2054D-07CF-4001-A257-DB843BF7CB6D}" type="presParOf" srcId="{2F6473B1-F103-4D41-85E4-827A7282C7AA}" destId="{FBC523DD-C059-421E-AC92-B7439CBA24A7}" srcOrd="6" destOrd="0" presId="urn:microsoft.com/office/officeart/2005/8/layout/list1"/>
    <dgm:cxn modelId="{8D1ACCFB-CD6D-4F0F-AB98-7B84163E8F75}" type="presParOf" srcId="{2F6473B1-F103-4D41-85E4-827A7282C7AA}" destId="{696FED60-9FEA-4E56-B779-5B48E0E17428}" srcOrd="7" destOrd="0" presId="urn:microsoft.com/office/officeart/2005/8/layout/list1"/>
    <dgm:cxn modelId="{E62CABBA-80E8-4462-8913-A7DFED47341C}" type="presParOf" srcId="{2F6473B1-F103-4D41-85E4-827A7282C7AA}" destId="{C6A807A7-2B19-4C8B-BC17-D914E6780ECA}" srcOrd="8" destOrd="0" presId="urn:microsoft.com/office/officeart/2005/8/layout/list1"/>
    <dgm:cxn modelId="{7445CEC1-5B9A-491D-8E50-C45DA1563975}" type="presParOf" srcId="{C6A807A7-2B19-4C8B-BC17-D914E6780ECA}" destId="{616AF191-1E3B-4EF9-B97A-2F568455FA15}" srcOrd="0" destOrd="0" presId="urn:microsoft.com/office/officeart/2005/8/layout/list1"/>
    <dgm:cxn modelId="{ADAA9B6C-503A-42AC-9416-2B3BE3FC88D0}" type="presParOf" srcId="{C6A807A7-2B19-4C8B-BC17-D914E6780ECA}" destId="{593B75F4-D3C0-4B07-8D01-44DB9F5A5CAC}" srcOrd="1" destOrd="0" presId="urn:microsoft.com/office/officeart/2005/8/layout/list1"/>
    <dgm:cxn modelId="{DB9058C4-B459-4DF0-8967-BD1B815A6612}" type="presParOf" srcId="{2F6473B1-F103-4D41-85E4-827A7282C7AA}" destId="{5DA45610-2734-426A-BFE5-8BD91F8C3276}" srcOrd="9" destOrd="0" presId="urn:microsoft.com/office/officeart/2005/8/layout/list1"/>
    <dgm:cxn modelId="{3EBA5081-7AFB-41BC-AD1C-D42DB2E3A4AF}" type="presParOf" srcId="{2F6473B1-F103-4D41-85E4-827A7282C7AA}" destId="{6FA0F68E-D8AC-4BBD-927E-B2CA511DF0E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AAE635-EC98-4E8C-93DC-3055820D77CA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D681BA0-55A6-4A1E-BF2B-378636AD980F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Pharmacological </a:t>
          </a:r>
          <a:r>
            <a: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Interventions</a:t>
          </a:r>
        </a:p>
        <a:p>
          <a:pPr>
            <a:lnSpc>
              <a:spcPct val="100000"/>
            </a:lnSpc>
          </a:pPr>
          <a:r>
            <a: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pharmacological interventions such as SGLT2 inhibitors, weight loss drugs, and metformin for diabetes management</a:t>
          </a:r>
        </a:p>
        <a:p>
          <a:pPr>
            <a:lnSpc>
              <a:spcPct val="100000"/>
            </a:lnSpc>
          </a:pPr>
          <a:r>
            <a:rPr lang="en-GB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2024). </a:t>
          </a:r>
          <a:endParaRPr lang="en-US" sz="18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endParaRPr lang="en-US" sz="180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800" dirty="0"/>
        </a:p>
      </dgm:t>
    </dgm:pt>
    <dgm:pt modelId="{8BB6708A-ED21-4257-A8E1-C26A2E78BE43}" type="parTrans" cxnId="{128304EF-E8A6-430D-9FD0-7701DEEE1129}">
      <dgm:prSet/>
      <dgm:spPr/>
      <dgm:t>
        <a:bodyPr/>
        <a:lstStyle/>
        <a:p>
          <a:endParaRPr lang="en-GB"/>
        </a:p>
      </dgm:t>
    </dgm:pt>
    <dgm:pt modelId="{F3A97AC7-B893-4999-9A6E-42A79FD246A1}" type="sibTrans" cxnId="{128304EF-E8A6-430D-9FD0-7701DEEE1129}">
      <dgm:prSet/>
      <dgm:spPr>
        <a:solidFill>
          <a:schemeClr val="accent1"/>
        </a:solidFill>
      </dgm:spPr>
      <dgm:t>
        <a:bodyPr/>
        <a:lstStyle/>
        <a:p>
          <a:endParaRPr lang="en-GB" dirty="0"/>
        </a:p>
      </dgm:t>
    </dgm:pt>
    <dgm:pt modelId="{0195DBB8-CE7C-4C4B-91B2-7A458C2823EE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>
              <a:latin typeface="Arial" panose="020B0604020202020204" pitchFamily="34" charset="0"/>
              <a:cs typeface="Arial" panose="020B0604020202020204" pitchFamily="34" charset="0"/>
            </a:rPr>
            <a:t>Digital Interventions</a:t>
          </a:r>
        </a:p>
        <a:p>
          <a:pPr>
            <a:lnSpc>
              <a:spcPct val="100000"/>
            </a:lnSpc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Healthy Living Programme offers support for 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Self-management. Primary Care Networks (PCNs) deliver these services (NHS England, 2019). Free online tools by NHS for management (NHS England, 2024).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056035-D1CF-4343-AC90-BF76C78A647B}" type="parTrans" cxnId="{3CD15191-01D1-4E98-97C2-9FFF384F7F37}">
      <dgm:prSet/>
      <dgm:spPr/>
      <dgm:t>
        <a:bodyPr/>
        <a:lstStyle/>
        <a:p>
          <a:endParaRPr lang="en-GB"/>
        </a:p>
      </dgm:t>
    </dgm:pt>
    <dgm:pt modelId="{CA7D8996-4F1D-4A8A-BB2A-9278376C2F87}" type="sibTrans" cxnId="{3CD15191-01D1-4E98-97C2-9FFF384F7F37}">
      <dgm:prSet/>
      <dgm:spPr/>
      <dgm:t>
        <a:bodyPr/>
        <a:lstStyle/>
        <a:p>
          <a:endParaRPr lang="en-GB"/>
        </a:p>
      </dgm:t>
    </dgm:pt>
    <dgm:pt modelId="{C03DA3FC-87CC-4D6B-B135-B15C3C50C36A}">
      <dgm:prSet custT="1"/>
      <dgm:spPr/>
      <dgm:t>
        <a:bodyPr/>
        <a:lstStyle/>
        <a:p>
          <a:pPr>
            <a:lnSpc>
              <a:spcPct val="100000"/>
            </a:lnSpc>
            <a:buNone/>
          </a:pPr>
          <a:r>
            <a:rPr kumimoji="0" lang="en-US" altLang="en-US" sz="1800" b="1" i="0" u="none" strike="noStrike" cap="none" normalizeH="0" baseline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Diagnostic Criteria</a:t>
          </a:r>
        </a:p>
        <a:p>
          <a:pPr>
            <a:lnSpc>
              <a:spcPct val="100000"/>
            </a:lnSpc>
            <a:buNone/>
          </a:pPr>
          <a:r>
            <a:rPr kumimoji="0" lang="en-US" altLang="en-US" sz="1800" b="0" i="0" u="none" strike="noStrike" cap="none" normalizeH="0" baseline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 Blood test to detect blood sugar level (National Health Service, </a:t>
          </a:r>
          <a:r>
            <a:rPr kumimoji="0" lang="en-US" altLang="en-US" sz="1800" b="0" i="0" u="none" strike="noStrike" cap="none" normalizeH="0" baseline="0">
              <a:ln/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2025).</a:t>
          </a:r>
        </a:p>
        <a:p>
          <a:pPr>
            <a:lnSpc>
              <a:spcPct val="100000"/>
            </a:lnSpc>
            <a:buNone/>
          </a:pPr>
          <a:r>
            <a: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Random glucose, fasting glucose, and HbA1c (WHO06).</a:t>
          </a:r>
          <a:br>
            <a: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</a:br>
          <a:r>
            <a: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(Carty, 2024).</a:t>
          </a:r>
          <a:endParaRPr kumimoji="0" lang="en-US" altLang="en-US" sz="1800" b="0" i="0" u="none" strike="noStrike" cap="none" normalizeH="0" baseline="0" dirty="0">
            <a:ln/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24AC5A-8B6E-4EBF-8EF6-C37EC6CD1672}" type="parTrans" cxnId="{D642A386-B62E-42A3-8292-C70121785F47}">
      <dgm:prSet/>
      <dgm:spPr/>
      <dgm:t>
        <a:bodyPr/>
        <a:lstStyle/>
        <a:p>
          <a:endParaRPr lang="en-GB"/>
        </a:p>
      </dgm:t>
    </dgm:pt>
    <dgm:pt modelId="{4DED6983-CBC8-45DF-BF09-2FEC5935E232}" type="sibTrans" cxnId="{D642A386-B62E-42A3-8292-C70121785F47}">
      <dgm:prSet/>
      <dgm:spPr>
        <a:solidFill>
          <a:schemeClr val="accent1"/>
        </a:solidFill>
      </dgm:spPr>
      <dgm:t>
        <a:bodyPr/>
        <a:lstStyle/>
        <a:p>
          <a:endParaRPr lang="en-GB" dirty="0"/>
        </a:p>
      </dgm:t>
    </dgm:pt>
    <dgm:pt modelId="{D29B586E-C59C-496D-80A5-7ACD0C3C3A7C}" type="pres">
      <dgm:prSet presAssocID="{30AAE635-EC98-4E8C-93DC-3055820D77CA}" presName="Name0" presStyleCnt="0">
        <dgm:presLayoutVars>
          <dgm:dir/>
          <dgm:resizeHandles val="exact"/>
        </dgm:presLayoutVars>
      </dgm:prSet>
      <dgm:spPr/>
    </dgm:pt>
    <dgm:pt modelId="{0CD2B7C4-53BD-42BF-B755-AD5A16858B5C}" type="pres">
      <dgm:prSet presAssocID="{C03DA3FC-87CC-4D6B-B135-B15C3C50C36A}" presName="node" presStyleLbl="node1" presStyleIdx="0" presStyleCnt="3" custScaleY="103962" custLinFactNeighborX="4815">
        <dgm:presLayoutVars>
          <dgm:bulletEnabled val="1"/>
        </dgm:presLayoutVars>
      </dgm:prSet>
      <dgm:spPr/>
    </dgm:pt>
    <dgm:pt modelId="{DB0AEA40-4434-4F4E-8774-05EA587B54FE}" type="pres">
      <dgm:prSet presAssocID="{4DED6983-CBC8-45DF-BF09-2FEC5935E232}" presName="sibTrans" presStyleLbl="sibTrans2D1" presStyleIdx="0" presStyleCnt="2" custAng="0"/>
      <dgm:spPr/>
    </dgm:pt>
    <dgm:pt modelId="{98CB7D4E-8872-46AD-8E89-2C8EF02013A3}" type="pres">
      <dgm:prSet presAssocID="{4DED6983-CBC8-45DF-BF09-2FEC5935E232}" presName="connectorText" presStyleLbl="sibTrans2D1" presStyleIdx="0" presStyleCnt="2"/>
      <dgm:spPr/>
    </dgm:pt>
    <dgm:pt modelId="{5FBA54BF-CE70-41F0-955A-FC07F7CA9D4A}" type="pres">
      <dgm:prSet presAssocID="{7D681BA0-55A6-4A1E-BF2B-378636AD980F}" presName="node" presStyleLbl="node1" presStyleIdx="1" presStyleCnt="3">
        <dgm:presLayoutVars>
          <dgm:bulletEnabled val="1"/>
        </dgm:presLayoutVars>
      </dgm:prSet>
      <dgm:spPr/>
    </dgm:pt>
    <dgm:pt modelId="{0B832A49-27FE-4867-B929-0101F04FDFCC}" type="pres">
      <dgm:prSet presAssocID="{F3A97AC7-B893-4999-9A6E-42A79FD246A1}" presName="sibTrans" presStyleLbl="sibTrans2D1" presStyleIdx="1" presStyleCnt="2"/>
      <dgm:spPr/>
    </dgm:pt>
    <dgm:pt modelId="{A773DD34-50EB-4612-9895-C62FEC83AF08}" type="pres">
      <dgm:prSet presAssocID="{F3A97AC7-B893-4999-9A6E-42A79FD246A1}" presName="connectorText" presStyleLbl="sibTrans2D1" presStyleIdx="1" presStyleCnt="2"/>
      <dgm:spPr/>
    </dgm:pt>
    <dgm:pt modelId="{52979015-6472-44FA-900E-FCE2A5AA51B9}" type="pres">
      <dgm:prSet presAssocID="{0195DBB8-CE7C-4C4B-91B2-7A458C2823EE}" presName="node" presStyleLbl="node1" presStyleIdx="2" presStyleCnt="3">
        <dgm:presLayoutVars>
          <dgm:bulletEnabled val="1"/>
        </dgm:presLayoutVars>
      </dgm:prSet>
      <dgm:spPr/>
    </dgm:pt>
  </dgm:ptLst>
  <dgm:cxnLst>
    <dgm:cxn modelId="{EFBFAD06-7621-4237-817C-66000FD609D4}" type="presOf" srcId="{4DED6983-CBC8-45DF-BF09-2FEC5935E232}" destId="{DB0AEA40-4434-4F4E-8774-05EA587B54FE}" srcOrd="0" destOrd="0" presId="urn:microsoft.com/office/officeart/2005/8/layout/process1"/>
    <dgm:cxn modelId="{72CD9D18-FFF1-4DD5-9B46-06A508561660}" type="presOf" srcId="{F3A97AC7-B893-4999-9A6E-42A79FD246A1}" destId="{A773DD34-50EB-4612-9895-C62FEC83AF08}" srcOrd="1" destOrd="0" presId="urn:microsoft.com/office/officeart/2005/8/layout/process1"/>
    <dgm:cxn modelId="{B99B025B-957E-42AC-ABEA-EEF493388DEB}" type="presOf" srcId="{7D681BA0-55A6-4A1E-BF2B-378636AD980F}" destId="{5FBA54BF-CE70-41F0-955A-FC07F7CA9D4A}" srcOrd="0" destOrd="0" presId="urn:microsoft.com/office/officeart/2005/8/layout/process1"/>
    <dgm:cxn modelId="{D642A386-B62E-42A3-8292-C70121785F47}" srcId="{30AAE635-EC98-4E8C-93DC-3055820D77CA}" destId="{C03DA3FC-87CC-4D6B-B135-B15C3C50C36A}" srcOrd="0" destOrd="0" parTransId="{0024AC5A-8B6E-4EBF-8EF6-C37EC6CD1672}" sibTransId="{4DED6983-CBC8-45DF-BF09-2FEC5935E232}"/>
    <dgm:cxn modelId="{3CD15191-01D1-4E98-97C2-9FFF384F7F37}" srcId="{30AAE635-EC98-4E8C-93DC-3055820D77CA}" destId="{0195DBB8-CE7C-4C4B-91B2-7A458C2823EE}" srcOrd="2" destOrd="0" parTransId="{CB056035-D1CF-4343-AC90-BF76C78A647B}" sibTransId="{CA7D8996-4F1D-4A8A-BB2A-9278376C2F87}"/>
    <dgm:cxn modelId="{A3DE8A96-3457-4E80-95D1-F85308208B0A}" type="presOf" srcId="{0195DBB8-CE7C-4C4B-91B2-7A458C2823EE}" destId="{52979015-6472-44FA-900E-FCE2A5AA51B9}" srcOrd="0" destOrd="0" presId="urn:microsoft.com/office/officeart/2005/8/layout/process1"/>
    <dgm:cxn modelId="{103BC4B2-A0B3-45CA-9851-7F35CF5FA77D}" type="presOf" srcId="{F3A97AC7-B893-4999-9A6E-42A79FD246A1}" destId="{0B832A49-27FE-4867-B929-0101F04FDFCC}" srcOrd="0" destOrd="0" presId="urn:microsoft.com/office/officeart/2005/8/layout/process1"/>
    <dgm:cxn modelId="{E27845BA-A45A-4879-937E-2BFAB62FD194}" type="presOf" srcId="{C03DA3FC-87CC-4D6B-B135-B15C3C50C36A}" destId="{0CD2B7C4-53BD-42BF-B755-AD5A16858B5C}" srcOrd="0" destOrd="0" presId="urn:microsoft.com/office/officeart/2005/8/layout/process1"/>
    <dgm:cxn modelId="{4155B2EA-86B7-4722-87C4-B6CA88CA1D56}" type="presOf" srcId="{4DED6983-CBC8-45DF-BF09-2FEC5935E232}" destId="{98CB7D4E-8872-46AD-8E89-2C8EF02013A3}" srcOrd="1" destOrd="0" presId="urn:microsoft.com/office/officeart/2005/8/layout/process1"/>
    <dgm:cxn modelId="{49B0B9EA-DD73-45D4-81D4-DBC8BED0F55B}" type="presOf" srcId="{30AAE635-EC98-4E8C-93DC-3055820D77CA}" destId="{D29B586E-C59C-496D-80A5-7ACD0C3C3A7C}" srcOrd="0" destOrd="0" presId="urn:microsoft.com/office/officeart/2005/8/layout/process1"/>
    <dgm:cxn modelId="{128304EF-E8A6-430D-9FD0-7701DEEE1129}" srcId="{30AAE635-EC98-4E8C-93DC-3055820D77CA}" destId="{7D681BA0-55A6-4A1E-BF2B-378636AD980F}" srcOrd="1" destOrd="0" parTransId="{8BB6708A-ED21-4257-A8E1-C26A2E78BE43}" sibTransId="{F3A97AC7-B893-4999-9A6E-42A79FD246A1}"/>
    <dgm:cxn modelId="{48439685-D28D-477E-AECA-D169E8E40380}" type="presParOf" srcId="{D29B586E-C59C-496D-80A5-7ACD0C3C3A7C}" destId="{0CD2B7C4-53BD-42BF-B755-AD5A16858B5C}" srcOrd="0" destOrd="0" presId="urn:microsoft.com/office/officeart/2005/8/layout/process1"/>
    <dgm:cxn modelId="{63632DF9-0939-4AD5-A7DE-9A66EB93CD15}" type="presParOf" srcId="{D29B586E-C59C-496D-80A5-7ACD0C3C3A7C}" destId="{DB0AEA40-4434-4F4E-8774-05EA587B54FE}" srcOrd="1" destOrd="0" presId="urn:microsoft.com/office/officeart/2005/8/layout/process1"/>
    <dgm:cxn modelId="{2FB9F5B0-4282-45FE-87BC-87BA2CF88094}" type="presParOf" srcId="{DB0AEA40-4434-4F4E-8774-05EA587B54FE}" destId="{98CB7D4E-8872-46AD-8E89-2C8EF02013A3}" srcOrd="0" destOrd="0" presId="urn:microsoft.com/office/officeart/2005/8/layout/process1"/>
    <dgm:cxn modelId="{DF1D0C4C-AA93-4011-B625-2126255CA8DC}" type="presParOf" srcId="{D29B586E-C59C-496D-80A5-7ACD0C3C3A7C}" destId="{5FBA54BF-CE70-41F0-955A-FC07F7CA9D4A}" srcOrd="2" destOrd="0" presId="urn:microsoft.com/office/officeart/2005/8/layout/process1"/>
    <dgm:cxn modelId="{8B7399DF-E236-4DB8-9E9A-6A9CBFC2EC33}" type="presParOf" srcId="{D29B586E-C59C-496D-80A5-7ACD0C3C3A7C}" destId="{0B832A49-27FE-4867-B929-0101F04FDFCC}" srcOrd="3" destOrd="0" presId="urn:microsoft.com/office/officeart/2005/8/layout/process1"/>
    <dgm:cxn modelId="{D4A8085B-B4B5-46C6-AABA-04EE7A0D52E0}" type="presParOf" srcId="{0B832A49-27FE-4867-B929-0101F04FDFCC}" destId="{A773DD34-50EB-4612-9895-C62FEC83AF08}" srcOrd="0" destOrd="0" presId="urn:microsoft.com/office/officeart/2005/8/layout/process1"/>
    <dgm:cxn modelId="{D45DD991-CD4C-4986-B698-B70E117BE76B}" type="presParOf" srcId="{D29B586E-C59C-496D-80A5-7ACD0C3C3A7C}" destId="{52979015-6472-44FA-900E-FCE2A5AA51B9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23634F0-6650-48F5-980E-54EB4B3D7325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8369BCE9-DCF6-44D0-857B-71D0AC2DE8E1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Personalised Care Planning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42821C-6C71-48C4-B104-7B0843F2B61A}" type="parTrans" cxnId="{44F243BE-ABC2-4724-A0DC-D9889F2A58D9}">
      <dgm:prSet/>
      <dgm:spPr/>
      <dgm:t>
        <a:bodyPr/>
        <a:lstStyle/>
        <a:p>
          <a:endParaRPr lang="en-GB"/>
        </a:p>
      </dgm:t>
    </dgm:pt>
    <dgm:pt modelId="{40BB045B-B573-4E0C-943F-307BC3936841}" type="sibTrans" cxnId="{44F243BE-ABC2-4724-A0DC-D9889F2A58D9}">
      <dgm:prSet/>
      <dgm:spPr/>
      <dgm:t>
        <a:bodyPr/>
        <a:lstStyle/>
        <a:p>
          <a:endParaRPr lang="en-GB"/>
        </a:p>
      </dgm:t>
    </dgm:pt>
    <dgm:pt modelId="{39D0D2CD-9FD5-4A1F-9EB0-25E7A92F83CC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Focal point of the model.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458F86-A4CE-421C-930C-59CD58E9B832}" type="parTrans" cxnId="{23547CAB-6E2B-4EB0-A3E0-E82BB1D19162}">
      <dgm:prSet/>
      <dgm:spPr/>
      <dgm:t>
        <a:bodyPr/>
        <a:lstStyle/>
        <a:p>
          <a:endParaRPr lang="en-GB"/>
        </a:p>
      </dgm:t>
    </dgm:pt>
    <dgm:pt modelId="{6FF2C0CD-7A00-4F1D-9802-0C0647E1209A}" type="sibTrans" cxnId="{23547CAB-6E2B-4EB0-A3E0-E82BB1D19162}">
      <dgm:prSet/>
      <dgm:spPr/>
      <dgm:t>
        <a:bodyPr/>
        <a:lstStyle/>
        <a:p>
          <a:endParaRPr lang="en-GB"/>
        </a:p>
      </dgm:t>
    </dgm:pt>
    <dgm:pt modelId="{10D58CB4-3D6C-4CC9-86D6-1F7C83F19932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Engaged Informed Patients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53E6E3-BF65-4709-AA17-894DCF6004E4}" type="parTrans" cxnId="{6A3E46E9-3DE6-42D2-BB60-0ADB9A246274}">
      <dgm:prSet/>
      <dgm:spPr/>
      <dgm:t>
        <a:bodyPr/>
        <a:lstStyle/>
        <a:p>
          <a:endParaRPr lang="en-GB"/>
        </a:p>
      </dgm:t>
    </dgm:pt>
    <dgm:pt modelId="{FE3E2392-5864-41D0-A6C7-3C5FFB68E928}" type="sibTrans" cxnId="{6A3E46E9-3DE6-42D2-BB60-0ADB9A246274}">
      <dgm:prSet/>
      <dgm:spPr/>
      <dgm:t>
        <a:bodyPr/>
        <a:lstStyle/>
        <a:p>
          <a:endParaRPr lang="en-GB"/>
        </a:p>
      </dgm:t>
    </dgm:pt>
    <dgm:pt modelId="{64FBF147-3B16-4296-BBDB-C5A7F9F621F6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Prepare and support patients to take active role in LTC Management.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52EB02-2D85-4107-A616-CB05FCA5D8A7}" type="parTrans" cxnId="{5186F133-43C8-428E-B924-F337CA0698AA}">
      <dgm:prSet/>
      <dgm:spPr/>
      <dgm:t>
        <a:bodyPr/>
        <a:lstStyle/>
        <a:p>
          <a:endParaRPr lang="en-GB"/>
        </a:p>
      </dgm:t>
    </dgm:pt>
    <dgm:pt modelId="{6C9BFD9A-15CB-438B-BE08-CFE50C273803}" type="sibTrans" cxnId="{5186F133-43C8-428E-B924-F337CA0698AA}">
      <dgm:prSet/>
      <dgm:spPr/>
      <dgm:t>
        <a:bodyPr/>
        <a:lstStyle/>
        <a:p>
          <a:endParaRPr lang="en-GB"/>
        </a:p>
      </dgm:t>
    </dgm:pt>
    <dgm:pt modelId="{2754CCFB-750F-4FCA-9380-8A84EF179B0B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Supported through tailored information and resources.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9ED003-14EC-4C1D-A38B-0AC3C19C6542}" type="parTrans" cxnId="{238FA068-F4EF-4CCD-8EF9-29D78319501B}">
      <dgm:prSet/>
      <dgm:spPr/>
      <dgm:t>
        <a:bodyPr/>
        <a:lstStyle/>
        <a:p>
          <a:endParaRPr lang="en-GB"/>
        </a:p>
      </dgm:t>
    </dgm:pt>
    <dgm:pt modelId="{F8B8B182-5BB8-45A8-A48F-A190F57500CA}" type="sibTrans" cxnId="{238FA068-F4EF-4CCD-8EF9-29D78319501B}">
      <dgm:prSet/>
      <dgm:spPr/>
      <dgm:t>
        <a:bodyPr/>
        <a:lstStyle/>
        <a:p>
          <a:endParaRPr lang="en-GB"/>
        </a:p>
      </dgm:t>
    </dgm:pt>
    <dgm:pt modelId="{1BA2363D-932A-4AE6-9A5D-DF3AA2D1F1BA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Additional Support for self management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B17692-2637-4EBE-A211-ECF367F226A2}" type="parTrans" cxnId="{0889519D-9520-433E-9776-01908D46D664}">
      <dgm:prSet/>
      <dgm:spPr/>
      <dgm:t>
        <a:bodyPr/>
        <a:lstStyle/>
        <a:p>
          <a:endParaRPr lang="en-GB"/>
        </a:p>
      </dgm:t>
    </dgm:pt>
    <dgm:pt modelId="{56A5C639-803E-43DD-BAAD-A82AFB9AD5F1}" type="sibTrans" cxnId="{0889519D-9520-433E-9776-01908D46D664}">
      <dgm:prSet/>
      <dgm:spPr/>
      <dgm:t>
        <a:bodyPr/>
        <a:lstStyle/>
        <a:p>
          <a:endParaRPr lang="en-GB"/>
        </a:p>
      </dgm:t>
    </dgm:pt>
    <dgm:pt modelId="{2D0632AD-EBF1-456D-8553-D69523111244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Patient with complex and additional needs support is offered through structured education programs like DESMOND.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837818-9D0E-4F9A-8CF6-E4B45515AA5D}" type="parTrans" cxnId="{F73F0F37-84E4-406D-BEB9-B72EE5DC1AB9}">
      <dgm:prSet/>
      <dgm:spPr/>
      <dgm:t>
        <a:bodyPr/>
        <a:lstStyle/>
        <a:p>
          <a:endParaRPr lang="en-GB"/>
        </a:p>
      </dgm:t>
    </dgm:pt>
    <dgm:pt modelId="{E025342F-2F08-430E-8BD4-2219BED87423}" type="sibTrans" cxnId="{F73F0F37-84E4-406D-BEB9-B72EE5DC1AB9}">
      <dgm:prSet/>
      <dgm:spPr/>
      <dgm:t>
        <a:bodyPr/>
        <a:lstStyle/>
        <a:p>
          <a:endParaRPr lang="en-GB"/>
        </a:p>
      </dgm:t>
    </dgm:pt>
    <dgm:pt modelId="{FE83D8FB-C10F-4530-9C07-E5E36663DE37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 6 weeks generic self management course like Expert Patient  Program provide practical skills and emotional support.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5C39A6-92C3-4DE8-BC5C-9AAAF3E42296}" type="parTrans" cxnId="{C1DA5E30-590A-4B16-AA0F-04D6E8CBA376}">
      <dgm:prSet/>
      <dgm:spPr/>
      <dgm:t>
        <a:bodyPr/>
        <a:lstStyle/>
        <a:p>
          <a:endParaRPr lang="en-GB"/>
        </a:p>
      </dgm:t>
    </dgm:pt>
    <dgm:pt modelId="{040A90CD-D634-4F5F-A580-108C52CA9837}" type="sibTrans" cxnId="{C1DA5E30-590A-4B16-AA0F-04D6E8CBA376}">
      <dgm:prSet/>
      <dgm:spPr/>
      <dgm:t>
        <a:bodyPr/>
        <a:lstStyle/>
        <a:p>
          <a:endParaRPr lang="en-GB"/>
        </a:p>
      </dgm:t>
    </dgm:pt>
    <dgm:pt modelId="{75C4C94F-9173-4201-903B-91781910A1D4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Enabling patients with Type 2 Diabetes to identify their needs, set goals  and develop action plan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3E4461-55A3-4A77-874C-454A1665166F}" type="parTrans" cxnId="{24311437-F3BF-4FC7-9314-E1611AE2B447}">
      <dgm:prSet/>
      <dgm:spPr/>
      <dgm:t>
        <a:bodyPr/>
        <a:lstStyle/>
        <a:p>
          <a:endParaRPr lang="en-GB"/>
        </a:p>
      </dgm:t>
    </dgm:pt>
    <dgm:pt modelId="{52373F66-5939-4DBF-A7E9-C699B28A4625}" type="sibTrans" cxnId="{24311437-F3BF-4FC7-9314-E1611AE2B447}">
      <dgm:prSet/>
      <dgm:spPr/>
      <dgm:t>
        <a:bodyPr/>
        <a:lstStyle/>
        <a:p>
          <a:endParaRPr lang="en-GB"/>
        </a:p>
      </dgm:t>
    </dgm:pt>
    <dgm:pt modelId="{30E1CBA9-12BB-4E5F-9500-F2D7C416E36A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Committed Health Professionals 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69ED78-AA58-435B-83EB-A7845078D364}" type="parTrans" cxnId="{2CA22F91-9CB5-453F-97F4-790863A30F84}">
      <dgm:prSet/>
      <dgm:spPr/>
      <dgm:t>
        <a:bodyPr/>
        <a:lstStyle/>
        <a:p>
          <a:endParaRPr lang="en-GB"/>
        </a:p>
      </dgm:t>
    </dgm:pt>
    <dgm:pt modelId="{E73307E5-6BB6-47F2-9C01-EED3BA0344A4}" type="sibTrans" cxnId="{2CA22F91-9CB5-453F-97F4-790863A30F84}">
      <dgm:prSet/>
      <dgm:spPr/>
      <dgm:t>
        <a:bodyPr/>
        <a:lstStyle/>
        <a:p>
          <a:endParaRPr lang="en-GB"/>
        </a:p>
      </dgm:t>
    </dgm:pt>
    <dgm:pt modelId="{1E608BB2-1390-4723-977C-8F97F6831663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Organisational Processes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55777D-894F-4CA1-A698-BC0A18846632}" type="parTrans" cxnId="{BBB5A6F7-105A-4B53-9D87-9206D7BB7A78}">
      <dgm:prSet/>
      <dgm:spPr/>
      <dgm:t>
        <a:bodyPr/>
        <a:lstStyle/>
        <a:p>
          <a:endParaRPr lang="en-GB"/>
        </a:p>
      </dgm:t>
    </dgm:pt>
    <dgm:pt modelId="{4ED5411F-EA7E-48A3-998D-F2C0E3AB1EF2}" type="sibTrans" cxnId="{BBB5A6F7-105A-4B53-9D87-9206D7BB7A78}">
      <dgm:prSet/>
      <dgm:spPr/>
      <dgm:t>
        <a:bodyPr/>
        <a:lstStyle/>
        <a:p>
          <a:endParaRPr lang="en-GB"/>
        </a:p>
      </dgm:t>
    </dgm:pt>
    <dgm:pt modelId="{716BB86C-F05D-4F9E-AE73-3A036945E1CE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Responsive Commissioning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BD99B4-660E-4F76-9C8A-D38BCA6B304E}" type="parTrans" cxnId="{A9995E9A-4BD1-4E1E-9F5C-55487DB9C8F8}">
      <dgm:prSet/>
      <dgm:spPr/>
      <dgm:t>
        <a:bodyPr/>
        <a:lstStyle/>
        <a:p>
          <a:endParaRPr lang="en-GB"/>
        </a:p>
      </dgm:t>
    </dgm:pt>
    <dgm:pt modelId="{19C220E8-E327-4566-BA80-6BC57898CC71}" type="sibTrans" cxnId="{A9995E9A-4BD1-4E1E-9F5C-55487DB9C8F8}">
      <dgm:prSet/>
      <dgm:spPr/>
      <dgm:t>
        <a:bodyPr/>
        <a:lstStyle/>
        <a:p>
          <a:endParaRPr lang="en-GB"/>
        </a:p>
      </dgm:t>
    </dgm:pt>
    <dgm:pt modelId="{173A17E8-66A5-4B06-A2EB-861F23647C7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Clinicians facilitate access to these programs and integrate support in care planning ensuring continuous engagement.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083D42-F5EB-4E89-9562-2CC491B76503}" type="parTrans" cxnId="{0AE8AE61-AF51-4A58-8D55-BBAB50147346}">
      <dgm:prSet/>
      <dgm:spPr/>
      <dgm:t>
        <a:bodyPr/>
        <a:lstStyle/>
        <a:p>
          <a:endParaRPr lang="en-GB"/>
        </a:p>
      </dgm:t>
    </dgm:pt>
    <dgm:pt modelId="{75C26CA9-30DA-44FF-9D33-0B49100202E2}" type="sibTrans" cxnId="{0AE8AE61-AF51-4A58-8D55-BBAB50147346}">
      <dgm:prSet/>
      <dgm:spPr/>
      <dgm:t>
        <a:bodyPr/>
        <a:lstStyle/>
        <a:p>
          <a:endParaRPr lang="en-GB"/>
        </a:p>
      </dgm:t>
    </dgm:pt>
    <dgm:pt modelId="{752753CF-038A-4FFA-9ABE-E0DA52332552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System support timely referrals and recording of progress in care plans.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63BB5F-067A-46E5-9D6F-259CD3BEC794}" type="parTrans" cxnId="{BD4A0FB1-4D01-4F70-842B-8FFFECA02B48}">
      <dgm:prSet/>
      <dgm:spPr/>
      <dgm:t>
        <a:bodyPr/>
        <a:lstStyle/>
        <a:p>
          <a:endParaRPr lang="en-GB"/>
        </a:p>
      </dgm:t>
    </dgm:pt>
    <dgm:pt modelId="{75B3D485-447D-4B76-B46E-AFBFF5E50412}" type="sibTrans" cxnId="{BD4A0FB1-4D01-4F70-842B-8FFFECA02B48}">
      <dgm:prSet/>
      <dgm:spPr/>
      <dgm:t>
        <a:bodyPr/>
        <a:lstStyle/>
        <a:p>
          <a:endParaRPr lang="en-GB"/>
        </a:p>
      </dgm:t>
    </dgm:pt>
    <dgm:pt modelId="{F03C5348-0B85-411F-BA40-062D82A0410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Commissioners ensure availability and funding of self management courses as part of local menu of services.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B9247C-82BC-4F45-AA8F-F709318AB0DD}" type="parTrans" cxnId="{33931C8C-8323-4A9C-B090-B28A11310D84}">
      <dgm:prSet/>
      <dgm:spPr/>
      <dgm:t>
        <a:bodyPr/>
        <a:lstStyle/>
        <a:p>
          <a:endParaRPr lang="en-GB"/>
        </a:p>
      </dgm:t>
    </dgm:pt>
    <dgm:pt modelId="{1E201AB4-1DDC-4D76-AC70-17E7A4BC26AE}" type="sibTrans" cxnId="{33931C8C-8323-4A9C-B090-B28A11310D84}">
      <dgm:prSet/>
      <dgm:spPr/>
      <dgm:t>
        <a:bodyPr/>
        <a:lstStyle/>
        <a:p>
          <a:endParaRPr lang="en-GB"/>
        </a:p>
      </dgm:t>
    </dgm:pt>
    <dgm:pt modelId="{31DC2762-D8B5-4332-9512-54DC02DA7DA9}" type="pres">
      <dgm:prSet presAssocID="{D23634F0-6650-48F5-980E-54EB4B3D7325}" presName="Name0" presStyleCnt="0">
        <dgm:presLayoutVars>
          <dgm:dir/>
          <dgm:animLvl val="lvl"/>
          <dgm:resizeHandles val="exact"/>
        </dgm:presLayoutVars>
      </dgm:prSet>
      <dgm:spPr/>
    </dgm:pt>
    <dgm:pt modelId="{BA2403BC-CB7A-46DF-94B6-9BCF83730FAB}" type="pres">
      <dgm:prSet presAssocID="{716BB86C-F05D-4F9E-AE73-3A036945E1CE}" presName="boxAndChildren" presStyleCnt="0"/>
      <dgm:spPr/>
    </dgm:pt>
    <dgm:pt modelId="{D83FFDFD-4F0E-49D4-AB88-6587C9343B59}" type="pres">
      <dgm:prSet presAssocID="{716BB86C-F05D-4F9E-AE73-3A036945E1CE}" presName="parentTextBox" presStyleLbl="alignNode1" presStyleIdx="0" presStyleCnt="6"/>
      <dgm:spPr/>
    </dgm:pt>
    <dgm:pt modelId="{9BA4013B-7AD4-4DFE-B67A-3476B7690800}" type="pres">
      <dgm:prSet presAssocID="{716BB86C-F05D-4F9E-AE73-3A036945E1CE}" presName="descendantBox" presStyleLbl="bgAccFollowNode1" presStyleIdx="0" presStyleCnt="6"/>
      <dgm:spPr/>
    </dgm:pt>
    <dgm:pt modelId="{ECCAB6A9-21E8-41EA-A598-F18B36843119}" type="pres">
      <dgm:prSet presAssocID="{4ED5411F-EA7E-48A3-998D-F2C0E3AB1EF2}" presName="sp" presStyleCnt="0"/>
      <dgm:spPr/>
    </dgm:pt>
    <dgm:pt modelId="{BF523168-DE69-4EF4-A8A5-EFAEEDA98191}" type="pres">
      <dgm:prSet presAssocID="{1E608BB2-1390-4723-977C-8F97F6831663}" presName="arrowAndChildren" presStyleCnt="0"/>
      <dgm:spPr/>
    </dgm:pt>
    <dgm:pt modelId="{F3CEC7A3-4534-4E09-BDE4-4AB5BD543F75}" type="pres">
      <dgm:prSet presAssocID="{1E608BB2-1390-4723-977C-8F97F6831663}" presName="parentTextArrow" presStyleLbl="node1" presStyleIdx="0" presStyleCnt="0"/>
      <dgm:spPr/>
    </dgm:pt>
    <dgm:pt modelId="{FB382EBA-A90B-4790-B494-D6BDF77AB46A}" type="pres">
      <dgm:prSet presAssocID="{1E608BB2-1390-4723-977C-8F97F6831663}" presName="arrow" presStyleLbl="alignNode1" presStyleIdx="1" presStyleCnt="6"/>
      <dgm:spPr/>
    </dgm:pt>
    <dgm:pt modelId="{A00570C1-D905-4824-BB61-13EB13F46B5E}" type="pres">
      <dgm:prSet presAssocID="{1E608BB2-1390-4723-977C-8F97F6831663}" presName="descendantArrow" presStyleLbl="bgAccFollowNode1" presStyleIdx="1" presStyleCnt="6"/>
      <dgm:spPr/>
    </dgm:pt>
    <dgm:pt modelId="{B347B724-439F-4BB0-8751-E34E7D183942}" type="pres">
      <dgm:prSet presAssocID="{E73307E5-6BB6-47F2-9C01-EED3BA0344A4}" presName="sp" presStyleCnt="0"/>
      <dgm:spPr/>
    </dgm:pt>
    <dgm:pt modelId="{3562C40D-6BE7-4C94-B3CD-A929B6E087B7}" type="pres">
      <dgm:prSet presAssocID="{30E1CBA9-12BB-4E5F-9500-F2D7C416E36A}" presName="arrowAndChildren" presStyleCnt="0"/>
      <dgm:spPr/>
    </dgm:pt>
    <dgm:pt modelId="{22BB3291-01A1-428A-9F4E-0AFB562D8874}" type="pres">
      <dgm:prSet presAssocID="{30E1CBA9-12BB-4E5F-9500-F2D7C416E36A}" presName="parentTextArrow" presStyleLbl="node1" presStyleIdx="0" presStyleCnt="0"/>
      <dgm:spPr/>
    </dgm:pt>
    <dgm:pt modelId="{2D71EA4F-7E1C-40CF-96DB-4D439706E097}" type="pres">
      <dgm:prSet presAssocID="{30E1CBA9-12BB-4E5F-9500-F2D7C416E36A}" presName="arrow" presStyleLbl="alignNode1" presStyleIdx="2" presStyleCnt="6"/>
      <dgm:spPr/>
    </dgm:pt>
    <dgm:pt modelId="{CAD1716C-C487-45B8-B431-8FF59B2B7ADE}" type="pres">
      <dgm:prSet presAssocID="{30E1CBA9-12BB-4E5F-9500-F2D7C416E36A}" presName="descendantArrow" presStyleLbl="bgAccFollowNode1" presStyleIdx="2" presStyleCnt="6"/>
      <dgm:spPr/>
    </dgm:pt>
    <dgm:pt modelId="{231E77E1-343D-4251-87A1-490C15CAC50E}" type="pres">
      <dgm:prSet presAssocID="{56A5C639-803E-43DD-BAAD-A82AFB9AD5F1}" presName="sp" presStyleCnt="0"/>
      <dgm:spPr/>
    </dgm:pt>
    <dgm:pt modelId="{560689BC-4818-4F33-8B88-38AC435BBD1A}" type="pres">
      <dgm:prSet presAssocID="{1BA2363D-932A-4AE6-9A5D-DF3AA2D1F1BA}" presName="arrowAndChildren" presStyleCnt="0"/>
      <dgm:spPr/>
    </dgm:pt>
    <dgm:pt modelId="{7BB2BB95-AD34-44CF-87B9-B79E3B653C68}" type="pres">
      <dgm:prSet presAssocID="{1BA2363D-932A-4AE6-9A5D-DF3AA2D1F1BA}" presName="parentTextArrow" presStyleLbl="node1" presStyleIdx="0" presStyleCnt="0"/>
      <dgm:spPr/>
    </dgm:pt>
    <dgm:pt modelId="{730C43DC-2172-4889-B0A1-8D8E9E7D9A19}" type="pres">
      <dgm:prSet presAssocID="{1BA2363D-932A-4AE6-9A5D-DF3AA2D1F1BA}" presName="arrow" presStyleLbl="alignNode1" presStyleIdx="3" presStyleCnt="6"/>
      <dgm:spPr/>
    </dgm:pt>
    <dgm:pt modelId="{A02CF721-F574-4A31-B9E7-228B41958564}" type="pres">
      <dgm:prSet presAssocID="{1BA2363D-932A-4AE6-9A5D-DF3AA2D1F1BA}" presName="descendantArrow" presStyleLbl="bgAccFollowNode1" presStyleIdx="3" presStyleCnt="6"/>
      <dgm:spPr/>
    </dgm:pt>
    <dgm:pt modelId="{0B493752-7AFF-4FB3-BB70-F6CD4BBAC995}" type="pres">
      <dgm:prSet presAssocID="{FE3E2392-5864-41D0-A6C7-3C5FFB68E928}" presName="sp" presStyleCnt="0"/>
      <dgm:spPr/>
    </dgm:pt>
    <dgm:pt modelId="{F98C5AD7-F097-49D5-B5A4-11E41052E8AB}" type="pres">
      <dgm:prSet presAssocID="{10D58CB4-3D6C-4CC9-86D6-1F7C83F19932}" presName="arrowAndChildren" presStyleCnt="0"/>
      <dgm:spPr/>
    </dgm:pt>
    <dgm:pt modelId="{5D58F8E2-43AE-4C6E-B69F-862730FECE27}" type="pres">
      <dgm:prSet presAssocID="{10D58CB4-3D6C-4CC9-86D6-1F7C83F19932}" presName="parentTextArrow" presStyleLbl="node1" presStyleIdx="0" presStyleCnt="0"/>
      <dgm:spPr/>
    </dgm:pt>
    <dgm:pt modelId="{4DA3948D-B3B9-49AB-9243-3C5E20B0D8D3}" type="pres">
      <dgm:prSet presAssocID="{10D58CB4-3D6C-4CC9-86D6-1F7C83F19932}" presName="arrow" presStyleLbl="alignNode1" presStyleIdx="4" presStyleCnt="6"/>
      <dgm:spPr/>
    </dgm:pt>
    <dgm:pt modelId="{4865F9A7-58C5-41D9-B91D-E406EFD989AF}" type="pres">
      <dgm:prSet presAssocID="{10D58CB4-3D6C-4CC9-86D6-1F7C83F19932}" presName="descendantArrow" presStyleLbl="bgAccFollowNode1" presStyleIdx="4" presStyleCnt="6"/>
      <dgm:spPr/>
    </dgm:pt>
    <dgm:pt modelId="{B95961F9-4393-47CE-912A-369C4EAE8436}" type="pres">
      <dgm:prSet presAssocID="{40BB045B-B573-4E0C-943F-307BC3936841}" presName="sp" presStyleCnt="0"/>
      <dgm:spPr/>
    </dgm:pt>
    <dgm:pt modelId="{C042EF56-0FF2-4A8F-9B47-286E88570783}" type="pres">
      <dgm:prSet presAssocID="{8369BCE9-DCF6-44D0-857B-71D0AC2DE8E1}" presName="arrowAndChildren" presStyleCnt="0"/>
      <dgm:spPr/>
    </dgm:pt>
    <dgm:pt modelId="{5ADDA918-3E54-4C17-A297-9BC10668B8EE}" type="pres">
      <dgm:prSet presAssocID="{8369BCE9-DCF6-44D0-857B-71D0AC2DE8E1}" presName="parentTextArrow" presStyleLbl="node1" presStyleIdx="0" presStyleCnt="0"/>
      <dgm:spPr/>
    </dgm:pt>
    <dgm:pt modelId="{DB5B6199-01EF-413D-960B-1D0D59AF3646}" type="pres">
      <dgm:prSet presAssocID="{8369BCE9-DCF6-44D0-857B-71D0AC2DE8E1}" presName="arrow" presStyleLbl="alignNode1" presStyleIdx="5" presStyleCnt="6"/>
      <dgm:spPr/>
    </dgm:pt>
    <dgm:pt modelId="{5EC8490A-4A67-48C1-8436-B4FE6E619C8F}" type="pres">
      <dgm:prSet presAssocID="{8369BCE9-DCF6-44D0-857B-71D0AC2DE8E1}" presName="descendantArrow" presStyleLbl="bgAccFollowNode1" presStyleIdx="5" presStyleCnt="6"/>
      <dgm:spPr/>
    </dgm:pt>
  </dgm:ptLst>
  <dgm:cxnLst>
    <dgm:cxn modelId="{6D4F3500-9A2C-45B8-B7BE-952314D86628}" type="presOf" srcId="{173A17E8-66A5-4B06-A2EB-861F23647C71}" destId="{CAD1716C-C487-45B8-B431-8FF59B2B7ADE}" srcOrd="0" destOrd="0" presId="urn:microsoft.com/office/officeart/2016/7/layout/VerticalDownArrowProcess"/>
    <dgm:cxn modelId="{FD566909-2244-4106-A960-C5D861F8D4AC}" type="presOf" srcId="{2754CCFB-750F-4FCA-9380-8A84EF179B0B}" destId="{4865F9A7-58C5-41D9-B91D-E406EFD989AF}" srcOrd="0" destOrd="1" presId="urn:microsoft.com/office/officeart/2016/7/layout/VerticalDownArrowProcess"/>
    <dgm:cxn modelId="{6492490A-AE8B-4467-AF3B-840E4FAF6CCA}" type="presOf" srcId="{1BA2363D-932A-4AE6-9A5D-DF3AA2D1F1BA}" destId="{730C43DC-2172-4889-B0A1-8D8E9E7D9A19}" srcOrd="1" destOrd="0" presId="urn:microsoft.com/office/officeart/2016/7/layout/VerticalDownArrowProcess"/>
    <dgm:cxn modelId="{CFFA040B-4565-4670-B822-CB53FF9B9279}" type="presOf" srcId="{39D0D2CD-9FD5-4A1F-9EB0-25E7A92F83CC}" destId="{5EC8490A-4A67-48C1-8436-B4FE6E619C8F}" srcOrd="0" destOrd="0" presId="urn:microsoft.com/office/officeart/2016/7/layout/VerticalDownArrowProcess"/>
    <dgm:cxn modelId="{0249DF12-DC8C-44CB-B322-0327638C2F82}" type="presOf" srcId="{752753CF-038A-4FFA-9ABE-E0DA52332552}" destId="{A00570C1-D905-4824-BB61-13EB13F46B5E}" srcOrd="0" destOrd="0" presId="urn:microsoft.com/office/officeart/2016/7/layout/VerticalDownArrowProcess"/>
    <dgm:cxn modelId="{BC32F12F-7B11-4071-BF77-DA869A540AE0}" type="presOf" srcId="{8369BCE9-DCF6-44D0-857B-71D0AC2DE8E1}" destId="{5ADDA918-3E54-4C17-A297-9BC10668B8EE}" srcOrd="0" destOrd="0" presId="urn:microsoft.com/office/officeart/2016/7/layout/VerticalDownArrowProcess"/>
    <dgm:cxn modelId="{C1DA5E30-590A-4B16-AA0F-04D6E8CBA376}" srcId="{1BA2363D-932A-4AE6-9A5D-DF3AA2D1F1BA}" destId="{FE83D8FB-C10F-4530-9C07-E5E36663DE37}" srcOrd="1" destOrd="0" parTransId="{025C39A6-92C3-4DE8-BC5C-9AAAF3E42296}" sibTransId="{040A90CD-D634-4F5F-A580-108C52CA9837}"/>
    <dgm:cxn modelId="{C180A332-C65F-4EC6-9FC7-E6F95F6CF218}" type="presOf" srcId="{D23634F0-6650-48F5-980E-54EB4B3D7325}" destId="{31DC2762-D8B5-4332-9512-54DC02DA7DA9}" srcOrd="0" destOrd="0" presId="urn:microsoft.com/office/officeart/2016/7/layout/VerticalDownArrowProcess"/>
    <dgm:cxn modelId="{5186F133-43C8-428E-B924-F337CA0698AA}" srcId="{10D58CB4-3D6C-4CC9-86D6-1F7C83F19932}" destId="{64FBF147-3B16-4296-BBDB-C5A7F9F621F6}" srcOrd="0" destOrd="0" parTransId="{9352EB02-2D85-4107-A616-CB05FCA5D8A7}" sibTransId="{6C9BFD9A-15CB-438B-BE08-CFE50C273803}"/>
    <dgm:cxn modelId="{F73F0F37-84E4-406D-BEB9-B72EE5DC1AB9}" srcId="{1BA2363D-932A-4AE6-9A5D-DF3AA2D1F1BA}" destId="{2D0632AD-EBF1-456D-8553-D69523111244}" srcOrd="0" destOrd="0" parTransId="{0E837818-9D0E-4F9A-8CF6-E4B45515AA5D}" sibTransId="{E025342F-2F08-430E-8BD4-2219BED87423}"/>
    <dgm:cxn modelId="{24311437-F3BF-4FC7-9314-E1611AE2B447}" srcId="{8369BCE9-DCF6-44D0-857B-71D0AC2DE8E1}" destId="{75C4C94F-9173-4201-903B-91781910A1D4}" srcOrd="1" destOrd="0" parTransId="{D13E4461-55A3-4A77-874C-454A1665166F}" sibTransId="{52373F66-5939-4DBF-A7E9-C699B28A4625}"/>
    <dgm:cxn modelId="{35E85E4D-F12B-40BF-8525-893E65380826}" type="presOf" srcId="{1BA2363D-932A-4AE6-9A5D-DF3AA2D1F1BA}" destId="{7BB2BB95-AD34-44CF-87B9-B79E3B653C68}" srcOrd="0" destOrd="0" presId="urn:microsoft.com/office/officeart/2016/7/layout/VerticalDownArrowProcess"/>
    <dgm:cxn modelId="{0AE8AE61-AF51-4A58-8D55-BBAB50147346}" srcId="{30E1CBA9-12BB-4E5F-9500-F2D7C416E36A}" destId="{173A17E8-66A5-4B06-A2EB-861F23647C71}" srcOrd="0" destOrd="0" parTransId="{92083D42-F5EB-4E89-9562-2CC491B76503}" sibTransId="{75C26CA9-30DA-44FF-9D33-0B49100202E2}"/>
    <dgm:cxn modelId="{238FA068-F4EF-4CCD-8EF9-29D78319501B}" srcId="{10D58CB4-3D6C-4CC9-86D6-1F7C83F19932}" destId="{2754CCFB-750F-4FCA-9380-8A84EF179B0B}" srcOrd="1" destOrd="0" parTransId="{D89ED003-14EC-4C1D-A38B-0AC3C19C6542}" sibTransId="{F8B8B182-5BB8-45A8-A48F-A190F57500CA}"/>
    <dgm:cxn modelId="{44033D69-16BE-445F-966B-48E9F16184B8}" type="presOf" srcId="{75C4C94F-9173-4201-903B-91781910A1D4}" destId="{5EC8490A-4A67-48C1-8436-B4FE6E619C8F}" srcOrd="0" destOrd="1" presId="urn:microsoft.com/office/officeart/2016/7/layout/VerticalDownArrowProcess"/>
    <dgm:cxn modelId="{D515C67B-0B15-4266-AB66-68583CE2DCD4}" type="presOf" srcId="{1E608BB2-1390-4723-977C-8F97F6831663}" destId="{FB382EBA-A90B-4790-B494-D6BDF77AB46A}" srcOrd="1" destOrd="0" presId="urn:microsoft.com/office/officeart/2016/7/layout/VerticalDownArrowProcess"/>
    <dgm:cxn modelId="{33931C8C-8323-4A9C-B090-B28A11310D84}" srcId="{716BB86C-F05D-4F9E-AE73-3A036945E1CE}" destId="{F03C5348-0B85-411F-BA40-062D82A0410F}" srcOrd="0" destOrd="0" parTransId="{3DB9247C-82BC-4F45-AA8F-F709318AB0DD}" sibTransId="{1E201AB4-1DDC-4D76-AC70-17E7A4BC26AE}"/>
    <dgm:cxn modelId="{2CA22F91-9CB5-453F-97F4-790863A30F84}" srcId="{D23634F0-6650-48F5-980E-54EB4B3D7325}" destId="{30E1CBA9-12BB-4E5F-9500-F2D7C416E36A}" srcOrd="3" destOrd="0" parTransId="{6B69ED78-AA58-435B-83EB-A7845078D364}" sibTransId="{E73307E5-6BB6-47F2-9C01-EED3BA0344A4}"/>
    <dgm:cxn modelId="{A9995E9A-4BD1-4E1E-9F5C-55487DB9C8F8}" srcId="{D23634F0-6650-48F5-980E-54EB4B3D7325}" destId="{716BB86C-F05D-4F9E-AE73-3A036945E1CE}" srcOrd="5" destOrd="0" parTransId="{52BD99B4-660E-4F76-9C8A-D38BCA6B304E}" sibTransId="{19C220E8-E327-4566-BA80-6BC57898CC71}"/>
    <dgm:cxn modelId="{0889519D-9520-433E-9776-01908D46D664}" srcId="{D23634F0-6650-48F5-980E-54EB4B3D7325}" destId="{1BA2363D-932A-4AE6-9A5D-DF3AA2D1F1BA}" srcOrd="2" destOrd="0" parTransId="{62B17692-2637-4EBE-A211-ECF367F226A2}" sibTransId="{56A5C639-803E-43DD-BAAD-A82AFB9AD5F1}"/>
    <dgm:cxn modelId="{5E46B89E-A4BE-4BC9-A19F-7663170CC06A}" type="presOf" srcId="{2D0632AD-EBF1-456D-8553-D69523111244}" destId="{A02CF721-F574-4A31-B9E7-228B41958564}" srcOrd="0" destOrd="0" presId="urn:microsoft.com/office/officeart/2016/7/layout/VerticalDownArrowProcess"/>
    <dgm:cxn modelId="{BE9DB7A1-68AB-4035-BF58-4CA49C110910}" type="presOf" srcId="{10D58CB4-3D6C-4CC9-86D6-1F7C83F19932}" destId="{5D58F8E2-43AE-4C6E-B69F-862730FECE27}" srcOrd="0" destOrd="0" presId="urn:microsoft.com/office/officeart/2016/7/layout/VerticalDownArrowProcess"/>
    <dgm:cxn modelId="{388DE0A7-0630-4F37-BD1F-19E30E3D7FDC}" type="presOf" srcId="{64FBF147-3B16-4296-BBDB-C5A7F9F621F6}" destId="{4865F9A7-58C5-41D9-B91D-E406EFD989AF}" srcOrd="0" destOrd="0" presId="urn:microsoft.com/office/officeart/2016/7/layout/VerticalDownArrowProcess"/>
    <dgm:cxn modelId="{23547CAB-6E2B-4EB0-A3E0-E82BB1D19162}" srcId="{8369BCE9-DCF6-44D0-857B-71D0AC2DE8E1}" destId="{39D0D2CD-9FD5-4A1F-9EB0-25E7A92F83CC}" srcOrd="0" destOrd="0" parTransId="{C7458F86-A4CE-421C-930C-59CD58E9B832}" sibTransId="{6FF2C0CD-7A00-4F1D-9802-0C0647E1209A}"/>
    <dgm:cxn modelId="{BD4A0FB1-4D01-4F70-842B-8FFFECA02B48}" srcId="{1E608BB2-1390-4723-977C-8F97F6831663}" destId="{752753CF-038A-4FFA-9ABE-E0DA52332552}" srcOrd="0" destOrd="0" parTransId="{E963BB5F-067A-46E5-9D6F-259CD3BEC794}" sibTransId="{75B3D485-447D-4B76-B46E-AFBFF5E50412}"/>
    <dgm:cxn modelId="{44F243BE-ABC2-4724-A0DC-D9889F2A58D9}" srcId="{D23634F0-6650-48F5-980E-54EB4B3D7325}" destId="{8369BCE9-DCF6-44D0-857B-71D0AC2DE8E1}" srcOrd="0" destOrd="0" parTransId="{DC42821C-6C71-48C4-B104-7B0843F2B61A}" sibTransId="{40BB045B-B573-4E0C-943F-307BC3936841}"/>
    <dgm:cxn modelId="{D603C9C7-01D3-4409-970B-3462058A4EFD}" type="presOf" srcId="{10D58CB4-3D6C-4CC9-86D6-1F7C83F19932}" destId="{4DA3948D-B3B9-49AB-9243-3C5E20B0D8D3}" srcOrd="1" destOrd="0" presId="urn:microsoft.com/office/officeart/2016/7/layout/VerticalDownArrowProcess"/>
    <dgm:cxn modelId="{2267D7CA-14B9-4D2D-A026-01A531B60691}" type="presOf" srcId="{1E608BB2-1390-4723-977C-8F97F6831663}" destId="{F3CEC7A3-4534-4E09-BDE4-4AB5BD543F75}" srcOrd="0" destOrd="0" presId="urn:microsoft.com/office/officeart/2016/7/layout/VerticalDownArrowProcess"/>
    <dgm:cxn modelId="{B4BB53D9-07AD-435A-ACAA-81042EA1426D}" type="presOf" srcId="{716BB86C-F05D-4F9E-AE73-3A036945E1CE}" destId="{D83FFDFD-4F0E-49D4-AB88-6587C9343B59}" srcOrd="0" destOrd="0" presId="urn:microsoft.com/office/officeart/2016/7/layout/VerticalDownArrowProcess"/>
    <dgm:cxn modelId="{3ADCE3E0-8498-4E27-96B6-09160C4C2AC5}" type="presOf" srcId="{30E1CBA9-12BB-4E5F-9500-F2D7C416E36A}" destId="{22BB3291-01A1-428A-9F4E-0AFB562D8874}" srcOrd="0" destOrd="0" presId="urn:microsoft.com/office/officeart/2016/7/layout/VerticalDownArrowProcess"/>
    <dgm:cxn modelId="{6A3E46E9-3DE6-42D2-BB60-0ADB9A246274}" srcId="{D23634F0-6650-48F5-980E-54EB4B3D7325}" destId="{10D58CB4-3D6C-4CC9-86D6-1F7C83F19932}" srcOrd="1" destOrd="0" parTransId="{2E53E6E3-BF65-4709-AA17-894DCF6004E4}" sibTransId="{FE3E2392-5864-41D0-A6C7-3C5FFB68E928}"/>
    <dgm:cxn modelId="{0BEBBBEC-88C6-4BD0-B269-2418D2E86E72}" type="presOf" srcId="{F03C5348-0B85-411F-BA40-062D82A0410F}" destId="{9BA4013B-7AD4-4DFE-B67A-3476B7690800}" srcOrd="0" destOrd="0" presId="urn:microsoft.com/office/officeart/2016/7/layout/VerticalDownArrowProcess"/>
    <dgm:cxn modelId="{57C948F7-CDF0-4989-B127-2134610470B4}" type="presOf" srcId="{30E1CBA9-12BB-4E5F-9500-F2D7C416E36A}" destId="{2D71EA4F-7E1C-40CF-96DB-4D439706E097}" srcOrd="1" destOrd="0" presId="urn:microsoft.com/office/officeart/2016/7/layout/VerticalDownArrowProcess"/>
    <dgm:cxn modelId="{BBB5A6F7-105A-4B53-9D87-9206D7BB7A78}" srcId="{D23634F0-6650-48F5-980E-54EB4B3D7325}" destId="{1E608BB2-1390-4723-977C-8F97F6831663}" srcOrd="4" destOrd="0" parTransId="{0D55777D-894F-4CA1-A698-BC0A18846632}" sibTransId="{4ED5411F-EA7E-48A3-998D-F2C0E3AB1EF2}"/>
    <dgm:cxn modelId="{C06902F8-AA4B-46B9-B13F-BBD566472A76}" type="presOf" srcId="{FE83D8FB-C10F-4530-9C07-E5E36663DE37}" destId="{A02CF721-F574-4A31-B9E7-228B41958564}" srcOrd="0" destOrd="1" presId="urn:microsoft.com/office/officeart/2016/7/layout/VerticalDownArrowProcess"/>
    <dgm:cxn modelId="{FB5CF8F8-8B8E-480F-85A0-176B5A9B1BD7}" type="presOf" srcId="{8369BCE9-DCF6-44D0-857B-71D0AC2DE8E1}" destId="{DB5B6199-01EF-413D-960B-1D0D59AF3646}" srcOrd="1" destOrd="0" presId="urn:microsoft.com/office/officeart/2016/7/layout/VerticalDownArrowProcess"/>
    <dgm:cxn modelId="{33EB21F8-B10D-459B-B6AB-297465310748}" type="presParOf" srcId="{31DC2762-D8B5-4332-9512-54DC02DA7DA9}" destId="{BA2403BC-CB7A-46DF-94B6-9BCF83730FAB}" srcOrd="0" destOrd="0" presId="urn:microsoft.com/office/officeart/2016/7/layout/VerticalDownArrowProcess"/>
    <dgm:cxn modelId="{C2B6C119-B9FB-4267-8842-4FB8CD23F785}" type="presParOf" srcId="{BA2403BC-CB7A-46DF-94B6-9BCF83730FAB}" destId="{D83FFDFD-4F0E-49D4-AB88-6587C9343B59}" srcOrd="0" destOrd="0" presId="urn:microsoft.com/office/officeart/2016/7/layout/VerticalDownArrowProcess"/>
    <dgm:cxn modelId="{5FAD07F8-2671-4C82-88FD-B1FE90375321}" type="presParOf" srcId="{BA2403BC-CB7A-46DF-94B6-9BCF83730FAB}" destId="{9BA4013B-7AD4-4DFE-B67A-3476B7690800}" srcOrd="1" destOrd="0" presId="urn:microsoft.com/office/officeart/2016/7/layout/VerticalDownArrowProcess"/>
    <dgm:cxn modelId="{3A646B91-F87B-470D-8ABA-82922F317CEF}" type="presParOf" srcId="{31DC2762-D8B5-4332-9512-54DC02DA7DA9}" destId="{ECCAB6A9-21E8-41EA-A598-F18B36843119}" srcOrd="1" destOrd="0" presId="urn:microsoft.com/office/officeart/2016/7/layout/VerticalDownArrowProcess"/>
    <dgm:cxn modelId="{250C5814-EFF0-46AD-9C34-2D0AB50EE71C}" type="presParOf" srcId="{31DC2762-D8B5-4332-9512-54DC02DA7DA9}" destId="{BF523168-DE69-4EF4-A8A5-EFAEEDA98191}" srcOrd="2" destOrd="0" presId="urn:microsoft.com/office/officeart/2016/7/layout/VerticalDownArrowProcess"/>
    <dgm:cxn modelId="{686F70D7-E22C-4399-9C15-A592EDE03A83}" type="presParOf" srcId="{BF523168-DE69-4EF4-A8A5-EFAEEDA98191}" destId="{F3CEC7A3-4534-4E09-BDE4-4AB5BD543F75}" srcOrd="0" destOrd="0" presId="urn:microsoft.com/office/officeart/2016/7/layout/VerticalDownArrowProcess"/>
    <dgm:cxn modelId="{29C3B1DA-CFEB-483C-9CDA-399324C6B419}" type="presParOf" srcId="{BF523168-DE69-4EF4-A8A5-EFAEEDA98191}" destId="{FB382EBA-A90B-4790-B494-D6BDF77AB46A}" srcOrd="1" destOrd="0" presId="urn:microsoft.com/office/officeart/2016/7/layout/VerticalDownArrowProcess"/>
    <dgm:cxn modelId="{3A406776-79C8-45C3-975F-189C45A18C76}" type="presParOf" srcId="{BF523168-DE69-4EF4-A8A5-EFAEEDA98191}" destId="{A00570C1-D905-4824-BB61-13EB13F46B5E}" srcOrd="2" destOrd="0" presId="urn:microsoft.com/office/officeart/2016/7/layout/VerticalDownArrowProcess"/>
    <dgm:cxn modelId="{790F6878-3DE5-43AA-8B7D-4667A021D831}" type="presParOf" srcId="{31DC2762-D8B5-4332-9512-54DC02DA7DA9}" destId="{B347B724-439F-4BB0-8751-E34E7D183942}" srcOrd="3" destOrd="0" presId="urn:microsoft.com/office/officeart/2016/7/layout/VerticalDownArrowProcess"/>
    <dgm:cxn modelId="{A6C1ABE7-E24E-4C60-9982-3123E2C83A9D}" type="presParOf" srcId="{31DC2762-D8B5-4332-9512-54DC02DA7DA9}" destId="{3562C40D-6BE7-4C94-B3CD-A929B6E087B7}" srcOrd="4" destOrd="0" presId="urn:microsoft.com/office/officeart/2016/7/layout/VerticalDownArrowProcess"/>
    <dgm:cxn modelId="{B5B01753-5499-4E07-9751-B5ED4EB0FDF9}" type="presParOf" srcId="{3562C40D-6BE7-4C94-B3CD-A929B6E087B7}" destId="{22BB3291-01A1-428A-9F4E-0AFB562D8874}" srcOrd="0" destOrd="0" presId="urn:microsoft.com/office/officeart/2016/7/layout/VerticalDownArrowProcess"/>
    <dgm:cxn modelId="{66B61E74-2165-41D6-A3D0-41509E9A4AB0}" type="presParOf" srcId="{3562C40D-6BE7-4C94-B3CD-A929B6E087B7}" destId="{2D71EA4F-7E1C-40CF-96DB-4D439706E097}" srcOrd="1" destOrd="0" presId="urn:microsoft.com/office/officeart/2016/7/layout/VerticalDownArrowProcess"/>
    <dgm:cxn modelId="{7EB93E57-BDC4-45B0-9EC4-B4F9D20DA084}" type="presParOf" srcId="{3562C40D-6BE7-4C94-B3CD-A929B6E087B7}" destId="{CAD1716C-C487-45B8-B431-8FF59B2B7ADE}" srcOrd="2" destOrd="0" presId="urn:microsoft.com/office/officeart/2016/7/layout/VerticalDownArrowProcess"/>
    <dgm:cxn modelId="{16D51D7F-AB6E-4DB2-960B-F4A6A5DB6FAF}" type="presParOf" srcId="{31DC2762-D8B5-4332-9512-54DC02DA7DA9}" destId="{231E77E1-343D-4251-87A1-490C15CAC50E}" srcOrd="5" destOrd="0" presId="urn:microsoft.com/office/officeart/2016/7/layout/VerticalDownArrowProcess"/>
    <dgm:cxn modelId="{58CEACE5-843C-43D8-B33A-2D3C7AFC5324}" type="presParOf" srcId="{31DC2762-D8B5-4332-9512-54DC02DA7DA9}" destId="{560689BC-4818-4F33-8B88-38AC435BBD1A}" srcOrd="6" destOrd="0" presId="urn:microsoft.com/office/officeart/2016/7/layout/VerticalDownArrowProcess"/>
    <dgm:cxn modelId="{6DA53470-F8DA-4FB0-B554-DD34FE1C9500}" type="presParOf" srcId="{560689BC-4818-4F33-8B88-38AC435BBD1A}" destId="{7BB2BB95-AD34-44CF-87B9-B79E3B653C68}" srcOrd="0" destOrd="0" presId="urn:microsoft.com/office/officeart/2016/7/layout/VerticalDownArrowProcess"/>
    <dgm:cxn modelId="{91149524-B907-4CD7-B548-0315399DD56D}" type="presParOf" srcId="{560689BC-4818-4F33-8B88-38AC435BBD1A}" destId="{730C43DC-2172-4889-B0A1-8D8E9E7D9A19}" srcOrd="1" destOrd="0" presId="urn:microsoft.com/office/officeart/2016/7/layout/VerticalDownArrowProcess"/>
    <dgm:cxn modelId="{5E444FA2-99AC-47C2-A6F8-ECEDC9C0D78C}" type="presParOf" srcId="{560689BC-4818-4F33-8B88-38AC435BBD1A}" destId="{A02CF721-F574-4A31-B9E7-228B41958564}" srcOrd="2" destOrd="0" presId="urn:microsoft.com/office/officeart/2016/7/layout/VerticalDownArrowProcess"/>
    <dgm:cxn modelId="{83A47BDB-09A7-4D89-94A5-A3982F6CB38E}" type="presParOf" srcId="{31DC2762-D8B5-4332-9512-54DC02DA7DA9}" destId="{0B493752-7AFF-4FB3-BB70-F6CD4BBAC995}" srcOrd="7" destOrd="0" presId="urn:microsoft.com/office/officeart/2016/7/layout/VerticalDownArrowProcess"/>
    <dgm:cxn modelId="{8F228FF4-6D83-4245-902F-C21F32EA3A02}" type="presParOf" srcId="{31DC2762-D8B5-4332-9512-54DC02DA7DA9}" destId="{F98C5AD7-F097-49D5-B5A4-11E41052E8AB}" srcOrd="8" destOrd="0" presId="urn:microsoft.com/office/officeart/2016/7/layout/VerticalDownArrowProcess"/>
    <dgm:cxn modelId="{1669C634-F845-4423-908D-46664EC310BE}" type="presParOf" srcId="{F98C5AD7-F097-49D5-B5A4-11E41052E8AB}" destId="{5D58F8E2-43AE-4C6E-B69F-862730FECE27}" srcOrd="0" destOrd="0" presId="urn:microsoft.com/office/officeart/2016/7/layout/VerticalDownArrowProcess"/>
    <dgm:cxn modelId="{5BCE377F-E063-4B86-A0EE-F534EB877D2C}" type="presParOf" srcId="{F98C5AD7-F097-49D5-B5A4-11E41052E8AB}" destId="{4DA3948D-B3B9-49AB-9243-3C5E20B0D8D3}" srcOrd="1" destOrd="0" presId="urn:microsoft.com/office/officeart/2016/7/layout/VerticalDownArrowProcess"/>
    <dgm:cxn modelId="{1B5016B3-0047-4458-8079-9E2D6E4CA106}" type="presParOf" srcId="{F98C5AD7-F097-49D5-B5A4-11E41052E8AB}" destId="{4865F9A7-58C5-41D9-B91D-E406EFD989AF}" srcOrd="2" destOrd="0" presId="urn:microsoft.com/office/officeart/2016/7/layout/VerticalDownArrowProcess"/>
    <dgm:cxn modelId="{86894852-344F-47D9-B767-0E74A6147C62}" type="presParOf" srcId="{31DC2762-D8B5-4332-9512-54DC02DA7DA9}" destId="{B95961F9-4393-47CE-912A-369C4EAE8436}" srcOrd="9" destOrd="0" presId="urn:microsoft.com/office/officeart/2016/7/layout/VerticalDownArrowProcess"/>
    <dgm:cxn modelId="{6152F0E9-8332-4488-A115-405082EB3345}" type="presParOf" srcId="{31DC2762-D8B5-4332-9512-54DC02DA7DA9}" destId="{C042EF56-0FF2-4A8F-9B47-286E88570783}" srcOrd="10" destOrd="0" presId="urn:microsoft.com/office/officeart/2016/7/layout/VerticalDownArrowProcess"/>
    <dgm:cxn modelId="{83FD7F2F-6B9B-4745-82BE-616E7C141129}" type="presParOf" srcId="{C042EF56-0FF2-4A8F-9B47-286E88570783}" destId="{5ADDA918-3E54-4C17-A297-9BC10668B8EE}" srcOrd="0" destOrd="0" presId="urn:microsoft.com/office/officeart/2016/7/layout/VerticalDownArrowProcess"/>
    <dgm:cxn modelId="{837BAE44-1BFF-49DF-AD7A-1D055EE094E9}" type="presParOf" srcId="{C042EF56-0FF2-4A8F-9B47-286E88570783}" destId="{DB5B6199-01EF-413D-960B-1D0D59AF3646}" srcOrd="1" destOrd="0" presId="urn:microsoft.com/office/officeart/2016/7/layout/VerticalDownArrowProcess"/>
    <dgm:cxn modelId="{1DDE52A1-4DAF-434E-994B-2E2414C23DE4}" type="presParOf" srcId="{C042EF56-0FF2-4A8F-9B47-286E88570783}" destId="{5EC8490A-4A67-48C1-8436-B4FE6E619C8F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07E0D48-1AC4-435A-BAC2-FE5A78F74580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22542BA-A00A-4A82-B0EA-1B3485B79470}">
      <dgm:prSet phldrT="[Text]"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Commissioning</a:t>
          </a:r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31BCF4-FA57-4698-B7DD-1EC1BEFF9600}" type="parTrans" cxnId="{A76845CF-8925-409E-A895-D04D6B2F650A}">
      <dgm:prSet/>
      <dgm:spPr/>
      <dgm:t>
        <a:bodyPr/>
        <a:lstStyle/>
        <a:p>
          <a:endParaRPr lang="en-GB"/>
        </a:p>
      </dgm:t>
    </dgm:pt>
    <dgm:pt modelId="{863F8B48-E30C-4310-A9BE-B1F6BE25833F}" type="sibTrans" cxnId="{A76845CF-8925-409E-A895-D04D6B2F650A}">
      <dgm:prSet/>
      <dgm:spPr/>
      <dgm:t>
        <a:bodyPr/>
        <a:lstStyle/>
        <a:p>
          <a:endParaRPr lang="en-GB"/>
        </a:p>
      </dgm:t>
    </dgm:pt>
    <dgm:pt modelId="{487955D7-5FF5-4F31-BA08-9CC626DCD2E7}">
      <dgm:prSet phldrT="[Text]"/>
      <dgm:spPr/>
      <dgm:t>
        <a:bodyPr/>
        <a:lstStyle/>
        <a:p>
          <a:r>
            <a:rPr lang="en-US" altLang="en-US">
              <a:latin typeface="Arial" panose="020B0604020202020204" pitchFamily="34" charset="0"/>
            </a:rPr>
            <a:t>The process to access need, planning and priortising and monitoring health services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(NHS England, 2023).</a:t>
          </a:r>
          <a:endParaRPr lang="en-GB"/>
        </a:p>
      </dgm:t>
    </dgm:pt>
    <dgm:pt modelId="{C2E887F6-D867-4F70-8712-F86BE439F806}" type="parTrans" cxnId="{E56AC708-8B2D-4A8D-ABBF-5FFBDACB3C53}">
      <dgm:prSet/>
      <dgm:spPr/>
      <dgm:t>
        <a:bodyPr/>
        <a:lstStyle/>
        <a:p>
          <a:endParaRPr lang="en-GB"/>
        </a:p>
      </dgm:t>
    </dgm:pt>
    <dgm:pt modelId="{2DACC70A-8387-4519-B5C8-3633D7AA7FDA}" type="sibTrans" cxnId="{E56AC708-8B2D-4A8D-ABBF-5FFBDACB3C53}">
      <dgm:prSet/>
      <dgm:spPr/>
      <dgm:t>
        <a:bodyPr/>
        <a:lstStyle/>
        <a:p>
          <a:endParaRPr lang="en-GB"/>
        </a:p>
      </dgm:t>
    </dgm:pt>
    <dgm:pt modelId="{F5F2AB73-92A6-4915-9450-9E9E7F63407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 dirty="0">
              <a:latin typeface="Arial" panose="020B0604020202020204" pitchFamily="34" charset="0"/>
            </a:rPr>
            <a:t>Established by The Health and Social Care Act of 2012. </a:t>
          </a:r>
          <a:endParaRPr lang="en-GB" dirty="0"/>
        </a:p>
      </dgm:t>
    </dgm:pt>
    <dgm:pt modelId="{F0D0C478-D0B7-43AA-9C85-7FFD58B5927D}" type="parTrans" cxnId="{17DB97C5-C9EF-42C5-A063-DB21541F1613}">
      <dgm:prSet/>
      <dgm:spPr/>
      <dgm:t>
        <a:bodyPr/>
        <a:lstStyle/>
        <a:p>
          <a:endParaRPr lang="en-GB"/>
        </a:p>
      </dgm:t>
    </dgm:pt>
    <dgm:pt modelId="{DA1BFE6A-BC1A-4C93-8FE9-D6C97B42A4D8}" type="sibTrans" cxnId="{17DB97C5-C9EF-42C5-A063-DB21541F1613}">
      <dgm:prSet/>
      <dgm:spPr/>
      <dgm:t>
        <a:bodyPr/>
        <a:lstStyle/>
        <a:p>
          <a:endParaRPr lang="en-GB"/>
        </a:p>
      </dgm:t>
    </dgm:pt>
    <dgm:pt modelId="{05308CA0-2E6D-4479-BF58-16105F182486}">
      <dgm:prSet phldrT="[Text]"/>
      <dgm:spPr/>
      <dgm:t>
        <a:bodyPr/>
        <a:lstStyle/>
        <a:p>
          <a:r>
            <a:rPr lang="en-US" b="0">
              <a:latin typeface="Arial" panose="020B0604020202020204" pitchFamily="34" charset="0"/>
              <a:cs typeface="Arial" panose="020B0604020202020204" pitchFamily="34" charset="0"/>
            </a:rPr>
            <a:t>Compliance</a:t>
          </a:r>
          <a:r>
            <a:rPr lang="en-US" b="0"/>
            <a:t> </a:t>
          </a:r>
          <a:endParaRPr lang="en-GB" b="0"/>
        </a:p>
      </dgm:t>
    </dgm:pt>
    <dgm:pt modelId="{63B29928-3586-427D-8428-287B112FF649}" type="parTrans" cxnId="{B0265864-A671-4298-B92D-2001C0AAB7E7}">
      <dgm:prSet/>
      <dgm:spPr/>
      <dgm:t>
        <a:bodyPr/>
        <a:lstStyle/>
        <a:p>
          <a:endParaRPr lang="en-GB"/>
        </a:p>
      </dgm:t>
    </dgm:pt>
    <dgm:pt modelId="{7F8E0184-D5EB-4992-BDB4-A3CDF07D7076}" type="sibTrans" cxnId="{B0265864-A671-4298-B92D-2001C0AAB7E7}">
      <dgm:prSet/>
      <dgm:spPr/>
      <dgm:t>
        <a:bodyPr/>
        <a:lstStyle/>
        <a:p>
          <a:endParaRPr lang="en-GB"/>
        </a:p>
      </dgm:t>
    </dgm:pt>
    <dgm:pt modelId="{09F671FC-ABE9-4F88-B998-497533EA4B46}">
      <dgm:prSet phldrT="[Text]"/>
      <dgm:spPr/>
      <dgm:t>
        <a:bodyPr/>
        <a:lstStyle/>
        <a:p>
          <a:r>
            <a:rPr lang="en-US" altLang="en-US" dirty="0">
              <a:latin typeface="Arial" panose="020B0604020202020204" pitchFamily="34" charset="0"/>
            </a:rPr>
            <a:t> NHS Outcomes Framework 2013 </a:t>
          </a:r>
        </a:p>
        <a:p>
          <a:r>
            <a:rPr lang="en-US" altLang="en-US" dirty="0">
              <a:latin typeface="Arial" panose="020B0604020202020204" pitchFamily="34" charset="0"/>
            </a:rPr>
            <a:t> NICE Standards (NHS Diabetes, 2011).</a:t>
          </a:r>
          <a:endParaRPr lang="en-GB" dirty="0"/>
        </a:p>
      </dgm:t>
    </dgm:pt>
    <dgm:pt modelId="{8FAF8003-14F0-4ADF-B5EB-AEE724294772}" type="parTrans" cxnId="{F4E70432-604C-4439-899B-EA99083D3C8A}">
      <dgm:prSet/>
      <dgm:spPr/>
      <dgm:t>
        <a:bodyPr/>
        <a:lstStyle/>
        <a:p>
          <a:endParaRPr lang="en-GB"/>
        </a:p>
      </dgm:t>
    </dgm:pt>
    <dgm:pt modelId="{3326261F-816E-4D2B-A98A-5673F290817A}" type="sibTrans" cxnId="{F4E70432-604C-4439-899B-EA99083D3C8A}">
      <dgm:prSet/>
      <dgm:spPr/>
      <dgm:t>
        <a:bodyPr/>
        <a:lstStyle/>
        <a:p>
          <a:endParaRPr lang="en-GB"/>
        </a:p>
      </dgm:t>
    </dgm:pt>
    <dgm:pt modelId="{EFBBB0F4-6A75-4097-8936-C7B874B86AF1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Monitor Compliance with standards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39D0DD-916A-4658-A679-AA33A0E23E9A}" type="parTrans" cxnId="{D3E91FEB-1029-4812-8FC2-97726A9476C2}">
      <dgm:prSet/>
      <dgm:spPr/>
      <dgm:t>
        <a:bodyPr/>
        <a:lstStyle/>
        <a:p>
          <a:endParaRPr lang="en-GB"/>
        </a:p>
      </dgm:t>
    </dgm:pt>
    <dgm:pt modelId="{E8CECE56-B19C-4CE0-B33E-F26DB11E343F}" type="sibTrans" cxnId="{D3E91FEB-1029-4812-8FC2-97726A9476C2}">
      <dgm:prSet/>
      <dgm:spPr/>
      <dgm:t>
        <a:bodyPr/>
        <a:lstStyle/>
        <a:p>
          <a:endParaRPr lang="en-GB"/>
        </a:p>
      </dgm:t>
    </dgm:pt>
    <dgm:pt modelId="{4658F1DD-AD78-4028-BAFD-FF7BB334C126}">
      <dgm:prSet phldrT="[Text]"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NHS</a:t>
          </a:r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F775DA-C191-48BD-B977-3EDDA9A5C20E}" type="parTrans" cxnId="{A28776AC-ABD6-4BCC-BCB5-72EEB0ED4FDF}">
      <dgm:prSet/>
      <dgm:spPr/>
      <dgm:t>
        <a:bodyPr/>
        <a:lstStyle/>
        <a:p>
          <a:endParaRPr lang="en-GB"/>
        </a:p>
      </dgm:t>
    </dgm:pt>
    <dgm:pt modelId="{E2CD1A72-4980-400C-AEE9-02D7C32625D8}" type="sibTrans" cxnId="{A28776AC-ABD6-4BCC-BCB5-72EEB0ED4FDF}">
      <dgm:prSet/>
      <dgm:spPr/>
      <dgm:t>
        <a:bodyPr/>
        <a:lstStyle/>
        <a:p>
          <a:endParaRPr lang="en-GB"/>
        </a:p>
      </dgm:t>
    </dgm:pt>
    <dgm:pt modelId="{5B638FB9-A4F3-4F6E-82DE-73F65A605F1C}">
      <dgm:prSet phldrT="[Text]"/>
      <dgm:spPr/>
      <dgm:t>
        <a:bodyPr/>
        <a:lstStyle/>
        <a:p>
          <a:pPr>
            <a:buNone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NHS England work with UK Health Security Agency and the Department of Health and Social Care to commission public health services.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90DBAE-9574-415A-BBD2-3BD192071DB4}" type="parTrans" cxnId="{FFBE54E6-8751-4088-B630-EFD56A492EDA}">
      <dgm:prSet/>
      <dgm:spPr/>
      <dgm:t>
        <a:bodyPr/>
        <a:lstStyle/>
        <a:p>
          <a:endParaRPr lang="en-GB"/>
        </a:p>
      </dgm:t>
    </dgm:pt>
    <dgm:pt modelId="{DB14FBE8-2831-4B21-92EC-28BD91AD96E8}" type="sibTrans" cxnId="{FFBE54E6-8751-4088-B630-EFD56A492EDA}">
      <dgm:prSet/>
      <dgm:spPr/>
      <dgm:t>
        <a:bodyPr/>
        <a:lstStyle/>
        <a:p>
          <a:endParaRPr lang="en-GB"/>
        </a:p>
      </dgm:t>
    </dgm:pt>
    <dgm:pt modelId="{C360D8CF-4E4F-40D0-B460-1BFB6AC18328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Diabetic Eye Screening </a:t>
          </a:r>
          <a:r>
            <a:rPr lang="en-US" b="1" dirty="0" err="1">
              <a:latin typeface="Arial" panose="020B0604020202020204" pitchFamily="34" charset="0"/>
              <a:cs typeface="Arial" panose="020B0604020202020204" pitchFamily="34" charset="0"/>
            </a:rPr>
            <a:t>Programme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(DES)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538D72-800E-419D-BC24-F36B146F4487}" type="parTrans" cxnId="{E2DFFBA6-C7F9-447A-8C33-2C736CE7A24C}">
      <dgm:prSet/>
      <dgm:spPr/>
      <dgm:t>
        <a:bodyPr/>
        <a:lstStyle/>
        <a:p>
          <a:endParaRPr lang="en-GB"/>
        </a:p>
      </dgm:t>
    </dgm:pt>
    <dgm:pt modelId="{DF136E6A-5D1E-46BF-92E6-98FD68DE570C}" type="sibTrans" cxnId="{E2DFFBA6-C7F9-447A-8C33-2C736CE7A24C}">
      <dgm:prSet/>
      <dgm:spPr/>
      <dgm:t>
        <a:bodyPr/>
        <a:lstStyle/>
        <a:p>
          <a:endParaRPr lang="en-GB"/>
        </a:p>
      </dgm:t>
    </dgm:pt>
    <dgm:pt modelId="{EE75D1C2-FB7E-459E-9FC7-68A47C0FD2B7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CCGs are groups of  GPs to commission the best services.</a:t>
          </a:r>
          <a:endParaRPr lang="en-GB"/>
        </a:p>
      </dgm:t>
    </dgm:pt>
    <dgm:pt modelId="{182E6A8B-A389-4B6E-8DA1-68DA1C3AC748}" type="parTrans" cxnId="{8BD7A514-BAF9-41A5-9F63-A56598F78DCC}">
      <dgm:prSet/>
      <dgm:spPr/>
      <dgm:t>
        <a:bodyPr/>
        <a:lstStyle/>
        <a:p>
          <a:endParaRPr lang="en-GB"/>
        </a:p>
      </dgm:t>
    </dgm:pt>
    <dgm:pt modelId="{9839B484-9EF4-4FDA-9E91-0AF714041401}" type="sibTrans" cxnId="{8BD7A514-BAF9-41A5-9F63-A56598F78DCC}">
      <dgm:prSet/>
      <dgm:spPr/>
      <dgm:t>
        <a:bodyPr/>
        <a:lstStyle/>
        <a:p>
          <a:endParaRPr lang="en-GB"/>
        </a:p>
      </dgm:t>
    </dgm:pt>
    <dgm:pt modelId="{D13D7E73-2E52-4C5C-ACA7-EE0A13A6A6A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>
              <a:latin typeface="Arial" panose="020B0604020202020204" pitchFamily="34" charset="0"/>
            </a:rPr>
            <a:t>Integrated diabetes commissioning ensures: </a:t>
          </a:r>
          <a:endParaRPr lang="en-GB"/>
        </a:p>
      </dgm:t>
    </dgm:pt>
    <dgm:pt modelId="{2214EC06-4540-42A2-BAF1-A4B8FE244C86}" type="parTrans" cxnId="{AFD5C7A0-6149-4D2E-B335-EC1943A56CAF}">
      <dgm:prSet/>
      <dgm:spPr/>
      <dgm:t>
        <a:bodyPr/>
        <a:lstStyle/>
        <a:p>
          <a:endParaRPr lang="en-GB"/>
        </a:p>
      </dgm:t>
    </dgm:pt>
    <dgm:pt modelId="{07F1D94A-767E-45F7-BD88-D77DB6A5FA1A}" type="sibTrans" cxnId="{AFD5C7A0-6149-4D2E-B335-EC1943A56CAF}">
      <dgm:prSet/>
      <dgm:spPr/>
      <dgm:t>
        <a:bodyPr/>
        <a:lstStyle/>
        <a:p>
          <a:endParaRPr lang="en-GB"/>
        </a:p>
      </dgm:t>
    </dgm:pt>
    <dgm:pt modelId="{6F0EFB73-9FA2-463F-B7EE-B889D9ACFF0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>
              <a:latin typeface="Arial" panose="020B0604020202020204" pitchFamily="34" charset="0"/>
            </a:rPr>
            <a:t>Effective  and efficient service, </a:t>
          </a:r>
        </a:p>
      </dgm:t>
    </dgm:pt>
    <dgm:pt modelId="{715A1323-FC97-4CF4-B88D-389585605092}" type="parTrans" cxnId="{D41363B9-3259-4A9B-8361-DB81541D266C}">
      <dgm:prSet/>
      <dgm:spPr/>
      <dgm:t>
        <a:bodyPr/>
        <a:lstStyle/>
        <a:p>
          <a:endParaRPr lang="en-GB"/>
        </a:p>
      </dgm:t>
    </dgm:pt>
    <dgm:pt modelId="{86E2E164-2702-40E4-B18A-AF754D1A6425}" type="sibTrans" cxnId="{D41363B9-3259-4A9B-8361-DB81541D266C}">
      <dgm:prSet/>
      <dgm:spPr/>
      <dgm:t>
        <a:bodyPr/>
        <a:lstStyle/>
        <a:p>
          <a:endParaRPr lang="en-GB"/>
        </a:p>
      </dgm:t>
    </dgm:pt>
    <dgm:pt modelId="{3EC20215-4E20-4AA4-84D3-2F5C32F0856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 dirty="0">
              <a:latin typeface="Arial" panose="020B0604020202020204" pitchFamily="34" charset="0"/>
            </a:rPr>
            <a:t>Clear roles and responsibilities, </a:t>
          </a:r>
        </a:p>
      </dgm:t>
    </dgm:pt>
    <dgm:pt modelId="{6CAC5685-B721-461F-8B98-897746E83839}" type="parTrans" cxnId="{1C82EBB3-2D59-4C4D-913D-18711CC8B88E}">
      <dgm:prSet/>
      <dgm:spPr/>
      <dgm:t>
        <a:bodyPr/>
        <a:lstStyle/>
        <a:p>
          <a:endParaRPr lang="en-GB"/>
        </a:p>
      </dgm:t>
    </dgm:pt>
    <dgm:pt modelId="{D99C204A-BE8C-4683-B744-4203D096F9AD}" type="sibTrans" cxnId="{1C82EBB3-2D59-4C4D-913D-18711CC8B88E}">
      <dgm:prSet/>
      <dgm:spPr/>
      <dgm:t>
        <a:bodyPr/>
        <a:lstStyle/>
        <a:p>
          <a:endParaRPr lang="en-GB"/>
        </a:p>
      </dgm:t>
    </dgm:pt>
    <dgm:pt modelId="{77AA226E-E6A8-4E7A-BD86-841290E7061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>
              <a:latin typeface="Arial" panose="020B0604020202020204" pitchFamily="34" charset="0"/>
            </a:rPr>
            <a:t>Supports self-management and improved outcomes.</a:t>
          </a:r>
          <a:endParaRPr lang="en-GB"/>
        </a:p>
      </dgm:t>
    </dgm:pt>
    <dgm:pt modelId="{DA76EA31-A787-4FA0-A46E-3FB72275E2A0}" type="parTrans" cxnId="{A562F6F5-D6D4-4298-944A-EDDE95C4D505}">
      <dgm:prSet/>
      <dgm:spPr/>
      <dgm:t>
        <a:bodyPr/>
        <a:lstStyle/>
        <a:p>
          <a:endParaRPr lang="en-GB"/>
        </a:p>
      </dgm:t>
    </dgm:pt>
    <dgm:pt modelId="{7AACCBFB-BED8-4F8E-8590-DFA394CD70B2}" type="sibTrans" cxnId="{A562F6F5-D6D4-4298-944A-EDDE95C4D505}">
      <dgm:prSet/>
      <dgm:spPr/>
      <dgm:t>
        <a:bodyPr/>
        <a:lstStyle/>
        <a:p>
          <a:endParaRPr lang="en-GB"/>
        </a:p>
      </dgm:t>
    </dgm:pt>
    <dgm:pt modelId="{8D46B00F-4013-4C86-BD47-248D622079A5}">
      <dgm:prSet phldrT="[Text]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Services with Improved Quality.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5D7FFB-5F43-4836-8AF9-C13FC2582FE7}" type="parTrans" cxnId="{C8B1CFD8-C11E-4252-A5B3-23FB14C52A35}">
      <dgm:prSet/>
      <dgm:spPr/>
      <dgm:t>
        <a:bodyPr/>
        <a:lstStyle/>
        <a:p>
          <a:endParaRPr lang="en-GB"/>
        </a:p>
      </dgm:t>
    </dgm:pt>
    <dgm:pt modelId="{0B412E94-79EE-4A52-ACAF-59F66B7C32E6}" type="sibTrans" cxnId="{C8B1CFD8-C11E-4252-A5B3-23FB14C52A35}">
      <dgm:prSet/>
      <dgm:spPr/>
      <dgm:t>
        <a:bodyPr/>
        <a:lstStyle/>
        <a:p>
          <a:endParaRPr lang="en-GB"/>
        </a:p>
      </dgm:t>
    </dgm:pt>
    <dgm:pt modelId="{E4247C33-356B-4E0B-A18D-238536CE5366}">
      <dgm:prSet phldrT="[Text]"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47902A-390B-40B1-A046-72D8FCA6FC2D}" type="parTrans" cxnId="{4A9C16F1-7093-491B-9964-5C3B9254115C}">
      <dgm:prSet/>
      <dgm:spPr/>
      <dgm:t>
        <a:bodyPr/>
        <a:lstStyle/>
        <a:p>
          <a:endParaRPr lang="en-GB"/>
        </a:p>
      </dgm:t>
    </dgm:pt>
    <dgm:pt modelId="{3C491E75-E030-46AD-856F-6CC3A086AEF3}" type="sibTrans" cxnId="{4A9C16F1-7093-491B-9964-5C3B9254115C}">
      <dgm:prSet/>
      <dgm:spPr/>
      <dgm:t>
        <a:bodyPr/>
        <a:lstStyle/>
        <a:p>
          <a:endParaRPr lang="en-GB"/>
        </a:p>
      </dgm:t>
    </dgm:pt>
    <dgm:pt modelId="{97CE4594-A8EB-4098-AC14-2025AC3C717E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Healthy Living Programme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(Public Health England, 2014; NHS England, 2019).</a:t>
          </a:r>
        </a:p>
      </dgm:t>
    </dgm:pt>
    <dgm:pt modelId="{39F0EDD6-20C6-4301-A66A-DEFA459D8517}" type="parTrans" cxnId="{BE3DF2BF-B53C-47D8-9E36-5F009B348960}">
      <dgm:prSet/>
      <dgm:spPr/>
      <dgm:t>
        <a:bodyPr/>
        <a:lstStyle/>
        <a:p>
          <a:endParaRPr lang="en-GB"/>
        </a:p>
      </dgm:t>
    </dgm:pt>
    <dgm:pt modelId="{E5865614-9DA2-4FF5-9C17-873C1DE5087B}" type="sibTrans" cxnId="{BE3DF2BF-B53C-47D8-9E36-5F009B348960}">
      <dgm:prSet/>
      <dgm:spPr/>
      <dgm:t>
        <a:bodyPr/>
        <a:lstStyle/>
        <a:p>
          <a:endParaRPr lang="en-GB"/>
        </a:p>
      </dgm:t>
    </dgm:pt>
    <dgm:pt modelId="{29480608-071B-4662-8D3A-F2B6D53DF6E3}" type="pres">
      <dgm:prSet presAssocID="{307E0D48-1AC4-435A-BAC2-FE5A78F74580}" presName="linear" presStyleCnt="0">
        <dgm:presLayoutVars>
          <dgm:dir/>
          <dgm:animLvl val="lvl"/>
          <dgm:resizeHandles val="exact"/>
        </dgm:presLayoutVars>
      </dgm:prSet>
      <dgm:spPr/>
    </dgm:pt>
    <dgm:pt modelId="{846ED597-204B-41E1-9D70-32A4F86D3987}" type="pres">
      <dgm:prSet presAssocID="{322542BA-A00A-4A82-B0EA-1B3485B79470}" presName="parentLin" presStyleCnt="0"/>
      <dgm:spPr/>
    </dgm:pt>
    <dgm:pt modelId="{428E8473-E95C-4792-87A1-43B739907E93}" type="pres">
      <dgm:prSet presAssocID="{322542BA-A00A-4A82-B0EA-1B3485B79470}" presName="parentLeftMargin" presStyleLbl="node1" presStyleIdx="0" presStyleCnt="3"/>
      <dgm:spPr/>
    </dgm:pt>
    <dgm:pt modelId="{6CC453B0-2158-4D21-80E6-CC7EEDC092B1}" type="pres">
      <dgm:prSet presAssocID="{322542BA-A00A-4A82-B0EA-1B3485B7947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B077FDF-D980-4B0D-9BB9-FC9F2BC38D8D}" type="pres">
      <dgm:prSet presAssocID="{322542BA-A00A-4A82-B0EA-1B3485B79470}" presName="negativeSpace" presStyleCnt="0"/>
      <dgm:spPr/>
    </dgm:pt>
    <dgm:pt modelId="{E50635FB-C31F-434E-9419-1B9633BABEAF}" type="pres">
      <dgm:prSet presAssocID="{322542BA-A00A-4A82-B0EA-1B3485B79470}" presName="childText" presStyleLbl="conFgAcc1" presStyleIdx="0" presStyleCnt="3">
        <dgm:presLayoutVars>
          <dgm:bulletEnabled val="1"/>
        </dgm:presLayoutVars>
      </dgm:prSet>
      <dgm:spPr/>
    </dgm:pt>
    <dgm:pt modelId="{8177F515-68DF-40BF-9E8A-BA9EDE7CF958}" type="pres">
      <dgm:prSet presAssocID="{863F8B48-E30C-4310-A9BE-B1F6BE25833F}" presName="spaceBetweenRectangles" presStyleCnt="0"/>
      <dgm:spPr/>
    </dgm:pt>
    <dgm:pt modelId="{E39505FD-7148-4D9B-8D3F-E10388C3363C}" type="pres">
      <dgm:prSet presAssocID="{05308CA0-2E6D-4479-BF58-16105F182486}" presName="parentLin" presStyleCnt="0"/>
      <dgm:spPr/>
    </dgm:pt>
    <dgm:pt modelId="{CE5942E7-275C-4B50-BD90-695FEDFB4444}" type="pres">
      <dgm:prSet presAssocID="{05308CA0-2E6D-4479-BF58-16105F182486}" presName="parentLeftMargin" presStyleLbl="node1" presStyleIdx="0" presStyleCnt="3"/>
      <dgm:spPr/>
    </dgm:pt>
    <dgm:pt modelId="{1A32A77B-124C-4674-81EF-5AAC1522FA45}" type="pres">
      <dgm:prSet presAssocID="{05308CA0-2E6D-4479-BF58-16105F18248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CF3A07-97B5-4600-A0B5-83C7D452D498}" type="pres">
      <dgm:prSet presAssocID="{05308CA0-2E6D-4479-BF58-16105F182486}" presName="negativeSpace" presStyleCnt="0"/>
      <dgm:spPr/>
    </dgm:pt>
    <dgm:pt modelId="{29FDE041-15D2-45A7-AF24-6B30CBB9708E}" type="pres">
      <dgm:prSet presAssocID="{05308CA0-2E6D-4479-BF58-16105F182486}" presName="childText" presStyleLbl="conFgAcc1" presStyleIdx="1" presStyleCnt="3">
        <dgm:presLayoutVars>
          <dgm:bulletEnabled val="1"/>
        </dgm:presLayoutVars>
      </dgm:prSet>
      <dgm:spPr/>
    </dgm:pt>
    <dgm:pt modelId="{8385DA31-ACEE-4AE8-B466-18DD13C1C7E0}" type="pres">
      <dgm:prSet presAssocID="{7F8E0184-D5EB-4992-BDB4-A3CDF07D7076}" presName="spaceBetweenRectangles" presStyleCnt="0"/>
      <dgm:spPr/>
    </dgm:pt>
    <dgm:pt modelId="{A459AADD-1486-4A27-BFFA-B540D7E0E743}" type="pres">
      <dgm:prSet presAssocID="{4658F1DD-AD78-4028-BAFD-FF7BB334C126}" presName="parentLin" presStyleCnt="0"/>
      <dgm:spPr/>
    </dgm:pt>
    <dgm:pt modelId="{E259EF38-70B1-4291-A438-7EBEE2A298B9}" type="pres">
      <dgm:prSet presAssocID="{4658F1DD-AD78-4028-BAFD-FF7BB334C126}" presName="parentLeftMargin" presStyleLbl="node1" presStyleIdx="1" presStyleCnt="3"/>
      <dgm:spPr/>
    </dgm:pt>
    <dgm:pt modelId="{D621D2E9-9F9B-4CA1-B303-7290C3773060}" type="pres">
      <dgm:prSet presAssocID="{4658F1DD-AD78-4028-BAFD-FF7BB334C12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41825D4-B47A-4A89-B613-72A7EBB84CAD}" type="pres">
      <dgm:prSet presAssocID="{4658F1DD-AD78-4028-BAFD-FF7BB334C126}" presName="negativeSpace" presStyleCnt="0"/>
      <dgm:spPr/>
    </dgm:pt>
    <dgm:pt modelId="{E86B2907-B452-4C37-BAB4-48108F4893F4}" type="pres">
      <dgm:prSet presAssocID="{4658F1DD-AD78-4028-BAFD-FF7BB334C12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56AC708-8B2D-4A8D-ABBF-5FFBDACB3C53}" srcId="{322542BA-A00A-4A82-B0EA-1B3485B79470}" destId="{487955D7-5FF5-4F31-BA08-9CC626DCD2E7}" srcOrd="0" destOrd="0" parTransId="{C2E887F6-D867-4F70-8712-F86BE439F806}" sibTransId="{2DACC70A-8387-4519-B5C8-3633D7AA7FDA}"/>
    <dgm:cxn modelId="{96A6FB0F-64B7-4F66-ABF6-C4ABF576D47D}" type="presOf" srcId="{4658F1DD-AD78-4028-BAFD-FF7BB334C126}" destId="{D621D2E9-9F9B-4CA1-B303-7290C3773060}" srcOrd="1" destOrd="0" presId="urn:microsoft.com/office/officeart/2005/8/layout/list1"/>
    <dgm:cxn modelId="{8BD7A514-BAF9-41A5-9F63-A56598F78DCC}" srcId="{322542BA-A00A-4A82-B0EA-1B3485B79470}" destId="{EE75D1C2-FB7E-459E-9FC7-68A47C0FD2B7}" srcOrd="2" destOrd="0" parTransId="{182E6A8B-A389-4B6E-8DA1-68DA1C3AC748}" sibTransId="{9839B484-9EF4-4FDA-9E91-0AF714041401}"/>
    <dgm:cxn modelId="{0959B716-B84F-4D49-A6DC-1C5E07319105}" type="presOf" srcId="{C360D8CF-4E4F-40D0-B460-1BFB6AC18328}" destId="{E86B2907-B452-4C37-BAB4-48108F4893F4}" srcOrd="0" destOrd="1" presId="urn:microsoft.com/office/officeart/2005/8/layout/list1"/>
    <dgm:cxn modelId="{29A3351A-E97D-498B-9011-CEA8A05885F1}" type="presOf" srcId="{3EC20215-4E20-4AA4-84D3-2F5C32F0856B}" destId="{E50635FB-C31F-434E-9419-1B9633BABEAF}" srcOrd="0" destOrd="5" presId="urn:microsoft.com/office/officeart/2005/8/layout/list1"/>
    <dgm:cxn modelId="{F4E70432-604C-4439-899B-EA99083D3C8A}" srcId="{05308CA0-2E6D-4479-BF58-16105F182486}" destId="{09F671FC-ABE9-4F88-B998-497533EA4B46}" srcOrd="0" destOrd="0" parTransId="{8FAF8003-14F0-4ADF-B5EB-AEE724294772}" sibTransId="{3326261F-816E-4D2B-A98A-5673F290817A}"/>
    <dgm:cxn modelId="{0458E833-6A61-4AD3-81E6-4605911C4D89}" type="presOf" srcId="{E4247C33-356B-4E0B-A18D-238536CE5366}" destId="{E86B2907-B452-4C37-BAB4-48108F4893F4}" srcOrd="0" destOrd="3" presId="urn:microsoft.com/office/officeart/2005/8/layout/list1"/>
    <dgm:cxn modelId="{B80F9037-3EF1-4171-A499-00CDD0760263}" type="presOf" srcId="{05308CA0-2E6D-4479-BF58-16105F182486}" destId="{CE5942E7-275C-4B50-BD90-695FEDFB4444}" srcOrd="0" destOrd="0" presId="urn:microsoft.com/office/officeart/2005/8/layout/list1"/>
    <dgm:cxn modelId="{2D8D653D-9936-440A-89ED-A8138DACAC95}" type="presOf" srcId="{4658F1DD-AD78-4028-BAFD-FF7BB334C126}" destId="{E259EF38-70B1-4291-A438-7EBEE2A298B9}" srcOrd="0" destOrd="0" presId="urn:microsoft.com/office/officeart/2005/8/layout/list1"/>
    <dgm:cxn modelId="{6F817942-328C-4CDF-B1C7-601E8B4778CD}" type="presOf" srcId="{EFBBB0F4-6A75-4097-8936-C7B874B86AF1}" destId="{29FDE041-15D2-45A7-AF24-6B30CBB9708E}" srcOrd="0" destOrd="1" presId="urn:microsoft.com/office/officeart/2005/8/layout/list1"/>
    <dgm:cxn modelId="{1A51DE43-8320-47BC-9FD5-6BBAF7D5F9E7}" type="presOf" srcId="{6F0EFB73-9FA2-463F-B7EE-B889D9ACFF09}" destId="{E50635FB-C31F-434E-9419-1B9633BABEAF}" srcOrd="0" destOrd="4" presId="urn:microsoft.com/office/officeart/2005/8/layout/list1"/>
    <dgm:cxn modelId="{0400E544-A012-4C6F-97F2-7AFBC36DCEF8}" type="presOf" srcId="{F5F2AB73-92A6-4915-9450-9E9E7F634070}" destId="{E50635FB-C31F-434E-9419-1B9633BABEAF}" srcOrd="0" destOrd="1" presId="urn:microsoft.com/office/officeart/2005/8/layout/list1"/>
    <dgm:cxn modelId="{4A11094B-B7EC-46A3-9876-557F0F3FFB36}" type="presOf" srcId="{09F671FC-ABE9-4F88-B998-497533EA4B46}" destId="{29FDE041-15D2-45A7-AF24-6B30CBB9708E}" srcOrd="0" destOrd="0" presId="urn:microsoft.com/office/officeart/2005/8/layout/list1"/>
    <dgm:cxn modelId="{5A3B9E4D-9D81-4191-B6BC-FA7630F168ED}" type="presOf" srcId="{EE75D1C2-FB7E-459E-9FC7-68A47C0FD2B7}" destId="{E50635FB-C31F-434E-9419-1B9633BABEAF}" srcOrd="0" destOrd="2" presId="urn:microsoft.com/office/officeart/2005/8/layout/list1"/>
    <dgm:cxn modelId="{6D675560-1DC0-4841-A12D-8F228BB91A8A}" type="presOf" srcId="{322542BA-A00A-4A82-B0EA-1B3485B79470}" destId="{428E8473-E95C-4792-87A1-43B739907E93}" srcOrd="0" destOrd="0" presId="urn:microsoft.com/office/officeart/2005/8/layout/list1"/>
    <dgm:cxn modelId="{B0265864-A671-4298-B92D-2001C0AAB7E7}" srcId="{307E0D48-1AC4-435A-BAC2-FE5A78F74580}" destId="{05308CA0-2E6D-4479-BF58-16105F182486}" srcOrd="1" destOrd="0" parTransId="{63B29928-3586-427D-8428-287B112FF649}" sibTransId="{7F8E0184-D5EB-4992-BDB4-A3CDF07D7076}"/>
    <dgm:cxn modelId="{CECAB278-820A-41F5-B261-7711AAF9770A}" type="presOf" srcId="{322542BA-A00A-4A82-B0EA-1B3485B79470}" destId="{6CC453B0-2158-4D21-80E6-CC7EEDC092B1}" srcOrd="1" destOrd="0" presId="urn:microsoft.com/office/officeart/2005/8/layout/list1"/>
    <dgm:cxn modelId="{9D596E9D-6111-4D5F-9FEF-CFDC34892067}" type="presOf" srcId="{05308CA0-2E6D-4479-BF58-16105F182486}" destId="{1A32A77B-124C-4674-81EF-5AAC1522FA45}" srcOrd="1" destOrd="0" presId="urn:microsoft.com/office/officeart/2005/8/layout/list1"/>
    <dgm:cxn modelId="{28DCD69F-2872-4557-9142-39A609DA0AEF}" type="presOf" srcId="{487955D7-5FF5-4F31-BA08-9CC626DCD2E7}" destId="{E50635FB-C31F-434E-9419-1B9633BABEAF}" srcOrd="0" destOrd="0" presId="urn:microsoft.com/office/officeart/2005/8/layout/list1"/>
    <dgm:cxn modelId="{AFD5C7A0-6149-4D2E-B335-EC1943A56CAF}" srcId="{322542BA-A00A-4A82-B0EA-1B3485B79470}" destId="{D13D7E73-2E52-4C5C-ACA7-EE0A13A6A6A3}" srcOrd="3" destOrd="0" parTransId="{2214EC06-4540-42A2-BAF1-A4B8FE244C86}" sibTransId="{07F1D94A-767E-45F7-BD88-D77DB6A5FA1A}"/>
    <dgm:cxn modelId="{E2DFFBA6-C7F9-447A-8C33-2C736CE7A24C}" srcId="{4658F1DD-AD78-4028-BAFD-FF7BB334C126}" destId="{C360D8CF-4E4F-40D0-B460-1BFB6AC18328}" srcOrd="1" destOrd="0" parTransId="{7A538D72-800E-419D-BC24-F36B146F4487}" sibTransId="{DF136E6A-5D1E-46BF-92E6-98FD68DE570C}"/>
    <dgm:cxn modelId="{A28776AC-ABD6-4BCC-BCB5-72EEB0ED4FDF}" srcId="{307E0D48-1AC4-435A-BAC2-FE5A78F74580}" destId="{4658F1DD-AD78-4028-BAFD-FF7BB334C126}" srcOrd="2" destOrd="0" parTransId="{E2F775DA-C191-48BD-B977-3EDDA9A5C20E}" sibTransId="{E2CD1A72-4980-400C-AEE9-02D7C32625D8}"/>
    <dgm:cxn modelId="{D96AD9B2-777E-4CE3-A104-C27761D89156}" type="presOf" srcId="{D13D7E73-2E52-4C5C-ACA7-EE0A13A6A6A3}" destId="{E50635FB-C31F-434E-9419-1B9633BABEAF}" srcOrd="0" destOrd="3" presId="urn:microsoft.com/office/officeart/2005/8/layout/list1"/>
    <dgm:cxn modelId="{1C82EBB3-2D59-4C4D-913D-18711CC8B88E}" srcId="{D13D7E73-2E52-4C5C-ACA7-EE0A13A6A6A3}" destId="{3EC20215-4E20-4AA4-84D3-2F5C32F0856B}" srcOrd="1" destOrd="0" parTransId="{6CAC5685-B721-461F-8B98-897746E83839}" sibTransId="{D99C204A-BE8C-4683-B744-4203D096F9AD}"/>
    <dgm:cxn modelId="{D41363B9-3259-4A9B-8361-DB81541D266C}" srcId="{D13D7E73-2E52-4C5C-ACA7-EE0A13A6A6A3}" destId="{6F0EFB73-9FA2-463F-B7EE-B889D9ACFF09}" srcOrd="0" destOrd="0" parTransId="{715A1323-FC97-4CF4-B88D-389585605092}" sibTransId="{86E2E164-2702-40E4-B18A-AF754D1A6425}"/>
    <dgm:cxn modelId="{BE3DF2BF-B53C-47D8-9E36-5F009B348960}" srcId="{4658F1DD-AD78-4028-BAFD-FF7BB334C126}" destId="{97CE4594-A8EB-4098-AC14-2025AC3C717E}" srcOrd="2" destOrd="0" parTransId="{39F0EDD6-20C6-4301-A66A-DEFA459D8517}" sibTransId="{E5865614-9DA2-4FF5-9C17-873C1DE5087B}"/>
    <dgm:cxn modelId="{042659C0-95B6-4B80-8082-7D3EEAF8216E}" type="presOf" srcId="{97CE4594-A8EB-4098-AC14-2025AC3C717E}" destId="{E86B2907-B452-4C37-BAB4-48108F4893F4}" srcOrd="0" destOrd="2" presId="urn:microsoft.com/office/officeart/2005/8/layout/list1"/>
    <dgm:cxn modelId="{17DB97C5-C9EF-42C5-A063-DB21541F1613}" srcId="{322542BA-A00A-4A82-B0EA-1B3485B79470}" destId="{F5F2AB73-92A6-4915-9450-9E9E7F634070}" srcOrd="1" destOrd="0" parTransId="{F0D0C478-D0B7-43AA-9C85-7FFD58B5927D}" sibTransId="{DA1BFE6A-BC1A-4C93-8FE9-D6C97B42A4D8}"/>
    <dgm:cxn modelId="{60FADFCE-820B-4910-9C2A-7E532D6FE148}" type="presOf" srcId="{8D46B00F-4013-4C86-BD47-248D622079A5}" destId="{29FDE041-15D2-45A7-AF24-6B30CBB9708E}" srcOrd="0" destOrd="2" presId="urn:microsoft.com/office/officeart/2005/8/layout/list1"/>
    <dgm:cxn modelId="{A76845CF-8925-409E-A895-D04D6B2F650A}" srcId="{307E0D48-1AC4-435A-BAC2-FE5A78F74580}" destId="{322542BA-A00A-4A82-B0EA-1B3485B79470}" srcOrd="0" destOrd="0" parTransId="{1431BCF4-FA57-4698-B7DD-1EC1BEFF9600}" sibTransId="{863F8B48-E30C-4310-A9BE-B1F6BE25833F}"/>
    <dgm:cxn modelId="{945443D3-74EC-4204-A685-936BDDDB01D4}" type="presOf" srcId="{307E0D48-1AC4-435A-BAC2-FE5A78F74580}" destId="{29480608-071B-4662-8D3A-F2B6D53DF6E3}" srcOrd="0" destOrd="0" presId="urn:microsoft.com/office/officeart/2005/8/layout/list1"/>
    <dgm:cxn modelId="{003AB1D8-6AC4-4BA3-A019-D71027C0B224}" type="presOf" srcId="{5B638FB9-A4F3-4F6E-82DE-73F65A605F1C}" destId="{E86B2907-B452-4C37-BAB4-48108F4893F4}" srcOrd="0" destOrd="0" presId="urn:microsoft.com/office/officeart/2005/8/layout/list1"/>
    <dgm:cxn modelId="{C8B1CFD8-C11E-4252-A5B3-23FB14C52A35}" srcId="{05308CA0-2E6D-4479-BF58-16105F182486}" destId="{8D46B00F-4013-4C86-BD47-248D622079A5}" srcOrd="2" destOrd="0" parTransId="{965D7FFB-5F43-4836-8AF9-C13FC2582FE7}" sibTransId="{0B412E94-79EE-4A52-ACAF-59F66B7C32E6}"/>
    <dgm:cxn modelId="{FFBE54E6-8751-4088-B630-EFD56A492EDA}" srcId="{4658F1DD-AD78-4028-BAFD-FF7BB334C126}" destId="{5B638FB9-A4F3-4F6E-82DE-73F65A605F1C}" srcOrd="0" destOrd="0" parTransId="{D490DBAE-9574-415A-BBD2-3BD192071DB4}" sibTransId="{DB14FBE8-2831-4B21-92EC-28BD91AD96E8}"/>
    <dgm:cxn modelId="{D3E91FEB-1029-4812-8FC2-97726A9476C2}" srcId="{05308CA0-2E6D-4479-BF58-16105F182486}" destId="{EFBBB0F4-6A75-4097-8936-C7B874B86AF1}" srcOrd="1" destOrd="0" parTransId="{3C39D0DD-916A-4658-A679-AA33A0E23E9A}" sibTransId="{E8CECE56-B19C-4CE0-B33E-F26DB11E343F}"/>
    <dgm:cxn modelId="{357A97EF-2E6B-4B81-B056-DACF58272A94}" type="presOf" srcId="{77AA226E-E6A8-4E7A-BD86-841290E7061C}" destId="{E50635FB-C31F-434E-9419-1B9633BABEAF}" srcOrd="0" destOrd="6" presId="urn:microsoft.com/office/officeart/2005/8/layout/list1"/>
    <dgm:cxn modelId="{4A9C16F1-7093-491B-9964-5C3B9254115C}" srcId="{4658F1DD-AD78-4028-BAFD-FF7BB334C126}" destId="{E4247C33-356B-4E0B-A18D-238536CE5366}" srcOrd="3" destOrd="0" parTransId="{C347902A-390B-40B1-A046-72D8FCA6FC2D}" sibTransId="{3C491E75-E030-46AD-856F-6CC3A086AEF3}"/>
    <dgm:cxn modelId="{A562F6F5-D6D4-4298-944A-EDDE95C4D505}" srcId="{D13D7E73-2E52-4C5C-ACA7-EE0A13A6A6A3}" destId="{77AA226E-E6A8-4E7A-BD86-841290E7061C}" srcOrd="2" destOrd="0" parTransId="{DA76EA31-A787-4FA0-A46E-3FB72275E2A0}" sibTransId="{7AACCBFB-BED8-4F8E-8590-DFA394CD70B2}"/>
    <dgm:cxn modelId="{673BDA15-3598-4CED-8FAE-E3431E111E62}" type="presParOf" srcId="{29480608-071B-4662-8D3A-F2B6D53DF6E3}" destId="{846ED597-204B-41E1-9D70-32A4F86D3987}" srcOrd="0" destOrd="0" presId="urn:microsoft.com/office/officeart/2005/8/layout/list1"/>
    <dgm:cxn modelId="{D6512ABD-D79E-42D6-B6DE-45BDEAAE08E0}" type="presParOf" srcId="{846ED597-204B-41E1-9D70-32A4F86D3987}" destId="{428E8473-E95C-4792-87A1-43B739907E93}" srcOrd="0" destOrd="0" presId="urn:microsoft.com/office/officeart/2005/8/layout/list1"/>
    <dgm:cxn modelId="{F2C43BA5-4A58-4099-BCFF-14D7DD838311}" type="presParOf" srcId="{846ED597-204B-41E1-9D70-32A4F86D3987}" destId="{6CC453B0-2158-4D21-80E6-CC7EEDC092B1}" srcOrd="1" destOrd="0" presId="urn:microsoft.com/office/officeart/2005/8/layout/list1"/>
    <dgm:cxn modelId="{13519B48-6F0B-4855-B905-79B156A14239}" type="presParOf" srcId="{29480608-071B-4662-8D3A-F2B6D53DF6E3}" destId="{CB077FDF-D980-4B0D-9BB9-FC9F2BC38D8D}" srcOrd="1" destOrd="0" presId="urn:microsoft.com/office/officeart/2005/8/layout/list1"/>
    <dgm:cxn modelId="{32A0A9BC-7698-4614-BAFF-C2984A3C6BCE}" type="presParOf" srcId="{29480608-071B-4662-8D3A-F2B6D53DF6E3}" destId="{E50635FB-C31F-434E-9419-1B9633BABEAF}" srcOrd="2" destOrd="0" presId="urn:microsoft.com/office/officeart/2005/8/layout/list1"/>
    <dgm:cxn modelId="{464F2238-8519-4217-B901-1C114E5AD92D}" type="presParOf" srcId="{29480608-071B-4662-8D3A-F2B6D53DF6E3}" destId="{8177F515-68DF-40BF-9E8A-BA9EDE7CF958}" srcOrd="3" destOrd="0" presId="urn:microsoft.com/office/officeart/2005/8/layout/list1"/>
    <dgm:cxn modelId="{7426F8AB-CBEF-4740-B3C2-11F0CC4B854E}" type="presParOf" srcId="{29480608-071B-4662-8D3A-F2B6D53DF6E3}" destId="{E39505FD-7148-4D9B-8D3F-E10388C3363C}" srcOrd="4" destOrd="0" presId="urn:microsoft.com/office/officeart/2005/8/layout/list1"/>
    <dgm:cxn modelId="{E3406981-ABB7-4AA0-9E64-1CA359EBCD49}" type="presParOf" srcId="{E39505FD-7148-4D9B-8D3F-E10388C3363C}" destId="{CE5942E7-275C-4B50-BD90-695FEDFB4444}" srcOrd="0" destOrd="0" presId="urn:microsoft.com/office/officeart/2005/8/layout/list1"/>
    <dgm:cxn modelId="{26788BA1-7ED7-4752-9AFF-37149315090D}" type="presParOf" srcId="{E39505FD-7148-4D9B-8D3F-E10388C3363C}" destId="{1A32A77B-124C-4674-81EF-5AAC1522FA45}" srcOrd="1" destOrd="0" presId="urn:microsoft.com/office/officeart/2005/8/layout/list1"/>
    <dgm:cxn modelId="{234D3F54-FF32-47B6-96F5-840B5E71734F}" type="presParOf" srcId="{29480608-071B-4662-8D3A-F2B6D53DF6E3}" destId="{FDCF3A07-97B5-4600-A0B5-83C7D452D498}" srcOrd="5" destOrd="0" presId="urn:microsoft.com/office/officeart/2005/8/layout/list1"/>
    <dgm:cxn modelId="{DD95AAE6-7558-4045-9184-04C2196037FF}" type="presParOf" srcId="{29480608-071B-4662-8D3A-F2B6D53DF6E3}" destId="{29FDE041-15D2-45A7-AF24-6B30CBB9708E}" srcOrd="6" destOrd="0" presId="urn:microsoft.com/office/officeart/2005/8/layout/list1"/>
    <dgm:cxn modelId="{CF32798E-3E72-46FF-B006-79738F68EA36}" type="presParOf" srcId="{29480608-071B-4662-8D3A-F2B6D53DF6E3}" destId="{8385DA31-ACEE-4AE8-B466-18DD13C1C7E0}" srcOrd="7" destOrd="0" presId="urn:microsoft.com/office/officeart/2005/8/layout/list1"/>
    <dgm:cxn modelId="{7C1BB874-CCE3-4ED8-9199-81DE38C81EE3}" type="presParOf" srcId="{29480608-071B-4662-8D3A-F2B6D53DF6E3}" destId="{A459AADD-1486-4A27-BFFA-B540D7E0E743}" srcOrd="8" destOrd="0" presId="urn:microsoft.com/office/officeart/2005/8/layout/list1"/>
    <dgm:cxn modelId="{72C45AF4-5A49-4353-B41C-D1B798536532}" type="presParOf" srcId="{A459AADD-1486-4A27-BFFA-B540D7E0E743}" destId="{E259EF38-70B1-4291-A438-7EBEE2A298B9}" srcOrd="0" destOrd="0" presId="urn:microsoft.com/office/officeart/2005/8/layout/list1"/>
    <dgm:cxn modelId="{B8EDFC37-6919-4397-94E7-B1643F642C6E}" type="presParOf" srcId="{A459AADD-1486-4A27-BFFA-B540D7E0E743}" destId="{D621D2E9-9F9B-4CA1-B303-7290C3773060}" srcOrd="1" destOrd="0" presId="urn:microsoft.com/office/officeart/2005/8/layout/list1"/>
    <dgm:cxn modelId="{A47266DC-343D-49D3-9360-76434D1DC077}" type="presParOf" srcId="{29480608-071B-4662-8D3A-F2B6D53DF6E3}" destId="{141825D4-B47A-4A89-B613-72A7EBB84CAD}" srcOrd="9" destOrd="0" presId="urn:microsoft.com/office/officeart/2005/8/layout/list1"/>
    <dgm:cxn modelId="{FD2883DA-D11B-4778-A1D9-AA2726BA5642}" type="presParOf" srcId="{29480608-071B-4662-8D3A-F2B6D53DF6E3}" destId="{E86B2907-B452-4C37-BAB4-48108F4893F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774DF6-68BC-4E87-B05B-F27FC6736E20}">
      <dsp:nvSpPr>
        <dsp:cNvPr id="0" name=""/>
        <dsp:cNvSpPr/>
      </dsp:nvSpPr>
      <dsp:spPr>
        <a:xfrm>
          <a:off x="0" y="0"/>
          <a:ext cx="10807700" cy="1484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Definition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00000"/>
            </a:lnSpc>
            <a:spcBef>
              <a:spcPct val="0"/>
            </a:spcBef>
            <a:spcAft>
              <a:spcPct val="15000"/>
            </a:spcAft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sz="1400" b="0" i="0" u="none" strike="noStrike" kern="1200" cap="none" normalizeH="0" baseline="0" dirty="0">
              <a:ln/>
              <a:solidFill>
                <a:schemeClr val="tx1"/>
              </a:solidFill>
              <a:effectLst/>
              <a:latin typeface="Arial" panose="020B0604020202020204" pitchFamily="34" charset="0"/>
            </a:rPr>
            <a:t>Diabetes is a chronic condition.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100000"/>
            </a:lnSpc>
            <a:spcBef>
              <a:spcPct val="0"/>
            </a:spcBef>
            <a:spcAft>
              <a:spcPct val="15000"/>
            </a:spcAft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Blood sugar levels remain too high. 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100000"/>
            </a:lnSpc>
            <a:spcBef>
              <a:spcPct val="0"/>
            </a:spcBef>
            <a:spcAft>
              <a:spcPct val="15000"/>
            </a:spcAft>
            <a:buClrTx/>
            <a:buSzTx/>
            <a:buFont typeface="Arial" panose="020B0604020202020204" pitchFamily="34" charset="0"/>
            <a:buChar char="•"/>
          </a:pPr>
          <a:r>
            <a:rPr lang="en-US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pancreas cannot produce insulin or the body is unable to use it.</a:t>
          </a:r>
          <a:endParaRPr lang="en-GB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00000"/>
            </a:lnSpc>
            <a:spcBef>
              <a:spcPct val="0"/>
            </a:spcBef>
            <a:spcAft>
              <a:spcPct val="15000"/>
            </a:spcAft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It may harm blood vessels with increased risk of heart and circulatory conditions(</a:t>
          </a:r>
          <a:r>
            <a:rPr lang="en-US" altLang="en-US" sz="1400" kern="1200" dirty="0">
              <a:solidFill>
                <a:schemeClr val="tx1"/>
              </a:solidFill>
              <a:latin typeface="Arial" panose="020B0604020202020204" pitchFamily="34" charset="0"/>
            </a:rPr>
            <a:t>WHO, 2024).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2309971" y="0"/>
        <a:ext cx="8497728" cy="1484312"/>
      </dsp:txXfrm>
    </dsp:sp>
    <dsp:sp modelId="{367CCB70-8D9A-45B5-94EB-A896A3706469}">
      <dsp:nvSpPr>
        <dsp:cNvPr id="0" name=""/>
        <dsp:cNvSpPr/>
      </dsp:nvSpPr>
      <dsp:spPr>
        <a:xfrm>
          <a:off x="148431" y="148431"/>
          <a:ext cx="2161540" cy="118745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/>
          <a:srcRect/>
          <a:stretch>
            <a:fillRect l="-4000" r="-4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47CEC0-B7DA-409C-B046-FF5E55D35409}">
      <dsp:nvSpPr>
        <dsp:cNvPr id="0" name=""/>
        <dsp:cNvSpPr/>
      </dsp:nvSpPr>
      <dsp:spPr>
        <a:xfrm>
          <a:off x="0" y="1632743"/>
          <a:ext cx="10807700" cy="1484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Symptoms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feeling extremely thirsty and urinating more frequently than normal.</a:t>
          </a:r>
          <a:endParaRPr lang="en-GB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impaired vision, </a:t>
          </a:r>
          <a:endParaRPr lang="en-GB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fatigue, and unintentional weight loss.</a:t>
          </a:r>
          <a:endParaRPr lang="en-GB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altLang="en-US" sz="1600" kern="1200" dirty="0">
            <a:latin typeface="Arial" panose="020B0604020202020204" pitchFamily="34" charset="0"/>
          </a:endParaRPr>
        </a:p>
      </dsp:txBody>
      <dsp:txXfrm>
        <a:off x="2309971" y="1632743"/>
        <a:ext cx="8497728" cy="1484312"/>
      </dsp:txXfrm>
    </dsp:sp>
    <dsp:sp modelId="{8A9EB847-0301-4B6A-B631-6ABEB9A88423}">
      <dsp:nvSpPr>
        <dsp:cNvPr id="0" name=""/>
        <dsp:cNvSpPr/>
      </dsp:nvSpPr>
      <dsp:spPr>
        <a:xfrm>
          <a:off x="148431" y="1781175"/>
          <a:ext cx="2161540" cy="118745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10E35D8-D7E9-40D2-B6D3-A01936E99333}">
      <dsp:nvSpPr>
        <dsp:cNvPr id="0" name=""/>
        <dsp:cNvSpPr/>
      </dsp:nvSpPr>
      <dsp:spPr>
        <a:xfrm>
          <a:off x="0" y="3265487"/>
          <a:ext cx="10807700" cy="1484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Aetiology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Diabetes cause: less insulin production or poor utilisation (insulin resistance).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Type 1 diabetes: not be preventable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Type 1: An autoimmune disorder.</a:t>
          </a:r>
          <a:endParaRPr kumimoji="0" lang="en-US" altLang="en-US" sz="1600" b="1" i="0" u="none" strike="noStrike" kern="1200" cap="none" normalizeH="0" baseline="0" dirty="0">
            <a:ln/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09971" y="3265487"/>
        <a:ext cx="8497728" cy="1484312"/>
      </dsp:txXfrm>
    </dsp:sp>
    <dsp:sp modelId="{8E664D2B-C240-4DF1-86A2-66E767A91180}">
      <dsp:nvSpPr>
        <dsp:cNvPr id="0" name=""/>
        <dsp:cNvSpPr/>
      </dsp:nvSpPr>
      <dsp:spPr>
        <a:xfrm>
          <a:off x="148431" y="3413918"/>
          <a:ext cx="2161540" cy="118745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/>
          <a:srcRect/>
          <a:stretch>
            <a:fillRect l="-4000" r="-4000"/>
          </a:stretch>
        </a:blip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3F27EA-D9A4-4516-BE89-1A38253E3F6A}">
      <dsp:nvSpPr>
        <dsp:cNvPr id="0" name=""/>
        <dsp:cNvSpPr/>
      </dsp:nvSpPr>
      <dsp:spPr>
        <a:xfrm>
          <a:off x="3850" y="400319"/>
          <a:ext cx="809841" cy="809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4BC72-D663-41AD-8859-F335B1DA28A5}">
      <dsp:nvSpPr>
        <dsp:cNvPr id="0" name=""/>
        <dsp:cNvSpPr/>
      </dsp:nvSpPr>
      <dsp:spPr>
        <a:xfrm>
          <a:off x="3850" y="1331930"/>
          <a:ext cx="2313831" cy="422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kumimoji="0" lang="en-US" altLang="en-US" sz="1400" b="1" i="0" u="none" strike="noStrike" kern="1200" cap="none" normalizeH="0" baseline="0">
              <a:effectLst/>
              <a:latin typeface="Arial" panose="020B0604020202020204" pitchFamily="34" charset="0"/>
            </a:rPr>
            <a:t>The Modifiable Risk Factors</a:t>
          </a:r>
          <a:endParaRPr lang="en-GB" sz="1400" kern="1200"/>
        </a:p>
      </dsp:txBody>
      <dsp:txXfrm>
        <a:off x="3850" y="1331930"/>
        <a:ext cx="2313831" cy="422997"/>
      </dsp:txXfrm>
    </dsp:sp>
    <dsp:sp modelId="{C70C4015-1979-4818-8167-D5E81DC443CB}">
      <dsp:nvSpPr>
        <dsp:cNvPr id="0" name=""/>
        <dsp:cNvSpPr/>
      </dsp:nvSpPr>
      <dsp:spPr>
        <a:xfrm>
          <a:off x="3850" y="1811564"/>
          <a:ext cx="2313831" cy="142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 panose="020B0604020202020204" pitchFamily="34" charset="0"/>
              <a:cs typeface="Arial" panose="020B0604020202020204" pitchFamily="34" charset="0"/>
            </a:rPr>
            <a:t>Weight: </a:t>
          </a:r>
          <a:r>
            <a:rPr lang="en-US" sz="1100" b="0" kern="1200">
              <a:latin typeface="Arial" panose="020B0604020202020204" pitchFamily="34" charset="0"/>
              <a:cs typeface="Arial" panose="020B0604020202020204" pitchFamily="34" charset="0"/>
            </a:rPr>
            <a:t>Obesity increases risk of Diabetes.</a:t>
          </a:r>
          <a:endParaRPr lang="en-GB" sz="1100" b="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 panose="020B0604020202020204" pitchFamily="34" charset="0"/>
              <a:cs typeface="Arial" panose="020B0604020202020204" pitchFamily="34" charset="0"/>
            </a:rPr>
            <a:t>Poor Physical activity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Arial" panose="020B0604020202020204" pitchFamily="34" charset="0"/>
              <a:cs typeface="Arial" panose="020B0604020202020204" pitchFamily="34" charset="0"/>
            </a:rPr>
            <a:t>Smoking:</a:t>
          </a: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 Smoking is linked to complications of diabetes and other health risks like cardiovascular disease (American Heart Association, 2024).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0" y="1811564"/>
        <a:ext cx="2313831" cy="1420609"/>
      </dsp:txXfrm>
    </dsp:sp>
    <dsp:sp modelId="{47BECB9C-9CF2-4F68-9D0A-079A04BF2EAC}">
      <dsp:nvSpPr>
        <dsp:cNvPr id="0" name=""/>
        <dsp:cNvSpPr/>
      </dsp:nvSpPr>
      <dsp:spPr>
        <a:xfrm>
          <a:off x="2722602" y="400319"/>
          <a:ext cx="809841" cy="809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B72A7-D124-4D5D-B16E-7863F8AF0382}">
      <dsp:nvSpPr>
        <dsp:cNvPr id="0" name=""/>
        <dsp:cNvSpPr/>
      </dsp:nvSpPr>
      <dsp:spPr>
        <a:xfrm>
          <a:off x="2722602" y="1331930"/>
          <a:ext cx="2313831" cy="422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The Non- Modifiable Risk Factors</a:t>
          </a:r>
          <a:endParaRPr lang="en-GB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22602" y="1331930"/>
        <a:ext cx="2313831" cy="422997"/>
      </dsp:txXfrm>
    </dsp:sp>
    <dsp:sp modelId="{7E9554B0-5554-4DBC-A3C3-E612860CD171}">
      <dsp:nvSpPr>
        <dsp:cNvPr id="0" name=""/>
        <dsp:cNvSpPr/>
      </dsp:nvSpPr>
      <dsp:spPr>
        <a:xfrm>
          <a:off x="2722602" y="1811564"/>
          <a:ext cx="2313831" cy="142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100" b="0" i="0" u="none" strike="noStrike" kern="1200" cap="none" normalizeH="0" baseline="0">
              <a:effectLst/>
              <a:latin typeface="Arial" panose="020B0604020202020204" pitchFamily="34" charset="0"/>
            </a:rPr>
            <a:t>Age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100" b="0" i="0" u="none" strike="noStrike" kern="1200" cap="none" normalizeH="0" baseline="0">
              <a:effectLst/>
              <a:latin typeface="Arial" panose="020B0604020202020204" pitchFamily="34" charset="0"/>
            </a:rPr>
            <a:t>Ethnicity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100" b="0" i="0" u="none" strike="noStrike" kern="1200" cap="none" normalizeH="0" baseline="0">
              <a:effectLst/>
              <a:latin typeface="Arial" panose="020B0604020202020204" pitchFamily="34" charset="0"/>
            </a:rPr>
            <a:t>Family history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100" kern="1200">
              <a:latin typeface="Arial" panose="020B0604020202020204" pitchFamily="34" charset="0"/>
            </a:rPr>
            <a:t>Other factors: </a:t>
          </a:r>
          <a:r>
            <a:rPr kumimoji="0" lang="en-US" altLang="en-US" sz="1100" b="0" i="0" u="none" strike="noStrike" kern="1200" cap="none" normalizeH="0" baseline="0">
              <a:effectLst/>
              <a:latin typeface="Arial" panose="020B0604020202020204" pitchFamily="34" charset="0"/>
            </a:rPr>
            <a:t>housing, income, education, poor access to healthy diet and healthcare (YHPHO, 2008).</a:t>
          </a:r>
          <a:endParaRPr lang="en-GB" sz="1100" kern="1200"/>
        </a:p>
      </dsp:txBody>
      <dsp:txXfrm>
        <a:off x="2722602" y="1811564"/>
        <a:ext cx="2313831" cy="14206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8F81EF-C622-4BFE-95D6-B0406A6FC7D9}">
      <dsp:nvSpPr>
        <dsp:cNvPr id="0" name=""/>
        <dsp:cNvSpPr/>
      </dsp:nvSpPr>
      <dsp:spPr>
        <a:xfrm>
          <a:off x="0" y="354672"/>
          <a:ext cx="2457259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Direct Cost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4672"/>
        <a:ext cx="2457259" cy="1287000"/>
      </dsp:txXfrm>
    </dsp:sp>
    <dsp:sp modelId="{C92529FA-006C-4D17-AD19-12692FD2BEA9}">
      <dsp:nvSpPr>
        <dsp:cNvPr id="0" name=""/>
        <dsp:cNvSpPr/>
      </dsp:nvSpPr>
      <dsp:spPr>
        <a:xfrm>
          <a:off x="2457259" y="354672"/>
          <a:ext cx="491451" cy="128700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329F60-BBEF-40F7-B680-3B1739AA34D2}">
      <dsp:nvSpPr>
        <dsp:cNvPr id="0" name=""/>
        <dsp:cNvSpPr/>
      </dsp:nvSpPr>
      <dsp:spPr>
        <a:xfrm>
          <a:off x="3145292" y="354672"/>
          <a:ext cx="6683746" cy="12870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Diabetes currently costs about £4.4 billion. According to the study, diabetes may cost the NHS up to £18 billion by 2035.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5292" y="354672"/>
        <a:ext cx="6683746" cy="1287000"/>
      </dsp:txXfrm>
    </dsp:sp>
    <dsp:sp modelId="{960E4BC5-74CF-4658-971E-77103B6D438F}">
      <dsp:nvSpPr>
        <dsp:cNvPr id="0" name=""/>
        <dsp:cNvSpPr/>
      </dsp:nvSpPr>
      <dsp:spPr>
        <a:xfrm>
          <a:off x="0" y="1875672"/>
          <a:ext cx="2457259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Gap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75672"/>
        <a:ext cx="2457259" cy="1287000"/>
      </dsp:txXfrm>
    </dsp:sp>
    <dsp:sp modelId="{AD06A58F-551E-4519-9E3E-DDDD656BD267}">
      <dsp:nvSpPr>
        <dsp:cNvPr id="0" name=""/>
        <dsp:cNvSpPr/>
      </dsp:nvSpPr>
      <dsp:spPr>
        <a:xfrm>
          <a:off x="2457259" y="1875672"/>
          <a:ext cx="491451" cy="128700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38A241-91E1-4D1D-AA23-B3248F61DE39}">
      <dsp:nvSpPr>
        <dsp:cNvPr id="0" name=""/>
        <dsp:cNvSpPr/>
      </dsp:nvSpPr>
      <dsp:spPr>
        <a:xfrm>
          <a:off x="3145292" y="1875672"/>
          <a:ext cx="6683746" cy="12870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England alone, almost 1.6 million diabetics failed to receive all eight required health checks in 2022–2023. Proper diabetes management can save lives, limbs, and eyesight.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5292" y="1875672"/>
        <a:ext cx="6683746" cy="1287000"/>
      </dsp:txXfrm>
    </dsp:sp>
    <dsp:sp modelId="{7B710E6F-FC26-47EF-9E50-E9B1CC59A143}">
      <dsp:nvSpPr>
        <dsp:cNvPr id="0" name=""/>
        <dsp:cNvSpPr/>
      </dsp:nvSpPr>
      <dsp:spPr>
        <a:xfrm>
          <a:off x="0" y="3396672"/>
          <a:ext cx="2457259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What can be done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96672"/>
        <a:ext cx="2457259" cy="1287000"/>
      </dsp:txXfrm>
    </dsp:sp>
    <dsp:sp modelId="{00BCF2D7-1ECA-4EF3-BE10-908DF899E057}">
      <dsp:nvSpPr>
        <dsp:cNvPr id="0" name=""/>
        <dsp:cNvSpPr/>
      </dsp:nvSpPr>
      <dsp:spPr>
        <a:xfrm>
          <a:off x="2457259" y="3396672"/>
          <a:ext cx="491451" cy="128700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44D4A5-2F72-45BB-950A-CBBEC9C214AC}">
      <dsp:nvSpPr>
        <dsp:cNvPr id="0" name=""/>
        <dsp:cNvSpPr/>
      </dsp:nvSpPr>
      <dsp:spPr>
        <a:xfrm>
          <a:off x="3145292" y="3396672"/>
          <a:ext cx="6683746" cy="12870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</a:pPr>
          <a:r>
            <a:rPr kumimoji="0" lang="en-US" altLang="en-US" sz="18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The harm caused by diabetes can be reduced by moving the focus from crisis to preventative care, which would ultimately lower the cost to the health system.</a:t>
          </a:r>
          <a:endParaRPr lang="en-GB" sz="1800" kern="1200" dirty="0"/>
        </a:p>
      </dsp:txBody>
      <dsp:txXfrm>
        <a:off x="3145292" y="3396672"/>
        <a:ext cx="6683746" cy="1287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DC41F-B297-4791-90CA-69AA0940AE61}">
      <dsp:nvSpPr>
        <dsp:cNvPr id="0" name=""/>
        <dsp:cNvSpPr/>
      </dsp:nvSpPr>
      <dsp:spPr>
        <a:xfrm>
          <a:off x="0" y="388250"/>
          <a:ext cx="9105900" cy="11340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19" tIns="499872" rIns="706719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800" b="0" i="0" u="none" strike="noStrike" kern="1200" cap="none" normalizeH="0" baseline="0">
              <a:ln/>
              <a:effectLst/>
              <a:latin typeface="Arial" panose="020B0604020202020204" pitchFamily="34" charset="0"/>
            </a:rPr>
            <a:t>Detrimental effect on social interaction and QoL, family life, education, and work resulting in poor mental health. </a:t>
          </a:r>
          <a:endParaRPr lang="en-GB" sz="1800" kern="1200" dirty="0"/>
        </a:p>
      </dsp:txBody>
      <dsp:txXfrm>
        <a:off x="0" y="388250"/>
        <a:ext cx="9105900" cy="1134000"/>
      </dsp:txXfrm>
    </dsp:sp>
    <dsp:sp modelId="{95B3CAD5-7FFA-4313-AEF5-5ADD22EC27B7}">
      <dsp:nvSpPr>
        <dsp:cNvPr id="0" name=""/>
        <dsp:cNvSpPr/>
      </dsp:nvSpPr>
      <dsp:spPr>
        <a:xfrm>
          <a:off x="455295" y="34010"/>
          <a:ext cx="6374130" cy="7084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927" tIns="0" rIns="240927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Quality of life and Mental Health</a:t>
          </a:r>
          <a:endParaRPr lang="en-GB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9880" y="68595"/>
        <a:ext cx="6304960" cy="639310"/>
      </dsp:txXfrm>
    </dsp:sp>
    <dsp:sp modelId="{FBC523DD-C059-421E-AC92-B7439CBA24A7}">
      <dsp:nvSpPr>
        <dsp:cNvPr id="0" name=""/>
        <dsp:cNvSpPr/>
      </dsp:nvSpPr>
      <dsp:spPr>
        <a:xfrm>
          <a:off x="0" y="2006090"/>
          <a:ext cx="9105900" cy="16254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19" tIns="499872" rIns="706719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kumimoji="0" lang="en-US" altLang="en-US" sz="18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Diabetic people are prone to depression more than those without the condition.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kumimoji="0" lang="en-US" altLang="en-US" sz="18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Three out of five people (64%) have emotional or mental health issues due to the condition.</a:t>
          </a:r>
        </a:p>
      </dsp:txBody>
      <dsp:txXfrm>
        <a:off x="0" y="2006090"/>
        <a:ext cx="9105900" cy="1625400"/>
      </dsp:txXfrm>
    </dsp:sp>
    <dsp:sp modelId="{9F27530C-2F91-45C2-AC21-55AC3240B600}">
      <dsp:nvSpPr>
        <dsp:cNvPr id="0" name=""/>
        <dsp:cNvSpPr/>
      </dsp:nvSpPr>
      <dsp:spPr>
        <a:xfrm>
          <a:off x="455295" y="1651850"/>
          <a:ext cx="6374130" cy="7084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927" tIns="0" rIns="240927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Depression</a:t>
          </a:r>
          <a:endParaRPr lang="en-GB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9880" y="1686435"/>
        <a:ext cx="6304960" cy="639310"/>
      </dsp:txXfrm>
    </dsp:sp>
    <dsp:sp modelId="{6FA0F68E-D8AC-4BBD-927E-B2CA511DF0E1}">
      <dsp:nvSpPr>
        <dsp:cNvPr id="0" name=""/>
        <dsp:cNvSpPr/>
      </dsp:nvSpPr>
      <dsp:spPr>
        <a:xfrm>
          <a:off x="0" y="4115330"/>
          <a:ext cx="9105900" cy="11151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19" tIns="499872" rIns="706719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Impact on carers:  stress, burnout, care burden, treatment , care costs, and premature deaths.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15330"/>
        <a:ext cx="9105900" cy="1115100"/>
      </dsp:txXfrm>
    </dsp:sp>
    <dsp:sp modelId="{593B75F4-D3C0-4B07-8D01-44DB9F5A5CAC}">
      <dsp:nvSpPr>
        <dsp:cNvPr id="0" name=""/>
        <dsp:cNvSpPr/>
      </dsp:nvSpPr>
      <dsp:spPr>
        <a:xfrm>
          <a:off x="455295" y="3761090"/>
          <a:ext cx="6374130" cy="7084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927" tIns="0" rIns="240927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 panose="020B0604020202020204" pitchFamily="34" charset="0"/>
              <a:cs typeface="Arial" panose="020B0604020202020204" pitchFamily="34" charset="0"/>
            </a:rPr>
            <a:t>Broader Implication</a:t>
          </a:r>
          <a:endParaRPr lang="en-GB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9880" y="3795675"/>
        <a:ext cx="6304960" cy="639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D2B7C4-53BD-42BF-B755-AD5A16858B5C}">
      <dsp:nvSpPr>
        <dsp:cNvPr id="0" name=""/>
        <dsp:cNvSpPr/>
      </dsp:nvSpPr>
      <dsp:spPr>
        <a:xfrm>
          <a:off x="58656" y="0"/>
          <a:ext cx="2397451" cy="444398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800" b="1" i="0" u="none" strike="noStrike" kern="1200" cap="none" normalizeH="0" baseline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Diagnostic Criteria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800" b="0" i="0" u="none" strike="noStrike" kern="1200" cap="none" normalizeH="0" baseline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 Blood test to detect blood sugar level (National Health Service, </a:t>
          </a:r>
          <a:r>
            <a:rPr kumimoji="0" lang="en-US" altLang="en-US" sz="1800" b="0" i="0" u="none" strike="noStrike" kern="1200" cap="none" normalizeH="0" baseline="0">
              <a:ln/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2025).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8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Random glucose, fasting glucose, and HbA1c (WHO06).</a:t>
          </a:r>
          <a:br>
            <a:rPr kumimoji="0" lang="en-US" altLang="en-US" sz="18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</a:br>
          <a:r>
            <a:rPr kumimoji="0" lang="en-US" altLang="en-US" sz="18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(Carty, 2024).</a:t>
          </a:r>
          <a:endParaRPr kumimoji="0" lang="en-US" altLang="en-US" sz="1800" b="0" i="0" u="none" strike="noStrike" kern="1200" cap="none" normalizeH="0" baseline="0" dirty="0">
            <a:ln/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8875" y="70219"/>
        <a:ext cx="2257013" cy="4303546"/>
      </dsp:txXfrm>
    </dsp:sp>
    <dsp:sp modelId="{DB0AEA40-4434-4F4E-8774-05EA587B54FE}">
      <dsp:nvSpPr>
        <dsp:cNvPr id="0" name=""/>
        <dsp:cNvSpPr/>
      </dsp:nvSpPr>
      <dsp:spPr>
        <a:xfrm>
          <a:off x="2684309" y="1924708"/>
          <a:ext cx="483786" cy="5945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>
        <a:off x="2684309" y="2043621"/>
        <a:ext cx="338650" cy="356741"/>
      </dsp:txXfrm>
    </dsp:sp>
    <dsp:sp modelId="{5FBA54BF-CE70-41F0-955A-FC07F7CA9D4A}">
      <dsp:nvSpPr>
        <dsp:cNvPr id="0" name=""/>
        <dsp:cNvSpPr/>
      </dsp:nvSpPr>
      <dsp:spPr>
        <a:xfrm>
          <a:off x="3368913" y="84680"/>
          <a:ext cx="2397451" cy="42746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Pharmacological </a:t>
          </a:r>
          <a:r>
            <a:rPr lang="en-US" sz="18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Interventions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8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pharmacological interventions such as SGLT2 inhibitors, weight loss drugs, and metformin for diabetes management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2024). </a:t>
          </a:r>
          <a:endParaRPr lang="en-US" sz="180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tx1"/>
            </a:solidFill>
          </a:endParaRP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3439132" y="154899"/>
        <a:ext cx="2257013" cy="4134185"/>
      </dsp:txXfrm>
    </dsp:sp>
    <dsp:sp modelId="{0B832A49-27FE-4867-B929-0101F04FDFCC}">
      <dsp:nvSpPr>
        <dsp:cNvPr id="0" name=""/>
        <dsp:cNvSpPr/>
      </dsp:nvSpPr>
      <dsp:spPr>
        <a:xfrm>
          <a:off x="6006110" y="1924708"/>
          <a:ext cx="508259" cy="5945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>
        <a:off x="6006110" y="2043621"/>
        <a:ext cx="355781" cy="356741"/>
      </dsp:txXfrm>
    </dsp:sp>
    <dsp:sp modelId="{52979015-6472-44FA-900E-FCE2A5AA51B9}">
      <dsp:nvSpPr>
        <dsp:cNvPr id="0" name=""/>
        <dsp:cNvSpPr/>
      </dsp:nvSpPr>
      <dsp:spPr>
        <a:xfrm>
          <a:off x="6725345" y="63510"/>
          <a:ext cx="2397451" cy="431696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Arial" panose="020B0604020202020204" pitchFamily="34" charset="0"/>
              <a:cs typeface="Arial" panose="020B0604020202020204" pitchFamily="34" charset="0"/>
            </a:rPr>
            <a:t>Digital Interventions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Healthy Living Programme offers support for 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Self-management. Primary Care Networks (PCNs) deliver these services (NHS England, 2019). Free online tools by NHS for management (NHS England, 2024).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95564" y="133729"/>
        <a:ext cx="2257013" cy="41765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FFDFD-4F0E-49D4-AB88-6587C9343B59}">
      <dsp:nvSpPr>
        <dsp:cNvPr id="0" name=""/>
        <dsp:cNvSpPr/>
      </dsp:nvSpPr>
      <dsp:spPr>
        <a:xfrm>
          <a:off x="0" y="5659744"/>
          <a:ext cx="1591978" cy="7428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92456" rIns="113221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Responsive Commissioning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59744"/>
        <a:ext cx="1591978" cy="742838"/>
      </dsp:txXfrm>
    </dsp:sp>
    <dsp:sp modelId="{9BA4013B-7AD4-4DFE-B67A-3476B7690800}">
      <dsp:nvSpPr>
        <dsp:cNvPr id="0" name=""/>
        <dsp:cNvSpPr/>
      </dsp:nvSpPr>
      <dsp:spPr>
        <a:xfrm>
          <a:off x="1591978" y="5659744"/>
          <a:ext cx="4775934" cy="742838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Commissioners ensure availability and funding of self management courses as part of local menu of services.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978" y="5659744"/>
        <a:ext cx="4775934" cy="742838"/>
      </dsp:txXfrm>
    </dsp:sp>
    <dsp:sp modelId="{FB382EBA-A90B-4790-B494-D6BDF77AB46A}">
      <dsp:nvSpPr>
        <dsp:cNvPr id="0" name=""/>
        <dsp:cNvSpPr/>
      </dsp:nvSpPr>
      <dsp:spPr>
        <a:xfrm rot="10800000">
          <a:off x="0" y="4528401"/>
          <a:ext cx="1591978" cy="1142485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92456" rIns="113221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Organisational Processes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10800000">
        <a:off x="0" y="4528401"/>
        <a:ext cx="1591978" cy="742615"/>
      </dsp:txXfrm>
    </dsp:sp>
    <dsp:sp modelId="{A00570C1-D905-4824-BB61-13EB13F46B5E}">
      <dsp:nvSpPr>
        <dsp:cNvPr id="0" name=""/>
        <dsp:cNvSpPr/>
      </dsp:nvSpPr>
      <dsp:spPr>
        <a:xfrm>
          <a:off x="1591978" y="4528401"/>
          <a:ext cx="4775934" cy="74261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System support timely referrals and recording of progress in care plans.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978" y="4528401"/>
        <a:ext cx="4775934" cy="742615"/>
      </dsp:txXfrm>
    </dsp:sp>
    <dsp:sp modelId="{2D71EA4F-7E1C-40CF-96DB-4D439706E097}">
      <dsp:nvSpPr>
        <dsp:cNvPr id="0" name=""/>
        <dsp:cNvSpPr/>
      </dsp:nvSpPr>
      <dsp:spPr>
        <a:xfrm rot="10800000">
          <a:off x="0" y="3397058"/>
          <a:ext cx="1591978" cy="1142485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92456" rIns="113221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Committed Health Professionals 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10800000">
        <a:off x="0" y="3397058"/>
        <a:ext cx="1591978" cy="742615"/>
      </dsp:txXfrm>
    </dsp:sp>
    <dsp:sp modelId="{CAD1716C-C487-45B8-B431-8FF59B2B7ADE}">
      <dsp:nvSpPr>
        <dsp:cNvPr id="0" name=""/>
        <dsp:cNvSpPr/>
      </dsp:nvSpPr>
      <dsp:spPr>
        <a:xfrm>
          <a:off x="1591978" y="3397058"/>
          <a:ext cx="4775934" cy="74261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Clinicians facilitate access to these programs and integrate support in care planning ensuring continuous engagement.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978" y="3397058"/>
        <a:ext cx="4775934" cy="742615"/>
      </dsp:txXfrm>
    </dsp:sp>
    <dsp:sp modelId="{730C43DC-2172-4889-B0A1-8D8E9E7D9A19}">
      <dsp:nvSpPr>
        <dsp:cNvPr id="0" name=""/>
        <dsp:cNvSpPr/>
      </dsp:nvSpPr>
      <dsp:spPr>
        <a:xfrm rot="10800000">
          <a:off x="0" y="2265715"/>
          <a:ext cx="1591978" cy="1142485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92456" rIns="113221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Additional Support for self management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10800000">
        <a:off x="0" y="2265715"/>
        <a:ext cx="1591978" cy="742615"/>
      </dsp:txXfrm>
    </dsp:sp>
    <dsp:sp modelId="{A02CF721-F574-4A31-B9E7-228B41958564}">
      <dsp:nvSpPr>
        <dsp:cNvPr id="0" name=""/>
        <dsp:cNvSpPr/>
      </dsp:nvSpPr>
      <dsp:spPr>
        <a:xfrm>
          <a:off x="1591978" y="2265715"/>
          <a:ext cx="4775934" cy="74261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Patient with complex and additional needs support is offered through structured education programs like DESMOND.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A 6 weeks generic self management course like Expert Patient  Program provide practical skills and emotional support.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978" y="2265715"/>
        <a:ext cx="4775934" cy="742615"/>
      </dsp:txXfrm>
    </dsp:sp>
    <dsp:sp modelId="{4DA3948D-B3B9-49AB-9243-3C5E20B0D8D3}">
      <dsp:nvSpPr>
        <dsp:cNvPr id="0" name=""/>
        <dsp:cNvSpPr/>
      </dsp:nvSpPr>
      <dsp:spPr>
        <a:xfrm rot="10800000">
          <a:off x="0" y="1134372"/>
          <a:ext cx="1591978" cy="1142485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92456" rIns="113221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Engaged Informed Patients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10800000">
        <a:off x="0" y="1134372"/>
        <a:ext cx="1591978" cy="742615"/>
      </dsp:txXfrm>
    </dsp:sp>
    <dsp:sp modelId="{4865F9A7-58C5-41D9-B91D-E406EFD989AF}">
      <dsp:nvSpPr>
        <dsp:cNvPr id="0" name=""/>
        <dsp:cNvSpPr/>
      </dsp:nvSpPr>
      <dsp:spPr>
        <a:xfrm>
          <a:off x="1591978" y="1134372"/>
          <a:ext cx="4775934" cy="74261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Prepare and support patients to take active role in LTC Management.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Supported through tailored information and resources.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978" y="1134372"/>
        <a:ext cx="4775934" cy="742615"/>
      </dsp:txXfrm>
    </dsp:sp>
    <dsp:sp modelId="{DB5B6199-01EF-413D-960B-1D0D59AF3646}">
      <dsp:nvSpPr>
        <dsp:cNvPr id="0" name=""/>
        <dsp:cNvSpPr/>
      </dsp:nvSpPr>
      <dsp:spPr>
        <a:xfrm rot="10800000">
          <a:off x="0" y="3029"/>
          <a:ext cx="1591978" cy="1142485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92456" rIns="113221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Personalised Care Planning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10800000">
        <a:off x="0" y="3029"/>
        <a:ext cx="1591978" cy="742615"/>
      </dsp:txXfrm>
    </dsp:sp>
    <dsp:sp modelId="{5EC8490A-4A67-48C1-8436-B4FE6E619C8F}">
      <dsp:nvSpPr>
        <dsp:cNvPr id="0" name=""/>
        <dsp:cNvSpPr/>
      </dsp:nvSpPr>
      <dsp:spPr>
        <a:xfrm>
          <a:off x="1591978" y="3029"/>
          <a:ext cx="4775934" cy="74261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Focal point of the model.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Enabling patients with Type 2 Diabetes to identify their needs, set goals  and develop action plan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978" y="3029"/>
        <a:ext cx="4775934" cy="7426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635FB-C31F-434E-9419-1B9633BABEAF}">
      <dsp:nvSpPr>
        <dsp:cNvPr id="0" name=""/>
        <dsp:cNvSpPr/>
      </dsp:nvSpPr>
      <dsp:spPr>
        <a:xfrm>
          <a:off x="0" y="367851"/>
          <a:ext cx="10873509" cy="1801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3905" tIns="270764" rIns="843905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300" kern="1200">
              <a:latin typeface="Arial" panose="020B0604020202020204" pitchFamily="34" charset="0"/>
            </a:rPr>
            <a:t>The process to access need, planning and priortising and monitoring health services </a:t>
          </a: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(NHS England, 2023).</a:t>
          </a:r>
          <a:endParaRPr lang="en-GB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altLang="en-US" sz="1300" kern="1200" dirty="0">
              <a:latin typeface="Arial" panose="020B0604020202020204" pitchFamily="34" charset="0"/>
            </a:rPr>
            <a:t>Established by The Health and Social Care Act of 2012. 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CCGs are groups of  GPs to commission the best services.</a:t>
          </a:r>
          <a:endParaRPr lang="en-GB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altLang="en-US" sz="1300" kern="1200">
              <a:latin typeface="Arial" panose="020B0604020202020204" pitchFamily="34" charset="0"/>
            </a:rPr>
            <a:t>Integrated diabetes commissioning ensures: 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altLang="en-US" sz="1300" kern="1200">
              <a:latin typeface="Arial" panose="020B0604020202020204" pitchFamily="34" charset="0"/>
            </a:rPr>
            <a:t>Effective  and efficient service, 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altLang="en-US" sz="1300" kern="1200" dirty="0">
              <a:latin typeface="Arial" panose="020B0604020202020204" pitchFamily="34" charset="0"/>
            </a:rPr>
            <a:t>Clear roles and responsibilities, 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altLang="en-US" sz="1300" kern="1200">
              <a:latin typeface="Arial" panose="020B0604020202020204" pitchFamily="34" charset="0"/>
            </a:rPr>
            <a:t>Supports self-management and improved outcomes.</a:t>
          </a:r>
          <a:endParaRPr lang="en-GB" sz="1300" kern="1200"/>
        </a:p>
      </dsp:txBody>
      <dsp:txXfrm>
        <a:off x="0" y="367851"/>
        <a:ext cx="10873509" cy="1801800"/>
      </dsp:txXfrm>
    </dsp:sp>
    <dsp:sp modelId="{6CC453B0-2158-4D21-80E6-CC7EEDC092B1}">
      <dsp:nvSpPr>
        <dsp:cNvPr id="0" name=""/>
        <dsp:cNvSpPr/>
      </dsp:nvSpPr>
      <dsp:spPr>
        <a:xfrm>
          <a:off x="543675" y="175971"/>
          <a:ext cx="76114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695" tIns="0" rIns="2876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 panose="020B0604020202020204" pitchFamily="34" charset="0"/>
              <a:cs typeface="Arial" panose="020B0604020202020204" pitchFamily="34" charset="0"/>
            </a:rPr>
            <a:t>Commissioning</a:t>
          </a:r>
          <a:endParaRPr lang="en-GB" sz="13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2409" y="194705"/>
        <a:ext cx="7573988" cy="346292"/>
      </dsp:txXfrm>
    </dsp:sp>
    <dsp:sp modelId="{29FDE041-15D2-45A7-AF24-6B30CBB9708E}">
      <dsp:nvSpPr>
        <dsp:cNvPr id="0" name=""/>
        <dsp:cNvSpPr/>
      </dsp:nvSpPr>
      <dsp:spPr>
        <a:xfrm>
          <a:off x="0" y="2431732"/>
          <a:ext cx="10873509" cy="1146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3905" tIns="270764" rIns="843905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300" kern="1200" dirty="0">
              <a:latin typeface="Arial" panose="020B0604020202020204" pitchFamily="34" charset="0"/>
            </a:rPr>
            <a:t> NHS Outcomes Framework 2013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300" kern="1200" dirty="0">
              <a:latin typeface="Arial" panose="020B0604020202020204" pitchFamily="34" charset="0"/>
            </a:rPr>
            <a:t> NICE Standards (NHS Diabetes, 2011).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Monitor Compliance with standards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Services with Improved Quality.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31732"/>
        <a:ext cx="10873509" cy="1146600"/>
      </dsp:txXfrm>
    </dsp:sp>
    <dsp:sp modelId="{1A32A77B-124C-4674-81EF-5AAC1522FA45}">
      <dsp:nvSpPr>
        <dsp:cNvPr id="0" name=""/>
        <dsp:cNvSpPr/>
      </dsp:nvSpPr>
      <dsp:spPr>
        <a:xfrm>
          <a:off x="543675" y="2239852"/>
          <a:ext cx="7611456" cy="38376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695" tIns="0" rIns="2876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kern="1200">
              <a:latin typeface="Arial" panose="020B0604020202020204" pitchFamily="34" charset="0"/>
              <a:cs typeface="Arial" panose="020B0604020202020204" pitchFamily="34" charset="0"/>
            </a:rPr>
            <a:t>Compliance</a:t>
          </a:r>
          <a:r>
            <a:rPr lang="en-US" sz="1300" b="0" kern="1200"/>
            <a:t> </a:t>
          </a:r>
          <a:endParaRPr lang="en-GB" sz="1300" b="0" kern="1200"/>
        </a:p>
      </dsp:txBody>
      <dsp:txXfrm>
        <a:off x="562409" y="2258586"/>
        <a:ext cx="7573988" cy="346292"/>
      </dsp:txXfrm>
    </dsp:sp>
    <dsp:sp modelId="{E86B2907-B452-4C37-BAB4-48108F4893F4}">
      <dsp:nvSpPr>
        <dsp:cNvPr id="0" name=""/>
        <dsp:cNvSpPr/>
      </dsp:nvSpPr>
      <dsp:spPr>
        <a:xfrm>
          <a:off x="0" y="3840412"/>
          <a:ext cx="10873509" cy="131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3905" tIns="270764" rIns="843905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NHS England work with UK Health Security Agency and the Department of Health and Social Care to commission public health services.</a:t>
          </a: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 dirty="0">
              <a:latin typeface="Arial" panose="020B0604020202020204" pitchFamily="34" charset="0"/>
              <a:cs typeface="Arial" panose="020B0604020202020204" pitchFamily="34" charset="0"/>
            </a:rPr>
            <a:t>Diabetic Eye Screening </a:t>
          </a:r>
          <a:r>
            <a:rPr lang="en-US" sz="1300" b="1" kern="1200" dirty="0" err="1">
              <a:latin typeface="Arial" panose="020B0604020202020204" pitchFamily="34" charset="0"/>
              <a:cs typeface="Arial" panose="020B0604020202020204" pitchFamily="34" charset="0"/>
            </a:rPr>
            <a:t>Programme</a:t>
          </a:r>
          <a:r>
            <a:rPr lang="en-US" sz="1300" b="1" kern="1200" dirty="0">
              <a:latin typeface="Arial" panose="020B0604020202020204" pitchFamily="34" charset="0"/>
              <a:cs typeface="Arial" panose="020B0604020202020204" pitchFamily="34" charset="0"/>
            </a:rPr>
            <a:t>(DES)</a:t>
          </a:r>
          <a:endParaRPr lang="en-GB" sz="13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Healthy Living Programme </a:t>
          </a: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(Public Health England, 2014; NHS England, 2019).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40412"/>
        <a:ext cx="10873509" cy="1310400"/>
      </dsp:txXfrm>
    </dsp:sp>
    <dsp:sp modelId="{D621D2E9-9F9B-4CA1-B303-7290C3773060}">
      <dsp:nvSpPr>
        <dsp:cNvPr id="0" name=""/>
        <dsp:cNvSpPr/>
      </dsp:nvSpPr>
      <dsp:spPr>
        <a:xfrm>
          <a:off x="543675" y="3648532"/>
          <a:ext cx="7611456" cy="38376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695" tIns="0" rIns="2876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 panose="020B0604020202020204" pitchFamily="34" charset="0"/>
              <a:cs typeface="Arial" panose="020B0604020202020204" pitchFamily="34" charset="0"/>
            </a:rPr>
            <a:t>NHS</a:t>
          </a:r>
          <a:endParaRPr lang="en-GB" sz="13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2409" y="3667266"/>
        <a:ext cx="7573988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6A27C5-787D-44A6-8D72-3EE9A806DE9A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25FCE8-A054-47D9-ACDB-F1435F69C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99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25FCE8-A054-47D9-ACDB-F1435F69CC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792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CBF60-2788-7845-C710-038987A69D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F73122-E485-C092-BAFA-A56EEF0210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A66EC-44CD-B19B-3F6A-FEF4151D5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4F069-11B0-419A-BF25-5804386792B0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BFC25-0140-B511-EDBD-E0248A1DF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12ACA6-AAA5-85EF-9472-D7E60F96C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57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DE0B0-E40B-877B-D5CE-735AC239D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33E95-E388-E049-A8A4-C785E7E53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014D2-69A1-8AD3-32CC-DE14C305D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B509-82F5-4FA6-B3EF-093EEC6409DC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BCE0D-032B-FB68-80D0-EBF7C8D64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CC603-6DA7-5F5B-127A-1150B6EC2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00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EC174-28BA-9C30-747B-E566A4A61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5DA2E-D81A-4EC0-89DC-E9331495FB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040D6-5009-C2D7-0994-085867D6F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6073F-D62E-417E-9175-B78B33520876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E33EE-A4B3-5E7B-577D-1220660DB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7F851-F07D-D923-A696-1AB56B8AB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88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1CC1D-C1E2-204D-0B7C-BF81304E7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6276D-7D05-7899-12F6-B4ACDF20A9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2FE0C-9EF7-4D45-D287-8967F68289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CD70C2-643D-B283-EF86-60E5B42D7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BDBA3-8468-4F6E-AADF-3AB4D0837435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BCA44A-EAF7-B532-F759-54FEFABB9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59F380-D1D8-F4D6-0BA7-6A83F6ED2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462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48DC9-B30D-03D5-0AEF-A1941380F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EAAD12-0B2F-A58E-2E9B-AE17D3661C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7CF28A-D9EE-E18C-37FB-C1498235C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A80F36-E6FD-DA2B-EB38-2D3EEF5A4B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4AD5CC-7324-8152-2369-4DD960A7FF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79F070-DB76-18BB-41E5-0DB8BE52D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D3C0-D20A-40A6-92CC-45B25D21A866}" type="datetime1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FB92CD-073F-91A9-8182-CC447FCA6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E08144-1B66-DA12-5D32-F0616CFD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493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2587D-C816-6393-C487-DF222A09E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B216A9-F035-0F08-8EEC-8AAE2C85C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2AD5-3AD4-4649-8F8F-B3BB6BCCE8D1}" type="datetime1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BE6F3D-C770-48DD-8417-DB2531989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1479B-0978-FA56-7619-56EAF4608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04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687523-EA67-F869-40A3-B812B79BE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8BE24-EDA7-4694-9120-FCF8CE632436}" type="datetime1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94FEE0-BC9B-9918-51F2-219388483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C74009-FEA0-CE69-A121-CE8BB387C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625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4A97B-D07D-108D-2D3C-06CBE678F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F2482-B94F-F050-D92D-AFAB55F86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DFDEB8-303F-E150-AB2C-BCEBFFF29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B177D5-BDEA-8836-1119-7158A4318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41F4D-0EB3-4F51-BCDB-D81C9BA34ADA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CF6EF1-0D48-CC60-D0FF-7595FE4CA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2011AC-FE86-59D3-3798-0AA513748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64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AC633-BE93-E974-CB75-2D30C2AA0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F71D01-365A-AFDE-8FB8-7AEDA7FFF2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9097D-7F50-89EF-950C-B37B6D49BC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EA9CEC-157E-81A4-D24B-022B9C624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1FE9-FAA7-47B7-B8B9-77020C64A2DF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86B34-5B68-5F55-6EE2-46C4E376A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F06632-36F1-858D-C9FA-0F124C79D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73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383D-91A6-779F-3497-66A897586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179BA0-9894-E04E-C4A0-6C9F46D128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E88C7-555A-832E-CD35-2BC81F24B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55AE3-7D9A-44AE-ADC9-27230FD60F66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ADBC4-9C37-9BB9-2A40-F7C851A3C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6426A-1AA2-C41F-5397-0345ADA02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22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D1845B-BA32-488C-2B88-686CF44699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95712-0792-8FBB-AED6-679D790349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32F8B-CB97-61D5-151F-D9CD71D7D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0F33C-1FC7-4FA8-9B0C-875D30207757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26561-D058-9ECC-24D8-D0D3AA025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DD949F-B115-89AB-39ED-A49C73782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724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99911D-0318-53E2-CA7F-406CC76E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4C2F8F-4C40-FF56-771A-B21559580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A59E4-68DA-1124-FAB2-EBE2F5EAFD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CBA72D-606C-4A77-BE4B-AF6E0F3B9354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0EBF7-8FA0-E379-A9F3-C53C1854F2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3FBB6-46CB-8874-6F2B-550C42A9EB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BB2034-0FB5-4883-958E-6CCAE6ACE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861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5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6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3" Type="http://schemas.openxmlformats.org/officeDocument/2006/relationships/hyperlink" Target="https://napc.co.uk/wp-content/uploads/2019/10/NAPC19-Implementing-the-comprehensive-model-of-personalised-care.pdf" TargetMode="External"/><Relationship Id="rId18" Type="http://schemas.openxmlformats.org/officeDocument/2006/relationships/hyperlink" Target="https://www.nhs.uk/conditions/type-2-diabetes/symptoms/" TargetMode="External"/><Relationship Id="rId26" Type="http://schemas.openxmlformats.org/officeDocument/2006/relationships/hyperlink" Target="https://www.gov.uk/government/publications/health-matters-preventing-type-2-diabetes/health-matters-preventing-type-2-diabetes" TargetMode="External"/><Relationship Id="rId3" Type="http://schemas.openxmlformats.org/officeDocument/2006/relationships/hyperlink" Target="https://www.bhf.org.uk/for-professionals/healthcare-professionals/innovation-in-care/person-centred-care-and-the-house-of-care" TargetMode="External"/><Relationship Id="rId21" Type="http://schemas.openxmlformats.org/officeDocument/2006/relationships/hyperlink" Target="https://www.england.nhs.uk/commissioning/" TargetMode="External"/><Relationship Id="rId7" Type="http://schemas.openxmlformats.org/officeDocument/2006/relationships/hyperlink" Target="https://doi.org/10.3399/bjgp16x684745" TargetMode="External"/><Relationship Id="rId12" Type="http://schemas.openxmlformats.org/officeDocument/2006/relationships/hyperlink" Target="https://www.ncbi.nlm.nih.gov/pmc/articles/PMC6465836/" TargetMode="External"/><Relationship Id="rId17" Type="http://schemas.openxmlformats.org/officeDocument/2006/relationships/hyperlink" Target="https://doi.org/10.1155/2023/8015721" TargetMode="External"/><Relationship Id="rId25" Type="http://schemas.openxmlformats.org/officeDocument/2006/relationships/hyperlink" Target="https://www.gov.uk/guidance/diabetic-eye-screening-programme-overview" TargetMode="External"/><Relationship Id="rId33" Type="http://schemas.openxmlformats.org/officeDocument/2006/relationships/hyperlink" Target="https://digital.nhs.uk/data-and-information/publications/statistical/prescribing-for-diabetes/prescribing-for-diabetes-in-england-2002-2008-an-update" TargetMode="External"/><Relationship Id="rId2" Type="http://schemas.openxmlformats.org/officeDocument/2006/relationships/hyperlink" Target="https://www.heart.org/en/health-topics/diabetes/understand-your-risk-for-diabetes" TargetMode="External"/><Relationship Id="rId16" Type="http://schemas.openxmlformats.org/officeDocument/2006/relationships/hyperlink" Target="https://www.ncbi.nlm.nih.gov/books/NBK581940/" TargetMode="External"/><Relationship Id="rId20" Type="http://schemas.openxmlformats.org/officeDocument/2006/relationships/hyperlink" Target="https://www.happyhealthylives.uk/integrated-care-board/resources-and-services/personalising-care-for-our-people/what-is-personalised-care-the-comprehensive-model-and-the-six-components/" TargetMode="External"/><Relationship Id="rId29" Type="http://schemas.openxmlformats.org/officeDocument/2006/relationships/hyperlink" Target="https://sprintmedical.in/blog/natural-ways-to-prevent-diabetes-before-it-star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ells4life.com/us/2024/05/stem-cell-therapy-achieves-cure-for-type-2" TargetMode="External"/><Relationship Id="rId11" Type="http://schemas.openxmlformats.org/officeDocument/2006/relationships/hyperlink" Target="https://www.kingsfund.org.uk/insight-and-analysis/reports/better-services-people-long-term-conditions" TargetMode="External"/><Relationship Id="rId24" Type="http://schemas.openxmlformats.org/officeDocument/2006/relationships/hyperlink" Target="https://pedmore-medical.com/diabetes-in-the-emergency-department/" TargetMode="External"/><Relationship Id="rId32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rightdecisions.scot.nhs.uk/media/y1xpksi0/287-diabetes-mellitus-diagnosis-v8.pdf" TargetMode="External"/><Relationship Id="rId15" Type="http://schemas.openxmlformats.org/officeDocument/2006/relationships/hyperlink" Target="https://mednews.uw.edu/news/2025-IDF-diabetes-atlas" TargetMode="External"/><Relationship Id="rId23" Type="http://schemas.openxmlformats.org/officeDocument/2006/relationships/hyperlink" Target="https://www.nice.org.uk/guidance/ng28" TargetMode="External"/><Relationship Id="rId28" Type="http://schemas.openxmlformats.org/officeDocument/2006/relationships/hyperlink" Target="https://doi.org/10.18546/rfa.02.2.07" TargetMode="External"/><Relationship Id="rId10" Type="http://schemas.openxmlformats.org/officeDocument/2006/relationships/hyperlink" Target="https://www.diabetes.org.uk/about-us/news-and-views/cost-complications-highlights-urgent-need-transform-diabetes" TargetMode="External"/><Relationship Id="rId19" Type="http://schemas.openxmlformats.org/officeDocument/2006/relationships/hyperlink" Target="https://www.nhs.uk/conditions/diabetes/" TargetMode="External"/><Relationship Id="rId31" Type="http://schemas.openxmlformats.org/officeDocument/2006/relationships/hyperlink" Target="https://www.york.ac.uk/news-and-events/news/2024/research/diabetes-cost-to-uk/" TargetMode="External"/><Relationship Id="rId4" Type="http://schemas.openxmlformats.org/officeDocument/2006/relationships/hyperlink" Target="https://www.bhf.org.uk/informationsupport/risk-factors/diabetes" TargetMode="External"/><Relationship Id="rId9" Type="http://schemas.openxmlformats.org/officeDocument/2006/relationships/hyperlink" Target="https://www.diabetes.org.uk/about-us/about-the-charity/our-strategy/statistics" TargetMode="External"/><Relationship Id="rId14" Type="http://schemas.openxmlformats.org/officeDocument/2006/relationships/hyperlink" Target="https://ukhsa.blog.gov.uk/2016/09/18/the-week-at-phe-online-highlights-and-national-conference-wc-12-sep/" TargetMode="External"/><Relationship Id="rId22" Type="http://schemas.openxmlformats.org/officeDocument/2006/relationships/hyperlink" Target="https://www.england.nhs.uk/always-events/co-production/" TargetMode="External"/><Relationship Id="rId27" Type="http://schemas.openxmlformats.org/officeDocument/2006/relationships/hyperlink" Target="https://www.scie.org.uk/co-production/examples/occ/" TargetMode="External"/><Relationship Id="rId30" Type="http://schemas.openxmlformats.org/officeDocument/2006/relationships/hyperlink" Target="https://assets.kingsfund.org.uk/f/256914/x/d02c60da00/deliver_high_quality_patient_centred_cost_effective_care_2010.pdf" TargetMode="External"/><Relationship Id="rId8" Type="http://schemas.openxmlformats.org/officeDocument/2006/relationships/hyperlink" Target="https://www.diabetes.org.uk/sites/default/files/diabetes-storage/migration/pdf/NHS%2520England%25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tem Cell Therapy Achieves First-Ever Cure for Type 2 Diabetes">
            <a:extLst>
              <a:ext uri="{FF2B5EF4-FFF2-40B4-BE49-F238E27FC236}">
                <a16:creationId xmlns:a16="http://schemas.microsoft.com/office/drawing/2014/main" id="{3DD41E0A-1989-7197-403E-F8B5322F5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5" r="10569" b="-1"/>
          <a:stretch>
            <a:fillRect/>
          </a:stretch>
        </p:blipFill>
        <p:spPr bwMode="auto">
          <a:xfrm>
            <a:off x="3236976" y="10"/>
            <a:ext cx="8955026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0CD9B-131F-A5A3-400F-D6C08CAFE6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2400" dirty="0"/>
            </a:br>
            <a:r>
              <a:rPr lang="en-US" sz="2400" dirty="0"/>
              <a:t> </a:t>
            </a:r>
            <a:r>
              <a:rPr lang="en-US" sz="2900" b="1" dirty="0"/>
              <a:t>Managing Diabetes as a Long-Term Condition </a:t>
            </a:r>
            <a:endParaRPr lang="en-US" sz="29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81AF4F-26F2-D8AA-27FD-995E4E549C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3300984"/>
            <a:ext cx="3438906" cy="26243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  <a:p>
            <a:r>
              <a:rPr lang="en-US" sz="1500" dirty="0"/>
              <a:t> </a:t>
            </a:r>
            <a:r>
              <a:rPr lang="en-US" sz="1500" b="1" dirty="0"/>
              <a:t>Student Name: Naima Amin </a:t>
            </a:r>
            <a:endParaRPr lang="en-US" sz="1500" dirty="0"/>
          </a:p>
          <a:p>
            <a:r>
              <a:rPr lang="en-US" sz="1500" b="1" dirty="0"/>
              <a:t>Student ID: 2222407 </a:t>
            </a:r>
            <a:endParaRPr lang="en-US" sz="1500" dirty="0"/>
          </a:p>
          <a:p>
            <a:r>
              <a:rPr lang="en-US" sz="1500" b="1" dirty="0"/>
              <a:t>Module: Community Care and Management of Longer-term Conditions </a:t>
            </a:r>
            <a:endParaRPr lang="en-US" sz="1500" dirty="0"/>
          </a:p>
          <a:p>
            <a:r>
              <a:rPr lang="en-US" sz="1500" b="1" dirty="0"/>
              <a:t>Module Code: LCHS7003 </a:t>
            </a:r>
            <a:endParaRPr lang="en-US" sz="1500" dirty="0"/>
          </a:p>
          <a:p>
            <a:r>
              <a:rPr lang="en-US" sz="1500" b="1" dirty="0"/>
              <a:t>Assignment Title: Individual Presentation on a Long- Term Condition </a:t>
            </a:r>
            <a:endParaRPr lang="en-US" sz="15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78A251-21BA-7C51-E894-FE73D023D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66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0D465-7C44-B318-CD8C-E724C9120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kern="1200" spc="-115">
                <a:solidFill>
                  <a:schemeClr val="tx1"/>
                </a:solidFill>
                <a:latin typeface="+mj-lt"/>
                <a:ea typeface="+mj-ea"/>
                <a:cs typeface="+mj-cs"/>
                <a:sym typeface="Arial Bold"/>
              </a:rPr>
              <a:t>TARGET AUDIENCE</a:t>
            </a:r>
            <a:b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7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7CD3E6-A4CE-F014-B55A-3FF99CB546FE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sym typeface="Arial"/>
              </a:rPr>
              <a:t>The healthcare professionals involved in Diabetes management: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4572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400" dirty="0"/>
              <a:t>GPs (General Practitioners)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4572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DSNs</a:t>
            </a:r>
            <a:r>
              <a:rPr lang="en-US" altLang="en-US" sz="2400" dirty="0"/>
              <a:t> (Diabetes Specialist Nurses) and PNs (Practice Nurses)</a:t>
            </a:r>
          </a:p>
          <a:p>
            <a:pPr marL="4572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E</a:t>
            </a:r>
            <a:r>
              <a:rPr lang="en-US" altLang="en-US" sz="2400" dirty="0"/>
              <a:t>ndocrinologists</a:t>
            </a:r>
          </a:p>
          <a:p>
            <a:pPr marL="4572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Registered Podiatrists (foot specialist)</a:t>
            </a:r>
          </a:p>
          <a:p>
            <a:pPr marL="4572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Ophthalmologists (eye specialist)</a:t>
            </a:r>
          </a:p>
          <a:p>
            <a:pPr marL="4572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Registered Dietitian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06179B-E455-936E-BA38-48FC77D0F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692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D7D832E-8076-6437-45DB-29679C47BF3D}"/>
              </a:ext>
            </a:extLst>
          </p:cNvPr>
          <p:cNvSpPr txBox="1"/>
          <p:nvPr/>
        </p:nvSpPr>
        <p:spPr>
          <a:xfrm>
            <a:off x="1657350" y="110397"/>
            <a:ext cx="8877300" cy="141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 Of Diabetes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latin typeface="Arial" panose="020B0604020202020204" pitchFamily="34" charset="0"/>
                <a:ea typeface="Arial Bold"/>
                <a:cs typeface="Arial" panose="020B0604020202020204" pitchFamily="34" charset="0"/>
                <a:sym typeface="Arial Bold"/>
              </a:rPr>
              <a:t>A long-term condition (LTC) has no cure and can only be managed through medicine and interventions (Department of Health, 2012).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583B879-7A1A-5A42-7A55-C6C2C650BC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8913894"/>
              </p:ext>
            </p:extLst>
          </p:nvPr>
        </p:nvGraphicFramePr>
        <p:xfrm>
          <a:off x="692150" y="1638301"/>
          <a:ext cx="10807700" cy="474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81F468D-5996-0A6E-39BA-68896591FD72}"/>
              </a:ext>
            </a:extLst>
          </p:cNvPr>
          <p:cNvSpPr txBox="1"/>
          <p:nvPr/>
        </p:nvSpPr>
        <p:spPr>
          <a:xfrm>
            <a:off x="5702300" y="6500233"/>
            <a:ext cx="65786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</a:rPr>
              <a:t>(World Health Organization, 2024;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Foundation, 2021; NHS, 2023).</a:t>
            </a:r>
            <a:endParaRPr lang="en-GB" sz="14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92965F-9A99-96FC-2C21-67E8A4C1E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643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87E9288-BD89-0791-17D1-DAD9E17C75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  <a:prstGeom prst="rect">
            <a:avLst/>
          </a:prstGeom>
        </p:spPr>
        <p:txBody>
          <a:bodyPr rtlCol="0" anchor="b">
            <a:normAutofit/>
          </a:bodyPr>
          <a:lstStyle/>
          <a:p>
            <a: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A2154BF5-FB56-384D-5E33-ED8F7852D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7850" y="184403"/>
            <a:ext cx="4454423" cy="2973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E7B470DD-5F5D-9174-6B84-AEC37F97D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64526" y="3278891"/>
            <a:ext cx="3871759" cy="25811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180E2B8-7A02-2968-37A3-7A9513F2E5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0117967"/>
              </p:ext>
            </p:extLst>
          </p:nvPr>
        </p:nvGraphicFramePr>
        <p:xfrm>
          <a:off x="1055715" y="2508105"/>
          <a:ext cx="5040285" cy="3632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67CD0CE-5FD4-456E-A64F-EBFE4FF51654}"/>
              </a:ext>
            </a:extLst>
          </p:cNvPr>
          <p:cNvSpPr txBox="1"/>
          <p:nvPr/>
        </p:nvSpPr>
        <p:spPr>
          <a:xfrm>
            <a:off x="8930639" y="5946926"/>
            <a:ext cx="147685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(PHE, 2018)</a:t>
            </a: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AB97A3-E9B7-D877-C237-57C1918BB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25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9B9E8A9-352D-4DCB-9485-C777000D4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AC48F-C1F1-3077-4A23-702C67070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361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b="1">
                <a:sym typeface="Garet Bold"/>
              </a:rPr>
              <a:t>Prevalence</a:t>
            </a:r>
            <a:br>
              <a:rPr lang="en-US" sz="5200" b="1">
                <a:sym typeface="Garet Bold"/>
              </a:rPr>
            </a:br>
            <a:endParaRPr lang="en-US" sz="520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2A9B0E5-C2C1-4B85-99A9-117A659D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A8AEACA-9535-4BE8-A91B-8BE82BA54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 descr="Over 250 million people worldwide unaware they have diabetes | Department  of Medicine News">
            <a:extLst>
              <a:ext uri="{FF2B5EF4-FFF2-40B4-BE49-F238E27FC236}">
                <a16:creationId xmlns:a16="http://schemas.microsoft.com/office/drawing/2014/main" id="{E6F98EF6-F8E7-194C-3B95-5EF08427F8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 t="32137" r="10039" b="24074"/>
          <a:stretch>
            <a:fillRect/>
          </a:stretch>
        </p:blipFill>
        <p:spPr bwMode="auto">
          <a:xfrm>
            <a:off x="7684008" y="497059"/>
            <a:ext cx="4229773" cy="2503144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088651-E1F7-417B-35D3-24CB9195447E}"/>
              </a:ext>
            </a:extLst>
          </p:cNvPr>
          <p:cNvSpPr txBox="1"/>
          <p:nvPr/>
        </p:nvSpPr>
        <p:spPr>
          <a:xfrm>
            <a:off x="612648" y="3355848"/>
            <a:ext cx="6272784" cy="2825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/>
              <a:t>Global Prevalence: </a:t>
            </a:r>
            <a:r>
              <a:rPr lang="en-US" altLang="en-US" sz="2200" b="1"/>
              <a:t>537 million</a:t>
            </a:r>
            <a:r>
              <a:rPr lang="en-US" altLang="en-US" sz="2200"/>
              <a:t>(age 20 to 79) (WHO, 2024). </a:t>
            </a:r>
          </a:p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/>
              <a:t>By </a:t>
            </a:r>
            <a:r>
              <a:rPr lang="en-US" altLang="en-US" sz="2200" b="1"/>
              <a:t>2045,</a:t>
            </a:r>
            <a:r>
              <a:rPr lang="en-US" altLang="en-US" sz="2200"/>
              <a:t> an increase to </a:t>
            </a:r>
            <a:r>
              <a:rPr lang="en-US" altLang="en-US" sz="2200" b="1"/>
              <a:t>783 million</a:t>
            </a:r>
            <a:r>
              <a:rPr lang="en-US" altLang="en-US" sz="2200"/>
              <a:t> (12.2%) (Magliano and Boyko, 2021).</a:t>
            </a:r>
          </a:p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/>
              <a:t>UK Figures: 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</a:rPr>
              <a:t>4.6 million people diagnosed</a:t>
            </a:r>
          </a:p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/>
              <a:t>A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</a:rPr>
              <a:t>pproximately 1.3 million undiagnosed </a:t>
            </a:r>
            <a:r>
              <a:rPr lang="en-US" altLang="en-US" sz="2200"/>
              <a:t>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</a:rPr>
              <a:t>ype 2 diabetes (Diabetes UK, 2023).</a:t>
            </a:r>
          </a:p>
        </p:txBody>
      </p:sp>
      <p:pic>
        <p:nvPicPr>
          <p:cNvPr id="13" name="Picture 2" descr="1-in-10 adults living with diabetes by 2030 | Diabetes UK">
            <a:extLst>
              <a:ext uri="{FF2B5EF4-FFF2-40B4-BE49-F238E27FC236}">
                <a16:creationId xmlns:a16="http://schemas.microsoft.com/office/drawing/2014/main" id="{D6AC5B5F-5BB8-5E8C-6849-5E5C9C597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84008" y="3571526"/>
            <a:ext cx="4229773" cy="23792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7C58477-465B-5E7D-1523-75A17B202DB2}"/>
              </a:ext>
            </a:extLst>
          </p:cNvPr>
          <p:cNvSpPr txBox="1"/>
          <p:nvPr/>
        </p:nvSpPr>
        <p:spPr>
          <a:xfrm>
            <a:off x="8946978" y="6022387"/>
            <a:ext cx="23622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(Diabetes UK, 2023)</a:t>
            </a:r>
            <a:endParaRPr lang="en-GB" sz="14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40B35CB-48A5-F787-A1E3-E45F1A427F1F}"/>
              </a:ext>
            </a:extLst>
          </p:cNvPr>
          <p:cNvSpPr txBox="1"/>
          <p:nvPr/>
        </p:nvSpPr>
        <p:spPr>
          <a:xfrm>
            <a:off x="8617794" y="3033178"/>
            <a:ext cx="32071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(IDF Diabetes Atlas, 2025)</a:t>
            </a: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97CA843F-3662-2218-7C2D-BA0614C60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45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40E23-E10F-C65C-7622-44EACCC0A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US" sz="2600" b="1"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Economic Burden of Diabetes</a:t>
            </a:r>
            <a:br>
              <a:rPr lang="en-US" sz="2600" b="1"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</a:br>
            <a:endParaRPr lang="en-GB" sz="26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BF509-EE03-EB27-3B89-E3007D240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altLang="en-US" sz="1700" dirty="0">
                <a:latin typeface="Arial" panose="020B0604020202020204" pitchFamily="34" charset="0"/>
              </a:rPr>
              <a:t>Diabetes cost the UK almost £14 billion in 2021–2022</a:t>
            </a:r>
          </a:p>
          <a:p>
            <a:r>
              <a:rPr lang="en-US" altLang="en-US" sz="1700">
                <a:latin typeface="Arial" panose="020B0604020202020204" pitchFamily="34" charset="0"/>
              </a:rPr>
              <a:t>NHS cost burden over £10 billion</a:t>
            </a:r>
          </a:p>
          <a:p>
            <a:r>
              <a:rPr lang="en-US" altLang="en-US" sz="1700" dirty="0">
                <a:latin typeface="Arial" panose="020B0604020202020204" pitchFamily="34" charset="0"/>
              </a:rPr>
              <a:t>Although innovative technologies are reducing the burden, Diabetes still cost 6% of the UK health budget (University of York, 2024).</a:t>
            </a:r>
          </a:p>
          <a:p>
            <a:endParaRPr lang="en-GB" sz="17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A109625-E3AB-8AAB-9B65-85D28F125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1184" y="1169072"/>
            <a:ext cx="6922008" cy="462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194A3D-AFC7-E0D5-430A-AA09ED435063}"/>
              </a:ext>
            </a:extLst>
          </p:cNvPr>
          <p:cNvSpPr txBox="1"/>
          <p:nvPr/>
        </p:nvSpPr>
        <p:spPr>
          <a:xfrm>
            <a:off x="6723888" y="5925312"/>
            <a:ext cx="32766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(Public Health England, 2021)</a:t>
            </a: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329E0-9787-90AE-B143-1917B4C90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545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72DC3-DE35-D66B-26A5-57F64D115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Economic Burden of Diabetes: Identifying The Challenge</a:t>
            </a:r>
            <a:br>
              <a:rPr lang="en-US" sz="3200" b="1" dirty="0">
                <a:solidFill>
                  <a:srgbClr val="FF0000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</a:b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E2B4C-F495-A36E-4E97-65B78DA42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7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B3BBFEC-0BAC-068D-7BAD-BB8C7E54E5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3936374"/>
              </p:ext>
            </p:extLst>
          </p:nvPr>
        </p:nvGraphicFramePr>
        <p:xfrm>
          <a:off x="713993" y="1318005"/>
          <a:ext cx="9829039" cy="5038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7762568-70E7-E6C1-F786-ECD567624A98}"/>
              </a:ext>
            </a:extLst>
          </p:cNvPr>
          <p:cNvSpPr txBox="1"/>
          <p:nvPr/>
        </p:nvSpPr>
        <p:spPr>
          <a:xfrm>
            <a:off x="7048500" y="6154321"/>
            <a:ext cx="40386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(Diabetes UK, 2024 </a:t>
            </a:r>
            <a:r>
              <a:rPr lang="en-US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; GOV.UK, 2018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962597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41FCE-DEC2-C74E-CAA2-2FDB3826C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1754" y="256331"/>
            <a:ext cx="8508492" cy="75958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Social Burden of Diabetes</a:t>
            </a:r>
            <a:br>
              <a:rPr lang="en-US" sz="2800" b="1" dirty="0">
                <a:solidFill>
                  <a:srgbClr val="FF0000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</a:b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C176A-C82C-9A7D-818E-2BDD5319A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1C38B4E-33D4-6A88-F711-2094347492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2240376"/>
              </p:ext>
            </p:extLst>
          </p:nvPr>
        </p:nvGraphicFramePr>
        <p:xfrm>
          <a:off x="1707642" y="957435"/>
          <a:ext cx="9105900" cy="5264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5131A2-B608-2159-B8C2-B97998F9C964}"/>
              </a:ext>
            </a:extLst>
          </p:cNvPr>
          <p:cNvSpPr txBox="1"/>
          <p:nvPr/>
        </p:nvSpPr>
        <p:spPr>
          <a:xfrm>
            <a:off x="6096000" y="6356350"/>
            <a:ext cx="54193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(Molla et al., 2023; </a:t>
            </a:r>
            <a:r>
              <a:rPr lang="en-US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England, 2018)</a:t>
            </a:r>
            <a:endParaRPr lang="en-US" altLang="en-US" sz="16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745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A395FB-9808-5D2C-DDE4-91750B828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9BB2034-0FB5-4883-958E-6CCAE6ACE826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7B82B-8068-9970-91AF-3E7E0BFFD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2424" y="365125"/>
            <a:ext cx="5407152" cy="412115"/>
          </a:xfrm>
        </p:spPr>
        <p:txBody>
          <a:bodyPr>
            <a:no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Arial" panose="020B0604020202020204" pitchFamily="34" charset="0"/>
                <a:ea typeface="Arial Bold"/>
                <a:cs typeface="Arial" panose="020B0604020202020204" pitchFamily="34" charset="0"/>
                <a:sym typeface="Arial Bold"/>
              </a:rPr>
              <a:t>Diagnosis and Treatment</a:t>
            </a: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7E9F518-5082-803A-56B3-718B539113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5329275"/>
              </p:ext>
            </p:extLst>
          </p:nvPr>
        </p:nvGraphicFramePr>
        <p:xfrm>
          <a:off x="1528360" y="1344803"/>
          <a:ext cx="9135279" cy="4443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5083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F65A-BB46-19D2-3DED-7142EFA32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1512C4-15CE-38AE-D54B-5876FEF1ABDC}"/>
              </a:ext>
            </a:extLst>
          </p:cNvPr>
          <p:cNvSpPr txBox="1"/>
          <p:nvPr/>
        </p:nvSpPr>
        <p:spPr>
          <a:xfrm>
            <a:off x="960581" y="414482"/>
            <a:ext cx="1054792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3200" b="1" dirty="0">
                <a:solidFill>
                  <a:schemeClr val="tx1">
                    <a:alpha val="8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Diabetes Management: The House of Care (HoC) </a:t>
            </a:r>
          </a:p>
          <a:p>
            <a:pPr lvl="0" algn="ctr"/>
            <a:endParaRPr lang="en-US" sz="2000" b="1" dirty="0">
              <a:solidFill>
                <a:schemeClr val="tx1">
                  <a:alpha val="80000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lvl="0" algn="ctr"/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 A coordinated service model that allows doctors and patients with long-term conditions (LTCs) to collaborate in order to 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identify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provide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 the care that is required to help the patients live well with their condition (Coulter et al., 2016). </a:t>
            </a:r>
            <a:endParaRPr lang="en-GB" sz="20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4E950E-90E0-09FE-4C53-C2B41A5A4EAC}"/>
              </a:ext>
            </a:extLst>
          </p:cNvPr>
          <p:cNvSpPr/>
          <p:nvPr/>
        </p:nvSpPr>
        <p:spPr>
          <a:xfrm>
            <a:off x="2597904" y="2523059"/>
            <a:ext cx="6996191" cy="3748431"/>
          </a:xfrm>
          <a:prstGeom prst="rect">
            <a:avLst/>
          </a:prstGeom>
          <a:blipFill>
            <a:blip r:embed="rId2"/>
            <a:srcRect/>
            <a:stretch>
              <a:fillRect t="-3000" b="-3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662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637623-B9B5-9FB4-64A1-4A1FA0D6D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HoC Model Supporting effective self management in Diabetes</a:t>
            </a:r>
            <a:endParaRPr lang="en-GB" sz="4100" b="1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46A80-803E-AA89-B72F-338F0C133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59BB2034-0FB5-4883-958E-6CCAE6ACE826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11</a:t>
            </a:fld>
            <a:endParaRPr lang="en-GB" sz="1600">
              <a:solidFill>
                <a:schemeClr val="tx2"/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5373D99-2120-FCF2-C35D-2A4A001C71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4886006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0460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3FCE4E-5873-963E-F335-F829B9CD0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28" y="95521"/>
            <a:ext cx="6480541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  <a:sym typeface="Montserrat Bold"/>
              </a:rPr>
              <a:t>Personalised</a:t>
            </a:r>
            <a:r>
              <a:rPr lang="en-US" sz="33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Montserrat Bold"/>
              </a:rPr>
              <a:t> Care Operating Model</a:t>
            </a:r>
            <a:br>
              <a:rPr lang="en-US" sz="33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Montserrat Bold"/>
              </a:rPr>
            </a:br>
            <a:endParaRPr lang="en-US" sz="33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244727-D2D0-1951-A1C6-AA1CEC290920}"/>
              </a:ext>
            </a:extLst>
          </p:cNvPr>
          <p:cNvSpPr txBox="1"/>
          <p:nvPr/>
        </p:nvSpPr>
        <p:spPr>
          <a:xfrm>
            <a:off x="365926" y="2415756"/>
            <a:ext cx="5264356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Shared and informed decision making, understanding the impact of Diabetes 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(NHS, 2024).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 Decisions are based on life experience, values, culture, interests and beliefs, (Eaton, 2016).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supports choices tailored to individual needs.</a:t>
            </a:r>
            <a:endParaRPr lang="en-US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Empowers the person to self-care for their long-term conditions working with HSC professionals (NHS, 2023).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involvement in care reduces reliance on emergency hospital services (Coulter et al., 2013). 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Year of Care </a:t>
            </a:r>
            <a:r>
              <a:rPr lang="en-US" sz="16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 collaboration between the Department of Health, Diabetes UK, the Health Foundation and NHS Diabetes aims at: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 for people with diabetes. 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self-management. 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access to needed services for additional support (</a:t>
            </a:r>
            <a:r>
              <a:rPr lang="en-US" alt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King's Fund, 2010).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B89BC-1967-629A-637A-52FE630FD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9BB2034-0FB5-4883-958E-6CCAE6ACE826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B5C796-8628-7CE9-8BD5-2A0DAB68D744}"/>
              </a:ext>
            </a:extLst>
          </p:cNvPr>
          <p:cNvSpPr/>
          <p:nvPr/>
        </p:nvSpPr>
        <p:spPr>
          <a:xfrm>
            <a:off x="7176655" y="1529980"/>
            <a:ext cx="4486058" cy="4054764"/>
          </a:xfrm>
          <a:prstGeom prst="rect">
            <a:avLst/>
          </a:prstGeom>
          <a:blipFill>
            <a:blip r:embed="rId2"/>
            <a:srcRect/>
            <a:stretch>
              <a:fillRect l="-1000" r="-1000"/>
            </a:stretch>
          </a:blipFill>
        </p:spPr>
        <p:style>
          <a:lnRef idx="2">
            <a:schemeClr val="dk2">
              <a:shade val="80000"/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dk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A9942F87-A231-311F-ED80-77BF978DF8E5}"/>
              </a:ext>
            </a:extLst>
          </p:cNvPr>
          <p:cNvSpPr txBox="1"/>
          <p:nvPr/>
        </p:nvSpPr>
        <p:spPr>
          <a:xfrm>
            <a:off x="8810625" y="5743678"/>
            <a:ext cx="1765505" cy="3113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04"/>
              </a:lnSpc>
              <a:spcBef>
                <a:spcPct val="0"/>
              </a:spcBef>
            </a:pPr>
            <a:r>
              <a:rPr lang="en-US" b="1" dirty="0">
                <a:latin typeface="Arial"/>
                <a:ea typeface="Arial"/>
                <a:cs typeface="Arial"/>
                <a:sym typeface="Arial"/>
              </a:rPr>
              <a:t>(NHS, 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094759-CAA8-24E0-E63D-0D010DBBAF3D}"/>
              </a:ext>
            </a:extLst>
          </p:cNvPr>
          <p:cNvSpPr txBox="1"/>
          <p:nvPr/>
        </p:nvSpPr>
        <p:spPr>
          <a:xfrm>
            <a:off x="365926" y="991900"/>
            <a:ext cx="5920710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model across England benefit 2.5 million people by 2023/24 and aimed at 5 million by 2028/29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(Essam, Gp and Chapman, 2019).</a:t>
            </a:r>
          </a:p>
        </p:txBody>
      </p:sp>
    </p:spTree>
    <p:extLst>
      <p:ext uri="{BB962C8B-B14F-4D97-AF65-F5344CB8AC3E}">
        <p14:creationId xmlns:p14="http://schemas.microsoft.com/office/powerpoint/2010/main" val="3338898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4CDFF-92E1-44DA-7C59-B5E0F7F4E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473"/>
            <a:ext cx="10515600" cy="1133693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Diabetes Management: Role of NHS AND CCGs</a:t>
            </a:r>
            <a:endParaRPr lang="en-GB" sz="36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783037-E62F-F08F-2424-50A4908C1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9BB2034-0FB5-4883-958E-6CCAE6ACE826}" type="slidenum">
              <a:rPr lang="en-GB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D891EBD-BB74-994B-1137-265DC327B0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6788172"/>
              </p:ext>
            </p:extLst>
          </p:nvPr>
        </p:nvGraphicFramePr>
        <p:xfrm>
          <a:off x="563419" y="1029566"/>
          <a:ext cx="10873509" cy="5326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2968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A667E8-3249-981E-D5EF-C46356068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14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D7EC5C-18A4-C6A1-F240-FB2BB353C84F}"/>
              </a:ext>
            </a:extLst>
          </p:cNvPr>
          <p:cNvSpPr txBox="1"/>
          <p:nvPr/>
        </p:nvSpPr>
        <p:spPr>
          <a:xfrm>
            <a:off x="457200" y="137564"/>
            <a:ext cx="11245273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ea typeface="Arial Bold"/>
                <a:cs typeface="Arial" panose="020B0604020202020204" pitchFamily="34" charset="0"/>
                <a:sym typeface="Arial Bold"/>
              </a:rPr>
              <a:t>Comorbidity </a:t>
            </a:r>
          </a:p>
          <a:p>
            <a:pPr algn="ctr"/>
            <a:endParaRPr lang="en-US" sz="1400" b="1" dirty="0">
              <a:latin typeface="Arial" panose="020B0604020202020204" pitchFamily="34" charset="0"/>
              <a:ea typeface="Arial Bold"/>
              <a:cs typeface="Arial" panose="020B0604020202020204" pitchFamily="34" charset="0"/>
              <a:sym typeface="Arial Bold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Multimorbidity is “the presence of two or more long-term health conditions” (NICE 2018) 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One aspect of diabetes is co-morbidity or having many chronic illnesses. 75% of individuals had at least one other chronic illness with type 2 diabetes diagnosis, and 44% had at least two (NCD Alliance, 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DD7D65-605B-5288-9D01-879DD59B0A72}"/>
              </a:ext>
            </a:extLst>
          </p:cNvPr>
          <p:cNvSpPr txBox="1"/>
          <p:nvPr/>
        </p:nvSpPr>
        <p:spPr>
          <a:xfrm>
            <a:off x="685800" y="2169738"/>
            <a:ext cx="401550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can raise your risk of developing additional health conditions, such as:</a:t>
            </a:r>
            <a:endParaRPr lang="en-US" altLang="en-US" dirty="0">
              <a:latin typeface="Arial" panose="020B0604020202020204" pitchFamily="34" charset="0"/>
            </a:endParaRP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troke, heart attack, and kidney issues.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can result in peripheral neuropathy, which damages nerves and causes foot issues. 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Gum disease 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Mental Health conditions like Depression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High Cholesterol and Obesity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2023; </a:t>
            </a:r>
            <a:r>
              <a:rPr lang="en-US" altLang="en-US" dirty="0">
                <a:latin typeface="Arial" panose="020B0604020202020204" pitchFamily="34" charset="0"/>
              </a:rPr>
              <a:t>NCD Alliance, 2022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54F7A030-8FA2-EE6B-18D5-454A5929B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732901"/>
            <a:ext cx="6213764" cy="456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DCF7DF-814F-6AF5-012B-8247F66FF23D}"/>
              </a:ext>
            </a:extLst>
          </p:cNvPr>
          <p:cNvSpPr txBox="1"/>
          <p:nvPr/>
        </p:nvSpPr>
        <p:spPr>
          <a:xfrm>
            <a:off x="5724525" y="6356350"/>
            <a:ext cx="2438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>
                <a:latin typeface="Arial" panose="020B0604020202020204" pitchFamily="34" charset="0"/>
              </a:rPr>
              <a:t>(NCD Alliance,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253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4DC5F-F9D6-5E3C-A174-67CF245A1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>
                <a:sym typeface="Garet Bold"/>
              </a:rPr>
              <a:t>Prevention</a:t>
            </a:r>
            <a:br>
              <a:rPr lang="en-US" sz="5400" b="1">
                <a:sym typeface="Garet Bold"/>
              </a:rPr>
            </a:br>
            <a:endParaRPr lang="en-US" sz="5400"/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E717AA-2F65-873B-7688-EDAFBF2D3B44}"/>
              </a:ext>
            </a:extLst>
          </p:cNvPr>
          <p:cNvSpPr txBox="1"/>
          <p:nvPr/>
        </p:nvSpPr>
        <p:spPr>
          <a:xfrm>
            <a:off x="640080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900" dirty="0"/>
              <a:t>Lifestyle modification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.</a:t>
            </a:r>
            <a:endParaRPr lang="en-US" altLang="en-US" sz="1900" dirty="0"/>
          </a:p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To prevent T2 Diabetes </a:t>
            </a:r>
            <a:r>
              <a:rPr lang="en-US" altLang="en-US" sz="1900" dirty="0"/>
              <a:t>p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eople should:</a:t>
            </a:r>
          </a:p>
          <a:p>
            <a:pPr marL="91440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Weight Loss</a:t>
            </a:r>
          </a:p>
          <a:p>
            <a:pPr marL="91440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900" dirty="0"/>
              <a:t>Regular Exercise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endParaRPr lang="en-US" altLang="en-US" sz="1900" dirty="0"/>
          </a:p>
          <a:p>
            <a:pPr marL="91440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900" dirty="0"/>
              <a:t>Improved Diet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free of sugar and saturated fat</a:t>
            </a:r>
          </a:p>
          <a:p>
            <a:pPr marL="91440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No </a:t>
            </a:r>
            <a:r>
              <a:rPr lang="en-US" altLang="en-US" sz="1900" dirty="0"/>
              <a:t>Smoking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 (</a:t>
            </a:r>
            <a:r>
              <a:rPr lang="en-US" altLang="en-US" sz="1900" dirty="0"/>
              <a:t>World Health Organization, 2024). 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900" dirty="0"/>
          </a:p>
          <a:p>
            <a:pPr marL="34290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NHS Diabetes Prevention </a:t>
            </a:r>
            <a:r>
              <a:rPr lang="en-US" sz="1900" b="1" dirty="0" err="1"/>
              <a:t>Programme</a:t>
            </a:r>
            <a:r>
              <a:rPr lang="en-US" sz="1900" b="1" dirty="0"/>
              <a:t> (DPP)</a:t>
            </a:r>
            <a:r>
              <a:rPr lang="en-US" sz="1900" dirty="0"/>
              <a:t>, the </a:t>
            </a:r>
            <a:r>
              <a:rPr lang="en-US" sz="1900" b="1" dirty="0"/>
              <a:t>Healthier You </a:t>
            </a:r>
            <a:r>
              <a:rPr lang="en-US" sz="1900" b="1" dirty="0" err="1"/>
              <a:t>programme</a:t>
            </a:r>
            <a:r>
              <a:rPr lang="en-US" sz="1900" dirty="0"/>
              <a:t>, an evidence-based lifestyle modification plan (NHS,2022) offers support for Diabetes prevention.</a:t>
            </a:r>
          </a:p>
        </p:txBody>
      </p:sp>
      <p:pic>
        <p:nvPicPr>
          <p:cNvPr id="6" name="Picture 2" descr="Natural ways to prevent diabetes before it starts | Sprint Medical">
            <a:extLst>
              <a:ext uri="{FF2B5EF4-FFF2-40B4-BE49-F238E27FC236}">
                <a16:creationId xmlns:a16="http://schemas.microsoft.com/office/drawing/2014/main" id="{3E7C39A5-7785-3C68-8895-DC4D1A4F2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5455" y="329183"/>
            <a:ext cx="5086177" cy="3429969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pic>
        <p:nvPicPr>
          <p:cNvPr id="7" name="Image 68">
            <a:extLst>
              <a:ext uri="{FF2B5EF4-FFF2-40B4-BE49-F238E27FC236}">
                <a16:creationId xmlns:a16="http://schemas.microsoft.com/office/drawing/2014/main" id="{0DAD2F3D-EAEB-7748-232A-CE8128ECF763}"/>
              </a:ext>
            </a:extLst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699" y="4079193"/>
            <a:ext cx="3212209" cy="21762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205949-A519-5504-AA60-2F750091A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9BB2034-0FB5-4883-958E-6CCAE6ACE826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A3921E-F04E-4A39-9B4C-9A6DA71CEAC3}"/>
              </a:ext>
            </a:extLst>
          </p:cNvPr>
          <p:cNvSpPr txBox="1"/>
          <p:nvPr/>
        </p:nvSpPr>
        <p:spPr>
          <a:xfrm>
            <a:off x="6620255" y="3759152"/>
            <a:ext cx="1828800" cy="379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(Sprint, 2020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DD0197-2D63-5835-75A8-6DD3DA462701}"/>
              </a:ext>
            </a:extLst>
          </p:cNvPr>
          <p:cNvSpPr txBox="1"/>
          <p:nvPr/>
        </p:nvSpPr>
        <p:spPr>
          <a:xfrm>
            <a:off x="8449055" y="6255465"/>
            <a:ext cx="1905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400" b="1" dirty="0">
                <a:effectLst/>
                <a:latin typeface="Arial" panose="020B0604020202020204" pitchFamily="34" charset="0"/>
                <a:ea typeface="Lucida Sans Unicode" panose="020B0602030504020204" pitchFamily="34" charset="0"/>
                <a:cs typeface="Arial" panose="020B0604020202020204" pitchFamily="34" charset="0"/>
              </a:rPr>
              <a:t>(NHS,2022)</a:t>
            </a:r>
            <a:endParaRPr lang="en-GB" sz="1400" b="1" dirty="0">
              <a:effectLst/>
              <a:latin typeface="Arial" panose="020B0604020202020204" pitchFamily="34" charset="0"/>
              <a:ea typeface="Lucida Sans Unicode" panose="020B06020305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35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0EFAF-F2A0-28AD-B2A4-9FB6DBD9D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048" y="462281"/>
            <a:ext cx="9294091" cy="549274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 The Co Productive Care Of Diabetes</a:t>
            </a:r>
            <a:br>
              <a:rPr lang="en-US" sz="3200" b="1" dirty="0"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</a:br>
            <a:endParaRPr lang="en-GB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E9E70-6BAE-9C85-0FBC-1810F15F1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303FA5-9787-83BC-E872-465878C6AF78}"/>
              </a:ext>
            </a:extLst>
          </p:cNvPr>
          <p:cNvSpPr txBox="1"/>
          <p:nvPr/>
        </p:nvSpPr>
        <p:spPr>
          <a:xfrm>
            <a:off x="401048" y="1093168"/>
            <a:ext cx="5427097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Co-production model works in collaborative partnership with service users, patients, clients and their families/friends as equal partners. </a:t>
            </a:r>
          </a:p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</a:rPr>
              <a:t>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nvolves people at </a:t>
            </a:r>
            <a:r>
              <a:rPr lang="en-US" altLang="en-US" sz="1600" dirty="0">
                <a:latin typeface="Arial" panose="020B0604020202020204" pitchFamily="34" charset="0"/>
              </a:rPr>
              <a:t>the start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of design, development, and assessment of services.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ncluded in the statutory guidelines of the Care Act of 2014 (NHS England, 2023).</a:t>
            </a:r>
            <a:endParaRPr lang="en-US" altLang="en-US" sz="1600" dirty="0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600" dirty="0">
                <a:latin typeface="Arial"/>
                <a:ea typeface="Arial"/>
                <a:cs typeface="Arial"/>
                <a:sym typeface="Arial"/>
              </a:rPr>
              <a:t>It is needed as Healthcare provider cannot improve health outcomes alone.</a:t>
            </a:r>
          </a:p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600" dirty="0">
                <a:latin typeface="Arial"/>
                <a:ea typeface="Arial"/>
                <a:cs typeface="Arial"/>
                <a:sym typeface="Arial"/>
              </a:rPr>
              <a:t>Enhance healthy behaviours, management , and quality of life (Dixon and Roberts, 2013).</a:t>
            </a:r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267AC889-887E-D392-79C8-8D1C895D9DB6}"/>
              </a:ext>
            </a:extLst>
          </p:cNvPr>
          <p:cNvSpPr/>
          <p:nvPr/>
        </p:nvSpPr>
        <p:spPr>
          <a:xfrm>
            <a:off x="989445" y="4080765"/>
            <a:ext cx="9677400" cy="2458147"/>
          </a:xfrm>
          <a:custGeom>
            <a:avLst/>
            <a:gdLst/>
            <a:ahLst/>
            <a:cxnLst/>
            <a:rect l="l" t="t" r="r" b="b"/>
            <a:pathLst>
              <a:path w="11666211" h="4331081">
                <a:moveTo>
                  <a:pt x="0" y="0"/>
                </a:moveTo>
                <a:lnTo>
                  <a:pt x="11666211" y="0"/>
                </a:lnTo>
                <a:lnTo>
                  <a:pt x="11666211" y="4331081"/>
                </a:lnTo>
                <a:lnTo>
                  <a:pt x="0" y="433108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5D40E639-460C-B82C-B9B9-E193885F602A}"/>
              </a:ext>
            </a:extLst>
          </p:cNvPr>
          <p:cNvSpPr txBox="1"/>
          <p:nvPr/>
        </p:nvSpPr>
        <p:spPr>
          <a:xfrm>
            <a:off x="715037" y="6356350"/>
            <a:ext cx="2677159" cy="264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184"/>
              </a:lnSpc>
              <a:spcBef>
                <a:spcPct val="0"/>
              </a:spcBef>
            </a:pPr>
            <a:r>
              <a:rPr lang="en-US" spc="-50" dirty="0">
                <a:latin typeface="Arial"/>
                <a:ea typeface="Arial"/>
                <a:cs typeface="Arial"/>
                <a:sym typeface="Arial"/>
              </a:rPr>
              <a:t>(NHS England,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2A4503-9DF2-BDE5-CCD9-74D808BDC697}"/>
              </a:ext>
            </a:extLst>
          </p:cNvPr>
          <p:cNvSpPr txBox="1"/>
          <p:nvPr/>
        </p:nvSpPr>
        <p:spPr>
          <a:xfrm>
            <a:off x="6688544" y="1093168"/>
            <a:ext cx="4775746" cy="28931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 :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 working with communities and individuals IN CO PRODUCTION are more focused on prevention and outcomes of the support.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challenges to co-production</a:t>
            </a: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implementation: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endParaRPr lang="en-US" alt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Complexity issues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Resistance to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and resources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constraints </a:t>
            </a: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(SCIE, 2024)</a:t>
            </a:r>
          </a:p>
        </p:txBody>
      </p:sp>
    </p:spTree>
    <p:extLst>
      <p:ext uri="{BB962C8B-B14F-4D97-AF65-F5344CB8AC3E}">
        <p14:creationId xmlns:p14="http://schemas.microsoft.com/office/powerpoint/2010/main" val="1690890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CCC-E031-EDDE-2BE0-17BE303B4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700" b="1" dirty="0"/>
              <a:t>Best Example: Young People And Children With Diabetes East London</a:t>
            </a:r>
            <a:br>
              <a:rPr lang="en-US" sz="2700" b="1" dirty="0"/>
            </a:br>
            <a:endParaRPr lang="en-US" sz="2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BBC0D5D-0773-ADE5-92E7-0EFED26D73EF}"/>
              </a:ext>
            </a:extLst>
          </p:cNvPr>
          <p:cNvSpPr txBox="1"/>
          <p:nvPr/>
        </p:nvSpPr>
        <p:spPr>
          <a:xfrm>
            <a:off x="5868557" y="2551176"/>
            <a:ext cx="5444382" cy="3591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 project to involve Young Diabetics in the co-production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The project leverage the feedback and experience of patients.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Target ‘difficult to engage’ or ‘vulnerable’ groups of children and young people in the commissioning process.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Improve the options, lower challenges for efficient care.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Identified as state of the art and best practice by the NIHR Central Commissioning Facility (CCF) and NHS England Patient and Public Participation team </a:t>
            </a:r>
            <a:r>
              <a:rPr lang="en-US" altLang="en-US" sz="1700"/>
              <a:t>(Sharpe </a:t>
            </a:r>
            <a:r>
              <a:rPr lang="en-US" altLang="en-US" sz="1700" i="1"/>
              <a:t>et al.</a:t>
            </a:r>
            <a:r>
              <a:rPr lang="en-US" altLang="en-US" sz="1700"/>
              <a:t>, 2018).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C5BC2-1763-C5EF-22BA-5D8898EE2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59BB2034-0FB5-4883-958E-6CCAE6ACE826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17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/>
            </a:endParaRP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12EB4E1-3B4F-7784-AFC7-F8DF6668DC90}"/>
              </a:ext>
            </a:extLst>
          </p:cNvPr>
          <p:cNvSpPr/>
          <p:nvPr/>
        </p:nvSpPr>
        <p:spPr>
          <a:xfrm>
            <a:off x="207819" y="193968"/>
            <a:ext cx="5070764" cy="6664028"/>
          </a:xfrm>
          <a:custGeom>
            <a:avLst/>
            <a:gdLst/>
            <a:ahLst/>
            <a:cxnLst/>
            <a:rect l="l" t="t" r="r" b="b"/>
            <a:pathLst>
              <a:path w="7491145" h="7176831">
                <a:moveTo>
                  <a:pt x="0" y="0"/>
                </a:moveTo>
                <a:lnTo>
                  <a:pt x="7491145" y="0"/>
                </a:lnTo>
                <a:lnTo>
                  <a:pt x="7491145" y="7176832"/>
                </a:lnTo>
                <a:lnTo>
                  <a:pt x="0" y="71768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321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A0346-F18C-7FF4-0CBC-F03669766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  <a:b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dirty="0">
                <a:latin typeface="Arial"/>
                <a:ea typeface="Arial"/>
                <a:cs typeface="Arial"/>
                <a:sym typeface="Arial"/>
              </a:rPr>
              <a:t>The effectiveness depends on implementation not just the tools (The Health Foundation, 2015). </a:t>
            </a:r>
            <a:br>
              <a:rPr lang="en-US" sz="4000" dirty="0">
                <a:latin typeface="Arial"/>
                <a:ea typeface="Arial"/>
                <a:cs typeface="Arial"/>
                <a:sym typeface="Arial"/>
              </a:rPr>
            </a:br>
            <a:b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8A6FA3E-E024-2B3B-6A98-300FC4ED1908}"/>
              </a:ext>
            </a:extLst>
          </p:cNvPr>
          <p:cNvSpPr txBox="1"/>
          <p:nvPr/>
        </p:nvSpPr>
        <p:spPr>
          <a:xfrm>
            <a:off x="498834" y="2276856"/>
            <a:ext cx="11223774" cy="41887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Shared Decision Making: The person who has been diagnosed with diabetes should be educated to participate in the decision-making process regarding interventions and treatments. 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Enabling Choice: To prevent inequalities, all patients should be informed in straightforward terms about their legal rights and how to terminate the care plan.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 Social Prescribing: Link patients to community-based support groups. 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 Health Coaching and Supported Self Management: Teach people with diabetes how to control their condition and lead healthy lifestyles.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 Personal Budgeting: Encourage the implementation of care plans using assistive technology, personal budgeting, and sponsored services.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Plan Own Care: Patients' experiences receiving care must be taken into consideration when commissioning boards make decisions at the local, regional, and national levels.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E94916-74AC-B4E7-B83B-07433E05D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9BB2034-0FB5-4883-958E-6CCAE6ACE826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249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A7153-A440-476A-47B8-4D1E871BD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  <a:b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F0896F-AFCB-9E74-2EC4-99923BDBDE19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  <a:sym typeface="Arial"/>
              </a:rPr>
              <a:t>Long term conditions can be managed with proper support</a:t>
            </a:r>
          </a:p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  <a:sym typeface="Arial"/>
              </a:rPr>
              <a:t>Diabetes is a LTC  but quality of life can be improved with proper care and management.</a:t>
            </a:r>
          </a:p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  <a:sym typeface="Arial"/>
              </a:rPr>
              <a:t>Effective Models of Care and Management: The House Of Care and Personalized Care .</a:t>
            </a:r>
          </a:p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spc="-67">
                <a:solidFill>
                  <a:schemeClr val="tx2"/>
                </a:solidFill>
                <a:sym typeface="Arial"/>
              </a:rPr>
              <a:t>Co-production values "lived experience“ and perceptions of the patients.</a:t>
            </a:r>
            <a:endParaRPr lang="en-US" sz="1500">
              <a:solidFill>
                <a:schemeClr val="tx2"/>
              </a:solidFill>
              <a:sym typeface="Arial"/>
            </a:endParaRPr>
          </a:p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spc="-67">
                <a:solidFill>
                  <a:schemeClr val="tx2"/>
                </a:solidFill>
                <a:sym typeface="Arial"/>
              </a:rPr>
              <a:t>In coproduced  Diabetes care, people,  carers, and healthcare professionals (HCPs) work together to improve outcomes.</a:t>
            </a:r>
            <a:endParaRPr lang="en-US" sz="1500">
              <a:solidFill>
                <a:schemeClr val="tx2"/>
              </a:solidFill>
              <a:sym typeface="Arial"/>
            </a:endParaRPr>
          </a:p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  <a:sym typeface="Arial"/>
              </a:rPr>
              <a:t>Preventive Strategy can reduce the treatment gap.</a:t>
            </a:r>
          </a:p>
          <a:p>
            <a:pPr marL="791848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  <a:sym typeface="Arial"/>
              </a:rPr>
              <a:t>Self-management support shifts "ownership" of care from the physician to the patient.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Graphic 19" descr="Doctor">
            <a:extLst>
              <a:ext uri="{FF2B5EF4-FFF2-40B4-BE49-F238E27FC236}">
                <a16:creationId xmlns:a16="http://schemas.microsoft.com/office/drawing/2014/main" id="{E5AFB017-A3CB-C2F3-3141-952F124507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040FC5-497A-1C7B-A1DE-940378A49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9BB2034-0FB5-4883-958E-6CCAE6ACE826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241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9C000D-F28C-71F5-37FA-A12EE820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B2034-0FB5-4883-958E-6CCAE6ACE826}" type="slidenum">
              <a:rPr lang="en-GB" smtClean="0"/>
              <a:t>20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CAC449-232B-A193-C21C-598A72C40C74}"/>
              </a:ext>
            </a:extLst>
          </p:cNvPr>
          <p:cNvSpPr txBox="1"/>
          <p:nvPr/>
        </p:nvSpPr>
        <p:spPr>
          <a:xfrm>
            <a:off x="242780" y="499918"/>
            <a:ext cx="11542819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Heart Association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 Your Risk for 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www.heart.org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https://www.heart.org/en/health-topics/diabetes/understand-your-risk-for-diabetes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Heart Foundation (2015)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and the House of Care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Heart Foundation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https://www.bhf.org.uk/for-professionals/healthcare-professionals/innovation-in-care/person-centred-care-and-the-house-of-care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Heart Foundation (2021)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- Causes, Symptoms &amp; Treatments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Bhf.org.uk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https://www.bhf.org.uk/informationsupport/risk-factors/diabetes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Carty, D.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CLINICAL GUIDELINE Diabetes Mellitus Diagnosis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https://www.rightdecisions.scot.nhs.uk/media/y1xpksi0/287-diabetes-mellitus-diagnosis-v8.pdf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cell4life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Stem Cell Therapy Achieves First-Ever Cure for Type 2 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Cells4Life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https://cells4life.com/us/2024/05/stem-cell-therapy-achieves-cure-for-type-2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-diabetes/?srsltid=AfmBOopFyFwQ5sDdtrMX6kYYU98lTrIDSn9c7Z8TsYwKuwWG5ln5wrS2   (Accessed: 28 February 2026).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Coulter, A.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(2016) ‘Building the House of Care for People with long-term conditions: the Foundation of the House of Care Framework’,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66(645), pp. 288–290.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https://doi.org/10.3399/bjgp16x684745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UK (2015)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and support planning handbook: The journey to person-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Core Information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https://www.diabetes.org.uk/sites/default/files/diabetes-storage/migration/pdf/NHS%2520England%2520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-%2520Personalised%2520care%2520and%2520support%2520planing%2520%28January%25202015%29.pdf.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UK (2023)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Many People in the UK Have diabetes?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https://www.diabetes.org.uk/about-us/about-the-charity/our-strategy/statistics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UK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Cost of Devastating Complications Highlights Urgent Need to Transform Diabetes Care in the 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https://www.diabetes.org.uk/about-us/news-and-views/cost-complications-highlights-urgent-need-transform-diabetes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Dixon, A. and Roberts, S. (2013)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Delivering better services for people with long-term conditions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King’s Fund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https://www.kingsfund.org.uk/insight-and-analysis/reports/better-services-people-long-term-conditions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Eaton, S. (2016) ‘Delivering Person-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in Long-term Conditions’,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Hospital Journal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3(2), pp. 128–131.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https://www.ncbi.nlm.nih.gov/pmc/articles/PMC6465836/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Essam, M.,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Chapman, S. (2019)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Implementing the comprehensive model of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https://napc.co.uk/wp-content/uploads/2019/10/NAPC19-Implementing-the-comprehensive-model-of-personalised-care.pdf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(2018)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week at PHE: Online highlights and national conference, w/c 12 Sep - UK Health Security Agency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ukhsa.blog.gov.uk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https://ukhsa.blog.gov.uk/2016/09/18/the-week-at-phe-online-highlights-and-national-conference-wc-12-sep/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IDF Diabetes Atlas (2025)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 250 million people worldwide unaware they have diabetes | Department of Medicine News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Uw.edu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https://mednews.uw.edu/news/2025-IDF-diabetes-atlas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Magliano, D.J. and Boyko, E.J. (2021)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IDF Diabetes Atlas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www.ncbi.nlm.nih.gov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International Diabetes Federation.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https://www.ncbi.nlm.nih.gov/books/NBK581940/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Molla, I.B.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‘Persons with Diabetes’ Perceptions of Family Burden and Associated Factors’,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Diabetes Research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Edited by I. Campesi, 2023, pp. 1–8.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https://doi.org/10.1155/2023/8015721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Health Service (2025)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Symptoms - type 2 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https://www.nhs.uk/conditions/type-2-diabetes/symptoms/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NCD Alliance (2022)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with diabetes puts you at greater risk of 57 other diseases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NCD Alliance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https://ncdalliance.org/stories/news-blogs/2022/living-with-diabetes-puts-you-at-greater-risk-of-57-other-diseases.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NHS.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https://www.nhs.uk/conditions/diabetes/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Care? The Comprehensive Model and the Six Components - Happy Healthy Lives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www.happyhealthylives.uk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https://www.happyhealthylives.uk/integrated-care-board/resources-and-services/personalising-care-for-our-people/what-is-personalised-care-the-comprehensive-model-and-the-six-components/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commissioning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England.nhs.uk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https://www.england.nhs.uk/commissioning/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Co-production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www.england.nhs.uk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https://www.england.nhs.uk/always-events/co-production/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Nice.org.uk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NICE.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https://www.nice.org.uk/guidance/ng28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Pedmore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Medical (2021)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in the Emergency Department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Pedmore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Medical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https://pedmore-medical.com/diabetes-in-the-emergency-department/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England (2014)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Diabetic eye screening: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overview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https://www.gov.uk/guidance/diabetic-eye-screening-programme-overview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England (2018)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matters: Preventing Type 2 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Public Health England.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https://www.gov.uk/government/publications/health-matters-preventing-type-2-diabetes/health-matters-preventing-type-2-diabetes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SCIE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Oxfordshire County Council’s Co-production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SCIE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7"/>
              </a:rPr>
              <a:t>https://www.scie.org.uk/co-production/examples/occ/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Sharpe, D.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(2018) ‘“It’s my diabetes”: Co-production in practice with young people in delivering a “perfect” care pathway for diabetes’,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for All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2(2), pp. 289–303.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8"/>
              </a:rPr>
              <a:t>https://doi.org/10.18546/rfa.02.2.07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Sprint (2020)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Natural ways to prevent diabetes before it starts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Sprint Medical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9"/>
              </a:rPr>
              <a:t>https://sprintmedical.in/blog/natural-ways-to-prevent-diabetes-before-it-starts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King's Fund (2010)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deliver high-quality, patient-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cost-effective care Consensus solutions from the voluntary sector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0"/>
              </a:rPr>
              <a:t>https://assets.kingsfund.org.uk/f/256914/x/d02c60da00/deliver_high_quality_patient_centred_cost_effective_care_2010.pdf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York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Cost of Diabetes to UK Estimated at £14 billion, Research Shows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York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1"/>
              </a:rPr>
              <a:t>https://www.york.ac.uk/news-and-events/news/2024/research/diabetes-cost-to-uk/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2"/>
              </a:rPr>
              <a:t>https://www.who.int/news-room/fact-sheets/detail/diabetes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YHPHO (2008)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Prescribing for Diabetes in England - 2002-2008, An update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3"/>
              </a:rPr>
              <a:t>https://digital.nhs.uk/data-and-information/publications/statistical/prescribing-for-diabetes/prescribing-for-diabetes-in-england-2002-2008-an-update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591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3332</Words>
  <Application>Microsoft Macintosh PowerPoint</Application>
  <PresentationFormat>Widescreen</PresentationFormat>
  <Paragraphs>247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Garet Bold</vt:lpstr>
      <vt:lpstr>Office Theme</vt:lpstr>
      <vt:lpstr>  Managing Diabetes as a Long-Term Condition </vt:lpstr>
      <vt:lpstr>TARGET AUDIENCE </vt:lpstr>
      <vt:lpstr>PowerPoint Presentation</vt:lpstr>
      <vt:lpstr>Risk Factors</vt:lpstr>
      <vt:lpstr>Prevalence </vt:lpstr>
      <vt:lpstr>Economic Burden of Diabetes </vt:lpstr>
      <vt:lpstr>Economic Burden of Diabetes: Identifying The Challenge </vt:lpstr>
      <vt:lpstr>Social Burden of Diabetes </vt:lpstr>
      <vt:lpstr>Diagnosis and Treatment</vt:lpstr>
      <vt:lpstr>PowerPoint Presentation</vt:lpstr>
      <vt:lpstr>HoC Model Supporting effective self management in Diabetes</vt:lpstr>
      <vt:lpstr>Personalised Care Operating Model </vt:lpstr>
      <vt:lpstr>Diabetes Management: Role of NHS AND CCGs</vt:lpstr>
      <vt:lpstr>PowerPoint Presentation</vt:lpstr>
      <vt:lpstr>Prevention </vt:lpstr>
      <vt:lpstr> The Co Productive Care Of Diabetes </vt:lpstr>
      <vt:lpstr>Best Example: Young People And Children With Diabetes East London </vt:lpstr>
      <vt:lpstr> Recommendations  The effectiveness depends on implementation not just the tools (The Health Foundation, 2015).   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Naima Amin</dc:creator>
  <cp:lastModifiedBy>Naima Amin (2222407)</cp:lastModifiedBy>
  <cp:revision>35</cp:revision>
  <dcterms:created xsi:type="dcterms:W3CDTF">2026-03-04T08:43:18Z</dcterms:created>
  <dcterms:modified xsi:type="dcterms:W3CDTF">2026-03-04T18:28:42Z</dcterms:modified>
</cp:coreProperties>
</file>