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78" d="100"/>
          <a:sy n="78" d="100"/>
        </p:scale>
        <p:origin x="878"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359A14D1-DBE4-4DD8-9DE8-AD511917B5CE}" type="datetimeFigureOut">
              <a:rPr lang="en-IN" smtClean="0"/>
              <a:t>11-04-2026</a:t>
            </a:fld>
            <a:endParaRPr lang="en-IN"/>
          </a:p>
        </p:txBody>
      </p:sp>
      <p:sp>
        <p:nvSpPr>
          <p:cNvPr id="5" name="Footer Placeholder 4"/>
          <p:cNvSpPr>
            <a:spLocks noGrp="1"/>
          </p:cNvSpPr>
          <p:nvPr>
            <p:ph type="ftr" sz="quarter" idx="11"/>
          </p:nvPr>
        </p:nvSpPr>
        <p:spPr>
          <a:xfrm>
            <a:off x="2692397" y="5037663"/>
            <a:ext cx="5214635" cy="279400"/>
          </a:xfrm>
        </p:spPr>
        <p:txBody>
          <a:bodyPr/>
          <a:lstStyle/>
          <a:p>
            <a:endParaRPr lang="en-IN"/>
          </a:p>
        </p:txBody>
      </p:sp>
      <p:sp>
        <p:nvSpPr>
          <p:cNvPr id="6" name="Slide Number Placeholder 5"/>
          <p:cNvSpPr>
            <a:spLocks noGrp="1"/>
          </p:cNvSpPr>
          <p:nvPr>
            <p:ph type="sldNum" sz="quarter" idx="12"/>
          </p:nvPr>
        </p:nvSpPr>
        <p:spPr>
          <a:xfrm>
            <a:off x="8956900" y="5037663"/>
            <a:ext cx="551167" cy="279400"/>
          </a:xfrm>
        </p:spPr>
        <p:txBody>
          <a:bodyPr/>
          <a:lstStyle/>
          <a:p>
            <a:fld id="{D51AA6E1-250E-467D-BA21-7E88B5C66851}" type="slidenum">
              <a:rPr lang="en-IN" smtClean="0"/>
              <a:t>‹#›</a:t>
            </a:fld>
            <a:endParaRPr lang="en-IN"/>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1766074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59A14D1-DBE4-4DD8-9DE8-AD511917B5CE}" type="datetimeFigureOut">
              <a:rPr lang="en-IN" smtClean="0"/>
              <a:t>11-04-2026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D51AA6E1-250E-467D-BA21-7E88B5C66851}" type="slidenum">
              <a:rPr lang="en-IN" smtClean="0"/>
              <a:t>‹#›</a:t>
            </a:fld>
            <a:endParaRPr lang="en-IN"/>
          </a:p>
        </p:txBody>
      </p:sp>
    </p:spTree>
    <p:extLst>
      <p:ext uri="{BB962C8B-B14F-4D97-AF65-F5344CB8AC3E}">
        <p14:creationId xmlns:p14="http://schemas.microsoft.com/office/powerpoint/2010/main" val="85589910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59A14D1-DBE4-4DD8-9DE8-AD511917B5CE}" type="datetimeFigureOut">
              <a:rPr lang="en-IN" smtClean="0"/>
              <a:t>11-04-2026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D51AA6E1-250E-467D-BA21-7E88B5C66851}" type="slidenum">
              <a:rPr lang="en-IN" smtClean="0"/>
              <a:t>‹#›</a:t>
            </a:fld>
            <a:endParaRPr lang="en-IN"/>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2251696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59A14D1-DBE4-4DD8-9DE8-AD511917B5CE}" type="datetimeFigureOut">
              <a:rPr lang="en-IN" smtClean="0"/>
              <a:t>11-04-2026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D51AA6E1-250E-467D-BA21-7E88B5C66851}" type="slidenum">
              <a:rPr lang="en-IN" smtClean="0"/>
              <a:t>‹#›</a:t>
            </a:fld>
            <a:endParaRPr lang="en-IN"/>
          </a:p>
        </p:txBody>
      </p:sp>
    </p:spTree>
    <p:extLst>
      <p:ext uri="{BB962C8B-B14F-4D97-AF65-F5344CB8AC3E}">
        <p14:creationId xmlns:p14="http://schemas.microsoft.com/office/powerpoint/2010/main" val="38289029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59A14D1-DBE4-4DD8-9DE8-AD511917B5CE}" type="datetimeFigureOut">
              <a:rPr lang="en-IN" smtClean="0"/>
              <a:t>11-04-2026</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D51AA6E1-250E-467D-BA21-7E88B5C66851}" type="slidenum">
              <a:rPr lang="en-IN" smtClean="0"/>
              <a:t>‹#›</a:t>
            </a:fld>
            <a:endParaRPr lang="en-IN"/>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238433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59A14D1-DBE4-4DD8-9DE8-AD511917B5CE}" type="datetimeFigureOut">
              <a:rPr lang="en-IN" smtClean="0"/>
              <a:t>11-04-2026</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D51AA6E1-250E-467D-BA21-7E88B5C66851}" type="slidenum">
              <a:rPr lang="en-IN" smtClean="0"/>
              <a:t>‹#›</a:t>
            </a:fld>
            <a:endParaRPr lang="en-IN"/>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5542706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59A14D1-DBE4-4DD8-9DE8-AD511917B5CE}" type="datetimeFigureOut">
              <a:rPr lang="en-IN" smtClean="0"/>
              <a:t>11-04-2026</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D51AA6E1-250E-467D-BA21-7E88B5C66851}" type="slidenum">
              <a:rPr lang="en-IN" smtClean="0"/>
              <a:t>‹#›</a:t>
            </a:fld>
            <a:endParaRPr lang="en-IN"/>
          </a:p>
        </p:txBody>
      </p:sp>
    </p:spTree>
    <p:extLst>
      <p:ext uri="{BB962C8B-B14F-4D97-AF65-F5344CB8AC3E}">
        <p14:creationId xmlns:p14="http://schemas.microsoft.com/office/powerpoint/2010/main" val="22688894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59A14D1-DBE4-4DD8-9DE8-AD511917B5CE}" type="datetimeFigureOut">
              <a:rPr lang="en-IN" smtClean="0"/>
              <a:t>11-04-2026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D51AA6E1-250E-467D-BA21-7E88B5C66851}" type="slidenum">
              <a:rPr lang="en-IN" smtClean="0"/>
              <a:t>‹#›</a:t>
            </a:fld>
            <a:endParaRPr lang="en-IN"/>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1801226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59A14D1-DBE4-4DD8-9DE8-AD511917B5CE}" type="datetimeFigureOut">
              <a:rPr lang="en-IN" smtClean="0"/>
              <a:t>11-04-2026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D51AA6E1-250E-467D-BA21-7E88B5C66851}" type="slidenum">
              <a:rPr lang="en-IN" smtClean="0"/>
              <a:t>‹#›</a:t>
            </a:fld>
            <a:endParaRPr lang="en-IN"/>
          </a:p>
        </p:txBody>
      </p:sp>
    </p:spTree>
    <p:extLst>
      <p:ext uri="{BB962C8B-B14F-4D97-AF65-F5344CB8AC3E}">
        <p14:creationId xmlns:p14="http://schemas.microsoft.com/office/powerpoint/2010/main" val="184978859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59A14D1-DBE4-4DD8-9DE8-AD511917B5CE}" type="datetimeFigureOut">
              <a:rPr lang="en-IN" smtClean="0"/>
              <a:t>11-04-2026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D51AA6E1-250E-467D-BA21-7E88B5C66851}" type="slidenum">
              <a:rPr lang="en-IN" smtClean="0"/>
              <a:t>‹#›</a:t>
            </a:fld>
            <a:endParaRPr lang="en-IN"/>
          </a:p>
        </p:txBody>
      </p:sp>
    </p:spTree>
    <p:extLst>
      <p:ext uri="{BB962C8B-B14F-4D97-AF65-F5344CB8AC3E}">
        <p14:creationId xmlns:p14="http://schemas.microsoft.com/office/powerpoint/2010/main" val="40435799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59A14D1-DBE4-4DD8-9DE8-AD511917B5CE}" type="datetimeFigureOut">
              <a:rPr lang="en-IN" smtClean="0"/>
              <a:t>11-04-2026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D51AA6E1-250E-467D-BA21-7E88B5C66851}" type="slidenum">
              <a:rPr lang="en-IN" smtClean="0"/>
              <a:t>‹#›</a:t>
            </a:fld>
            <a:endParaRPr lang="en-IN"/>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24590385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59A14D1-DBE4-4DD8-9DE8-AD511917B5CE}" type="datetimeFigureOut">
              <a:rPr lang="en-IN" smtClean="0"/>
              <a:t>11-04-2026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D51AA6E1-250E-467D-BA21-7E88B5C66851}" type="slidenum">
              <a:rPr lang="en-IN" smtClean="0"/>
              <a:t>‹#›</a:t>
            </a:fld>
            <a:endParaRPr lang="en-IN"/>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81015233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59A14D1-DBE4-4DD8-9DE8-AD511917B5CE}" type="datetimeFigureOut">
              <a:rPr lang="en-IN" smtClean="0"/>
              <a:t>11-04-2026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D51AA6E1-250E-467D-BA21-7E88B5C66851}" type="slidenum">
              <a:rPr lang="en-IN" smtClean="0"/>
              <a:t>‹#›</a:t>
            </a:fld>
            <a:endParaRPr lang="en-IN"/>
          </a:p>
        </p:txBody>
      </p:sp>
    </p:spTree>
    <p:extLst>
      <p:ext uri="{BB962C8B-B14F-4D97-AF65-F5344CB8AC3E}">
        <p14:creationId xmlns:p14="http://schemas.microsoft.com/office/powerpoint/2010/main" val="370542354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59A14D1-DBE4-4DD8-9DE8-AD511917B5CE}" type="datetimeFigureOut">
              <a:rPr lang="en-IN" smtClean="0"/>
              <a:t>11-04-2026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D51AA6E1-250E-467D-BA21-7E88B5C66851}" type="slidenum">
              <a:rPr lang="en-IN" smtClean="0"/>
              <a:t>‹#›</a:t>
            </a:fld>
            <a:endParaRPr lang="en-IN"/>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937586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59A14D1-DBE4-4DD8-9DE8-AD511917B5CE}" type="datetimeFigureOut">
              <a:rPr lang="en-IN" smtClean="0"/>
              <a:t>11-04-2026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D51AA6E1-250E-467D-BA21-7E88B5C66851}" type="slidenum">
              <a:rPr lang="en-IN" smtClean="0"/>
              <a:t>‹#›</a:t>
            </a:fld>
            <a:endParaRPr lang="en-IN"/>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20406491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59A14D1-DBE4-4DD8-9DE8-AD511917B5CE}" type="datetimeFigureOut">
              <a:rPr lang="en-IN" smtClean="0"/>
              <a:t>11-04-2026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D51AA6E1-250E-467D-BA21-7E88B5C66851}" type="slidenum">
              <a:rPr lang="en-IN" smtClean="0"/>
              <a:t>‹#›</a:t>
            </a:fld>
            <a:endParaRPr lang="en-IN"/>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07315856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59A14D1-DBE4-4DD8-9DE8-AD511917B5CE}" type="datetimeFigureOut">
              <a:rPr lang="en-IN" smtClean="0"/>
              <a:t>11-04-2026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D51AA6E1-250E-467D-BA21-7E88B5C66851}" type="slidenum">
              <a:rPr lang="en-IN" smtClean="0"/>
              <a:t>‹#›</a:t>
            </a:fld>
            <a:endParaRPr lang="en-IN"/>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43137316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359A14D1-DBE4-4DD8-9DE8-AD511917B5CE}" type="datetimeFigureOut">
              <a:rPr lang="en-IN" smtClean="0"/>
              <a:t>11-04-2026</a:t>
            </a:fld>
            <a:endParaRPr lang="en-IN"/>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IN"/>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1AA6E1-250E-467D-BA21-7E88B5C66851}" type="slidenum">
              <a:rPr lang="en-IN" smtClean="0"/>
              <a:t>‹#›</a:t>
            </a:fld>
            <a:endParaRPr lang="en-IN"/>
          </a:p>
        </p:txBody>
      </p:sp>
    </p:spTree>
    <p:extLst>
      <p:ext uri="{BB962C8B-B14F-4D97-AF65-F5344CB8AC3E}">
        <p14:creationId xmlns:p14="http://schemas.microsoft.com/office/powerpoint/2010/main" val="364235849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5EB9FC-C48B-05A2-8FAE-F2F0CBF1BD69}"/>
              </a:ext>
            </a:extLst>
          </p:cNvPr>
          <p:cNvSpPr>
            <a:spLocks noGrp="1"/>
          </p:cNvSpPr>
          <p:nvPr>
            <p:ph type="ctrTitle"/>
          </p:nvPr>
        </p:nvSpPr>
        <p:spPr>
          <a:xfrm>
            <a:off x="2756991" y="3109995"/>
            <a:ext cx="6815669" cy="1515533"/>
          </a:xfrm>
        </p:spPr>
        <p:txBody>
          <a:bodyPr>
            <a:noAutofit/>
          </a:bodyPr>
          <a:lstStyle/>
          <a:p>
            <a:r>
              <a:rPr lang="en-US" sz="3600" dirty="0"/>
              <a:t>COMPREHENSIVE DIGITAL FORENSIC INVESTIGATION AND DATA ACQUISITION FRAMEWORK FOR SMART HOME IOT DEVICES</a:t>
            </a:r>
            <a:endParaRPr lang="en-IN" sz="3600" dirty="0"/>
          </a:p>
        </p:txBody>
      </p:sp>
    </p:spTree>
    <p:extLst>
      <p:ext uri="{BB962C8B-B14F-4D97-AF65-F5344CB8AC3E}">
        <p14:creationId xmlns:p14="http://schemas.microsoft.com/office/powerpoint/2010/main" val="243115984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8DBD93-624A-A2A2-BA0A-24F6E60D1466}"/>
              </a:ext>
            </a:extLst>
          </p:cNvPr>
          <p:cNvSpPr>
            <a:spLocks noGrp="1"/>
          </p:cNvSpPr>
          <p:nvPr>
            <p:ph type="title"/>
          </p:nvPr>
        </p:nvSpPr>
        <p:spPr/>
        <p:txBody>
          <a:bodyPr>
            <a:normAutofit/>
          </a:bodyPr>
          <a:lstStyle/>
          <a:p>
            <a:pPr algn="ctr"/>
            <a:r>
              <a:rPr lang="en-IN" sz="3200" b="1" dirty="0">
                <a:latin typeface="Times New Roman" panose="02020603050405020304" pitchFamily="18" charset="0"/>
                <a:cs typeface="Times New Roman" panose="02020603050405020304" pitchFamily="18" charset="0"/>
              </a:rPr>
              <a:t>Research Context &amp; Background</a:t>
            </a:r>
            <a:endParaRPr lang="en-IN" sz="32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F9C1EFFB-F4EA-029B-A5CC-A3DBC3198CA3}"/>
              </a:ext>
            </a:extLst>
          </p:cNvPr>
          <p:cNvSpPr>
            <a:spLocks noGrp="1"/>
          </p:cNvSpPr>
          <p:nvPr>
            <p:ph idx="1"/>
          </p:nvPr>
        </p:nvSpPr>
        <p:spPr>
          <a:xfrm>
            <a:off x="1295401" y="2526890"/>
            <a:ext cx="5282380" cy="3348978"/>
          </a:xfrm>
        </p:spPr>
        <p:txBody>
          <a:bodyPr>
            <a:normAutofit fontScale="32500" lnSpcReduction="20000"/>
          </a:bodyPr>
          <a:lstStyle/>
          <a:p>
            <a:pPr algn="just" fontAlgn="base">
              <a:lnSpc>
                <a:spcPct val="210000"/>
              </a:lnSpc>
            </a:pPr>
            <a:r>
              <a:rPr lang="en-US" sz="2900" dirty="0">
                <a:latin typeface="Times New Roman" panose="02020603050405020304" pitchFamily="18" charset="0"/>
                <a:cs typeface="Times New Roman" panose="02020603050405020304" pitchFamily="18" charset="0"/>
              </a:rPr>
              <a:t>Internet of Things (IoT) is a rapidly expanding technological paradigm where physical everyday objects can become devices with sensors, software, and interconnection into networks, and therefore, they can collect and distribute information without human intervention.</a:t>
            </a:r>
          </a:p>
          <a:p>
            <a:pPr algn="just" fontAlgn="base">
              <a:lnSpc>
                <a:spcPct val="210000"/>
              </a:lnSpc>
            </a:pPr>
            <a:r>
              <a:rPr lang="en-US" sz="2900" dirty="0">
                <a:latin typeface="Times New Roman" panose="02020603050405020304" pitchFamily="18" charset="0"/>
                <a:cs typeface="Times New Roman" panose="02020603050405020304" pitchFamily="18" charset="0"/>
              </a:rPr>
              <a:t>IoT has been used in smart home environments, which include interconnected setups, like smart thermostats, security cameras, lighting systems, and voice-controlled assistants, that make homes more convenient, more automated, and more energy-efficient.</a:t>
            </a:r>
          </a:p>
          <a:p>
            <a:pPr algn="just" fontAlgn="base">
              <a:lnSpc>
                <a:spcPct val="210000"/>
              </a:lnSpc>
            </a:pPr>
            <a:r>
              <a:rPr lang="en-US" sz="2900" dirty="0">
                <a:latin typeface="Times New Roman" panose="02020603050405020304" pitchFamily="18" charset="0"/>
                <a:cs typeface="Times New Roman" panose="02020603050405020304" pitchFamily="18" charset="0"/>
              </a:rPr>
              <a:t>Their increasing use has resulted in the creation of massive personal and </a:t>
            </a:r>
            <a:r>
              <a:rPr lang="en-US" sz="2900" dirty="0" err="1">
                <a:latin typeface="Times New Roman" panose="02020603050405020304" pitchFamily="18" charset="0"/>
                <a:cs typeface="Times New Roman" panose="02020603050405020304" pitchFamily="18" charset="0"/>
              </a:rPr>
              <a:t>behavioural</a:t>
            </a:r>
            <a:r>
              <a:rPr lang="en-US" sz="2900" dirty="0">
                <a:latin typeface="Times New Roman" panose="02020603050405020304" pitchFamily="18" charset="0"/>
                <a:cs typeface="Times New Roman" panose="02020603050405020304" pitchFamily="18" charset="0"/>
              </a:rPr>
              <a:t> data in the form of user activity patterns, geographical location data and environment on a continuous basis.</a:t>
            </a:r>
          </a:p>
          <a:p>
            <a:pPr algn="just" fontAlgn="base">
              <a:lnSpc>
                <a:spcPct val="210000"/>
              </a:lnSpc>
            </a:pPr>
            <a:r>
              <a:rPr lang="en-US" sz="2900" dirty="0">
                <a:latin typeface="Times New Roman" panose="02020603050405020304" pitchFamily="18" charset="0"/>
                <a:cs typeface="Times New Roman" panose="02020603050405020304" pitchFamily="18" charset="0"/>
              </a:rPr>
              <a:t>Smart homes have been a major target of cyber criminals due to this data-driven ecosystem that has augmented the attack surface of cyber threats and has brought up concerns about digital security and privacy.</a:t>
            </a:r>
          </a:p>
          <a:p>
            <a:endParaRPr lang="en-IN" dirty="0"/>
          </a:p>
        </p:txBody>
      </p:sp>
      <p:pic>
        <p:nvPicPr>
          <p:cNvPr id="3074" name="Picture 2" descr="A paradigm for smart-home IoT forensic ecosystem. (Source of device... |  Download Scientific Diagram">
            <a:extLst>
              <a:ext uri="{FF2B5EF4-FFF2-40B4-BE49-F238E27FC236}">
                <a16:creationId xmlns:a16="http://schemas.microsoft.com/office/drawing/2014/main" id="{9BB2E9CC-0304-04E3-1750-FB2353BE995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577781" y="2863493"/>
            <a:ext cx="4557609" cy="239676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549101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789337-9A2F-A45F-000C-6B6036D7E3B4}"/>
              </a:ext>
            </a:extLst>
          </p:cNvPr>
          <p:cNvSpPr>
            <a:spLocks noGrp="1"/>
          </p:cNvSpPr>
          <p:nvPr>
            <p:ph type="title"/>
          </p:nvPr>
        </p:nvSpPr>
        <p:spPr/>
        <p:txBody>
          <a:bodyPr>
            <a:normAutofit/>
          </a:bodyPr>
          <a:lstStyle/>
          <a:p>
            <a:pPr algn="ctr"/>
            <a:r>
              <a:rPr lang="en-IN" sz="3600" b="1" dirty="0">
                <a:latin typeface="Times New Roman" panose="02020603050405020304" pitchFamily="18" charset="0"/>
                <a:cs typeface="Times New Roman" panose="02020603050405020304" pitchFamily="18" charset="0"/>
              </a:rPr>
              <a:t>Research Context &amp; Background (Part 2)</a:t>
            </a:r>
            <a:endParaRPr lang="en-IN" sz="36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6F7B06FB-1358-A709-5F10-95F7C8AD06E2}"/>
              </a:ext>
            </a:extLst>
          </p:cNvPr>
          <p:cNvSpPr>
            <a:spLocks noGrp="1"/>
          </p:cNvSpPr>
          <p:nvPr>
            <p:ph idx="1"/>
          </p:nvPr>
        </p:nvSpPr>
        <p:spPr/>
        <p:txBody>
          <a:bodyPr>
            <a:normAutofit fontScale="62500" lnSpcReduction="20000"/>
          </a:bodyPr>
          <a:lstStyle/>
          <a:p>
            <a:pPr algn="just" fontAlgn="base">
              <a:lnSpc>
                <a:spcPct val="170000"/>
              </a:lnSpc>
            </a:pPr>
            <a:r>
              <a:rPr lang="en-US" sz="2300" dirty="0">
                <a:latin typeface="Times New Roman" panose="02020603050405020304" pitchFamily="18" charset="0"/>
                <a:cs typeface="Times New Roman" panose="02020603050405020304" pitchFamily="18" charset="0"/>
              </a:rPr>
              <a:t>The current techniques of digital forensic investigations had been developed on centralized platforms such as personal computers and mobile devices where data are stored in a clear and readable format.</a:t>
            </a:r>
          </a:p>
          <a:p>
            <a:pPr algn="just" fontAlgn="base">
              <a:lnSpc>
                <a:spcPct val="170000"/>
              </a:lnSpc>
            </a:pPr>
            <a:r>
              <a:rPr lang="en-US" sz="2300" dirty="0">
                <a:latin typeface="Times New Roman" panose="02020603050405020304" pitchFamily="18" charset="0"/>
                <a:cs typeface="Times New Roman" panose="02020603050405020304" pitchFamily="18" charset="0"/>
              </a:rPr>
              <a:t>IoT environments on the other hand are extremely decentralized and comprise a series of interrelated devices that run with various layers, device-level, network-level, and cloud-level infrastructure.</a:t>
            </a:r>
          </a:p>
          <a:p>
            <a:pPr algn="just" fontAlgn="base">
              <a:lnSpc>
                <a:spcPct val="170000"/>
              </a:lnSpc>
            </a:pPr>
            <a:r>
              <a:rPr lang="en-US" sz="2300" dirty="0">
                <a:latin typeface="Times New Roman" panose="02020603050405020304" pitchFamily="18" charset="0"/>
                <a:cs typeface="Times New Roman" panose="02020603050405020304" pitchFamily="18" charset="0"/>
              </a:rPr>
              <a:t>Small storage memory and processing capability epitomize IoT devices, creating restricted data storage time and overwrites of a possibly valuable forensic data.</a:t>
            </a:r>
          </a:p>
          <a:p>
            <a:pPr algn="just" fontAlgn="base">
              <a:lnSpc>
                <a:spcPct val="170000"/>
              </a:lnSpc>
            </a:pPr>
            <a:r>
              <a:rPr lang="en-US" sz="2300" dirty="0">
                <a:latin typeface="Times New Roman" panose="02020603050405020304" pitchFamily="18" charset="0"/>
                <a:cs typeface="Times New Roman" panose="02020603050405020304" pitchFamily="18" charset="0"/>
              </a:rPr>
              <a:t>The addition of new technologies (e.g. cloud computing integration, edge processing, and others) is redistributing data storage and processing, complicating and time-sensitive the process of forensic investigations.</a:t>
            </a:r>
          </a:p>
          <a:p>
            <a:endParaRPr lang="en-IN" dirty="0"/>
          </a:p>
        </p:txBody>
      </p:sp>
    </p:spTree>
    <p:extLst>
      <p:ext uri="{BB962C8B-B14F-4D97-AF65-F5344CB8AC3E}">
        <p14:creationId xmlns:p14="http://schemas.microsoft.com/office/powerpoint/2010/main" val="33369206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CA2D55-92AC-7BDE-4BBE-A2B564D9FB4D}"/>
              </a:ext>
            </a:extLst>
          </p:cNvPr>
          <p:cNvSpPr>
            <a:spLocks noGrp="1"/>
          </p:cNvSpPr>
          <p:nvPr>
            <p:ph type="title"/>
          </p:nvPr>
        </p:nvSpPr>
        <p:spPr/>
        <p:txBody>
          <a:bodyPr/>
          <a:lstStyle/>
          <a:p>
            <a:pPr algn="ctr"/>
            <a:r>
              <a:rPr lang="en-IN" b="1" dirty="0">
                <a:latin typeface="Times New Roman" panose="02020603050405020304" pitchFamily="18" charset="0"/>
                <a:cs typeface="Times New Roman" panose="02020603050405020304" pitchFamily="18" charset="0"/>
              </a:rPr>
              <a:t> Literature Support</a:t>
            </a:r>
            <a:endParaRPr lang="en-IN"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66C262F3-A2B4-0986-0DFA-BED6AB5578EF}"/>
              </a:ext>
            </a:extLst>
          </p:cNvPr>
          <p:cNvSpPr>
            <a:spLocks noGrp="1"/>
          </p:cNvSpPr>
          <p:nvPr>
            <p:ph idx="1"/>
          </p:nvPr>
        </p:nvSpPr>
        <p:spPr>
          <a:xfrm>
            <a:off x="1295401" y="2635044"/>
            <a:ext cx="4800599" cy="3240823"/>
          </a:xfrm>
        </p:spPr>
        <p:txBody>
          <a:bodyPr>
            <a:normAutofit fontScale="55000" lnSpcReduction="20000"/>
          </a:bodyPr>
          <a:lstStyle/>
          <a:p>
            <a:pPr fontAlgn="base"/>
            <a:r>
              <a:rPr lang="en-US" dirty="0"/>
              <a:t>he existing literature observes that the investigations of IoT forensics are far more complicated than the conventional digital forensics due to the heterogeneity of the devices, disintegration of the information, and the lack of inter-platform standardization.</a:t>
            </a:r>
          </a:p>
          <a:p>
            <a:pPr fontAlgn="base"/>
            <a:r>
              <a:rPr lang="en-US" dirty="0"/>
              <a:t>Multiple studies note that existing forensic tools do not entirely support the use in an IoT environment as they are mainly developed to operate with traditional computing systems with stable storage and expected data formats.</a:t>
            </a:r>
          </a:p>
          <a:p>
            <a:pPr fontAlgn="base"/>
            <a:r>
              <a:rPr lang="en-US" dirty="0"/>
              <a:t>Research has also demonstrated that forensic data on IoT systems are often distributed across multiple locations, including local devices, network traffic logs, and cloud storage and require combined methodologies of analysis.</a:t>
            </a:r>
          </a:p>
          <a:p>
            <a:pPr fontAlgn="base"/>
            <a:r>
              <a:rPr lang="en-US" dirty="0"/>
              <a:t>Despite all the ongoing advancements, to date there are no comprehensive systems that can be applied to effectively target all lifecycle of digital forensic investigations of smart home internet of things.</a:t>
            </a:r>
          </a:p>
          <a:p>
            <a:endParaRPr lang="en-IN" dirty="0"/>
          </a:p>
        </p:txBody>
      </p:sp>
      <p:pic>
        <p:nvPicPr>
          <p:cNvPr id="2050" name="Picture 2" descr="Smart Home Forensics—Data Analysis of IoT Devices">
            <a:extLst>
              <a:ext uri="{FF2B5EF4-FFF2-40B4-BE49-F238E27FC236}">
                <a16:creationId xmlns:a16="http://schemas.microsoft.com/office/drawing/2014/main" id="{F623A641-AF06-A385-C80C-611434C0011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717481" y="2733368"/>
            <a:ext cx="4173383" cy="244428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8041014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E38525-FAB4-818F-0DF4-143206090A03}"/>
              </a:ext>
            </a:extLst>
          </p:cNvPr>
          <p:cNvSpPr>
            <a:spLocks noGrp="1"/>
          </p:cNvSpPr>
          <p:nvPr>
            <p:ph type="title"/>
          </p:nvPr>
        </p:nvSpPr>
        <p:spPr/>
        <p:txBody>
          <a:bodyPr>
            <a:normAutofit/>
          </a:bodyPr>
          <a:lstStyle/>
          <a:p>
            <a:pPr algn="ctr"/>
            <a:r>
              <a:rPr lang="en-IN" b="1" dirty="0"/>
              <a:t>Research Problem</a:t>
            </a:r>
            <a:endParaRPr lang="en-IN" dirty="0"/>
          </a:p>
        </p:txBody>
      </p:sp>
      <p:sp>
        <p:nvSpPr>
          <p:cNvPr id="3" name="Content Placeholder 2">
            <a:extLst>
              <a:ext uri="{FF2B5EF4-FFF2-40B4-BE49-F238E27FC236}">
                <a16:creationId xmlns:a16="http://schemas.microsoft.com/office/drawing/2014/main" id="{4FDF3126-DB83-002A-3CB1-00C70F65FB5B}"/>
              </a:ext>
            </a:extLst>
          </p:cNvPr>
          <p:cNvSpPr>
            <a:spLocks noGrp="1"/>
          </p:cNvSpPr>
          <p:nvPr>
            <p:ph idx="1"/>
          </p:nvPr>
        </p:nvSpPr>
        <p:spPr/>
        <p:txBody>
          <a:bodyPr>
            <a:normAutofit fontScale="85000" lnSpcReduction="20000"/>
          </a:bodyPr>
          <a:lstStyle/>
          <a:p>
            <a:pPr fontAlgn="base"/>
            <a:r>
              <a:rPr lang="en-US" dirty="0"/>
              <a:t>The speed of proliferation of smart homes IoT devices has outpaced the development of feasible methods of forensic investigation, which has emerged as a significant concern to cybersecurity practitioners and police departments.</a:t>
            </a:r>
          </a:p>
          <a:p>
            <a:pPr fontAlgn="base"/>
            <a:r>
              <a:rPr lang="en-US" dirty="0"/>
              <a:t>Currently, there is no common and standard structure, which can manage the intricacies of data collection, storage and analysis in IoT environments in a systematic way.</a:t>
            </a:r>
          </a:p>
          <a:p>
            <a:pPr fontAlgn="base"/>
            <a:r>
              <a:rPr lang="en-US" dirty="0"/>
              <a:t>IoT systems are decentralized, volatile and because of this fact, it is difficult to identify, collect and correlate digital evidences across sources in a timely manner and in a reliable way.</a:t>
            </a:r>
          </a:p>
          <a:p>
            <a:pPr fontAlgn="base"/>
            <a:r>
              <a:rPr lang="en-US" dirty="0"/>
              <a:t>Consequently, forensic investigations using IoT devices tend to be unproductive, sporadic, and are likely to lose data, making them less productive when it comes to fulfilling legal and security goals.</a:t>
            </a:r>
          </a:p>
          <a:p>
            <a:endParaRPr lang="en-IN" dirty="0"/>
          </a:p>
        </p:txBody>
      </p:sp>
    </p:spTree>
    <p:extLst>
      <p:ext uri="{BB962C8B-B14F-4D97-AF65-F5344CB8AC3E}">
        <p14:creationId xmlns:p14="http://schemas.microsoft.com/office/powerpoint/2010/main" val="31854972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321639-7D12-F9A2-EEDB-8C7A89CEA3CC}"/>
              </a:ext>
            </a:extLst>
          </p:cNvPr>
          <p:cNvSpPr>
            <a:spLocks noGrp="1"/>
          </p:cNvSpPr>
          <p:nvPr>
            <p:ph type="title"/>
          </p:nvPr>
        </p:nvSpPr>
        <p:spPr/>
        <p:txBody>
          <a:bodyPr/>
          <a:lstStyle/>
          <a:p>
            <a:pPr algn="ctr"/>
            <a:r>
              <a:rPr lang="en-IN" b="1" dirty="0"/>
              <a:t>Research Aim</a:t>
            </a:r>
            <a:endParaRPr lang="en-IN" dirty="0"/>
          </a:p>
        </p:txBody>
      </p:sp>
      <p:sp>
        <p:nvSpPr>
          <p:cNvPr id="3" name="Content Placeholder 2">
            <a:extLst>
              <a:ext uri="{FF2B5EF4-FFF2-40B4-BE49-F238E27FC236}">
                <a16:creationId xmlns:a16="http://schemas.microsoft.com/office/drawing/2014/main" id="{8DDFD868-2D5A-AEB0-9E7C-DBBD044F8190}"/>
              </a:ext>
            </a:extLst>
          </p:cNvPr>
          <p:cNvSpPr>
            <a:spLocks noGrp="1"/>
          </p:cNvSpPr>
          <p:nvPr>
            <p:ph idx="1"/>
          </p:nvPr>
        </p:nvSpPr>
        <p:spPr/>
        <p:txBody>
          <a:bodyPr>
            <a:normAutofit fontScale="85000" lnSpcReduction="10000"/>
          </a:bodyPr>
          <a:lstStyle/>
          <a:p>
            <a:pPr fontAlgn="base"/>
            <a:r>
              <a:rPr lang="en-US" dirty="0"/>
              <a:t>The final aim of this research is to develop a digital forensic investigation framework, as complex and structured as possible, which is specific to the smart home IoT settings.</a:t>
            </a:r>
          </a:p>
          <a:p>
            <a:pPr fontAlgn="base"/>
            <a:r>
              <a:rPr lang="en-US" dirty="0"/>
              <a:t>The framework will enhance efficient and reliable acquisition of data by resolving the issues involved in distributed data sources and heterogeneity of devices.</a:t>
            </a:r>
          </a:p>
          <a:p>
            <a:pPr fontAlgn="base"/>
            <a:r>
              <a:rPr lang="en-US" dirty="0"/>
              <a:t>The research will also enhance the functionality of forensic investigation once a mix of multiple layers of IoT systems and these items as devices, network, and cloud are combined.</a:t>
            </a:r>
          </a:p>
          <a:p>
            <a:pPr fontAlgn="base"/>
            <a:r>
              <a:rPr lang="en-US" dirty="0"/>
              <a:t>Lastly, the research would positively influence the advancement of the IoT forensics by introducing a realistic and viable solution that would be applicable to the actual life scenario.</a:t>
            </a:r>
          </a:p>
          <a:p>
            <a:endParaRPr lang="en-IN" dirty="0"/>
          </a:p>
        </p:txBody>
      </p:sp>
    </p:spTree>
    <p:extLst>
      <p:ext uri="{BB962C8B-B14F-4D97-AF65-F5344CB8AC3E}">
        <p14:creationId xmlns:p14="http://schemas.microsoft.com/office/powerpoint/2010/main" val="80059817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546EE2-CA16-20CD-C173-902212837413}"/>
              </a:ext>
            </a:extLst>
          </p:cNvPr>
          <p:cNvSpPr>
            <a:spLocks noGrp="1"/>
          </p:cNvSpPr>
          <p:nvPr>
            <p:ph type="title"/>
          </p:nvPr>
        </p:nvSpPr>
        <p:spPr/>
        <p:txBody>
          <a:bodyPr/>
          <a:lstStyle/>
          <a:p>
            <a:pPr algn="ctr"/>
            <a:r>
              <a:rPr lang="en-IN" b="1" dirty="0"/>
              <a:t>Research Objectives</a:t>
            </a:r>
            <a:endParaRPr lang="en-IN" dirty="0"/>
          </a:p>
        </p:txBody>
      </p:sp>
      <p:sp>
        <p:nvSpPr>
          <p:cNvPr id="3" name="Content Placeholder 2">
            <a:extLst>
              <a:ext uri="{FF2B5EF4-FFF2-40B4-BE49-F238E27FC236}">
                <a16:creationId xmlns:a16="http://schemas.microsoft.com/office/drawing/2014/main" id="{E91B616A-9110-7377-D6C8-37B093A438F7}"/>
              </a:ext>
            </a:extLst>
          </p:cNvPr>
          <p:cNvSpPr>
            <a:spLocks noGrp="1"/>
          </p:cNvSpPr>
          <p:nvPr>
            <p:ph idx="1"/>
          </p:nvPr>
        </p:nvSpPr>
        <p:spPr/>
        <p:txBody>
          <a:bodyPr>
            <a:normAutofit fontScale="85000" lnSpcReduction="20000"/>
          </a:bodyPr>
          <a:lstStyle/>
          <a:p>
            <a:pPr fontAlgn="base"/>
            <a:r>
              <a:rPr lang="en-US" dirty="0"/>
              <a:t>To evaluate skeptically the existing digital forensic structures and establish their limitations when applied to utilizing smart home IoT.</a:t>
            </a:r>
          </a:p>
          <a:p>
            <a:pPr fontAlgn="base"/>
            <a:r>
              <a:rPr lang="en-US" dirty="0"/>
              <a:t>To examine the architecture and communication system of the IoT devices in order to have a glimpse of how the data is created, sent and stored.</a:t>
            </a:r>
          </a:p>
          <a:p>
            <a:pPr fontAlgn="base"/>
            <a:r>
              <a:rPr lang="en-US" dirty="0"/>
              <a:t>To build up multi-layered forensic structure that entails process of data acquisition, preservation, analysis, and reporting.</a:t>
            </a:r>
          </a:p>
          <a:p>
            <a:pPr fontAlgn="base"/>
            <a:r>
              <a:rPr lang="en-US" dirty="0"/>
              <a:t>To test and validate the proposed framework with the help of Cisco Packet Tracer to simulate a smart home IoT environment.</a:t>
            </a:r>
          </a:p>
          <a:p>
            <a:pPr fontAlgn="base"/>
            <a:r>
              <a:rPr lang="en-US" dirty="0"/>
              <a:t>To establish the effectiveness of the framework as per its performance goals such as efficiency, scalability and reliability.</a:t>
            </a:r>
          </a:p>
          <a:p>
            <a:endParaRPr lang="en-IN" dirty="0"/>
          </a:p>
        </p:txBody>
      </p:sp>
    </p:spTree>
    <p:extLst>
      <p:ext uri="{BB962C8B-B14F-4D97-AF65-F5344CB8AC3E}">
        <p14:creationId xmlns:p14="http://schemas.microsoft.com/office/powerpoint/2010/main" val="379413367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6D16DC-2606-8B25-2C47-A4D9653936A5}"/>
              </a:ext>
            </a:extLst>
          </p:cNvPr>
          <p:cNvSpPr>
            <a:spLocks noGrp="1"/>
          </p:cNvSpPr>
          <p:nvPr>
            <p:ph type="title"/>
          </p:nvPr>
        </p:nvSpPr>
        <p:spPr/>
        <p:txBody>
          <a:bodyPr>
            <a:normAutofit/>
          </a:bodyPr>
          <a:lstStyle/>
          <a:p>
            <a:pPr algn="ctr"/>
            <a:r>
              <a:rPr lang="en-IN" b="1" dirty="0"/>
              <a:t>Literature Review Overview.</a:t>
            </a:r>
            <a:endParaRPr lang="en-IN" dirty="0"/>
          </a:p>
        </p:txBody>
      </p:sp>
      <p:sp>
        <p:nvSpPr>
          <p:cNvPr id="3" name="Content Placeholder 2">
            <a:extLst>
              <a:ext uri="{FF2B5EF4-FFF2-40B4-BE49-F238E27FC236}">
                <a16:creationId xmlns:a16="http://schemas.microsoft.com/office/drawing/2014/main" id="{3BBFCC73-FC2A-30B2-F92B-B7BFC4136A3D}"/>
              </a:ext>
            </a:extLst>
          </p:cNvPr>
          <p:cNvSpPr>
            <a:spLocks noGrp="1"/>
          </p:cNvSpPr>
          <p:nvPr>
            <p:ph idx="1"/>
          </p:nvPr>
        </p:nvSpPr>
        <p:spPr>
          <a:xfrm>
            <a:off x="1295401" y="2644876"/>
            <a:ext cx="5970638" cy="3230991"/>
          </a:xfrm>
        </p:spPr>
        <p:txBody>
          <a:bodyPr>
            <a:normAutofit fontScale="70000" lnSpcReduction="20000"/>
          </a:bodyPr>
          <a:lstStyle/>
          <a:p>
            <a:pPr fontAlgn="base"/>
            <a:r>
              <a:rPr lang="en-US" dirty="0"/>
              <a:t>Literature review will be performed to review the existing works in the field of IoT forensics, focusing on identifying the key tendencies, approaches, and issues of this field.</a:t>
            </a:r>
          </a:p>
          <a:p>
            <a:pPr fontAlgn="base"/>
            <a:r>
              <a:rPr lang="en-US" dirty="0"/>
              <a:t>It will involve the research published over the last ten years to ensure that the research is based on new and up-to-date developments in IoT and cybersecurity.</a:t>
            </a:r>
          </a:p>
          <a:p>
            <a:pPr fontAlgn="base"/>
            <a:r>
              <a:rPr lang="en-US" dirty="0"/>
              <a:t>The review focuses on such critical areas as forensic framework, data collection methods, and use of simulation tools in forensic studies.</a:t>
            </a:r>
          </a:p>
          <a:p>
            <a:pPr fontAlgn="base"/>
            <a:r>
              <a:rPr lang="en-US" dirty="0"/>
              <a:t>The research will identify gaps and limitations through literature review that will substantiate the purpose of the proposed research.</a:t>
            </a:r>
          </a:p>
          <a:p>
            <a:endParaRPr lang="en-IN" dirty="0"/>
          </a:p>
        </p:txBody>
      </p:sp>
      <p:pic>
        <p:nvPicPr>
          <p:cNvPr id="4098" name="Picture 2" descr="IoT forensics - Wikipedia">
            <a:extLst>
              <a:ext uri="{FF2B5EF4-FFF2-40B4-BE49-F238E27FC236}">
                <a16:creationId xmlns:a16="http://schemas.microsoft.com/office/drawing/2014/main" id="{4BD80F18-F9E2-2B42-504B-B96DF3C8078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082270" y="2902974"/>
            <a:ext cx="2143125" cy="2133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6971586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0068A6-C867-9156-27AD-6873A9919230}"/>
              </a:ext>
            </a:extLst>
          </p:cNvPr>
          <p:cNvSpPr>
            <a:spLocks noGrp="1"/>
          </p:cNvSpPr>
          <p:nvPr>
            <p:ph type="title"/>
          </p:nvPr>
        </p:nvSpPr>
        <p:spPr/>
        <p:txBody>
          <a:bodyPr>
            <a:normAutofit/>
          </a:bodyPr>
          <a:lstStyle/>
          <a:p>
            <a:pPr algn="ctr"/>
            <a:r>
              <a:rPr lang="en-IN" b="1" dirty="0"/>
              <a:t>Research Methodology Overview.</a:t>
            </a:r>
            <a:endParaRPr lang="en-IN" dirty="0"/>
          </a:p>
        </p:txBody>
      </p:sp>
      <p:sp>
        <p:nvSpPr>
          <p:cNvPr id="3" name="Content Placeholder 2">
            <a:extLst>
              <a:ext uri="{FF2B5EF4-FFF2-40B4-BE49-F238E27FC236}">
                <a16:creationId xmlns:a16="http://schemas.microsoft.com/office/drawing/2014/main" id="{3C77A117-BAF4-A211-E418-DE05F7A6B2B0}"/>
              </a:ext>
            </a:extLst>
          </p:cNvPr>
          <p:cNvSpPr>
            <a:spLocks noGrp="1"/>
          </p:cNvSpPr>
          <p:nvPr>
            <p:ph idx="1"/>
          </p:nvPr>
        </p:nvSpPr>
        <p:spPr/>
        <p:txBody>
          <a:bodyPr/>
          <a:lstStyle/>
          <a:p>
            <a:pPr fontAlgn="base"/>
            <a:r>
              <a:rPr lang="en-US" dirty="0"/>
              <a:t>This study uses Design Science Research (DSR) approach, which aims at creating and testing innovative solutions to problems in complex situations.</a:t>
            </a:r>
          </a:p>
          <a:p>
            <a:pPr fontAlgn="base"/>
            <a:r>
              <a:rPr lang="en-US" dirty="0"/>
              <a:t>It uses qualitative research approach that is founded on secondary data such as academic journals, conference papers and case studies.</a:t>
            </a:r>
          </a:p>
          <a:p>
            <a:pPr fontAlgn="base"/>
            <a:r>
              <a:rPr lang="en-US" dirty="0"/>
              <a:t>The research uses a simulation research approach, which will enable testing the hypothesis framework to be conducted in a risk-free and controlled environment.</a:t>
            </a:r>
          </a:p>
          <a:p>
            <a:endParaRPr lang="en-IN" dirty="0"/>
          </a:p>
        </p:txBody>
      </p:sp>
    </p:spTree>
    <p:extLst>
      <p:ext uri="{BB962C8B-B14F-4D97-AF65-F5344CB8AC3E}">
        <p14:creationId xmlns:p14="http://schemas.microsoft.com/office/powerpoint/2010/main" val="45039355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89F311-FC0C-B3DA-06FF-F5C9261F52CF}"/>
              </a:ext>
            </a:extLst>
          </p:cNvPr>
          <p:cNvSpPr>
            <a:spLocks noGrp="1"/>
          </p:cNvSpPr>
          <p:nvPr>
            <p:ph type="title"/>
          </p:nvPr>
        </p:nvSpPr>
        <p:spPr/>
        <p:txBody>
          <a:bodyPr>
            <a:normAutofit/>
          </a:bodyPr>
          <a:lstStyle/>
          <a:p>
            <a:pPr algn="ctr"/>
            <a:r>
              <a:rPr lang="en-IN" b="1" dirty="0"/>
              <a:t>System Design / Framework</a:t>
            </a:r>
            <a:endParaRPr lang="en-IN" dirty="0"/>
          </a:p>
        </p:txBody>
      </p:sp>
      <p:sp>
        <p:nvSpPr>
          <p:cNvPr id="3" name="Content Placeholder 2">
            <a:extLst>
              <a:ext uri="{FF2B5EF4-FFF2-40B4-BE49-F238E27FC236}">
                <a16:creationId xmlns:a16="http://schemas.microsoft.com/office/drawing/2014/main" id="{18E36AED-382B-E59B-5ADD-6303E17415DE}"/>
              </a:ext>
            </a:extLst>
          </p:cNvPr>
          <p:cNvSpPr>
            <a:spLocks noGrp="1"/>
          </p:cNvSpPr>
          <p:nvPr>
            <p:ph idx="1"/>
          </p:nvPr>
        </p:nvSpPr>
        <p:spPr/>
        <p:txBody>
          <a:bodyPr>
            <a:normAutofit fontScale="85000" lnSpcReduction="20000"/>
          </a:bodyPr>
          <a:lstStyle/>
          <a:p>
            <a:pPr fontAlgn="base"/>
            <a:r>
              <a:rPr lang="en-US" dirty="0"/>
              <a:t>The framework suggested is organized into several layers to cater to various concerns of the forensic process.</a:t>
            </a:r>
          </a:p>
          <a:p>
            <a:pPr fontAlgn="base"/>
            <a:r>
              <a:rPr lang="en-US" dirty="0"/>
              <a:t>The data acquisition layer deals with collecting the evidence of the activities of the IoT devices, network traffic, and cloud platforms.</a:t>
            </a:r>
          </a:p>
          <a:p>
            <a:pPr fontAlgn="base"/>
            <a:r>
              <a:rPr lang="en-US" dirty="0"/>
              <a:t>The data preservation layer helps in guaranteeing data integrity and authenticity of the data gathered by ensuring a secure storage and documentation.</a:t>
            </a:r>
          </a:p>
          <a:p>
            <a:pPr fontAlgn="base"/>
            <a:r>
              <a:rPr lang="en-US" dirty="0"/>
              <a:t>It is in the data analysis layer where the analyzed and interpreted collected evidence helps to draw pattern and reconstruction of events.</a:t>
            </a:r>
          </a:p>
          <a:p>
            <a:pPr fontAlgn="base"/>
            <a:r>
              <a:rPr lang="en-US" dirty="0"/>
              <a:t>The reporting level demonstrates the results in an organized format which can be utilized in legal and investigative applications.</a:t>
            </a:r>
          </a:p>
          <a:p>
            <a:endParaRPr lang="en-IN" dirty="0"/>
          </a:p>
        </p:txBody>
      </p:sp>
    </p:spTree>
    <p:extLst>
      <p:ext uri="{BB962C8B-B14F-4D97-AF65-F5344CB8AC3E}">
        <p14:creationId xmlns:p14="http://schemas.microsoft.com/office/powerpoint/2010/main" val="212758308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2CBEC2-84B7-012F-145C-2FBB5E98847D}"/>
              </a:ext>
            </a:extLst>
          </p:cNvPr>
          <p:cNvSpPr>
            <a:spLocks noGrp="1"/>
          </p:cNvSpPr>
          <p:nvPr>
            <p:ph type="title"/>
          </p:nvPr>
        </p:nvSpPr>
        <p:spPr/>
        <p:txBody>
          <a:bodyPr/>
          <a:lstStyle/>
          <a:p>
            <a:pPr algn="ctr"/>
            <a:r>
              <a:rPr lang="en-IN" b="1" dirty="0"/>
              <a:t>Data Collection Process</a:t>
            </a:r>
            <a:endParaRPr lang="en-IN" dirty="0"/>
          </a:p>
        </p:txBody>
      </p:sp>
      <p:sp>
        <p:nvSpPr>
          <p:cNvPr id="3" name="Content Placeholder 2">
            <a:extLst>
              <a:ext uri="{FF2B5EF4-FFF2-40B4-BE49-F238E27FC236}">
                <a16:creationId xmlns:a16="http://schemas.microsoft.com/office/drawing/2014/main" id="{1A866620-9204-43F9-58D3-9141F7417B85}"/>
              </a:ext>
            </a:extLst>
          </p:cNvPr>
          <p:cNvSpPr>
            <a:spLocks noGrp="1"/>
          </p:cNvSpPr>
          <p:nvPr>
            <p:ph idx="1"/>
          </p:nvPr>
        </p:nvSpPr>
        <p:spPr/>
        <p:txBody>
          <a:bodyPr/>
          <a:lstStyle/>
          <a:p>
            <a:pPr fontAlgn="base"/>
            <a:r>
              <a:rPr lang="en-US" dirty="0"/>
              <a:t>Secondary sources (as academic literature, technical reports and case studies pertaining to the scope of IoT forensics) will be used to gather data.</a:t>
            </a:r>
          </a:p>
          <a:p>
            <a:pPr fontAlgn="base"/>
            <a:r>
              <a:rPr lang="en-US" dirty="0"/>
              <a:t>To simulate data, Cisco Packet Tracer, the creation of a virtual smart home environment with connected devices of the IoT will be used.</a:t>
            </a:r>
          </a:p>
          <a:p>
            <a:pPr fontAlgn="base"/>
            <a:r>
              <a:rPr lang="en-US" dirty="0"/>
              <a:t>Some of the scenarios that will be simulated to determine the effectiveness of the framework include unauthorized access, data breaches and network attacks.</a:t>
            </a:r>
          </a:p>
          <a:p>
            <a:endParaRPr lang="en-IN" dirty="0"/>
          </a:p>
        </p:txBody>
      </p:sp>
    </p:spTree>
    <p:extLst>
      <p:ext uri="{BB962C8B-B14F-4D97-AF65-F5344CB8AC3E}">
        <p14:creationId xmlns:p14="http://schemas.microsoft.com/office/powerpoint/2010/main" val="195576184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597FD2-ED09-E61C-8F18-B7AF92A14055}"/>
              </a:ext>
            </a:extLst>
          </p:cNvPr>
          <p:cNvSpPr>
            <a:spLocks noGrp="1"/>
          </p:cNvSpPr>
          <p:nvPr>
            <p:ph type="title"/>
          </p:nvPr>
        </p:nvSpPr>
        <p:spPr/>
        <p:txBody>
          <a:bodyPr/>
          <a:lstStyle/>
          <a:p>
            <a:pPr algn="ctr"/>
            <a:r>
              <a:rPr lang="en-US" dirty="0"/>
              <a:t>Reference</a:t>
            </a:r>
            <a:endParaRPr lang="en-IN" dirty="0"/>
          </a:p>
        </p:txBody>
      </p:sp>
      <p:sp>
        <p:nvSpPr>
          <p:cNvPr id="3" name="Content Placeholder 2">
            <a:extLst>
              <a:ext uri="{FF2B5EF4-FFF2-40B4-BE49-F238E27FC236}">
                <a16:creationId xmlns:a16="http://schemas.microsoft.com/office/drawing/2014/main" id="{31D5EF55-0BA9-5A08-EB47-5BAC6ECC4E26}"/>
              </a:ext>
            </a:extLst>
          </p:cNvPr>
          <p:cNvSpPr>
            <a:spLocks noGrp="1"/>
          </p:cNvSpPr>
          <p:nvPr>
            <p:ph idx="1"/>
          </p:nvPr>
        </p:nvSpPr>
        <p:spPr/>
        <p:txBody>
          <a:bodyPr>
            <a:normAutofit fontScale="40000" lnSpcReduction="20000"/>
          </a:bodyPr>
          <a:lstStyle/>
          <a:p>
            <a:pPr fontAlgn="base"/>
            <a:r>
              <a:rPr lang="en-IN" dirty="0" err="1"/>
              <a:t>Santicho</a:t>
            </a:r>
            <a:r>
              <a:rPr lang="en-IN" dirty="0"/>
              <a:t>, D., </a:t>
            </a:r>
            <a:r>
              <a:rPr lang="en-IN" dirty="0" err="1"/>
              <a:t>Luthfi</a:t>
            </a:r>
            <a:r>
              <a:rPr lang="en-IN" dirty="0"/>
              <a:t>, A. and </a:t>
            </a:r>
            <a:r>
              <a:rPr lang="en-IN" dirty="0" err="1"/>
              <a:t>Yuwono</a:t>
            </a:r>
            <a:r>
              <a:rPr lang="en-IN" dirty="0"/>
              <a:t>, T., 2026. A Layered Digital Investigation Framework for Internet of Things (IoT) Forensics: A Smart Home Camera Case Study. </a:t>
            </a:r>
            <a:r>
              <a:rPr lang="en-IN" i="1" dirty="0"/>
              <a:t>Journal of Information Systems and Informatics</a:t>
            </a:r>
            <a:r>
              <a:rPr lang="en-IN" dirty="0"/>
              <a:t>, </a:t>
            </a:r>
            <a:r>
              <a:rPr lang="en-IN" i="1" dirty="0"/>
              <a:t>8</a:t>
            </a:r>
            <a:r>
              <a:rPr lang="en-IN" dirty="0"/>
              <a:t>(1), pp.1075-1104.</a:t>
            </a:r>
          </a:p>
          <a:p>
            <a:pPr fontAlgn="base"/>
            <a:r>
              <a:rPr lang="en-IN" dirty="0"/>
              <a:t>Liu, X., Fu, X., Du, X., Luo, B. and </a:t>
            </a:r>
            <a:r>
              <a:rPr lang="en-IN" dirty="0" err="1"/>
              <a:t>Guizani</a:t>
            </a:r>
            <a:r>
              <a:rPr lang="en-IN" dirty="0"/>
              <a:t>, M., 2022. Machine Learning-Based Non-Intrusive digital forensic service for smart homes. </a:t>
            </a:r>
            <a:r>
              <a:rPr lang="en-IN" i="1" dirty="0"/>
              <a:t>IEEE Transactions on Network and Service Management</a:t>
            </a:r>
            <a:r>
              <a:rPr lang="en-IN" dirty="0"/>
              <a:t>, </a:t>
            </a:r>
            <a:r>
              <a:rPr lang="en-IN" i="1" dirty="0"/>
              <a:t>20</a:t>
            </a:r>
            <a:r>
              <a:rPr lang="en-IN" dirty="0"/>
              <a:t>(2), pp.945-960.</a:t>
            </a:r>
          </a:p>
          <a:p>
            <a:pPr fontAlgn="base"/>
            <a:r>
              <a:rPr lang="en-IN" dirty="0" err="1"/>
              <a:t>Surange</a:t>
            </a:r>
            <a:r>
              <a:rPr lang="en-IN" dirty="0"/>
              <a:t>, G. and Khatri, P., 2022. Integrated intelligent IOT forensic framework for data acquisition through open-source tools. </a:t>
            </a:r>
            <a:r>
              <a:rPr lang="en-IN" i="1" dirty="0"/>
              <a:t>International Journal of Information Technology</a:t>
            </a:r>
            <a:r>
              <a:rPr lang="en-IN" dirty="0"/>
              <a:t>, </a:t>
            </a:r>
            <a:r>
              <a:rPr lang="en-IN" i="1" dirty="0"/>
              <a:t>14</a:t>
            </a:r>
            <a:r>
              <a:rPr lang="en-IN" dirty="0"/>
              <a:t>(6), pp.3011-3018.</a:t>
            </a:r>
          </a:p>
          <a:p>
            <a:pPr fontAlgn="base"/>
            <a:r>
              <a:rPr lang="en-IN" dirty="0"/>
              <a:t>Kim, M. and Shon, T., 2023. Digital Forensics for e-IoT devices in smart cities. </a:t>
            </a:r>
            <a:r>
              <a:rPr lang="en-IN" i="1" dirty="0"/>
              <a:t>Electronics</a:t>
            </a:r>
            <a:r>
              <a:rPr lang="en-IN" dirty="0"/>
              <a:t>, </a:t>
            </a:r>
            <a:r>
              <a:rPr lang="en-IN" i="1" dirty="0"/>
              <a:t>12</a:t>
            </a:r>
            <a:r>
              <a:rPr lang="en-IN" dirty="0"/>
              <a:t>(15), p.3233.</a:t>
            </a:r>
          </a:p>
          <a:p>
            <a:pPr fontAlgn="base"/>
            <a:r>
              <a:rPr lang="en-IN" dirty="0"/>
              <a:t>Shin, D.H., Han, S.J., Kim, Y.B. and </a:t>
            </a:r>
            <a:r>
              <a:rPr lang="en-IN" dirty="0" err="1"/>
              <a:t>Euom</a:t>
            </a:r>
            <a:r>
              <a:rPr lang="en-IN" dirty="0"/>
              <a:t>, I.C., 2024. Research on digital forensics analysing heterogeneous Internet of things incident investigations. </a:t>
            </a:r>
            <a:r>
              <a:rPr lang="en-IN" i="1" dirty="0"/>
              <a:t>Applied Sciences</a:t>
            </a:r>
            <a:r>
              <a:rPr lang="en-IN" dirty="0"/>
              <a:t>, </a:t>
            </a:r>
            <a:r>
              <a:rPr lang="en-IN" i="1" dirty="0"/>
              <a:t>14</a:t>
            </a:r>
            <a:r>
              <a:rPr lang="en-IN" dirty="0"/>
              <a:t>(3), p.1128.</a:t>
            </a:r>
          </a:p>
          <a:p>
            <a:pPr fontAlgn="base"/>
            <a:r>
              <a:rPr lang="en-IN" dirty="0"/>
              <a:t>Bohlin, E., 2025. Investigating the current methods and challenges for digital forensic investigations in smart homes: A systematic literature review.</a:t>
            </a:r>
          </a:p>
          <a:p>
            <a:pPr fontAlgn="base"/>
            <a:r>
              <a:rPr lang="en-IN" dirty="0"/>
              <a:t>Kim, S., Lee, G., Song, J., Lee, I. and Shon, T., 2025. A common architecture-based smart home tools and applications forensics for scalable investigations. </a:t>
            </a:r>
            <a:r>
              <a:rPr lang="en-IN" i="1" dirty="0"/>
              <a:t>Computers, Materials, &amp; Continua</a:t>
            </a:r>
            <a:r>
              <a:rPr lang="en-IN" dirty="0"/>
              <a:t>, </a:t>
            </a:r>
            <a:r>
              <a:rPr lang="en-IN" i="1" dirty="0"/>
              <a:t>83</a:t>
            </a:r>
            <a:r>
              <a:rPr lang="en-IN" dirty="0"/>
              <a:t>(1), p.661.</a:t>
            </a:r>
          </a:p>
          <a:p>
            <a:pPr fontAlgn="base"/>
            <a:r>
              <a:rPr lang="en-IN" dirty="0"/>
              <a:t>Bhardwaj, A., Kaushik, K., </a:t>
            </a:r>
            <a:r>
              <a:rPr lang="en-IN" dirty="0" err="1"/>
              <a:t>Bharany</a:t>
            </a:r>
            <a:r>
              <a:rPr lang="en-IN" dirty="0"/>
              <a:t>, S. and Kim, S., 2023. Forensic analysis and security assessment of IoT camera firmware for smart homes. </a:t>
            </a:r>
            <a:r>
              <a:rPr lang="en-IN" i="1" dirty="0"/>
              <a:t>Egyptian Informatics Journal</a:t>
            </a:r>
            <a:r>
              <a:rPr lang="en-IN" dirty="0"/>
              <a:t>, </a:t>
            </a:r>
            <a:r>
              <a:rPr lang="en-IN" i="1" dirty="0"/>
              <a:t>24</a:t>
            </a:r>
            <a:r>
              <a:rPr lang="en-IN" dirty="0"/>
              <a:t>(4), p.100409.</a:t>
            </a:r>
          </a:p>
          <a:p>
            <a:pPr fontAlgn="base"/>
            <a:r>
              <a:rPr lang="en-IN" dirty="0"/>
              <a:t>Hassan, M.A., Samara, G. and Fadda, M.A., 2022. IoT forensic frameworks (DFIF, </a:t>
            </a:r>
            <a:r>
              <a:rPr lang="en-IN" dirty="0" err="1"/>
              <a:t>IoTDOTS</a:t>
            </a:r>
            <a:r>
              <a:rPr lang="en-IN" dirty="0"/>
              <a:t>, </a:t>
            </a:r>
            <a:r>
              <a:rPr lang="en-IN" dirty="0" err="1"/>
              <a:t>FSAIoT</a:t>
            </a:r>
            <a:r>
              <a:rPr lang="en-IN" dirty="0"/>
              <a:t>): a comprehensive study. </a:t>
            </a:r>
            <a:r>
              <a:rPr lang="en-IN" i="1" dirty="0" err="1"/>
              <a:t>arXiv</a:t>
            </a:r>
            <a:r>
              <a:rPr lang="en-IN" i="1" dirty="0"/>
              <a:t> preprint arXiv:2203.15705</a:t>
            </a:r>
            <a:r>
              <a:rPr lang="en-IN" dirty="0"/>
              <a:t>.</a:t>
            </a:r>
          </a:p>
          <a:p>
            <a:pPr fontAlgn="base"/>
            <a:r>
              <a:rPr lang="en-IN" dirty="0"/>
              <a:t>Mahmood, H., Arshad, M., Ahmed, I., Fatima, S. and </a:t>
            </a:r>
            <a:r>
              <a:rPr lang="en-IN" dirty="0" err="1"/>
              <a:t>ur</a:t>
            </a:r>
            <a:r>
              <a:rPr lang="en-IN" dirty="0"/>
              <a:t> Rehman, H., 2024. Comparative study of IoT forensic frameworks. </a:t>
            </a:r>
            <a:r>
              <a:rPr lang="en-IN" i="1" dirty="0"/>
              <a:t>Forensic Science International: Digital Investigation</a:t>
            </a:r>
            <a:r>
              <a:rPr lang="en-IN" dirty="0"/>
              <a:t>, </a:t>
            </a:r>
            <a:r>
              <a:rPr lang="en-IN" i="1" dirty="0"/>
              <a:t>49</a:t>
            </a:r>
            <a:r>
              <a:rPr lang="en-IN" dirty="0"/>
              <a:t>, p.301748.</a:t>
            </a:r>
          </a:p>
          <a:p>
            <a:pPr fontAlgn="base"/>
            <a:r>
              <a:rPr lang="en-IN" dirty="0"/>
              <a:t>Kaushik, K., Bhardwaj, A. and Dahiya, S., 2023, May. Smart home IoT forensics: current status, challenges, and future directions. In </a:t>
            </a:r>
            <a:r>
              <a:rPr lang="en-IN" i="1" dirty="0"/>
              <a:t>2023 International Conference on Advancement in Computation &amp; Computer Technologies (</a:t>
            </a:r>
            <a:r>
              <a:rPr lang="en-IN" i="1" dirty="0" err="1"/>
              <a:t>InCACCT</a:t>
            </a:r>
            <a:r>
              <a:rPr lang="en-IN" i="1" dirty="0"/>
              <a:t>)</a:t>
            </a:r>
            <a:r>
              <a:rPr lang="en-IN" dirty="0"/>
              <a:t> (pp. 716-721). IEEE.</a:t>
            </a:r>
          </a:p>
          <a:p>
            <a:endParaRPr lang="en-IN" dirty="0"/>
          </a:p>
        </p:txBody>
      </p:sp>
    </p:spTree>
    <p:extLst>
      <p:ext uri="{BB962C8B-B14F-4D97-AF65-F5344CB8AC3E}">
        <p14:creationId xmlns:p14="http://schemas.microsoft.com/office/powerpoint/2010/main" val="309684068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Thank you Images - Free Download on Freepik">
            <a:extLst>
              <a:ext uri="{FF2B5EF4-FFF2-40B4-BE49-F238E27FC236}">
                <a16:creationId xmlns:a16="http://schemas.microsoft.com/office/drawing/2014/main" id="{C4C8DC29-5492-9BC8-10D5-EC06BF82BD6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71750" y="1375902"/>
            <a:ext cx="7048500" cy="4991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90610189"/>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docProps/app.xml><?xml version="1.0" encoding="utf-8"?>
<Properties xmlns="http://schemas.openxmlformats.org/officeDocument/2006/extended-properties" xmlns:vt="http://schemas.openxmlformats.org/officeDocument/2006/docPropsVTypes">
  <Template>Organic</Template>
  <TotalTime>1</TotalTime>
  <Words>1646</Words>
  <Application>Microsoft Office PowerPoint</Application>
  <PresentationFormat>Widescreen</PresentationFormat>
  <Paragraphs>63</Paragraphs>
  <Slides>13</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Arial</vt:lpstr>
      <vt:lpstr>Garamond</vt:lpstr>
      <vt:lpstr>Times New Roman</vt:lpstr>
      <vt:lpstr>Organic</vt:lpstr>
      <vt:lpstr>COMPREHENSIVE DIGITAL FORENSIC INVESTIGATION AND DATA ACQUISITION FRAMEWORK FOR SMART HOME IOT DEVICES</vt:lpstr>
      <vt:lpstr>Research Context &amp; Background</vt:lpstr>
      <vt:lpstr>Research Context &amp; Background (Part 2)</vt:lpstr>
      <vt:lpstr> Literature Support</vt:lpstr>
      <vt:lpstr>Research Problem</vt:lpstr>
      <vt:lpstr>Research Aim</vt:lpstr>
      <vt:lpstr>Research Objectives</vt:lpstr>
      <vt:lpstr>Literature Review Overview.</vt:lpstr>
      <vt:lpstr>Research Methodology Overview.</vt:lpstr>
      <vt:lpstr>System Design / Framework</vt:lpstr>
      <vt:lpstr>Data Collection Process</vt:lpstr>
      <vt:lpstr>Reference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Debarati Basu</dc:creator>
  <cp:lastModifiedBy>Debarati Basu</cp:lastModifiedBy>
  <cp:revision>1</cp:revision>
  <dcterms:created xsi:type="dcterms:W3CDTF">2026-04-11T14:41:12Z</dcterms:created>
  <dcterms:modified xsi:type="dcterms:W3CDTF">2026-04-11T14:42:56Z</dcterms:modified>
</cp:coreProperties>
</file>