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5124113" cy="106886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5" d="100"/>
          <a:sy n="75" d="100"/>
        </p:scale>
        <p:origin x="254" y="-16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EC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1168" y="182880"/>
            <a:ext cx="14721840" cy="987552"/>
          </a:xfrm>
          <a:prstGeom prst="rect">
            <a:avLst/>
          </a:prstGeom>
          <a:solidFill>
            <a:srgbClr val="DDECF9"/>
          </a:solidFill>
          <a:ln w="38100">
            <a:solidFill>
              <a:srgbClr val="0A1C3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11480" y="274320"/>
            <a:ext cx="14282928" cy="575542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ctr">
              <a:spcAft>
                <a:spcPts val="0"/>
              </a:spcAft>
            </a:pPr>
            <a:r>
              <a:rPr sz="1750" b="1" i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Ultra-Processed Food Consumption, Dietary Patterns and Metabolic Syndrome Prevalence Among Young Adults Aged 18-35: A Systematic Review of International Evidence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38912" y="950976"/>
            <a:ext cx="14218920" cy="204671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ctr">
              <a:spcAft>
                <a:spcPts val="0"/>
              </a:spcAft>
            </a:pPr>
            <a:r>
              <a:rPr sz="1090" b="0" i="0" dirty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IN" sz="1090" dirty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Vaibhavi Hardik Barot</a:t>
            </a:r>
            <a:r>
              <a:rPr sz="1090" b="0" i="0" dirty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|   Student Email: </a:t>
            </a:r>
            <a:r>
              <a:rPr lang="en-IN" sz="1090" b="0" i="0" dirty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2539619@student.uwtsd.ac.uk</a:t>
            </a:r>
            <a:r>
              <a:rPr sz="1090" b="0" i="0" dirty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|   Supervisor: </a:t>
            </a:r>
            <a:r>
              <a:rPr lang="en-IN" sz="1090" b="0" i="0" dirty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IN" sz="1090" b="0" i="0" dirty="0" err="1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Itse</a:t>
            </a:r>
            <a:r>
              <a:rPr lang="en-IN" sz="1090" b="0" i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Olaoye</a:t>
            </a:r>
            <a:r>
              <a:rPr sz="1090" b="0" i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|   </a:t>
            </a:r>
            <a:r>
              <a:rPr sz="1090" b="0" i="0" dirty="0" err="1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sz="1090" b="0" i="0" dirty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MSc Public Health and Social Care in Practice   |   Module: LCHS7008 - Practice-Based Research</a:t>
            </a:r>
          </a:p>
        </p:txBody>
      </p:sp>
      <p:sp>
        <p:nvSpPr>
          <p:cNvPr id="5" name="Rectangle 4"/>
          <p:cNvSpPr/>
          <p:nvPr/>
        </p:nvSpPr>
        <p:spPr>
          <a:xfrm>
            <a:off x="201168" y="1389888"/>
            <a:ext cx="4754880" cy="4096512"/>
          </a:xfrm>
          <a:prstGeom prst="rect">
            <a:avLst/>
          </a:prstGeom>
          <a:solidFill>
            <a:srgbClr val="DDECF9"/>
          </a:solidFill>
          <a:ln w="30480">
            <a:solidFill>
              <a:srgbClr val="74D08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01168" y="1389888"/>
            <a:ext cx="4754880" cy="356616"/>
          </a:xfrm>
          <a:prstGeom prst="rect">
            <a:avLst/>
          </a:prstGeom>
          <a:solidFill>
            <a:srgbClr val="F4F8FD"/>
          </a:solidFill>
          <a:ln>
            <a:solidFill>
              <a:srgbClr val="74D08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166360" y="1389888"/>
            <a:ext cx="4754880" cy="4096512"/>
          </a:xfrm>
          <a:prstGeom prst="rect">
            <a:avLst/>
          </a:prstGeom>
          <a:solidFill>
            <a:srgbClr val="DDECF9"/>
          </a:solidFill>
          <a:ln w="30480">
            <a:solidFill>
              <a:srgbClr val="D364C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166360" y="1389888"/>
            <a:ext cx="4754880" cy="356616"/>
          </a:xfrm>
          <a:prstGeom prst="rect">
            <a:avLst/>
          </a:prstGeom>
          <a:solidFill>
            <a:srgbClr val="F4F8FD"/>
          </a:solidFill>
          <a:ln>
            <a:solidFill>
              <a:srgbClr val="D364C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65697" y="1417320"/>
            <a:ext cx="4517136" cy="298543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l">
              <a:spcAft>
                <a:spcPts val="0"/>
              </a:spcAft>
            </a:pPr>
            <a:r>
              <a:rPr sz="1700" b="1" i="0" dirty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Prevalence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122408" y="1389888"/>
            <a:ext cx="4754880" cy="2834640"/>
          </a:xfrm>
          <a:prstGeom prst="rect">
            <a:avLst/>
          </a:prstGeom>
          <a:solidFill>
            <a:srgbClr val="DDECF9"/>
          </a:solidFill>
          <a:ln w="30480">
            <a:solidFill>
              <a:srgbClr val="F29B7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0122408" y="1389888"/>
            <a:ext cx="4754880" cy="356616"/>
          </a:xfrm>
          <a:prstGeom prst="rect">
            <a:avLst/>
          </a:prstGeom>
          <a:solidFill>
            <a:srgbClr val="F4F8FD"/>
          </a:solidFill>
          <a:ln>
            <a:solidFill>
              <a:srgbClr val="F29B7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241280" y="1431036"/>
            <a:ext cx="4517136" cy="298543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l">
              <a:spcAft>
                <a:spcPts val="0"/>
              </a:spcAft>
            </a:pPr>
            <a:r>
              <a:rPr sz="1700" b="1" i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Impact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259568" y="1819656"/>
            <a:ext cx="4480560" cy="2108269"/>
          </a:xfrm>
          <a:prstGeom prst="rect">
            <a:avLst/>
          </a:prstGeom>
          <a:noFill/>
        </p:spPr>
        <p:txBody>
          <a:bodyPr wrap="square" lIns="27432" tIns="0" rIns="27432" bIns="0">
            <a:spAutoFit/>
          </a:bodyPr>
          <a:lstStyle/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18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Adults in the younger age group: enhance dietary habits and metabolic health risk knowledge.</a:t>
            </a:r>
          </a:p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18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Medical workers: Assistance in early detection of poor dietary habits and preventive nutrition education.</a:t>
            </a:r>
          </a:p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18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 services: Educate and inform on target nutrition and community health </a:t>
            </a:r>
            <a:r>
              <a:rPr sz="1180" dirty="0" err="1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programmes</a:t>
            </a:r>
            <a:r>
              <a:rPr sz="118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18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Policymakers: Discover the evidence that could be applicable to food settings, labelling and prevention measures.</a:t>
            </a:r>
          </a:p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18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Future study: Identify gaps in evidence that need more powerful longitudinal studies.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201168" y="5669280"/>
            <a:ext cx="4754880" cy="4773168"/>
          </a:xfrm>
          <a:prstGeom prst="rect">
            <a:avLst/>
          </a:prstGeom>
          <a:solidFill>
            <a:srgbClr val="DDECF9"/>
          </a:solidFill>
          <a:ln w="30480">
            <a:solidFill>
              <a:srgbClr val="5A9EC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01168" y="5669280"/>
            <a:ext cx="4754880" cy="365760"/>
          </a:xfrm>
          <a:prstGeom prst="rect">
            <a:avLst/>
          </a:prstGeom>
          <a:solidFill>
            <a:srgbClr val="F4F8FD"/>
          </a:solidFill>
          <a:ln>
            <a:solidFill>
              <a:srgbClr val="5A9EC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20040" y="5715000"/>
            <a:ext cx="4517136" cy="274320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l">
              <a:spcAft>
                <a:spcPts val="0"/>
              </a:spcAft>
            </a:pPr>
            <a:r>
              <a:rPr sz="1550" b="1" i="0" dirty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Question, Aim and Objectives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29184" y="6153912"/>
            <a:ext cx="4498848" cy="233910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l">
              <a:spcAft>
                <a:spcPts val="0"/>
              </a:spcAft>
            </a:pPr>
            <a:r>
              <a:rPr sz="1280" b="1" i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29184" y="6437376"/>
            <a:ext cx="4462272" cy="609398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just">
              <a:spcAft>
                <a:spcPts val="0"/>
              </a:spcAft>
            </a:pPr>
            <a:r>
              <a:rPr sz="1240" b="0" i="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the association between ultra-processed food consumption, dietary patterns and metabolic syndrome prevalence among young adults aged 18-35?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29184" y="7315200"/>
            <a:ext cx="4498848" cy="233910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l">
              <a:spcAft>
                <a:spcPts val="0"/>
              </a:spcAft>
            </a:pPr>
            <a:r>
              <a:rPr sz="1280" b="1" i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Aim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29184" y="7598664"/>
            <a:ext cx="4462272" cy="609398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just">
              <a:spcAft>
                <a:spcPts val="0"/>
              </a:spcAft>
            </a:pPr>
            <a:r>
              <a:rPr sz="1240" b="0" i="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systematically examine the association between ultra-processed food consumption, dietary patterns and metabolic syndrome prevalence among young adults aged 18-35.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29184" y="8476488"/>
            <a:ext cx="4498848" cy="233910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l">
              <a:spcAft>
                <a:spcPts val="0"/>
              </a:spcAft>
            </a:pPr>
            <a:r>
              <a:rPr sz="1280" b="1" i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Objectives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29184" y="8778240"/>
            <a:ext cx="4480560" cy="1154162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just">
              <a:spcAft>
                <a:spcPts val="0"/>
              </a:spcAft>
            </a:pPr>
            <a:r>
              <a:rPr sz="1210" b="0" i="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To determine prevalent patterns of consumption of ultra-processed food in young adults.</a:t>
            </a:r>
            <a:b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sz="1210" b="0" i="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To assess the correlation between consumption of ultra-processed food and prevalence of metabolic syndrome.</a:t>
            </a:r>
            <a:b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sz="1210" b="0" i="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To test the effects of dietary quality and lifestyle factors on the reported associations.</a:t>
            </a:r>
          </a:p>
        </p:txBody>
      </p:sp>
      <p:sp>
        <p:nvSpPr>
          <p:cNvPr id="26" name="Rectangle 25"/>
          <p:cNvSpPr/>
          <p:nvPr/>
        </p:nvSpPr>
        <p:spPr>
          <a:xfrm>
            <a:off x="5166360" y="5669280"/>
            <a:ext cx="4754880" cy="2251976"/>
          </a:xfrm>
          <a:prstGeom prst="rect">
            <a:avLst/>
          </a:prstGeom>
          <a:solidFill>
            <a:srgbClr val="DDECF9"/>
          </a:solidFill>
          <a:ln w="30480">
            <a:solidFill>
              <a:srgbClr val="56A6D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5166360" y="5669280"/>
            <a:ext cx="4754880" cy="356616"/>
          </a:xfrm>
          <a:prstGeom prst="rect">
            <a:avLst/>
          </a:prstGeom>
          <a:solidFill>
            <a:srgbClr val="F4F8FD"/>
          </a:solidFill>
          <a:ln>
            <a:solidFill>
              <a:srgbClr val="56A6D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285232" y="5710428"/>
            <a:ext cx="4517136" cy="298543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l">
              <a:spcAft>
                <a:spcPts val="0"/>
              </a:spcAft>
            </a:pPr>
            <a:r>
              <a:rPr sz="1700" b="1" i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Proposed Methodology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303520" y="6099048"/>
            <a:ext cx="4480560" cy="1614353"/>
          </a:xfrm>
          <a:prstGeom prst="rect">
            <a:avLst/>
          </a:prstGeom>
          <a:noFill/>
        </p:spPr>
        <p:txBody>
          <a:bodyPr wrap="square" lIns="27432" tIns="0" rIns="27432" bIns="0">
            <a:spAutoFit/>
          </a:bodyPr>
          <a:lstStyle/>
          <a:p>
            <a:pPr marL="285750" indent="-285750" algn="just">
              <a:lnSpc>
                <a:spcPct val="108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29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Published observational studies are systematically reviewed, with the PRISMA 2020 guidelines of report (Page et al., 2021).</a:t>
            </a:r>
            <a:endParaRPr lang="en-US" sz="1290" dirty="0">
              <a:solidFill>
                <a:srgbClr val="2D3B4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8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29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 through PubMed, PubMed Central and other available academic databases.</a:t>
            </a:r>
          </a:p>
          <a:p>
            <a:pPr marL="285750" indent="-285750" algn="just">
              <a:lnSpc>
                <a:spcPct val="108000"/>
              </a:lnSpc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sz="129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Narratively </a:t>
            </a:r>
            <a:r>
              <a:rPr sz="1290" dirty="0" err="1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synthesise</a:t>
            </a:r>
            <a:r>
              <a:rPr sz="1290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findings of eligible studies critically and with regard to study design and potential confounding.</a:t>
            </a:r>
          </a:p>
        </p:txBody>
      </p:sp>
      <p:sp>
        <p:nvSpPr>
          <p:cNvPr id="30" name="Rectangle 29"/>
          <p:cNvSpPr/>
          <p:nvPr/>
        </p:nvSpPr>
        <p:spPr>
          <a:xfrm>
            <a:off x="10122408" y="6584076"/>
            <a:ext cx="4754880" cy="3858372"/>
          </a:xfrm>
          <a:prstGeom prst="rect">
            <a:avLst/>
          </a:prstGeom>
          <a:solidFill>
            <a:srgbClr val="DDECF9"/>
          </a:solidFill>
          <a:ln w="30480">
            <a:solidFill>
              <a:srgbClr val="4894C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10122408" y="6584076"/>
            <a:ext cx="4754880" cy="356616"/>
          </a:xfrm>
          <a:prstGeom prst="rect">
            <a:avLst/>
          </a:prstGeom>
          <a:solidFill>
            <a:srgbClr val="F4F8FD"/>
          </a:solidFill>
          <a:ln>
            <a:solidFill>
              <a:srgbClr val="4894C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10314369" y="6649843"/>
            <a:ext cx="4517136" cy="290849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l">
              <a:spcAft>
                <a:spcPts val="0"/>
              </a:spcAft>
            </a:pPr>
            <a:r>
              <a:rPr sz="1650" b="1" i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314369" y="7046774"/>
            <a:ext cx="4480560" cy="3223703"/>
          </a:xfrm>
          <a:prstGeom prst="rect">
            <a:avLst/>
          </a:prstGeom>
          <a:noFill/>
        </p:spPr>
        <p:txBody>
          <a:bodyPr wrap="square" lIns="27432" tIns="0" rIns="27432" bIns="0">
            <a:spAutoFit/>
          </a:bodyPr>
          <a:lstStyle/>
          <a:p>
            <a:pPr algn="just">
              <a:lnSpc>
                <a:spcPct val="108000"/>
              </a:lnSpc>
              <a:spcAft>
                <a:spcPts val="300"/>
              </a:spcAft>
            </a:pP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Bussa, M., Ambrogi, F., </a:t>
            </a:r>
            <a:r>
              <a:rPr sz="915" dirty="0" err="1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Edefonti</a:t>
            </a: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V., O’Flaherty, M., Chavez-Ugalde, Y. and </a:t>
            </a:r>
            <a:r>
              <a:rPr sz="915" dirty="0" err="1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Colombet</a:t>
            </a: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Z., 2025. Identifying the patterns of ultra-processed food consumption and their characteristics in the UK adults using the UK National Diet and Nutritional Surveys 2008/09 to 2018/19. Public health nutrition, 28(1), p.e149.</a:t>
            </a:r>
          </a:p>
          <a:p>
            <a:pPr algn="just">
              <a:lnSpc>
                <a:spcPct val="108000"/>
              </a:lnSpc>
              <a:spcAft>
                <a:spcPts val="300"/>
              </a:spcAft>
            </a:pP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Lane, M.M., Gamage, E., Du, S., </a:t>
            </a:r>
            <a:r>
              <a:rPr sz="915" dirty="0" err="1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Ashtree</a:t>
            </a: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D.N., McGuinness, A.J., Gauci, S., Baker, P., Lawrence, M., Rebholz, C.M., Srour, B. and </a:t>
            </a:r>
            <a:r>
              <a:rPr sz="915" dirty="0" err="1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Touvier</a:t>
            </a: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2024. Ultra-processed food exposure and adverse health outcomes: umbrella review of epidemiological meta-analyses. </a:t>
            </a:r>
            <a:r>
              <a:rPr sz="915" dirty="0" err="1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bmj</a:t>
            </a: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384.</a:t>
            </a:r>
          </a:p>
          <a:p>
            <a:pPr algn="just">
              <a:lnSpc>
                <a:spcPct val="108000"/>
              </a:lnSpc>
              <a:spcAft>
                <a:spcPts val="300"/>
              </a:spcAft>
            </a:pP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Monteiro, C.A., Cannon, G., Levy, R.B., </a:t>
            </a:r>
            <a:r>
              <a:rPr sz="915" dirty="0" err="1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Moubarac</a:t>
            </a: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J.C., Louzada, M.L., Rauber, F., Khandpur, N., Cediel, G., Neri, D., Martinez-Steele, E. and Baraldi, L.G., 2019. Ultra-processed foods: what they are and how to identify them. Public health nutrition, 22(5), pp.936-941.</a:t>
            </a:r>
          </a:p>
          <a:p>
            <a:pPr algn="just">
              <a:lnSpc>
                <a:spcPct val="108000"/>
              </a:lnSpc>
              <a:spcAft>
                <a:spcPts val="300"/>
              </a:spcAft>
            </a:pP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Page, M.J., McKenzie, J.E., Bossuyt, P.M., </a:t>
            </a:r>
            <a:r>
              <a:rPr sz="915" dirty="0" err="1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Boutron</a:t>
            </a: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I., Hoffmann, T.C., Mulrow, C.D., </a:t>
            </a:r>
            <a:r>
              <a:rPr sz="915" dirty="0" err="1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Shamseer</a:t>
            </a: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L., Tetzlaff, J.M., Akl, E.A., Brennan, S.E. and Chou, R., 2021. The PRISMA 2020 statement: an updated guideline for reporting systematic reviews. </a:t>
            </a:r>
            <a:r>
              <a:rPr sz="915" dirty="0" err="1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bmj</a:t>
            </a: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372.</a:t>
            </a:r>
          </a:p>
          <a:p>
            <a:pPr algn="just">
              <a:lnSpc>
                <a:spcPct val="108000"/>
              </a:lnSpc>
              <a:spcAft>
                <a:spcPts val="300"/>
              </a:spcAft>
            </a:pP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Shu, L., Zhang, X., Zhou, J., Zhu, Q. and Si, C., 2023. Ultra-processed food consumption and increased risk of metabolic syndrome: a systematic review and meta-analysis of observational studies. Frontiers in nutrition, 10, p.1211797.</a:t>
            </a:r>
          </a:p>
          <a:p>
            <a:pPr algn="just">
              <a:lnSpc>
                <a:spcPct val="108000"/>
              </a:lnSpc>
              <a:spcAft>
                <a:spcPts val="300"/>
              </a:spcAft>
            </a:pPr>
            <a:r>
              <a:rPr sz="91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(WHO), 2026. Obesity and overweight. Available at: https://www.who.int/news-room/fact-sheets/detail/obesity-and-overweight [Accessed on: 21.10.2026]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F588E34-84BD-2909-6A9C-6BDC1EB1E708}"/>
              </a:ext>
            </a:extLst>
          </p:cNvPr>
          <p:cNvSpPr txBox="1"/>
          <p:nvPr/>
        </p:nvSpPr>
        <p:spPr>
          <a:xfrm>
            <a:off x="383985" y="1883664"/>
            <a:ext cx="4480560" cy="3032240"/>
          </a:xfrm>
          <a:prstGeom prst="rect">
            <a:avLst/>
          </a:prstGeom>
          <a:noFill/>
        </p:spPr>
        <p:txBody>
          <a:bodyPr wrap="square" lIns="27432" tIns="0" rIns="27432" bIns="0">
            <a:spAutoFit/>
          </a:bodyPr>
          <a:lstStyle/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08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Ultra-processed food (UPFs) are packaged snacks, sweetened beverages, processed meats and prepared meals that consist of industrial ingredients and additives (Monteiro et al., 2019).</a:t>
            </a:r>
          </a:p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08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Metabolic syndrome is a condition that includes abdominal obesity, hypertension, unhealthy levels of glucose and lipids in the blood, which predisposes heart diseases and diabetes.</a:t>
            </a:r>
          </a:p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08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2024, 2.6 billion adults worldwide were overweight (including 940 million with obesity) (WHO, 2026). These are not the prevalence statistics of metabolic syndrome but obesity statistics.</a:t>
            </a:r>
          </a:p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08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a study in the UK, UPFs were in the survey data an approximate 54% of the total energy consumption among adults, as of 2008 to 2019 (Bussa et al., 2025).</a:t>
            </a:r>
          </a:p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08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meta-analysis of 23,500 subjects (6,192 metabolic syndrome cases and an increase in relative risk by 25) revealed that the population with the highest UPF intake had a high occurrence of the condition in comparison with the lowest consumers (Shu et al., 2023).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DA9BD91-8348-CCF7-1555-7F1965098057}"/>
              </a:ext>
            </a:extLst>
          </p:cNvPr>
          <p:cNvSpPr txBox="1"/>
          <p:nvPr/>
        </p:nvSpPr>
        <p:spPr>
          <a:xfrm>
            <a:off x="5393259" y="1947672"/>
            <a:ext cx="4480560" cy="2764731"/>
          </a:xfrm>
          <a:prstGeom prst="rect">
            <a:avLst/>
          </a:prstGeom>
          <a:noFill/>
        </p:spPr>
        <p:txBody>
          <a:bodyPr wrap="square" lIns="27432" tIns="0" rIns="27432" bIns="0">
            <a:spAutoFit/>
          </a:bodyPr>
          <a:lstStyle/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12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dietary quality and the short-term and long-term metabolic health are some of the issues, increasing dependence on the convenient and highly processed foods.</a:t>
            </a:r>
          </a:p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12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Current evidence implicates increased UPF intake with poor cardiometabolic outcomes, but observational data cannot be used to identify causation (Lane et al., 2024).</a:t>
            </a:r>
          </a:p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12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 adult age is a critical stage where long term eating habits and prevention of chronic illness are made.</a:t>
            </a:r>
          </a:p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12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this review, the young adults will be the target population, with diet patterns being compared, the prevalence of the metabolic syndrome and the differences in research findings.</a:t>
            </a:r>
          </a:p>
          <a:p>
            <a:pPr marL="171450" indent="-171450" algn="just">
              <a:lnSpc>
                <a:spcPct val="108000"/>
              </a:lnSpc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sz="1125" dirty="0">
                <a:solidFill>
                  <a:srgbClr val="2D3B4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will make its contributions through the discovery of age-specific evidence, methodological limitations and prospects of early preventive action.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D2235C6-E495-92AD-487B-11B7A9C40863}"/>
              </a:ext>
            </a:extLst>
          </p:cNvPr>
          <p:cNvSpPr txBox="1"/>
          <p:nvPr/>
        </p:nvSpPr>
        <p:spPr>
          <a:xfrm>
            <a:off x="5374971" y="1394460"/>
            <a:ext cx="4517136" cy="298543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l">
              <a:spcAft>
                <a:spcPts val="0"/>
              </a:spcAft>
            </a:pPr>
            <a:r>
              <a:rPr sz="1700" b="1" i="0" dirty="0">
                <a:solidFill>
                  <a:srgbClr val="112C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Rationale of the Research</a:t>
            </a:r>
          </a:p>
        </p:txBody>
      </p:sp>
      <p:pic>
        <p:nvPicPr>
          <p:cNvPr id="40" name="Picture 39" descr="Ultra-processed foods and cardiometabolic risk: from evidence to policy |  npj Metabolic Health and Disease">
            <a:extLst>
              <a:ext uri="{FF2B5EF4-FFF2-40B4-BE49-F238E27FC236}">
                <a16:creationId xmlns:a16="http://schemas.microsoft.com/office/drawing/2014/main" id="{98B35464-AC1A-D275-4310-8FD8701A01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6361" y="8055864"/>
            <a:ext cx="4725746" cy="2031715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DCC74006-49BC-D6EA-8C31-8E07C5899E40}"/>
              </a:ext>
            </a:extLst>
          </p:cNvPr>
          <p:cNvSpPr txBox="1"/>
          <p:nvPr/>
        </p:nvSpPr>
        <p:spPr>
          <a:xfrm>
            <a:off x="4956048" y="10167838"/>
            <a:ext cx="5166360" cy="409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https://media.springernature.com/m685/springer-static/image/art%3A10.1038%2Fs44324-026-00116-2/MediaObjects/44324_2026_116_Figa_HTML.png</a:t>
            </a:r>
          </a:p>
        </p:txBody>
      </p:sp>
      <p:pic>
        <p:nvPicPr>
          <p:cNvPr id="43" name="Picture 42" descr="Health Risks of Ultra-Processed Foods &amp; Food Safety - The ANSI Blog">
            <a:extLst>
              <a:ext uri="{FF2B5EF4-FFF2-40B4-BE49-F238E27FC236}">
                <a16:creationId xmlns:a16="http://schemas.microsoft.com/office/drawing/2014/main" id="{957FF9E1-BE8F-0002-6BA9-DE77AB94BA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1552" y="4343057"/>
            <a:ext cx="4754880" cy="1646263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95666FB5-BB13-2260-476D-6D27E2FACE54}"/>
              </a:ext>
            </a:extLst>
          </p:cNvPr>
          <p:cNvSpPr txBox="1"/>
          <p:nvPr/>
        </p:nvSpPr>
        <p:spPr>
          <a:xfrm>
            <a:off x="10314369" y="6029220"/>
            <a:ext cx="412011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https://blog.ansi.org/wp-content/uploads/2025/10/woman-eating-unhealthy-ultra-processed-foods.webp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1044</Words>
  <Application>Microsoft Office PowerPoint</Application>
  <PresentationFormat>Custom</PresentationFormat>
  <Paragraphs>40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Times New Roman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lastModifiedBy>barothardik11652@outlook.com</cp:lastModifiedBy>
  <cp:revision>5</cp:revision>
  <dcterms:created xsi:type="dcterms:W3CDTF">2013-01-27T09:14:16Z</dcterms:created>
  <dcterms:modified xsi:type="dcterms:W3CDTF">2026-10-25T19:12:10Z</dcterms:modified>
  <cp:category/>
</cp:coreProperties>
</file>