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av" ContentType="audio/wav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308" r:id="rId2"/>
    <p:sldId id="288" r:id="rId3"/>
    <p:sldId id="304" r:id="rId4"/>
    <p:sldId id="305" r:id="rId5"/>
    <p:sldId id="306" r:id="rId6"/>
    <p:sldId id="276" r:id="rId7"/>
    <p:sldId id="309" r:id="rId8"/>
    <p:sldId id="310" r:id="rId9"/>
    <p:sldId id="314" r:id="rId10"/>
    <p:sldId id="315" r:id="rId11"/>
    <p:sldId id="294" r:id="rId12"/>
    <p:sldId id="296" r:id="rId13"/>
    <p:sldId id="300" r:id="rId14"/>
    <p:sldId id="317" r:id="rId15"/>
    <p:sldId id="268" r:id="rId16"/>
    <p:sldId id="258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481D213-11D6-4F78-B2F8-F4D072610AD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51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054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37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872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866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3EE0D1-748F-4AFB-B4B2-36E418AA93B1}" type="slidenum">
              <a:rPr lang="en-GB"/>
              <a:pPr/>
              <a:t>6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00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793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C212E-6908-43A6-98BF-5891B98602E6}" type="slidenum">
              <a:rPr lang="en-GB"/>
              <a:pPr/>
              <a:t>9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8187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67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10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208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5856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420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A9B08B-77B1-4036-8B5D-1E449BB21142}" type="slidenum">
              <a:rPr lang="en-GB"/>
              <a:pPr/>
              <a:t>16</a:t>
            </a:fld>
            <a:endParaRPr lang="en-GB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BE76C-7603-4748-89BA-2791B5457D3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388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8902C-2EEC-477E-A48A-3DE4CDB0D1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3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31E5-03C0-4C11-9CF5-0DA75D25E2B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467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F715F-CE67-42C3-BAEF-46E1BC6AB6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803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FFFF-4C94-471F-A1B6-1CA464963F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989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D0D9-B9BE-4DC7-96AA-FA7ACE094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92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66496-70FC-4E54-A54B-3649B29C46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81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B0864-8E89-42A0-B4DE-32C863C441A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07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D7413-280D-498A-9CDC-F4F8D6066AE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981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7CDC-6AFB-4AAE-B1B9-7757B5BAF5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78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0BD1-E573-404B-99FA-A4BCA7D3F08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692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6/4/2023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AB3C1FE-FE28-4405-9C18-518389E7902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75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027363" y="260350"/>
            <a:ext cx="6116637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 b="1" dirty="0">
                <a:solidFill>
                  <a:schemeClr val="bg1"/>
                </a:solidFill>
              </a:rPr>
              <a:t> 6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4941168"/>
            <a:ext cx="7127999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>
              <a:lnSpc>
                <a:spcPct val="90000"/>
              </a:lnSpc>
            </a:pPr>
            <a:r>
              <a:rPr lang="en-GB" b="1" dirty="0">
                <a:solidFill>
                  <a:srgbClr val="FF0000"/>
                </a:solidFill>
              </a:rPr>
              <a:t> </a:t>
            </a:r>
          </a:p>
          <a:p>
            <a:pPr marL="342900" indent="-342900" defTabSz="762000">
              <a:lnSpc>
                <a:spcPct val="90000"/>
              </a:lnSpc>
            </a:pPr>
            <a:r>
              <a:rPr lang="en-GB" sz="3200" b="1" dirty="0">
                <a:solidFill>
                  <a:schemeClr val="tx1"/>
                </a:solidFill>
              </a:rPr>
              <a:t>Symptoms and Causes of Decline</a:t>
            </a:r>
          </a:p>
          <a:p>
            <a:pPr marL="342900" indent="-342900" defTabSz="762000">
              <a:lnSpc>
                <a:spcPct val="90000"/>
              </a:lnSpc>
            </a:pPr>
            <a:endParaRPr lang="en-GB" b="1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136A24F7-62C2-496F-9316-C499534FBB57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4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8" grpId="0" animBg="1"/>
      <p:bldP spid="13414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611188" y="2257425"/>
            <a:ext cx="7416800" cy="2324100"/>
          </a:xfrm>
        </p:spPr>
        <p:txBody>
          <a:bodyPr/>
          <a:lstStyle/>
          <a:p>
            <a:pPr>
              <a:buFontTx/>
              <a:buChar char="o"/>
            </a:pPr>
            <a:r>
              <a:rPr lang="en-GB" sz="2800" dirty="0"/>
              <a:t>What are the key symptoms of decline?</a:t>
            </a:r>
          </a:p>
          <a:p>
            <a:pPr>
              <a:buFontTx/>
              <a:buChar char="o"/>
            </a:pPr>
            <a:r>
              <a:rPr lang="en-GB" sz="2800" dirty="0"/>
              <a:t>What are the main causes of decline?</a:t>
            </a:r>
          </a:p>
          <a:p>
            <a:pPr>
              <a:buFontTx/>
              <a:buChar char="o"/>
            </a:pP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E50B4-239E-449E-A6D9-40F222E8C181}" type="slidenum">
              <a:rPr lang="en-GB"/>
              <a:pPr/>
              <a:t>2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530225"/>
            <a:ext cx="7235825" cy="738188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569913" y="1916113"/>
            <a:ext cx="8002587" cy="4176712"/>
          </a:xfrm>
        </p:spPr>
        <p:txBody>
          <a:bodyPr>
            <a:normAutofit/>
          </a:bodyPr>
          <a:lstStyle/>
          <a:p>
            <a:r>
              <a:rPr lang="en-GB" sz="3200" dirty="0"/>
              <a:t>Key symptoms of decline:</a:t>
            </a:r>
          </a:p>
          <a:p>
            <a:endParaRPr lang="en-GB" sz="3200" dirty="0"/>
          </a:p>
          <a:p>
            <a:pPr lvl="1"/>
            <a:r>
              <a:rPr lang="en-GB" sz="3200" dirty="0"/>
              <a:t>Lack of cash</a:t>
            </a:r>
          </a:p>
          <a:p>
            <a:pPr lvl="1"/>
            <a:r>
              <a:rPr lang="en-GB" sz="3200" dirty="0"/>
              <a:t>Falling profitability</a:t>
            </a:r>
          </a:p>
          <a:p>
            <a:pPr lvl="1"/>
            <a:r>
              <a:rPr lang="en-GB" sz="3200" dirty="0"/>
              <a:t>Loss of key clients</a:t>
            </a:r>
          </a:p>
          <a:p>
            <a:pPr lvl="1"/>
            <a:r>
              <a:rPr lang="en-GB" sz="3200" dirty="0"/>
              <a:t>Loss of key staff</a:t>
            </a:r>
          </a:p>
          <a:p>
            <a:pPr lvl="1"/>
            <a:r>
              <a:rPr lang="en-GB" sz="3200" dirty="0"/>
              <a:t>Withdrawal from markets - divestment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0FBD6-1897-4D27-8EBC-4806EA277974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596187" cy="1006475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646113" y="2276475"/>
            <a:ext cx="8318500" cy="2867025"/>
          </a:xfrm>
        </p:spPr>
        <p:txBody>
          <a:bodyPr/>
          <a:lstStyle/>
          <a:p>
            <a:pPr>
              <a:buSzTx/>
              <a:buFontTx/>
              <a:buChar char="o"/>
            </a:pPr>
            <a:r>
              <a:rPr lang="en-GB" sz="3200" dirty="0"/>
              <a:t>Main causes of decline:</a:t>
            </a:r>
          </a:p>
          <a:p>
            <a:pPr lvl="1">
              <a:buSzTx/>
              <a:buFontTx/>
              <a:buChar char="o"/>
            </a:pPr>
            <a:r>
              <a:rPr lang="en-GB" sz="3200" dirty="0"/>
              <a:t>Life cycle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Family businesses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PEST factor changes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Industry structural changes - competition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C4F21-E8CD-4313-83B7-346E97750021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010400" cy="6223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1"/>
                </a:solidFill>
              </a:rPr>
              <a:t>Life Cycle Model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EA2E-3661-4543-B6E5-B6DA15AAAB49}" type="slidenum">
              <a:rPr lang="en-GB"/>
              <a:pPr/>
              <a:t>5</a:t>
            </a:fld>
            <a:endParaRPr lang="en-GB"/>
          </a:p>
        </p:txBody>
      </p:sp>
      <p:graphicFrame>
        <p:nvGraphicFramePr>
          <p:cNvPr id="132099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2913" y="1670050"/>
          <a:ext cx="8170862" cy="507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170560" imgH="5072040" progId="Word.Document.8">
                  <p:embed/>
                </p:oleObj>
              </mc:Choice>
              <mc:Fallback>
                <p:oleObj name="Document" r:id="rId3" imgW="8170560" imgH="5072040" progId="Word.Document.8">
                  <p:embed/>
                  <p:pic>
                    <p:nvPicPr>
                      <p:cNvPr id="0" name="Picture 3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3" y="1670050"/>
                        <a:ext cx="8170862" cy="5072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1263650" y="1898650"/>
            <a:ext cx="7388225" cy="1685925"/>
          </a:xfrm>
          <a:prstGeom prst="rect">
            <a:avLst/>
          </a:prstGeom>
          <a:solidFill>
            <a:srgbClr val="E5EBFF"/>
          </a:solidFill>
          <a:ln w="12699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1" name="Line 5"/>
          <p:cNvSpPr>
            <a:spLocks noChangeShapeType="1"/>
          </p:cNvSpPr>
          <p:nvPr/>
        </p:nvSpPr>
        <p:spPr bwMode="auto">
          <a:xfrm>
            <a:off x="1263650" y="1604963"/>
            <a:ext cx="0" cy="4716462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2" name="Line 6"/>
          <p:cNvSpPr>
            <a:spLocks noChangeShapeType="1"/>
          </p:cNvSpPr>
          <p:nvPr/>
        </p:nvSpPr>
        <p:spPr bwMode="auto">
          <a:xfrm>
            <a:off x="722312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3" name="Line 7"/>
          <p:cNvSpPr>
            <a:spLocks noChangeShapeType="1"/>
          </p:cNvSpPr>
          <p:nvPr/>
        </p:nvSpPr>
        <p:spPr bwMode="auto">
          <a:xfrm>
            <a:off x="5659438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4" name="Line 8"/>
          <p:cNvSpPr>
            <a:spLocks noChangeShapeType="1"/>
          </p:cNvSpPr>
          <p:nvPr/>
        </p:nvSpPr>
        <p:spPr bwMode="auto">
          <a:xfrm>
            <a:off x="4081463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5" name="Line 9"/>
          <p:cNvSpPr>
            <a:spLocks noChangeShapeType="1"/>
          </p:cNvSpPr>
          <p:nvPr/>
        </p:nvSpPr>
        <p:spPr bwMode="auto">
          <a:xfrm>
            <a:off x="251777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132106" name="Object 10">
            <a:hlinkClick r:id="" action="ppaction://ole?verb=0"/>
          </p:cNvPr>
          <p:cNvGraphicFramePr>
            <a:graphicFrameLocks/>
          </p:cNvGraphicFramePr>
          <p:nvPr/>
        </p:nvGraphicFramePr>
        <p:xfrm>
          <a:off x="977900" y="1693863"/>
          <a:ext cx="7697788" cy="2074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5" imgW="7124739" imgH="1914395" progId="MSGraph.Chart.8">
                  <p:embed followColorScheme="full"/>
                </p:oleObj>
              </mc:Choice>
              <mc:Fallback>
                <p:oleObj name="Chart" r:id="rId5" imgW="7124739" imgH="1914395" progId="MSGraph.Chart.8">
                  <p:embed followColorScheme="full"/>
                  <p:pic>
                    <p:nvPicPr>
                      <p:cNvPr id="0" name="Picture 10"/>
                      <p:cNvPicPr>
                        <a:picLocks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900" y="1693863"/>
                        <a:ext cx="7697788" cy="2074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4797152"/>
            <a:ext cx="8281988" cy="1219200"/>
          </a:xfrm>
        </p:spPr>
        <p:txBody>
          <a:bodyPr/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sz="2400" dirty="0"/>
              <a:t>Diversification and Acquisitions </a:t>
            </a:r>
            <a:endParaRPr lang="en-US" sz="2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FA89A402-C316-43BE-BA86-248EEBA4F40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/>
              <a:t>Diversification and Acquisitions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971550" y="2060575"/>
            <a:ext cx="7200900" cy="3455988"/>
          </a:xfrm>
        </p:spPr>
        <p:txBody>
          <a:bodyPr>
            <a:normAutofit/>
          </a:bodyPr>
          <a:lstStyle/>
          <a:p>
            <a:r>
              <a:rPr lang="en-GB" sz="3600" dirty="0"/>
              <a:t>Why diversify?  Why acquire?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38200"/>
          </a:xfrm>
        </p:spPr>
        <p:txBody>
          <a:bodyPr/>
          <a:lstStyle/>
          <a:p>
            <a:r>
              <a:rPr lang="en-GB" sz="3200"/>
              <a:t>Diversification and Acquisitions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569913" y="1557338"/>
            <a:ext cx="8002587" cy="491336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800" dirty="0"/>
              <a:t>Diversification occurs in two ways:</a:t>
            </a:r>
          </a:p>
          <a:p>
            <a:pPr>
              <a:lnSpc>
                <a:spcPct val="100000"/>
              </a:lnSpc>
            </a:pPr>
            <a:endParaRPr lang="en-GB" sz="2800" dirty="0"/>
          </a:p>
          <a:p>
            <a:pPr lvl="2">
              <a:lnSpc>
                <a:spcPct val="100000"/>
              </a:lnSpc>
            </a:pPr>
            <a:r>
              <a:rPr lang="en-GB" sz="2000" dirty="0"/>
              <a:t>Related </a:t>
            </a:r>
          </a:p>
          <a:p>
            <a:pPr lvl="2">
              <a:lnSpc>
                <a:spcPct val="100000"/>
              </a:lnSpc>
            </a:pPr>
            <a:r>
              <a:rPr lang="en-GB" sz="2000" dirty="0"/>
              <a:t>Unrelated </a:t>
            </a:r>
          </a:p>
          <a:p>
            <a:pPr lvl="1">
              <a:lnSpc>
                <a:spcPct val="100000"/>
              </a:lnSpc>
            </a:pPr>
            <a:endParaRPr lang="en-GB" sz="2800" dirty="0"/>
          </a:p>
          <a:p>
            <a:pPr lvl="1">
              <a:lnSpc>
                <a:spcPct val="100000"/>
              </a:lnSpc>
            </a:pPr>
            <a:r>
              <a:rPr lang="en-GB" sz="2800" dirty="0"/>
              <a:t>Acquisition:</a:t>
            </a:r>
          </a:p>
          <a:p>
            <a:pPr lvl="1">
              <a:lnSpc>
                <a:spcPct val="160000"/>
              </a:lnSpc>
            </a:pPr>
            <a:r>
              <a:rPr lang="en-GB" sz="2400" dirty="0"/>
              <a:t>Gaining resources </a:t>
            </a:r>
          </a:p>
          <a:p>
            <a:pPr lvl="1">
              <a:lnSpc>
                <a:spcPct val="160000"/>
              </a:lnSpc>
            </a:pPr>
            <a:r>
              <a:rPr lang="en-GB" sz="2400" dirty="0"/>
              <a:t>Often the term is applied to the purchase of another company which is operating in another market or has assets that the purchasing company wishes to possess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5085184"/>
            <a:ext cx="8281988" cy="1219200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sz="3200" dirty="0"/>
              <a:t>Joint ventures and Strategic Alliances </a:t>
            </a:r>
            <a:endParaRPr lang="en-US" sz="32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55229077-15F7-4E47-846B-5EF87F7C0E0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466725" y="1700213"/>
            <a:ext cx="8208963" cy="3960812"/>
          </a:xfrm>
        </p:spPr>
        <p:txBody>
          <a:bodyPr/>
          <a:lstStyle/>
          <a:p>
            <a:r>
              <a:rPr lang="en-GB" sz="2800" dirty="0">
                <a:cs typeface="Times New Roman" charset="0"/>
              </a:rPr>
              <a:t>Examine the reasons for the application of alliances and joint ventures </a:t>
            </a:r>
          </a:p>
          <a:p>
            <a:endParaRPr lang="en-GB" sz="2800" dirty="0">
              <a:cs typeface="Times New Roman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85216"/>
            <a:ext cx="7589837" cy="1499616"/>
          </a:xfrm>
        </p:spPr>
        <p:txBody>
          <a:bodyPr/>
          <a:lstStyle/>
          <a:p>
            <a:r>
              <a:rPr lang="en-GB" sz="3200" dirty="0"/>
              <a:t>Joint ventures and Strategic Alliances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72816"/>
            <a:ext cx="8280400" cy="4177134"/>
          </a:xfrm>
        </p:spPr>
        <p:txBody>
          <a:bodyPr/>
          <a:lstStyle/>
          <a:p>
            <a:r>
              <a:rPr lang="en-GB" sz="2800" dirty="0"/>
              <a:t>Included  in external methods are:</a:t>
            </a:r>
          </a:p>
          <a:p>
            <a:pPr lvl="1"/>
            <a:r>
              <a:rPr lang="en-GB" sz="2400" dirty="0"/>
              <a:t>Acquisitions (friendly/ agreed; hostile)</a:t>
            </a:r>
          </a:p>
          <a:p>
            <a:pPr lvl="1"/>
            <a:r>
              <a:rPr lang="en-GB" sz="2400" dirty="0"/>
              <a:t>Mergers (an agreed takeover?)</a:t>
            </a:r>
          </a:p>
          <a:p>
            <a:pPr lvl="1"/>
            <a:r>
              <a:rPr lang="en-GB" sz="2400" dirty="0"/>
              <a:t>Joint Ventures</a:t>
            </a:r>
          </a:p>
          <a:p>
            <a:pPr lvl="1"/>
            <a:r>
              <a:rPr lang="en-GB" sz="2400" dirty="0"/>
              <a:t>Partnerships/ Alliances</a:t>
            </a:r>
          </a:p>
          <a:p>
            <a:pPr lvl="1"/>
            <a:r>
              <a:rPr lang="en-GB" sz="2400" dirty="0"/>
              <a:t>Networks/ Clans</a:t>
            </a:r>
          </a:p>
          <a:p>
            <a:pPr lvl="1"/>
            <a:endParaRPr lang="en-GB" sz="2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385763" y="1196975"/>
            <a:ext cx="8370887" cy="5245100"/>
          </a:xfrm>
          <a:noFill/>
          <a:ln/>
        </p:spPr>
        <p:txBody>
          <a:bodyPr lIns="90488" tIns="44450" rIns="90488" bIns="44450"/>
          <a:lstStyle/>
          <a:p>
            <a:r>
              <a:rPr lang="en-GB" sz="2800"/>
              <a:t>Strategic option - a method for strategic development</a:t>
            </a:r>
          </a:p>
          <a:p>
            <a:r>
              <a:rPr lang="en-GB" sz="2800"/>
              <a:t>Strategic alliances</a:t>
            </a:r>
          </a:p>
          <a:p>
            <a:pPr lvl="1"/>
            <a:r>
              <a:rPr lang="en-GB" sz="2400"/>
              <a:t>common term</a:t>
            </a:r>
          </a:p>
          <a:p>
            <a:r>
              <a:rPr lang="en-GB" sz="2800"/>
              <a:t>Joint ventures</a:t>
            </a:r>
          </a:p>
          <a:p>
            <a:pPr lvl="1"/>
            <a:r>
              <a:rPr lang="en-GB" sz="2400"/>
              <a:t>establishment of a new and independent company.  Jointly owned by partners</a:t>
            </a:r>
          </a:p>
          <a:p>
            <a:r>
              <a:rPr lang="en-GB" sz="2800"/>
              <a:t>Partnerships</a:t>
            </a:r>
          </a:p>
          <a:p>
            <a:pPr lvl="1"/>
            <a:r>
              <a:rPr lang="en-GB" sz="2400"/>
              <a:t>establishment of a new entity that incorporates two or more organisations’ activities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1628775"/>
            <a:ext cx="7485063" cy="4113213"/>
          </a:xfrm>
          <a:noFill/>
          <a:ln/>
        </p:spPr>
        <p:txBody>
          <a:bodyPr lIns="90488" tIns="44450" rIns="90488" bIns="44450"/>
          <a:lstStyle/>
          <a:p>
            <a:r>
              <a:rPr lang="en-GB" sz="2800" dirty="0"/>
              <a:t>Rationale:</a:t>
            </a:r>
          </a:p>
          <a:p>
            <a:pPr lvl="1"/>
            <a:r>
              <a:rPr lang="en-GB" sz="2400" dirty="0"/>
              <a:t>less risky than acquisition</a:t>
            </a:r>
          </a:p>
          <a:p>
            <a:pPr lvl="1"/>
            <a:r>
              <a:rPr lang="en-GB" sz="2400" dirty="0"/>
              <a:t>speedier than organic growth</a:t>
            </a:r>
          </a:p>
          <a:p>
            <a:pPr lvl="1"/>
            <a:r>
              <a:rPr lang="en-GB" sz="2400" dirty="0"/>
              <a:t>synergy through -</a:t>
            </a:r>
          </a:p>
          <a:p>
            <a:pPr lvl="2"/>
            <a:r>
              <a:rPr lang="en-GB" sz="2000" dirty="0"/>
              <a:t>co-operation</a:t>
            </a:r>
          </a:p>
          <a:p>
            <a:pPr lvl="2"/>
            <a:r>
              <a:rPr lang="en-GB" sz="2000" dirty="0"/>
              <a:t>innovation (new technologies –development of AI)</a:t>
            </a:r>
          </a:p>
          <a:p>
            <a:pPr lvl="2"/>
            <a:r>
              <a:rPr lang="en-GB" sz="2000" dirty="0"/>
              <a:t>lower costs</a:t>
            </a:r>
          </a:p>
          <a:p>
            <a:pPr lvl="1"/>
            <a:r>
              <a:rPr lang="en-GB" sz="2400" dirty="0"/>
              <a:t>concentration on core competencies</a:t>
            </a:r>
          </a:p>
          <a:p>
            <a:pPr lvl="1"/>
            <a:r>
              <a:rPr lang="en-GB" sz="2400" dirty="0"/>
              <a:t>TO GAIN COMPETITIVE ADVANTAGE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build="p" bldLvl="3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6850"/>
            <a:ext cx="8651875" cy="869950"/>
          </a:xfrm>
        </p:spPr>
        <p:txBody>
          <a:bodyPr>
            <a:normAutofit fontScale="90000"/>
          </a:bodyPr>
          <a:lstStyle/>
          <a:p>
            <a:r>
              <a:rPr lang="en-GB" sz="3200"/>
              <a:t>Joint ventures and Strategic Alliances –</a:t>
            </a:r>
            <a:br>
              <a:rPr lang="en-GB" sz="3200"/>
            </a:br>
            <a:r>
              <a:rPr lang="en-GB" sz="3200"/>
              <a:t>Alliances continued…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773238"/>
            <a:ext cx="8242300" cy="2533650"/>
          </a:xfrm>
        </p:spPr>
        <p:txBody>
          <a:bodyPr/>
          <a:lstStyle/>
          <a:p>
            <a:pPr marL="381000" lvl="2" indent="0" algn="just">
              <a:buNone/>
            </a:pPr>
            <a:r>
              <a:rPr lang="en-GB" sz="2400" dirty="0"/>
              <a:t>Alliances evenly split on financial ownership are more successful than when one has a majority interest.  </a:t>
            </a:r>
          </a:p>
          <a:p>
            <a:pPr marL="381000" lvl="2" indent="0" algn="just">
              <a:buNone/>
            </a:pPr>
            <a:r>
              <a:rPr lang="en-GB" sz="2400" dirty="0"/>
              <a:t>Clear management is more critical than financial ownership.</a:t>
            </a:r>
          </a:p>
          <a:p>
            <a:pPr marL="381000" lvl="2" indent="0" algn="just">
              <a:buFont typeface="Symbol" pitchFamily="18" charset="2"/>
              <a:buChar char="·"/>
            </a:pPr>
            <a:endParaRPr lang="en-GB" sz="2400" dirty="0"/>
          </a:p>
          <a:p>
            <a:pPr marL="381000" lvl="2" indent="0" algn="just">
              <a:buFont typeface="Symbol" pitchFamily="18" charset="2"/>
              <a:buChar char="·"/>
            </a:pPr>
            <a:endParaRPr lang="en-GB" sz="2400" dirty="0"/>
          </a:p>
          <a:p>
            <a:pPr marL="0" indent="0" algn="just"/>
            <a:endParaRPr lang="en-GB" sz="28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build="p" autoUpdateAnimBg="0"/>
      <p:bldP spid="144387" grpI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/>
              <a:t>Options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/>
              <a:t>Strategic Fit/CHOICE.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68096" y="2154238"/>
            <a:ext cx="8196392" cy="4515122"/>
          </a:xfrm>
        </p:spPr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Strategy is possible.</a:t>
            </a:r>
          </a:p>
          <a:p>
            <a:r>
              <a:rPr lang="en-GB" sz="2400" b="1" dirty="0"/>
              <a:t>Strategy is suitable.</a:t>
            </a:r>
          </a:p>
          <a:p>
            <a:r>
              <a:rPr lang="en-GB" sz="2400" b="1" dirty="0"/>
              <a:t>Strategic Fit.</a:t>
            </a:r>
          </a:p>
          <a:p>
            <a:r>
              <a:rPr lang="en-GB" sz="2400" b="1" dirty="0"/>
              <a:t>Testing of “fit” suitability.</a:t>
            </a:r>
          </a:p>
          <a:p>
            <a:r>
              <a:rPr lang="en-GB" sz="2400" b="1" dirty="0"/>
              <a:t>Feasibility.</a:t>
            </a:r>
          </a:p>
          <a:p>
            <a:r>
              <a:rPr lang="en-GB" sz="2400" b="1" dirty="0"/>
              <a:t>Acceptability.</a:t>
            </a:r>
          </a:p>
          <a:p>
            <a:r>
              <a:rPr lang="en-GB" sz="2400" b="1" dirty="0"/>
              <a:t>Sustainability.</a:t>
            </a:r>
          </a:p>
          <a:p>
            <a:endParaRPr lang="en-GB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1051</TotalTime>
  <Words>369</Words>
  <Application>Microsoft Office PowerPoint</Application>
  <PresentationFormat>On-screen Show (4:3)</PresentationFormat>
  <Paragraphs>109</Paragraphs>
  <Slides>16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Symbol</vt:lpstr>
      <vt:lpstr>Tw Cen MT</vt:lpstr>
      <vt:lpstr>Tw Cen MT Condensed</vt:lpstr>
      <vt:lpstr>Wingdings 3</vt:lpstr>
      <vt:lpstr>Integral</vt:lpstr>
      <vt:lpstr>Document</vt:lpstr>
      <vt:lpstr>Chart</vt:lpstr>
      <vt:lpstr> 6</vt:lpstr>
      <vt:lpstr>Symptoms and Causes of Decline</vt:lpstr>
      <vt:lpstr>Symptoms and Causes of Decline</vt:lpstr>
      <vt:lpstr>Symptoms and Causes of Decline</vt:lpstr>
      <vt:lpstr>Life Cycle Model</vt:lpstr>
      <vt:lpstr>PowerPoint Presentation</vt:lpstr>
      <vt:lpstr>Diversification and Acquisitions </vt:lpstr>
      <vt:lpstr>Diversification and Acquisitions</vt:lpstr>
      <vt:lpstr>PowerPoint Presentation</vt:lpstr>
      <vt:lpstr>Joint ventures and Strategic Alliances </vt:lpstr>
      <vt:lpstr>Joint ventures and Strategic Alliances</vt:lpstr>
      <vt:lpstr>Joint ventures and Strategic Alliances</vt:lpstr>
      <vt:lpstr>Joint ventures and Strategic Alliances</vt:lpstr>
      <vt:lpstr>Joint ventures and Strategic Alliances – Alliances continued…</vt:lpstr>
      <vt:lpstr>Options</vt:lpstr>
      <vt:lpstr>Strategic Fit/CHOICE.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wamorgan</dc:creator>
  <cp:lastModifiedBy>Maria Heffernan</cp:lastModifiedBy>
  <cp:revision>120</cp:revision>
  <dcterms:created xsi:type="dcterms:W3CDTF">2006-04-24T13:39:26Z</dcterms:created>
  <dcterms:modified xsi:type="dcterms:W3CDTF">2023-06-04T10:08:35Z</dcterms:modified>
</cp:coreProperties>
</file>