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87"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297"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29/09/2020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191344" y="1928802"/>
            <a:ext cx="11737304" cy="4164494"/>
          </a:xfrm>
        </p:spPr>
        <p:txBody>
          <a:bodyPr/>
          <a:lstStyle/>
          <a:p>
            <a:pPr eaLnBrk="1" hangingPunct="1"/>
            <a:r>
              <a:rPr lang="en-GB" sz="3600" dirty="0">
                <a:solidFill>
                  <a:srgbClr val="002060"/>
                </a:solidFill>
              </a:rPr>
              <a:t>Workplace Culture and its impact on Organisation Efficiency</a:t>
            </a:r>
            <a:endParaRPr lang="en-GB" altLang="en-US" sz="3600" b="1" dirty="0">
              <a:solidFill>
                <a:srgbClr val="002060"/>
              </a:solidFill>
            </a:endParaRPr>
          </a:p>
          <a:p>
            <a:pPr eaLnBrk="1" hangingPunct="1"/>
            <a:r>
              <a:rPr lang="en-GB" sz="4800" dirty="0">
                <a:solidFill>
                  <a:srgbClr val="FFC000"/>
                </a:solidFill>
              </a:rPr>
              <a:t>Culture and styles of management</a:t>
            </a:r>
            <a:r>
              <a:rPr lang="en-GB" altLang="en-US" sz="4800" b="1" dirty="0">
                <a:solidFill>
                  <a:srgbClr val="FFC000"/>
                </a:solidFill>
              </a:rPr>
              <a: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a:xfrm>
            <a:off x="609600" y="0"/>
            <a:ext cx="10972800" cy="692696"/>
          </a:xfrm>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0" y="692696"/>
            <a:ext cx="12000656" cy="5112568"/>
          </a:xfrm>
        </p:spPr>
        <p:txBody>
          <a:bodyPr/>
          <a:lstStyle/>
          <a:p>
            <a:r>
              <a:rPr lang="en-GB" dirty="0"/>
              <a:t>After the studies, the student is expected to understand the following:</a:t>
            </a:r>
          </a:p>
          <a:p>
            <a:r>
              <a:rPr lang="en-GB" dirty="0"/>
              <a:t>To be able to gain a clearer appreciation of the effect cultural values have on the way managers work. </a:t>
            </a:r>
          </a:p>
          <a:p>
            <a:r>
              <a:rPr lang="en-GB" dirty="0"/>
              <a:t>Understand how a number of management practices are shaped in conjunction with the cultural preferences of the managers concerned. </a:t>
            </a:r>
          </a:p>
          <a:p>
            <a:r>
              <a:rPr lang="en-GB" dirty="0"/>
              <a:t>To gain an awareness of different ideas regarding the notion of cultural values. </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1344-46FD-4AC0-81C0-51F5456E5F90}"/>
              </a:ext>
            </a:extLst>
          </p:cNvPr>
          <p:cNvSpPr>
            <a:spLocks noGrp="1"/>
          </p:cNvSpPr>
          <p:nvPr>
            <p:ph type="title"/>
          </p:nvPr>
        </p:nvSpPr>
        <p:spPr>
          <a:xfrm>
            <a:off x="609600" y="114300"/>
            <a:ext cx="10972800" cy="578396"/>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2544FA78-C23D-457A-80A0-DE3E1C17C1C5}"/>
              </a:ext>
            </a:extLst>
          </p:cNvPr>
          <p:cNvSpPr>
            <a:spLocks noGrp="1"/>
          </p:cNvSpPr>
          <p:nvPr>
            <p:ph idx="1"/>
          </p:nvPr>
        </p:nvSpPr>
        <p:spPr>
          <a:xfrm>
            <a:off x="0" y="692696"/>
            <a:ext cx="12072664" cy="4824537"/>
          </a:xfrm>
        </p:spPr>
        <p:txBody>
          <a:bodyPr/>
          <a:lstStyle/>
          <a:p>
            <a:r>
              <a:rPr lang="en-GB" dirty="0"/>
              <a:t>Cross-cultural theories e.g. Hofstede and Trompenaars, use criteria for their classification of cultures which can be considered as essentially static and assumed culture to be absolute or universal. </a:t>
            </a:r>
          </a:p>
          <a:p>
            <a:r>
              <a:rPr lang="en-GB" dirty="0"/>
              <a:t>Such theories are often criticised for encouraging a very general comparison of (the beliefs, values of) cultures, using predetermined characteristics. </a:t>
            </a:r>
          </a:p>
          <a:p>
            <a:r>
              <a:rPr lang="en-GB" dirty="0"/>
              <a:t>Recently, consideration is being given to the fact that culture is dynamic and can change over time, especially in light with globalisation. </a:t>
            </a:r>
          </a:p>
        </p:txBody>
      </p:sp>
      <p:sp>
        <p:nvSpPr>
          <p:cNvPr id="4" name="Date Placeholder 3">
            <a:extLst>
              <a:ext uri="{FF2B5EF4-FFF2-40B4-BE49-F238E27FC236}">
                <a16:creationId xmlns:a16="http://schemas.microsoft.com/office/drawing/2014/main" id="{1CDDEA52-2F98-44A9-A5A7-74E8F14B87B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0B31360A-E151-42A2-BAC5-AFB8DC5341D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379073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51E4-394B-440B-880A-F63810EDDFFE}"/>
              </a:ext>
            </a:extLst>
          </p:cNvPr>
          <p:cNvSpPr>
            <a:spLocks noGrp="1"/>
          </p:cNvSpPr>
          <p:nvPr>
            <p:ph type="title"/>
          </p:nvPr>
        </p:nvSpPr>
        <p:spPr>
          <a:xfrm>
            <a:off x="609600" y="136524"/>
            <a:ext cx="10972800" cy="772196"/>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4AB4F3C5-24EA-4945-BDAF-5AEDE8D10599}"/>
              </a:ext>
            </a:extLst>
          </p:cNvPr>
          <p:cNvSpPr>
            <a:spLocks noGrp="1"/>
          </p:cNvSpPr>
          <p:nvPr>
            <p:ph idx="1"/>
          </p:nvPr>
        </p:nvSpPr>
        <p:spPr>
          <a:xfrm>
            <a:off x="119336" y="908720"/>
            <a:ext cx="11881320" cy="4608513"/>
          </a:xfrm>
        </p:spPr>
        <p:txBody>
          <a:bodyPr/>
          <a:lstStyle/>
          <a:p>
            <a:r>
              <a:rPr lang="en-GB" dirty="0"/>
              <a:t>Culture is ever changing and </a:t>
            </a:r>
            <a:r>
              <a:rPr lang="en-GB" dirty="0" err="1"/>
              <a:t>multilayered</a:t>
            </a:r>
            <a:r>
              <a:rPr lang="en-GB" dirty="0"/>
              <a:t>, subject to both internal and external forces. </a:t>
            </a:r>
          </a:p>
          <a:p>
            <a:r>
              <a:rPr lang="en-GB" dirty="0"/>
              <a:t>It has been observed that interactions between diverse cultural groupings, particularly in the context of increasing globalisation of much human activity, has the potential to affect respective norms and values. </a:t>
            </a:r>
          </a:p>
          <a:p>
            <a:r>
              <a:rPr lang="en-GB" dirty="0"/>
              <a:t>As a result, intercultural theory has emerged which is focused on what happens at individual, group and international level when there is interaction between cultures. </a:t>
            </a:r>
          </a:p>
        </p:txBody>
      </p:sp>
      <p:sp>
        <p:nvSpPr>
          <p:cNvPr id="4" name="Date Placeholder 3">
            <a:extLst>
              <a:ext uri="{FF2B5EF4-FFF2-40B4-BE49-F238E27FC236}">
                <a16:creationId xmlns:a16="http://schemas.microsoft.com/office/drawing/2014/main" id="{9FA076D7-497C-4511-A6E4-D6A511BCF6C4}"/>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4E220A6C-591E-4011-A500-CF511FCA32E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384300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7B4E8-E303-4DC0-B46A-1C4B98B21EB6}"/>
              </a:ext>
            </a:extLst>
          </p:cNvPr>
          <p:cNvSpPr>
            <a:spLocks noGrp="1"/>
          </p:cNvSpPr>
          <p:nvPr>
            <p:ph type="title"/>
          </p:nvPr>
        </p:nvSpPr>
        <p:spPr>
          <a:xfrm>
            <a:off x="609600" y="136524"/>
            <a:ext cx="10972800" cy="772196"/>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D9BAD1ED-0BFA-4637-87B1-307BF630D1D1}"/>
              </a:ext>
            </a:extLst>
          </p:cNvPr>
          <p:cNvSpPr>
            <a:spLocks noGrp="1"/>
          </p:cNvSpPr>
          <p:nvPr>
            <p:ph idx="1"/>
          </p:nvPr>
        </p:nvSpPr>
        <p:spPr>
          <a:xfrm>
            <a:off x="191344" y="1052736"/>
            <a:ext cx="11809312" cy="4464497"/>
          </a:xfrm>
        </p:spPr>
        <p:txBody>
          <a:bodyPr/>
          <a:lstStyle/>
          <a:p>
            <a:r>
              <a:rPr lang="en-GB" dirty="0" err="1"/>
              <a:t>Søderberg</a:t>
            </a:r>
            <a:r>
              <a:rPr lang="en-GB" dirty="0"/>
              <a:t> and Holden (2002), refer to a recent dynamic approach to the way culture is to be conceptualised and argued that it should be studied in terms of relations between people rather than in terms of stable sets of values.</a:t>
            </a:r>
          </a:p>
          <a:p>
            <a:r>
              <a:rPr lang="en-GB" dirty="0"/>
              <a:t>The presumption is that making a standard cultural profile is impossible because it ultimately reflects only constructs that are based on ‘the practitioners’ and the researchers’ own cultural thought patterns, and the concepts and categories to which they are socialised.</a:t>
            </a:r>
          </a:p>
        </p:txBody>
      </p:sp>
      <p:sp>
        <p:nvSpPr>
          <p:cNvPr id="4" name="Date Placeholder 3">
            <a:extLst>
              <a:ext uri="{FF2B5EF4-FFF2-40B4-BE49-F238E27FC236}">
                <a16:creationId xmlns:a16="http://schemas.microsoft.com/office/drawing/2014/main" id="{73D03A1F-0524-4BFC-A32C-E26049E475B5}"/>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AFB0FAD4-BEBB-4598-B198-184AFADE493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299862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257F-1343-4A2A-BCDC-EBFAC31832E8}"/>
              </a:ext>
            </a:extLst>
          </p:cNvPr>
          <p:cNvSpPr>
            <a:spLocks noGrp="1"/>
          </p:cNvSpPr>
          <p:nvPr>
            <p:ph type="title"/>
          </p:nvPr>
        </p:nvSpPr>
        <p:spPr>
          <a:xfrm>
            <a:off x="609600" y="274638"/>
            <a:ext cx="10972800" cy="562074"/>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60119253-AE61-42C6-9A56-9671B81D18A6}"/>
              </a:ext>
            </a:extLst>
          </p:cNvPr>
          <p:cNvSpPr>
            <a:spLocks noGrp="1"/>
          </p:cNvSpPr>
          <p:nvPr>
            <p:ph idx="1"/>
          </p:nvPr>
        </p:nvSpPr>
        <p:spPr>
          <a:xfrm>
            <a:off x="609600" y="836712"/>
            <a:ext cx="11391056" cy="4680521"/>
          </a:xfrm>
        </p:spPr>
        <p:txBody>
          <a:bodyPr/>
          <a:lstStyle/>
          <a:p>
            <a:r>
              <a:rPr lang="en-GB" dirty="0"/>
              <a:t>Gullestrup (2003) argues that culture is such a complex phenomenon that no single specific paradigm can be used to study it. </a:t>
            </a:r>
          </a:p>
          <a:p>
            <a:r>
              <a:rPr lang="en-GB" dirty="0"/>
              <a:t>Instead, we should use theoretical and analytical models to act as frame models to enable different paradigms to help us perceive and understand the various elements of culture and to interpret the complexity of cultural studies. </a:t>
            </a:r>
          </a:p>
          <a:p>
            <a:r>
              <a:rPr lang="en-GB" dirty="0"/>
              <a:t>His model includes both static and dynamic elements. </a:t>
            </a:r>
          </a:p>
        </p:txBody>
      </p:sp>
      <p:sp>
        <p:nvSpPr>
          <p:cNvPr id="4" name="Date Placeholder 3">
            <a:extLst>
              <a:ext uri="{FF2B5EF4-FFF2-40B4-BE49-F238E27FC236}">
                <a16:creationId xmlns:a16="http://schemas.microsoft.com/office/drawing/2014/main" id="{A27E796D-B2CC-476A-A34C-5C7C7FE0F247}"/>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41E114E-0997-491B-B0D6-211E79D8422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428733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2C7FA-EF02-4A97-92BD-82C5C5A39249}"/>
              </a:ext>
            </a:extLst>
          </p:cNvPr>
          <p:cNvSpPr>
            <a:spLocks noGrp="1"/>
          </p:cNvSpPr>
          <p:nvPr>
            <p:ph type="title"/>
          </p:nvPr>
        </p:nvSpPr>
        <p:spPr>
          <a:xfrm>
            <a:off x="609600" y="0"/>
            <a:ext cx="10972800" cy="908720"/>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01A9E7D1-377D-44F6-B3A6-843FB2C449F3}"/>
              </a:ext>
            </a:extLst>
          </p:cNvPr>
          <p:cNvSpPr>
            <a:spLocks noGrp="1"/>
          </p:cNvSpPr>
          <p:nvPr>
            <p:ph idx="1"/>
          </p:nvPr>
        </p:nvSpPr>
        <p:spPr>
          <a:xfrm>
            <a:off x="119336" y="764704"/>
            <a:ext cx="12072664" cy="4752529"/>
          </a:xfrm>
        </p:spPr>
        <p:txBody>
          <a:bodyPr/>
          <a:lstStyle/>
          <a:p>
            <a:r>
              <a:rPr lang="en-GB" sz="2800" dirty="0" err="1"/>
              <a:t>Gullestrups</a:t>
            </a:r>
            <a:r>
              <a:rPr lang="en-GB" sz="2800" dirty="0"/>
              <a:t> (2003) horizontal dimension are eight cultural segments which are vital when it comes to understanding a culture. They include technology, economic, social and political institutions, language and communication, reproduction and socialisation, ideology and religious institutions. </a:t>
            </a:r>
          </a:p>
          <a:p>
            <a:r>
              <a:rPr lang="en-GB" sz="2800" dirty="0"/>
              <a:t>Th e vertical dimension focuses on the value system of a culture which defines its inner direction. </a:t>
            </a:r>
          </a:p>
          <a:p>
            <a:r>
              <a:rPr lang="en-GB" sz="2800" dirty="0"/>
              <a:t>At the base is the core culture containing the fundamental philosophy of life and the norms and values passed on from previous to future generations. Above these are the manifestations of the core culture.</a:t>
            </a:r>
          </a:p>
        </p:txBody>
      </p:sp>
      <p:sp>
        <p:nvSpPr>
          <p:cNvPr id="4" name="Date Placeholder 3">
            <a:extLst>
              <a:ext uri="{FF2B5EF4-FFF2-40B4-BE49-F238E27FC236}">
                <a16:creationId xmlns:a16="http://schemas.microsoft.com/office/drawing/2014/main" id="{8C3FD56C-6748-4430-BD89-60DD78A08FBB}"/>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F6EE18F-6E1A-4D9D-8C33-BD86C503667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020112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FFF07-0890-47D9-8AE7-BD72E1C15163}"/>
              </a:ext>
            </a:extLst>
          </p:cNvPr>
          <p:cNvSpPr>
            <a:spLocks noGrp="1"/>
          </p:cNvSpPr>
          <p:nvPr>
            <p:ph type="title"/>
          </p:nvPr>
        </p:nvSpPr>
        <p:spPr>
          <a:xfrm>
            <a:off x="609600" y="114299"/>
            <a:ext cx="10972800" cy="578397"/>
          </a:xfrm>
        </p:spPr>
        <p:txBody>
          <a:bodyPr/>
          <a:lstStyle/>
          <a:p>
            <a:r>
              <a:rPr lang="en-GB" dirty="0"/>
              <a:t>Is Culture static or dynamic?</a:t>
            </a:r>
          </a:p>
        </p:txBody>
      </p:sp>
      <p:sp>
        <p:nvSpPr>
          <p:cNvPr id="3" name="Content Placeholder 2">
            <a:extLst>
              <a:ext uri="{FF2B5EF4-FFF2-40B4-BE49-F238E27FC236}">
                <a16:creationId xmlns:a16="http://schemas.microsoft.com/office/drawing/2014/main" id="{357D548A-7F85-4BDE-817B-962D25BC70AE}"/>
              </a:ext>
            </a:extLst>
          </p:cNvPr>
          <p:cNvSpPr>
            <a:spLocks noGrp="1"/>
          </p:cNvSpPr>
          <p:nvPr>
            <p:ph idx="1"/>
          </p:nvPr>
        </p:nvSpPr>
        <p:spPr>
          <a:xfrm>
            <a:off x="191344" y="692696"/>
            <a:ext cx="11881320" cy="4824537"/>
          </a:xfrm>
        </p:spPr>
        <p:txBody>
          <a:bodyPr/>
          <a:lstStyle/>
          <a:p>
            <a:r>
              <a:rPr lang="en-GB" sz="2800" dirty="0"/>
              <a:t>The dynamic cultural dimension accounts for the notion that the foundations of a culture can be influenced by mutual interaction both internally and externally.</a:t>
            </a:r>
          </a:p>
          <a:p>
            <a:r>
              <a:rPr lang="en-GB" sz="2800" dirty="0"/>
              <a:t>The presumption is that there are change-initiating factors which are those factors which may put pressure on the culture to change, but may not succeed in doing so. </a:t>
            </a:r>
          </a:p>
          <a:p>
            <a:r>
              <a:rPr lang="en-GB" sz="2800" dirty="0"/>
              <a:t>These can be internal pressures which have come about through developments in research, technology, trade and industry or even through changes in the political/social arena. </a:t>
            </a:r>
          </a:p>
          <a:p>
            <a:r>
              <a:rPr lang="en-GB" sz="2800" dirty="0"/>
              <a:t>They may also be external factors involving changes in nature influenced by humans or otherwise. </a:t>
            </a:r>
          </a:p>
        </p:txBody>
      </p:sp>
      <p:sp>
        <p:nvSpPr>
          <p:cNvPr id="4" name="Date Placeholder 3">
            <a:extLst>
              <a:ext uri="{FF2B5EF4-FFF2-40B4-BE49-F238E27FC236}">
                <a16:creationId xmlns:a16="http://schemas.microsoft.com/office/drawing/2014/main" id="{069B6374-B337-40D1-A262-76C704DE5FD8}"/>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1D457E7-1E82-49FF-A44B-09F2AEACE26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82023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D7345-3B86-4D7C-AEF8-FEA866FAA594}"/>
              </a:ext>
            </a:extLst>
          </p:cNvPr>
          <p:cNvSpPr>
            <a:spLocks noGrp="1"/>
          </p:cNvSpPr>
          <p:nvPr>
            <p:ph type="title"/>
          </p:nvPr>
        </p:nvSpPr>
        <p:spPr/>
        <p:txBody>
          <a:bodyPr/>
          <a:lstStyle/>
          <a:p>
            <a:r>
              <a:rPr lang="en-GB" dirty="0"/>
              <a:t>Is Culture static or dynamic?</a:t>
            </a:r>
          </a:p>
        </p:txBody>
      </p:sp>
      <p:sp>
        <p:nvSpPr>
          <p:cNvPr id="3" name="Content Placeholder 2">
            <a:extLst>
              <a:ext uri="{FF2B5EF4-FFF2-40B4-BE49-F238E27FC236}">
                <a16:creationId xmlns:a16="http://schemas.microsoft.com/office/drawing/2014/main" id="{7F98363E-217F-4279-A96A-696F2BD47161}"/>
              </a:ext>
            </a:extLst>
          </p:cNvPr>
          <p:cNvSpPr>
            <a:spLocks noGrp="1"/>
          </p:cNvSpPr>
          <p:nvPr>
            <p:ph idx="1"/>
          </p:nvPr>
        </p:nvSpPr>
        <p:spPr/>
        <p:txBody>
          <a:bodyPr/>
          <a:lstStyle/>
          <a:p>
            <a:r>
              <a:rPr lang="en-GB" dirty="0"/>
              <a:t>The extent to which actual change can be realised depends on the resultant change - determining factors in that society. </a:t>
            </a:r>
          </a:p>
          <a:p>
            <a:r>
              <a:rPr lang="en-GB" dirty="0"/>
              <a:t>These factors include the degree of integration within a culture, the degree of homogeneity within a culture and the power structure present within the culture.  </a:t>
            </a:r>
          </a:p>
        </p:txBody>
      </p:sp>
      <p:sp>
        <p:nvSpPr>
          <p:cNvPr id="4" name="Date Placeholder 3">
            <a:extLst>
              <a:ext uri="{FF2B5EF4-FFF2-40B4-BE49-F238E27FC236}">
                <a16:creationId xmlns:a16="http://schemas.microsoft.com/office/drawing/2014/main" id="{4827A951-275B-4166-9B55-104CE56B577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2DF2A9A-7FAF-41B2-B4C7-6EBF4F6209A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991301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1BF3A-A3B8-418E-AC46-A2134001183C}"/>
              </a:ext>
            </a:extLst>
          </p:cNvPr>
          <p:cNvSpPr>
            <a:spLocks noGrp="1"/>
          </p:cNvSpPr>
          <p:nvPr>
            <p:ph type="title"/>
          </p:nvPr>
        </p:nvSpPr>
        <p:spPr>
          <a:xfrm>
            <a:off x="609600" y="136524"/>
            <a:ext cx="10972800" cy="844204"/>
          </a:xfrm>
        </p:spPr>
        <p:txBody>
          <a:bodyPr/>
          <a:lstStyle/>
          <a:p>
            <a:r>
              <a:rPr lang="en-GB" dirty="0"/>
              <a:t>Management tasks and cultural values</a:t>
            </a:r>
          </a:p>
        </p:txBody>
      </p:sp>
      <p:sp>
        <p:nvSpPr>
          <p:cNvPr id="3" name="Content Placeholder 2">
            <a:extLst>
              <a:ext uri="{FF2B5EF4-FFF2-40B4-BE49-F238E27FC236}">
                <a16:creationId xmlns:a16="http://schemas.microsoft.com/office/drawing/2014/main" id="{F0008767-1816-4D0C-9566-D22CB34ECDDB}"/>
              </a:ext>
            </a:extLst>
          </p:cNvPr>
          <p:cNvSpPr>
            <a:spLocks noGrp="1"/>
          </p:cNvSpPr>
          <p:nvPr>
            <p:ph idx="1"/>
          </p:nvPr>
        </p:nvSpPr>
        <p:spPr>
          <a:xfrm>
            <a:off x="0" y="980728"/>
            <a:ext cx="11582400" cy="4536505"/>
          </a:xfrm>
        </p:spPr>
        <p:txBody>
          <a:bodyPr/>
          <a:lstStyle/>
          <a:p>
            <a:r>
              <a:rPr lang="en-GB" dirty="0"/>
              <a:t>managers and professionals across all societies perform activities on which cultural values have a considerable effect.</a:t>
            </a:r>
          </a:p>
          <a:p>
            <a:r>
              <a:rPr lang="en-GB" dirty="0"/>
              <a:t>These include planning, organising, staffing, directing, controlling, etc.</a:t>
            </a:r>
          </a:p>
          <a:p>
            <a:r>
              <a:rPr lang="en-GB" dirty="0"/>
              <a:t>The extent and the way these tasks and activities will be performed is often reliant on the culture of the society and the values associated with that culture. </a:t>
            </a:r>
          </a:p>
        </p:txBody>
      </p:sp>
      <p:sp>
        <p:nvSpPr>
          <p:cNvPr id="4" name="Date Placeholder 3">
            <a:extLst>
              <a:ext uri="{FF2B5EF4-FFF2-40B4-BE49-F238E27FC236}">
                <a16:creationId xmlns:a16="http://schemas.microsoft.com/office/drawing/2014/main" id="{A342A9DF-5292-4F85-B028-34E63F9929B7}"/>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4C72788-412A-47CE-870B-12D8D5B33CF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091218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1DABC-5B24-4AD6-875E-EBEE53D5DA46}"/>
              </a:ext>
            </a:extLst>
          </p:cNvPr>
          <p:cNvSpPr>
            <a:spLocks noGrp="1"/>
          </p:cNvSpPr>
          <p:nvPr>
            <p:ph type="title"/>
          </p:nvPr>
        </p:nvSpPr>
        <p:spPr>
          <a:xfrm>
            <a:off x="334433" y="136524"/>
            <a:ext cx="11247967" cy="700188"/>
          </a:xfrm>
        </p:spPr>
        <p:txBody>
          <a:bodyPr/>
          <a:lstStyle/>
          <a:p>
            <a:r>
              <a:rPr lang="en-GB" dirty="0"/>
              <a:t>The effect of cultural values on management </a:t>
            </a:r>
          </a:p>
        </p:txBody>
      </p:sp>
      <p:sp>
        <p:nvSpPr>
          <p:cNvPr id="3" name="Content Placeholder 2">
            <a:extLst>
              <a:ext uri="{FF2B5EF4-FFF2-40B4-BE49-F238E27FC236}">
                <a16:creationId xmlns:a16="http://schemas.microsoft.com/office/drawing/2014/main" id="{88D2B1FD-8C1A-406A-81DD-8A0D802FD184}"/>
              </a:ext>
            </a:extLst>
          </p:cNvPr>
          <p:cNvSpPr>
            <a:spLocks noGrp="1"/>
          </p:cNvSpPr>
          <p:nvPr>
            <p:ph idx="1"/>
          </p:nvPr>
        </p:nvSpPr>
        <p:spPr>
          <a:xfrm>
            <a:off x="0" y="836712"/>
            <a:ext cx="12072663" cy="4680521"/>
          </a:xfrm>
        </p:spPr>
        <p:txBody>
          <a:bodyPr/>
          <a:lstStyle/>
          <a:p>
            <a:r>
              <a:rPr lang="en-GB" sz="2800" dirty="0"/>
              <a:t>Time focus (monochronic and polychronic) - Different cultures have diff </a:t>
            </a:r>
            <a:r>
              <a:rPr lang="en-GB" sz="2800" dirty="0" err="1"/>
              <a:t>erent</a:t>
            </a:r>
            <a:r>
              <a:rPr lang="en-GB" sz="2800" dirty="0"/>
              <a:t> perceptions of time according to their environment, history, traditions and general practices. Time, therefore, is one of the fundamentals on which all cultures rest and around which all activities revolve. </a:t>
            </a:r>
          </a:p>
          <a:p>
            <a:r>
              <a:rPr lang="en-GB" sz="2800" dirty="0"/>
              <a:t>Hall and Hall (1990) argues that in monochronic cultures, People tend to do one activity at a time and dislike having to move away from a schedule. They are more focused on information than people, and their relations with others may suffer because they do not fit into the schedule of things to be done. </a:t>
            </a:r>
          </a:p>
        </p:txBody>
      </p:sp>
      <p:sp>
        <p:nvSpPr>
          <p:cNvPr id="4" name="Date Placeholder 3">
            <a:extLst>
              <a:ext uri="{FF2B5EF4-FFF2-40B4-BE49-F238E27FC236}">
                <a16:creationId xmlns:a16="http://schemas.microsoft.com/office/drawing/2014/main" id="{1A4C9FA2-D861-4A72-805F-EE32F018431F}"/>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FF71F3D-C5E2-4C65-B799-D9EE377F2763}"/>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4221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61AD0-B9A0-45B9-8625-03A564E981AF}"/>
              </a:ext>
            </a:extLst>
          </p:cNvPr>
          <p:cNvSpPr>
            <a:spLocks noGrp="1"/>
          </p:cNvSpPr>
          <p:nvPr>
            <p:ph type="title"/>
          </p:nvPr>
        </p:nvSpPr>
        <p:spPr>
          <a:xfrm>
            <a:off x="334433" y="274638"/>
            <a:ext cx="11247967" cy="778098"/>
          </a:xfrm>
        </p:spPr>
        <p:txBody>
          <a:bodyPr/>
          <a:lstStyle/>
          <a:p>
            <a:r>
              <a:rPr lang="en-GB" dirty="0"/>
              <a:t>The effect of cultural values on management </a:t>
            </a:r>
          </a:p>
        </p:txBody>
      </p:sp>
      <p:sp>
        <p:nvSpPr>
          <p:cNvPr id="3" name="Content Placeholder 2">
            <a:extLst>
              <a:ext uri="{FF2B5EF4-FFF2-40B4-BE49-F238E27FC236}">
                <a16:creationId xmlns:a16="http://schemas.microsoft.com/office/drawing/2014/main" id="{E79DD8E9-D313-4739-AF40-A9DF260F09BB}"/>
              </a:ext>
            </a:extLst>
          </p:cNvPr>
          <p:cNvSpPr>
            <a:spLocks noGrp="1"/>
          </p:cNvSpPr>
          <p:nvPr>
            <p:ph idx="1"/>
          </p:nvPr>
        </p:nvSpPr>
        <p:spPr>
          <a:xfrm>
            <a:off x="609600" y="1052736"/>
            <a:ext cx="10972800" cy="4464497"/>
          </a:xfrm>
        </p:spPr>
        <p:txBody>
          <a:bodyPr/>
          <a:lstStyle/>
          <a:p>
            <a:r>
              <a:rPr lang="en-GB" dirty="0"/>
              <a:t>In cultures where polychronic time is preferred, people tend to focus on several tasks and are less dependent on detailed information when performing these tasks.</a:t>
            </a:r>
          </a:p>
          <a:p>
            <a:r>
              <a:rPr lang="en-GB" dirty="0"/>
              <a:t>Schedules in this culture when kept are approximate and may change over time. </a:t>
            </a:r>
          </a:p>
          <a:p>
            <a:r>
              <a:rPr lang="en-GB" dirty="0"/>
              <a:t>People who live in these cultures don’t respect timings when working in international working environments. </a:t>
            </a:r>
          </a:p>
        </p:txBody>
      </p:sp>
      <p:sp>
        <p:nvSpPr>
          <p:cNvPr id="4" name="Date Placeholder 3">
            <a:extLst>
              <a:ext uri="{FF2B5EF4-FFF2-40B4-BE49-F238E27FC236}">
                <a16:creationId xmlns:a16="http://schemas.microsoft.com/office/drawing/2014/main" id="{75C94269-0BB3-4A3C-A759-401CEFD61A92}"/>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1A6B4F7-FF66-430F-85B4-519619138380}"/>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492246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2A8A9-B024-413C-A929-EA4419A07ED2}"/>
              </a:ext>
            </a:extLst>
          </p:cNvPr>
          <p:cNvSpPr>
            <a:spLocks noGrp="1"/>
          </p:cNvSpPr>
          <p:nvPr>
            <p:ph type="title"/>
          </p:nvPr>
        </p:nvSpPr>
        <p:spPr>
          <a:xfrm>
            <a:off x="119336" y="114299"/>
            <a:ext cx="11463064" cy="722413"/>
          </a:xfrm>
        </p:spPr>
        <p:txBody>
          <a:bodyPr/>
          <a:lstStyle/>
          <a:p>
            <a:r>
              <a:rPr lang="en-GB" dirty="0"/>
              <a:t>Time orientation (past, present and future)</a:t>
            </a:r>
          </a:p>
        </p:txBody>
      </p:sp>
      <p:sp>
        <p:nvSpPr>
          <p:cNvPr id="3" name="Content Placeholder 2">
            <a:extLst>
              <a:ext uri="{FF2B5EF4-FFF2-40B4-BE49-F238E27FC236}">
                <a16:creationId xmlns:a16="http://schemas.microsoft.com/office/drawing/2014/main" id="{F1366118-7026-48FD-A98B-F1675E6A5194}"/>
              </a:ext>
            </a:extLst>
          </p:cNvPr>
          <p:cNvSpPr>
            <a:spLocks noGrp="1"/>
          </p:cNvSpPr>
          <p:nvPr>
            <p:ph idx="1"/>
          </p:nvPr>
        </p:nvSpPr>
        <p:spPr>
          <a:xfrm>
            <a:off x="119336" y="836712"/>
            <a:ext cx="11881320" cy="4752528"/>
          </a:xfrm>
        </p:spPr>
        <p:txBody>
          <a:bodyPr/>
          <a:lstStyle/>
          <a:p>
            <a:r>
              <a:rPr lang="en-GB" dirty="0"/>
              <a:t>Hall and Hall (1990) emphasise the importance of knowing which parts of the time frame are given prominence in which areas of the world. </a:t>
            </a:r>
          </a:p>
          <a:p>
            <a:r>
              <a:rPr lang="en-GB" dirty="0"/>
              <a:t>They see that countries in the Far East, as well as India and Iran, have cultures oriented towards the past. </a:t>
            </a:r>
          </a:p>
          <a:p>
            <a:r>
              <a:rPr lang="en-GB" dirty="0"/>
              <a:t>On the American continent, however, they consider the culture of the urban US to be more oriented towards the present and short-term future, while the cultures of Latin America, are both past and present-oriented. </a:t>
            </a:r>
          </a:p>
        </p:txBody>
      </p:sp>
      <p:sp>
        <p:nvSpPr>
          <p:cNvPr id="4" name="Date Placeholder 3">
            <a:extLst>
              <a:ext uri="{FF2B5EF4-FFF2-40B4-BE49-F238E27FC236}">
                <a16:creationId xmlns:a16="http://schemas.microsoft.com/office/drawing/2014/main" id="{AA1FF4A7-183A-4326-955C-4010AA0DD331}"/>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D100114-E06C-4439-AA54-A15C38BA1BF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7583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47377-B080-4983-9158-CD2B6E6F8C31}"/>
              </a:ext>
            </a:extLst>
          </p:cNvPr>
          <p:cNvSpPr>
            <a:spLocks noGrp="1"/>
          </p:cNvSpPr>
          <p:nvPr>
            <p:ph type="title"/>
          </p:nvPr>
        </p:nvSpPr>
        <p:spPr>
          <a:xfrm>
            <a:off x="609600" y="136524"/>
            <a:ext cx="10972800" cy="844204"/>
          </a:xfrm>
        </p:spPr>
        <p:txBody>
          <a:bodyPr/>
          <a:lstStyle/>
          <a:p>
            <a:r>
              <a:rPr lang="en-GB" dirty="0"/>
              <a:t>Power (hierarchy and equality) </a:t>
            </a:r>
          </a:p>
        </p:txBody>
      </p:sp>
      <p:sp>
        <p:nvSpPr>
          <p:cNvPr id="3" name="Content Placeholder 2">
            <a:extLst>
              <a:ext uri="{FF2B5EF4-FFF2-40B4-BE49-F238E27FC236}">
                <a16:creationId xmlns:a16="http://schemas.microsoft.com/office/drawing/2014/main" id="{44557E9E-DA5F-4FD0-99BF-21EA24BB3291}"/>
              </a:ext>
            </a:extLst>
          </p:cNvPr>
          <p:cNvSpPr>
            <a:spLocks noGrp="1"/>
          </p:cNvSpPr>
          <p:nvPr>
            <p:ph idx="1"/>
          </p:nvPr>
        </p:nvSpPr>
        <p:spPr>
          <a:xfrm>
            <a:off x="191344" y="980728"/>
            <a:ext cx="11809312" cy="4536505"/>
          </a:xfrm>
        </p:spPr>
        <p:txBody>
          <a:bodyPr/>
          <a:lstStyle/>
          <a:p>
            <a:r>
              <a:rPr lang="en-GB" dirty="0"/>
              <a:t>The power value orientation is to do with the extent to which the less powerful members of a society expect and accept that power is distributed unequally. </a:t>
            </a:r>
          </a:p>
          <a:p>
            <a:r>
              <a:rPr lang="en-GB" dirty="0"/>
              <a:t>Inequality in some cultures is a given and no attempt is made to make any compensations on a socio-economic level for intellectual or physical inequalities. </a:t>
            </a:r>
          </a:p>
          <a:p>
            <a:r>
              <a:rPr lang="en-GB" dirty="0"/>
              <a:t>While in other cultures, inequality is regarded as undesirable, necessitating some form of correction through legal, political and economic means. </a:t>
            </a:r>
          </a:p>
        </p:txBody>
      </p:sp>
      <p:sp>
        <p:nvSpPr>
          <p:cNvPr id="4" name="Date Placeholder 3">
            <a:extLst>
              <a:ext uri="{FF2B5EF4-FFF2-40B4-BE49-F238E27FC236}">
                <a16:creationId xmlns:a16="http://schemas.microsoft.com/office/drawing/2014/main" id="{F5AF6A9F-3E30-4C7F-BA05-81BE529C6408}"/>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A9B24D39-EA64-4950-9BEC-8FB130C3FDF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252372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A8ED6-6D9F-474C-BF09-1792DD855D58}"/>
              </a:ext>
            </a:extLst>
          </p:cNvPr>
          <p:cNvSpPr>
            <a:spLocks noGrp="1"/>
          </p:cNvSpPr>
          <p:nvPr>
            <p:ph type="title"/>
          </p:nvPr>
        </p:nvSpPr>
        <p:spPr>
          <a:xfrm>
            <a:off x="609600" y="136524"/>
            <a:ext cx="10972800" cy="844204"/>
          </a:xfrm>
        </p:spPr>
        <p:txBody>
          <a:bodyPr/>
          <a:lstStyle/>
          <a:p>
            <a:r>
              <a:rPr lang="en-GB" dirty="0"/>
              <a:t>Power (hierarchy and equality) </a:t>
            </a:r>
          </a:p>
        </p:txBody>
      </p:sp>
      <p:sp>
        <p:nvSpPr>
          <p:cNvPr id="3" name="Content Placeholder 2">
            <a:extLst>
              <a:ext uri="{FF2B5EF4-FFF2-40B4-BE49-F238E27FC236}">
                <a16:creationId xmlns:a16="http://schemas.microsoft.com/office/drawing/2014/main" id="{2FB04814-E55C-47A4-B87F-ADF254F56670}"/>
              </a:ext>
            </a:extLst>
          </p:cNvPr>
          <p:cNvSpPr>
            <a:spLocks noGrp="1"/>
          </p:cNvSpPr>
          <p:nvPr>
            <p:ph idx="1"/>
          </p:nvPr>
        </p:nvSpPr>
        <p:spPr>
          <a:xfrm>
            <a:off x="119336" y="980728"/>
            <a:ext cx="11881320" cy="4536505"/>
          </a:xfrm>
        </p:spPr>
        <p:txBody>
          <a:bodyPr/>
          <a:lstStyle/>
          <a:p>
            <a:r>
              <a:rPr lang="en-GB" sz="2800" dirty="0"/>
              <a:t>During negotiations, an individuals title, status and formal position have less influence in cultures oriented towards equality. There, the hierarchy exists essentially to facilitate the relations between the people in an organisation. Managers see their role as more participative than directive. </a:t>
            </a:r>
          </a:p>
          <a:p>
            <a:r>
              <a:rPr lang="en-GB" sz="2800" dirty="0"/>
              <a:t>In companies oriented towards equality there will be more informal structures based on expertise or focused on certain projects. However, hierarchy may still be there below the surface. </a:t>
            </a:r>
          </a:p>
          <a:p>
            <a:r>
              <a:rPr lang="en-GB" sz="2800" dirty="0"/>
              <a:t>When risks have to be taken or when there is a budgetary crisis, those with formal authority may well re-assert their power. </a:t>
            </a:r>
          </a:p>
        </p:txBody>
      </p:sp>
      <p:sp>
        <p:nvSpPr>
          <p:cNvPr id="4" name="Date Placeholder 3">
            <a:extLst>
              <a:ext uri="{FF2B5EF4-FFF2-40B4-BE49-F238E27FC236}">
                <a16:creationId xmlns:a16="http://schemas.microsoft.com/office/drawing/2014/main" id="{8927F2F6-4339-4E36-AD7E-EC6A7D80B735}"/>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D95A127-EE59-4BED-B390-B43A6E5E35C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217272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313AF-0F58-4864-9AFA-EE2C769604EC}"/>
              </a:ext>
            </a:extLst>
          </p:cNvPr>
          <p:cNvSpPr>
            <a:spLocks noGrp="1"/>
          </p:cNvSpPr>
          <p:nvPr>
            <p:ph type="title"/>
          </p:nvPr>
        </p:nvSpPr>
        <p:spPr>
          <a:xfrm>
            <a:off x="334433" y="0"/>
            <a:ext cx="11594215" cy="836712"/>
          </a:xfrm>
        </p:spPr>
        <p:txBody>
          <a:bodyPr/>
          <a:lstStyle/>
          <a:p>
            <a:r>
              <a:rPr lang="en-GB" dirty="0"/>
              <a:t>Competition (competitive and co-operative) </a:t>
            </a:r>
          </a:p>
        </p:txBody>
      </p:sp>
      <p:sp>
        <p:nvSpPr>
          <p:cNvPr id="3" name="Content Placeholder 2">
            <a:extLst>
              <a:ext uri="{FF2B5EF4-FFF2-40B4-BE49-F238E27FC236}">
                <a16:creationId xmlns:a16="http://schemas.microsoft.com/office/drawing/2014/main" id="{AA95917C-C428-46F7-A275-FC77A71E334E}"/>
              </a:ext>
            </a:extLst>
          </p:cNvPr>
          <p:cNvSpPr>
            <a:spLocks noGrp="1"/>
          </p:cNvSpPr>
          <p:nvPr>
            <p:ph idx="1"/>
          </p:nvPr>
        </p:nvSpPr>
        <p:spPr>
          <a:xfrm>
            <a:off x="191344" y="836712"/>
            <a:ext cx="11391056" cy="4680521"/>
          </a:xfrm>
        </p:spPr>
        <p:txBody>
          <a:bodyPr/>
          <a:lstStyle/>
          <a:p>
            <a:r>
              <a:rPr lang="en-GB" sz="2800" dirty="0"/>
              <a:t>Management may well encourage competition in an organisation, particularly in a free market economy. </a:t>
            </a:r>
          </a:p>
          <a:p>
            <a:r>
              <a:rPr lang="en-GB" sz="2800" dirty="0"/>
              <a:t>It encourages employees to take responsibility for the organisation’s survival and can be crucial in stimulating innovation and developing markets. </a:t>
            </a:r>
          </a:p>
          <a:p>
            <a:r>
              <a:rPr lang="en-GB" sz="2800" dirty="0"/>
              <a:t>When competitiveness is valued, the culture is focused on acquiring wealth, performing well and achieving ambitions. The success of a project is determined only by the profit it makes. </a:t>
            </a:r>
          </a:p>
          <a:p>
            <a:r>
              <a:rPr lang="en-GB" sz="2800" dirty="0"/>
              <a:t>In other cultures, however, job satisfaction has less to do with making money and more to do with working in a pleasant environment. </a:t>
            </a:r>
          </a:p>
        </p:txBody>
      </p:sp>
      <p:sp>
        <p:nvSpPr>
          <p:cNvPr id="4" name="Date Placeholder 3">
            <a:extLst>
              <a:ext uri="{FF2B5EF4-FFF2-40B4-BE49-F238E27FC236}">
                <a16:creationId xmlns:a16="http://schemas.microsoft.com/office/drawing/2014/main" id="{7666D575-9006-43C2-9491-18CF5BD5DC7C}"/>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5E48DCD6-6F53-4DCC-8373-A045FFB65BB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224422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6A4F9-BBFA-4A5A-9EA5-48DB49203412}"/>
              </a:ext>
            </a:extLst>
          </p:cNvPr>
          <p:cNvSpPr>
            <a:spLocks noGrp="1"/>
          </p:cNvSpPr>
          <p:nvPr>
            <p:ph type="title"/>
          </p:nvPr>
        </p:nvSpPr>
        <p:spPr>
          <a:xfrm>
            <a:off x="609600" y="136524"/>
            <a:ext cx="10972800" cy="772196"/>
          </a:xfrm>
        </p:spPr>
        <p:txBody>
          <a:bodyPr/>
          <a:lstStyle/>
          <a:p>
            <a:r>
              <a:rPr lang="en-GB" dirty="0"/>
              <a:t>Action (activity: doing and being) </a:t>
            </a:r>
          </a:p>
        </p:txBody>
      </p:sp>
      <p:sp>
        <p:nvSpPr>
          <p:cNvPr id="3" name="Content Placeholder 2">
            <a:extLst>
              <a:ext uri="{FF2B5EF4-FFF2-40B4-BE49-F238E27FC236}">
                <a16:creationId xmlns:a16="http://schemas.microsoft.com/office/drawing/2014/main" id="{AF8D405A-9DF9-4A93-9EAA-05FF5BADB79D}"/>
              </a:ext>
            </a:extLst>
          </p:cNvPr>
          <p:cNvSpPr>
            <a:spLocks noGrp="1"/>
          </p:cNvSpPr>
          <p:nvPr>
            <p:ph idx="1"/>
          </p:nvPr>
        </p:nvSpPr>
        <p:spPr>
          <a:xfrm>
            <a:off x="0" y="908720"/>
            <a:ext cx="12000656" cy="4608513"/>
          </a:xfrm>
        </p:spPr>
        <p:txBody>
          <a:bodyPr/>
          <a:lstStyle/>
          <a:p>
            <a:r>
              <a:rPr lang="en-GB" dirty="0"/>
              <a:t>According to Kluckholn and </a:t>
            </a:r>
            <a:r>
              <a:rPr lang="en-GB" dirty="0" err="1"/>
              <a:t>Strodtbeck</a:t>
            </a:r>
            <a:r>
              <a:rPr lang="en-GB" dirty="0"/>
              <a:t> (1961) ‘</a:t>
            </a:r>
            <a:r>
              <a:rPr lang="en-GB" dirty="0" err="1"/>
              <a:t>activity’is</a:t>
            </a:r>
            <a:r>
              <a:rPr lang="en-GB" dirty="0"/>
              <a:t> very important and it is in the human value orientation system and is one of the universal human problems.</a:t>
            </a:r>
          </a:p>
          <a:p>
            <a:r>
              <a:rPr lang="en-GB" dirty="0"/>
              <a:t>The ‘doing’ orientation, on the other hand, prefers ‘a kind of activity which results in accomplishments that are measurable by standards conceived to be external to the acting individual’ </a:t>
            </a:r>
          </a:p>
          <a:p>
            <a:r>
              <a:rPr lang="en-GB" dirty="0"/>
              <a:t>In ‘being’ cultures, the stress is placed on working for the moment and living the experience rather than achievement itself. </a:t>
            </a:r>
          </a:p>
        </p:txBody>
      </p:sp>
      <p:sp>
        <p:nvSpPr>
          <p:cNvPr id="4" name="Date Placeholder 3">
            <a:extLst>
              <a:ext uri="{FF2B5EF4-FFF2-40B4-BE49-F238E27FC236}">
                <a16:creationId xmlns:a16="http://schemas.microsoft.com/office/drawing/2014/main" id="{1E3C00C1-CB48-4846-9029-D11D303A330B}"/>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A5588C60-9114-43B0-930E-119D36A9909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062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78D9-4697-46AB-897D-77530559A5D1}"/>
              </a:ext>
            </a:extLst>
          </p:cNvPr>
          <p:cNvSpPr>
            <a:spLocks noGrp="1"/>
          </p:cNvSpPr>
          <p:nvPr>
            <p:ph type="title"/>
          </p:nvPr>
        </p:nvSpPr>
        <p:spPr>
          <a:xfrm>
            <a:off x="609600" y="114300"/>
            <a:ext cx="10972800" cy="621384"/>
          </a:xfrm>
        </p:spPr>
        <p:txBody>
          <a:bodyPr/>
          <a:lstStyle/>
          <a:p>
            <a:r>
              <a:rPr lang="en-GB" dirty="0"/>
              <a:t>Space (private and public) </a:t>
            </a:r>
          </a:p>
        </p:txBody>
      </p:sp>
      <p:sp>
        <p:nvSpPr>
          <p:cNvPr id="3" name="Content Placeholder 2">
            <a:extLst>
              <a:ext uri="{FF2B5EF4-FFF2-40B4-BE49-F238E27FC236}">
                <a16:creationId xmlns:a16="http://schemas.microsoft.com/office/drawing/2014/main" id="{756EBB45-03F3-4900-92C4-9CA4C66D1555}"/>
              </a:ext>
            </a:extLst>
          </p:cNvPr>
          <p:cNvSpPr>
            <a:spLocks noGrp="1"/>
          </p:cNvSpPr>
          <p:nvPr>
            <p:ph idx="1"/>
          </p:nvPr>
        </p:nvSpPr>
        <p:spPr>
          <a:xfrm>
            <a:off x="0" y="836712"/>
            <a:ext cx="12072664" cy="4680521"/>
          </a:xfrm>
        </p:spPr>
        <p:txBody>
          <a:bodyPr/>
          <a:lstStyle/>
          <a:p>
            <a:r>
              <a:rPr lang="en-GB" sz="2800" dirty="0"/>
              <a:t>There is always a conflicting opinion about what should really be regarded as private or public. In some cultures, </a:t>
            </a:r>
            <a:r>
              <a:rPr lang="en-GB" sz="2800" dirty="0" err="1"/>
              <a:t>someones</a:t>
            </a:r>
            <a:r>
              <a:rPr lang="en-GB" sz="2800" dirty="0"/>
              <a:t> house, car or refrigerator is not open to public view, in others some or all of these are. </a:t>
            </a:r>
          </a:p>
          <a:p>
            <a:r>
              <a:rPr lang="en-GB" sz="2800" dirty="0"/>
              <a:t>Another aspect relates to the invisible boundary around every person, a ‘comfort zone’. If this zone is encroached upon, people feel uneasy or even under threat. In some cultures, this zone is much narrower than in others. The proximity of people in conversation, for example, may be much closer in one culture</a:t>
            </a:r>
          </a:p>
          <a:p>
            <a:r>
              <a:rPr lang="en-GB" sz="2800" dirty="0"/>
              <a:t>than in another. </a:t>
            </a:r>
          </a:p>
        </p:txBody>
      </p:sp>
      <p:sp>
        <p:nvSpPr>
          <p:cNvPr id="4" name="Date Placeholder 3">
            <a:extLst>
              <a:ext uri="{FF2B5EF4-FFF2-40B4-BE49-F238E27FC236}">
                <a16:creationId xmlns:a16="http://schemas.microsoft.com/office/drawing/2014/main" id="{7A9B93E1-9FB2-44AF-A11B-B3925148956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5B821A9-F59E-4422-9F16-0A4386A799F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11472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99261-25FB-40B2-BDBF-712FBE17687C}"/>
              </a:ext>
            </a:extLst>
          </p:cNvPr>
          <p:cNvSpPr>
            <a:spLocks noGrp="1"/>
          </p:cNvSpPr>
          <p:nvPr>
            <p:ph type="title"/>
          </p:nvPr>
        </p:nvSpPr>
        <p:spPr>
          <a:xfrm>
            <a:off x="191344" y="274638"/>
            <a:ext cx="11737304" cy="922114"/>
          </a:xfrm>
        </p:spPr>
        <p:txBody>
          <a:bodyPr/>
          <a:lstStyle/>
          <a:p>
            <a:r>
              <a:rPr lang="en-GB" dirty="0"/>
              <a:t>Communication (high-context and low-context)</a:t>
            </a:r>
          </a:p>
        </p:txBody>
      </p:sp>
      <p:sp>
        <p:nvSpPr>
          <p:cNvPr id="3" name="Content Placeholder 2">
            <a:extLst>
              <a:ext uri="{FF2B5EF4-FFF2-40B4-BE49-F238E27FC236}">
                <a16:creationId xmlns:a16="http://schemas.microsoft.com/office/drawing/2014/main" id="{0393622F-9975-481F-B2D8-066DCCEF9467}"/>
              </a:ext>
            </a:extLst>
          </p:cNvPr>
          <p:cNvSpPr>
            <a:spLocks noGrp="1"/>
          </p:cNvSpPr>
          <p:nvPr>
            <p:ph idx="1"/>
          </p:nvPr>
        </p:nvSpPr>
        <p:spPr>
          <a:xfrm>
            <a:off x="0" y="1340768"/>
            <a:ext cx="12000656" cy="4176465"/>
          </a:xfrm>
        </p:spPr>
        <p:txBody>
          <a:bodyPr/>
          <a:lstStyle/>
          <a:p>
            <a:r>
              <a:rPr lang="en-GB" dirty="0"/>
              <a:t>Context relates to the framework, background and surrounding circumstances in which communication or an event takes place. There are high-context and low-context messages.</a:t>
            </a:r>
          </a:p>
          <a:p>
            <a:r>
              <a:rPr lang="en-GB" dirty="0"/>
              <a:t>According to Hall (1990), A high context communication or message is one in which most of the information is already in the person, while very little is in the coded, explicit, transmitted part of the message. A low context communication is just the opposite, i.e., the mass of the information is vested in the explicit code. </a:t>
            </a:r>
          </a:p>
        </p:txBody>
      </p:sp>
      <p:sp>
        <p:nvSpPr>
          <p:cNvPr id="4" name="Date Placeholder 3">
            <a:extLst>
              <a:ext uri="{FF2B5EF4-FFF2-40B4-BE49-F238E27FC236}">
                <a16:creationId xmlns:a16="http://schemas.microsoft.com/office/drawing/2014/main" id="{E78296A4-DA00-48B0-90DD-3903B223B32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E678C95-9C3C-45D6-81CA-94CF0947FEA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707157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D1EF-2761-4CD7-B1C7-B8BA1254AECD}"/>
              </a:ext>
            </a:extLst>
          </p:cNvPr>
          <p:cNvSpPr>
            <a:spLocks noGrp="1"/>
          </p:cNvSpPr>
          <p:nvPr>
            <p:ph type="title"/>
          </p:nvPr>
        </p:nvSpPr>
        <p:spPr>
          <a:xfrm>
            <a:off x="609600" y="114299"/>
            <a:ext cx="10972800" cy="794421"/>
          </a:xfrm>
        </p:spPr>
        <p:txBody>
          <a:bodyPr/>
          <a:lstStyle/>
          <a:p>
            <a:r>
              <a:rPr lang="en-GB" dirty="0"/>
              <a:t>Structure (individualism and collectivism)</a:t>
            </a:r>
          </a:p>
        </p:txBody>
      </p:sp>
      <p:sp>
        <p:nvSpPr>
          <p:cNvPr id="3" name="Content Placeholder 2">
            <a:extLst>
              <a:ext uri="{FF2B5EF4-FFF2-40B4-BE49-F238E27FC236}">
                <a16:creationId xmlns:a16="http://schemas.microsoft.com/office/drawing/2014/main" id="{9E4FF92C-F3AE-458C-8245-7787E33BA014}"/>
              </a:ext>
            </a:extLst>
          </p:cNvPr>
          <p:cNvSpPr>
            <a:spLocks noGrp="1"/>
          </p:cNvSpPr>
          <p:nvPr>
            <p:ph idx="1"/>
          </p:nvPr>
        </p:nvSpPr>
        <p:spPr>
          <a:xfrm>
            <a:off x="119336" y="908720"/>
            <a:ext cx="11881320" cy="4608513"/>
          </a:xfrm>
        </p:spPr>
        <p:txBody>
          <a:bodyPr/>
          <a:lstStyle/>
          <a:p>
            <a:r>
              <a:rPr lang="en-GB" dirty="0"/>
              <a:t>Individualism shows the extent to which cultures elevate the role of the individual over the role of the group.</a:t>
            </a:r>
          </a:p>
          <a:p>
            <a:r>
              <a:rPr lang="en-GB" dirty="0"/>
              <a:t>Individual goals, initiative and achievement are most important and people are encouraged to be independent and self reliant. There is less need to conform to a group and less distinction made between in-groups and out-groups. </a:t>
            </a:r>
          </a:p>
          <a:p>
            <a:r>
              <a:rPr lang="en-GB" dirty="0"/>
              <a:t>Individuals frequently acquire and change their friends and do not hesitate to establish preferred relationships among family relatives.</a:t>
            </a:r>
          </a:p>
        </p:txBody>
      </p:sp>
      <p:sp>
        <p:nvSpPr>
          <p:cNvPr id="4" name="Date Placeholder 3">
            <a:extLst>
              <a:ext uri="{FF2B5EF4-FFF2-40B4-BE49-F238E27FC236}">
                <a16:creationId xmlns:a16="http://schemas.microsoft.com/office/drawing/2014/main" id="{A2E1AD40-ED2E-4217-96D7-97E73D671E85}"/>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CC44C295-C538-43A9-B2EB-A9AC08156C5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906873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62267-5892-493D-BCB9-CB080F4A8933}"/>
              </a:ext>
            </a:extLst>
          </p:cNvPr>
          <p:cNvSpPr>
            <a:spLocks noGrp="1"/>
          </p:cNvSpPr>
          <p:nvPr>
            <p:ph type="title"/>
          </p:nvPr>
        </p:nvSpPr>
        <p:spPr>
          <a:xfrm>
            <a:off x="609600" y="274638"/>
            <a:ext cx="10972800" cy="706090"/>
          </a:xfrm>
        </p:spPr>
        <p:txBody>
          <a:bodyPr/>
          <a:lstStyle/>
          <a:p>
            <a:r>
              <a:rPr lang="en-GB" dirty="0"/>
              <a:t>Structure (individualism and collectivism)</a:t>
            </a:r>
          </a:p>
        </p:txBody>
      </p:sp>
      <p:sp>
        <p:nvSpPr>
          <p:cNvPr id="3" name="Content Placeholder 2">
            <a:extLst>
              <a:ext uri="{FF2B5EF4-FFF2-40B4-BE49-F238E27FC236}">
                <a16:creationId xmlns:a16="http://schemas.microsoft.com/office/drawing/2014/main" id="{BDE272F6-BD90-40F2-8F72-CDE2E4351D24}"/>
              </a:ext>
            </a:extLst>
          </p:cNvPr>
          <p:cNvSpPr>
            <a:spLocks noGrp="1"/>
          </p:cNvSpPr>
          <p:nvPr>
            <p:ph idx="1"/>
          </p:nvPr>
        </p:nvSpPr>
        <p:spPr>
          <a:xfrm>
            <a:off x="119336" y="980728"/>
            <a:ext cx="11809312" cy="4536505"/>
          </a:xfrm>
        </p:spPr>
        <p:txBody>
          <a:bodyPr/>
          <a:lstStyle/>
          <a:p>
            <a:r>
              <a:rPr lang="en-GB" sz="2800" dirty="0"/>
              <a:t>Collectivism shows the extent to which the interests of the group prevail over individual interests. </a:t>
            </a:r>
          </a:p>
          <a:p>
            <a:r>
              <a:rPr lang="en-GB" sz="2800" dirty="0"/>
              <a:t>Each person in a collectivist society is encouraged to conform, to do what is best for the group and to avoid expressing opinions or beliefs that go against it. </a:t>
            </a:r>
          </a:p>
          <a:p>
            <a:r>
              <a:rPr lang="en-GB" sz="2800" dirty="0"/>
              <a:t>Reluctance to work together with the group or eagerness to stand out is frowned upon. </a:t>
            </a:r>
          </a:p>
          <a:p>
            <a:r>
              <a:rPr lang="en-GB" sz="2800" dirty="0"/>
              <a:t>Clearer distinctions are made between in-groups and out-groups. Relationships are more constant both within and outside the family. </a:t>
            </a:r>
          </a:p>
        </p:txBody>
      </p:sp>
      <p:sp>
        <p:nvSpPr>
          <p:cNvPr id="4" name="Date Placeholder 3">
            <a:extLst>
              <a:ext uri="{FF2B5EF4-FFF2-40B4-BE49-F238E27FC236}">
                <a16:creationId xmlns:a16="http://schemas.microsoft.com/office/drawing/2014/main" id="{3D669987-CFD0-46A4-B4FB-46F5A8E51698}"/>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436B86A-AFBC-4428-9E63-A08E88FE5B6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22207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B5A48-91A5-4D4F-9F44-BF3318BB801D}"/>
              </a:ext>
            </a:extLst>
          </p:cNvPr>
          <p:cNvSpPr>
            <a:spLocks noGrp="1"/>
          </p:cNvSpPr>
          <p:nvPr>
            <p:ph type="title"/>
          </p:nvPr>
        </p:nvSpPr>
        <p:spPr>
          <a:xfrm>
            <a:off x="609600" y="274638"/>
            <a:ext cx="10972800" cy="706090"/>
          </a:xfrm>
        </p:spPr>
        <p:txBody>
          <a:bodyPr/>
          <a:lstStyle/>
          <a:p>
            <a:r>
              <a:rPr lang="en-GB" dirty="0"/>
              <a:t>Integrating values </a:t>
            </a:r>
          </a:p>
        </p:txBody>
      </p:sp>
      <p:sp>
        <p:nvSpPr>
          <p:cNvPr id="3" name="Content Placeholder 2">
            <a:extLst>
              <a:ext uri="{FF2B5EF4-FFF2-40B4-BE49-F238E27FC236}">
                <a16:creationId xmlns:a16="http://schemas.microsoft.com/office/drawing/2014/main" id="{9DF6DF6B-B5A4-4110-9C46-AB937AB2E08D}"/>
              </a:ext>
            </a:extLst>
          </p:cNvPr>
          <p:cNvSpPr>
            <a:spLocks noGrp="1"/>
          </p:cNvSpPr>
          <p:nvPr>
            <p:ph idx="1"/>
          </p:nvPr>
        </p:nvSpPr>
        <p:spPr>
          <a:xfrm>
            <a:off x="609600" y="980728"/>
            <a:ext cx="10972800" cy="4536505"/>
          </a:xfrm>
        </p:spPr>
        <p:txBody>
          <a:bodyPr/>
          <a:lstStyle/>
          <a:p>
            <a:r>
              <a:rPr lang="en-GB" dirty="0"/>
              <a:t>Cultures collide and there are often the need to integrate values amongst communities. </a:t>
            </a:r>
          </a:p>
          <a:p>
            <a:r>
              <a:rPr lang="en-GB" dirty="0"/>
              <a:t>The best way to integrate values is through synergy than trying to resolve differences in values through making weak compromises. </a:t>
            </a:r>
          </a:p>
          <a:p>
            <a:r>
              <a:rPr lang="en-GB" dirty="0"/>
              <a:t>Th is idea of integrating values is much less clear-cut in nature than that of trying to fi </a:t>
            </a:r>
            <a:r>
              <a:rPr lang="en-GB" dirty="0" err="1"/>
              <a:t>nd</a:t>
            </a:r>
            <a:r>
              <a:rPr lang="en-GB" dirty="0"/>
              <a:t> a trade-off of values during cultural collisions. </a:t>
            </a:r>
          </a:p>
        </p:txBody>
      </p:sp>
      <p:sp>
        <p:nvSpPr>
          <p:cNvPr id="4" name="Date Placeholder 3">
            <a:extLst>
              <a:ext uri="{FF2B5EF4-FFF2-40B4-BE49-F238E27FC236}">
                <a16:creationId xmlns:a16="http://schemas.microsoft.com/office/drawing/2014/main" id="{C74227FD-FCDD-4947-A6A4-48654F0BA29B}"/>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5292D37C-DAB0-41C1-92CD-CE61434FE2D1}"/>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242167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8407-EB3B-4B72-A361-67FFEE2BB2B5}"/>
              </a:ext>
            </a:extLst>
          </p:cNvPr>
          <p:cNvSpPr>
            <a:spLocks noGrp="1"/>
          </p:cNvSpPr>
          <p:nvPr>
            <p:ph type="title"/>
          </p:nvPr>
        </p:nvSpPr>
        <p:spPr>
          <a:xfrm>
            <a:off x="609600" y="274638"/>
            <a:ext cx="10972800" cy="778098"/>
          </a:xfrm>
        </p:spPr>
        <p:txBody>
          <a:bodyPr/>
          <a:lstStyle/>
          <a:p>
            <a:r>
              <a:rPr lang="en-GB" dirty="0"/>
              <a:t>Cultural patterns </a:t>
            </a:r>
          </a:p>
        </p:txBody>
      </p:sp>
      <p:sp>
        <p:nvSpPr>
          <p:cNvPr id="3" name="Content Placeholder 2">
            <a:extLst>
              <a:ext uri="{FF2B5EF4-FFF2-40B4-BE49-F238E27FC236}">
                <a16:creationId xmlns:a16="http://schemas.microsoft.com/office/drawing/2014/main" id="{98368A1B-9C8B-4EC0-8971-AF5FC3409644}"/>
              </a:ext>
            </a:extLst>
          </p:cNvPr>
          <p:cNvSpPr>
            <a:spLocks noGrp="1"/>
          </p:cNvSpPr>
          <p:nvPr>
            <p:ph idx="1"/>
          </p:nvPr>
        </p:nvSpPr>
        <p:spPr>
          <a:xfrm>
            <a:off x="-96688" y="1052736"/>
            <a:ext cx="12097344" cy="4464497"/>
          </a:xfrm>
        </p:spPr>
        <p:txBody>
          <a:bodyPr/>
          <a:lstStyle/>
          <a:p>
            <a:r>
              <a:rPr lang="en-GB" sz="2800" dirty="0" err="1"/>
              <a:t>Søderberg</a:t>
            </a:r>
            <a:r>
              <a:rPr lang="en-GB" sz="2800" dirty="0"/>
              <a:t> and Holden (2002) perceive culture as a sharing of ‘patterns of meaning and interpretation’. There are no stable cultural communities but groups sharing such patterns who, when interacting with others whose patterns they can identify with, may take them on board, be it in adapted form, and/or negotiate a shared meaning and interpretation. </a:t>
            </a:r>
          </a:p>
          <a:p>
            <a:r>
              <a:rPr lang="en-GB" sz="2800" dirty="0"/>
              <a:t>In their view, managers who are involved in globalisation may relate to this concept much more readily than to the fixed dimensions of culture.</a:t>
            </a:r>
          </a:p>
          <a:p>
            <a:r>
              <a:rPr lang="en-GB" sz="2800" dirty="0"/>
              <a:t>Managers in multicultural settings have to work to manage diverse cultures and benefits from the synergies it brings. </a:t>
            </a:r>
          </a:p>
        </p:txBody>
      </p:sp>
      <p:sp>
        <p:nvSpPr>
          <p:cNvPr id="4" name="Date Placeholder 3">
            <a:extLst>
              <a:ext uri="{FF2B5EF4-FFF2-40B4-BE49-F238E27FC236}">
                <a16:creationId xmlns:a16="http://schemas.microsoft.com/office/drawing/2014/main" id="{2B0B5890-D0F7-44D1-B140-3790E43C98AF}"/>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7D3009B0-7044-4F2A-92FE-00A2838C2330}"/>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048711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119336" y="692696"/>
            <a:ext cx="12072663" cy="4824537"/>
          </a:xfrm>
        </p:spPr>
        <p:txBody>
          <a:bodyPr/>
          <a:lstStyle/>
          <a:p>
            <a:r>
              <a:rPr lang="en-GB" sz="2400" dirty="0"/>
              <a:t> Gullestrup, H. (2003a) ‘The Complexity of Intercultural Communication’, Intercultural Communication , 6: 1–19.</a:t>
            </a:r>
          </a:p>
          <a:p>
            <a:r>
              <a:rPr lang="en-GB" sz="2400" dirty="0"/>
              <a:t>Hall, E.T. and Hall, M.R. (1990) Understanding Cultural Differences, Yarmouth, ME: Intercultural Press. </a:t>
            </a:r>
          </a:p>
          <a:p>
            <a:r>
              <a:rPr lang="en-GB" sz="2400" dirty="0"/>
              <a:t>Kluckholn, F. and </a:t>
            </a:r>
            <a:r>
              <a:rPr lang="en-GB" sz="2400" dirty="0" err="1"/>
              <a:t>Strodtbeck</a:t>
            </a:r>
            <a:r>
              <a:rPr lang="en-GB" sz="2400" dirty="0"/>
              <a:t>, F.L. (1961) Variations in Value Orientations , Westport, CT: Greenwood.</a:t>
            </a:r>
          </a:p>
          <a:p>
            <a:r>
              <a:rPr lang="en-GB" sz="2400" dirty="0" err="1"/>
              <a:t>Søderberg</a:t>
            </a:r>
            <a:r>
              <a:rPr lang="en-GB" sz="2400" dirty="0"/>
              <a:t>, A.-M. and Holden, N. (2002) ‘Rethinking cross cultural management in a globalizing business world’, International Journal of Cross Cultural Management , 2(1): 103–121. </a:t>
            </a:r>
          </a:p>
          <a:p>
            <a:endParaRPr lang="en-GB" sz="2400"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4591</TotalTime>
  <Words>2147</Words>
  <Application>Microsoft Office PowerPoint</Application>
  <PresentationFormat>Widescreen</PresentationFormat>
  <Paragraphs>143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Myriad Pro</vt:lpstr>
      <vt:lpstr>Verdana</vt:lpstr>
      <vt:lpstr>20140311PresentationUWTSDTemplate</vt:lpstr>
      <vt:lpstr>BMSW5105</vt:lpstr>
      <vt:lpstr>Learning outcomes</vt:lpstr>
      <vt:lpstr>Is Culture static or dynamic?</vt:lpstr>
      <vt:lpstr>Is Culture static or dynamic?</vt:lpstr>
      <vt:lpstr>Is Culture static or dynamic?</vt:lpstr>
      <vt:lpstr>Is Culture static or dynamic?</vt:lpstr>
      <vt:lpstr>Is Culture static or dynamic?</vt:lpstr>
      <vt:lpstr>Is Culture static or dynamic?</vt:lpstr>
      <vt:lpstr>Is Culture static or dynamic?</vt:lpstr>
      <vt:lpstr>Management tasks and cultural values</vt:lpstr>
      <vt:lpstr>The effect of cultural values on management </vt:lpstr>
      <vt:lpstr>The effect of cultural values on management </vt:lpstr>
      <vt:lpstr>Time orientation (past, present and future)</vt:lpstr>
      <vt:lpstr>Power (hierarchy and equality) </vt:lpstr>
      <vt:lpstr>Power (hierarchy and equality) </vt:lpstr>
      <vt:lpstr>Competition (competitive and co-operative) </vt:lpstr>
      <vt:lpstr>Action (activity: doing and being) </vt:lpstr>
      <vt:lpstr>Space (private and public) </vt:lpstr>
      <vt:lpstr>Communication (high-context and low-context)</vt:lpstr>
      <vt:lpstr>Structure (individualism and collectivism)</vt:lpstr>
      <vt:lpstr>Structure (individualism and collectivism)</vt:lpstr>
      <vt:lpstr>Integrating values </vt:lpstr>
      <vt:lpstr>Cultural patterns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284</cp:revision>
  <cp:lastPrinted>2018-07-09T15:27:01Z</cp:lastPrinted>
  <dcterms:created xsi:type="dcterms:W3CDTF">2002-10-07T19:43:58Z</dcterms:created>
  <dcterms:modified xsi:type="dcterms:W3CDTF">2020-09-29T16:06:52Z</dcterms:modified>
</cp:coreProperties>
</file>