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Lst>
  <p:notesMasterIdLst>
    <p:notesMasterId r:id="rId40"/>
  </p:notesMasterIdLst>
  <p:sldIdLst>
    <p:sldId id="256" r:id="rId5"/>
    <p:sldId id="281" r:id="rId6"/>
    <p:sldId id="291" r:id="rId7"/>
    <p:sldId id="290" r:id="rId8"/>
    <p:sldId id="280" r:id="rId9"/>
    <p:sldId id="289" r:id="rId10"/>
    <p:sldId id="282" r:id="rId11"/>
    <p:sldId id="278" r:id="rId12"/>
    <p:sldId id="284" r:id="rId13"/>
    <p:sldId id="295" r:id="rId14"/>
    <p:sldId id="285" r:id="rId15"/>
    <p:sldId id="283" r:id="rId16"/>
    <p:sldId id="259" r:id="rId17"/>
    <p:sldId id="276" r:id="rId18"/>
    <p:sldId id="273" r:id="rId19"/>
    <p:sldId id="260" r:id="rId20"/>
    <p:sldId id="268" r:id="rId21"/>
    <p:sldId id="270" r:id="rId22"/>
    <p:sldId id="269" r:id="rId23"/>
    <p:sldId id="261" r:id="rId24"/>
    <p:sldId id="262" r:id="rId25"/>
    <p:sldId id="286" r:id="rId26"/>
    <p:sldId id="287" r:id="rId27"/>
    <p:sldId id="297" r:id="rId28"/>
    <p:sldId id="288" r:id="rId29"/>
    <p:sldId id="298" r:id="rId30"/>
    <p:sldId id="292" r:id="rId31"/>
    <p:sldId id="293" r:id="rId32"/>
    <p:sldId id="294" r:id="rId33"/>
    <p:sldId id="296" r:id="rId34"/>
    <p:sldId id="299" r:id="rId35"/>
    <p:sldId id="267" r:id="rId36"/>
    <p:sldId id="277" r:id="rId37"/>
    <p:sldId id="265" r:id="rId38"/>
    <p:sldId id="300" r:id="rId39"/>
  </p:sldIdLst>
  <p:sldSz cx="9144000" cy="6858000" type="screen4x3"/>
  <p:notesSz cx="6797675" cy="9926638"/>
  <p:defaultTextStyle>
    <a:defPPr>
      <a:defRPr lang="en-AU"/>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23" autoAdjust="0"/>
    <p:restoredTop sz="75641" autoAdjust="0"/>
  </p:normalViewPr>
  <p:slideViewPr>
    <p:cSldViewPr snapToGrid="0" snapToObjects="1">
      <p:cViewPr varScale="1">
        <p:scale>
          <a:sx n="87" d="100"/>
          <a:sy n="87" d="100"/>
        </p:scale>
        <p:origin x="2418" y="84"/>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p:cViewPr varScale="1">
        <p:scale>
          <a:sx n="40" d="100"/>
          <a:sy n="40" d="100"/>
        </p:scale>
        <p:origin x="-2088" y="-108"/>
      </p:cViewPr>
      <p:guideLst>
        <p:guide orient="horz" pos="3127"/>
        <p:guide pos="2141"/>
      </p:guideLst>
    </p:cSldViewPr>
  </p:notesViewPr>
  <p:gridSpacing cx="1440180" cy="144018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Excel_Worksheet5.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Excel_Worksheet7.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Percent of Habitat Type Currently Protected</a:t>
            </a:r>
          </a:p>
          <a:p>
            <a:pPr>
              <a:defRPr/>
            </a:pPr>
            <a:endParaRPr lang="en-US"/>
          </a:p>
        </c:rich>
      </c:tx>
      <c:layout>
        <c:manualLayout>
          <c:xMode val="edge"/>
          <c:yMode val="edge"/>
          <c:x val="0.20318953772396947"/>
          <c:y val="0"/>
        </c:manualLayout>
      </c:layout>
      <c:overlay val="0"/>
    </c:title>
    <c:autoTitleDeleted val="0"/>
    <c:plotArea>
      <c:layout>
        <c:manualLayout>
          <c:layoutTarget val="inner"/>
          <c:xMode val="edge"/>
          <c:yMode val="edge"/>
          <c:x val="0.34514795824940508"/>
          <c:y val="0.10140295807618603"/>
          <c:w val="0.42548031496063021"/>
          <c:h val="0.85270749095552223"/>
        </c:manualLayout>
      </c:layout>
      <c:barChart>
        <c:barDir val="bar"/>
        <c:grouping val="stacked"/>
        <c:varyColors val="0"/>
        <c:ser>
          <c:idx val="0"/>
          <c:order val="0"/>
          <c:tx>
            <c:strRef>
              <c:f>Sheet1!$B$1</c:f>
              <c:strCache>
                <c:ptCount val="1"/>
                <c:pt idx="0">
                  <c:v>Percent of Habitat Type Currently Protected</c:v>
                </c:pt>
              </c:strCache>
            </c:strRef>
          </c:tx>
          <c:spPr>
            <a:solidFill>
              <a:srgbClr val="FF0000"/>
            </a:solidFill>
          </c:spPr>
          <c:invertIfNegative val="0"/>
          <c:cat>
            <c:strRef>
              <c:f>Sheet1!$A$2:$A$21</c:f>
              <c:strCache>
                <c:ptCount val="20"/>
                <c:pt idx="0">
                  <c:v>Deep circalittoral mud</c:v>
                </c:pt>
                <c:pt idx="1">
                  <c:v>Circalittoral sandy mud or circalittoral fine mud</c:v>
                </c:pt>
                <c:pt idx="2">
                  <c:v>Infralittoral mixed sediments</c:v>
                </c:pt>
                <c:pt idx="3">
                  <c:v>Infralittoral sandy mud or infralittoral fine mud</c:v>
                </c:pt>
                <c:pt idx="4">
                  <c:v>Infralittoral fine sand or infralittoral muddy sand</c:v>
                </c:pt>
                <c:pt idx="5">
                  <c:v>Infralittoral coarse sediment</c:v>
                </c:pt>
                <c:pt idx="6">
                  <c:v>Circalittoral mixed sediments</c:v>
                </c:pt>
                <c:pt idx="7">
                  <c:v>Circalittoral coarse sediment</c:v>
                </c:pt>
                <c:pt idx="8">
                  <c:v>Circalittoral fine sand or circalittoral muddy sand</c:v>
                </c:pt>
                <c:pt idx="9">
                  <c:v>High energy infralittoral rock</c:v>
                </c:pt>
                <c:pt idx="10">
                  <c:v>Low energy infralittoral rock</c:v>
                </c:pt>
                <c:pt idx="11">
                  <c:v>Moderate energy infralittoral rock</c:v>
                </c:pt>
                <c:pt idx="12">
                  <c:v>Moderate energy circalittoral rock</c:v>
                </c:pt>
                <c:pt idx="13">
                  <c:v>High energy circalittoral rock</c:v>
                </c:pt>
                <c:pt idx="14">
                  <c:v>Deep circalittoral coarse sediment</c:v>
                </c:pt>
                <c:pt idx="15">
                  <c:v>Low energy circalittoral rock</c:v>
                </c:pt>
                <c:pt idx="16">
                  <c:v>Deep circalittoral mixed sediments</c:v>
                </c:pt>
                <c:pt idx="17">
                  <c:v>Deep circalittoral sand</c:v>
                </c:pt>
                <c:pt idx="18">
                  <c:v>Faunal communities on deep low energy circalittoral rock</c:v>
                </c:pt>
                <c:pt idx="19">
                  <c:v>Faunal communities on deep moderate energy circalittoral rock</c:v>
                </c:pt>
              </c:strCache>
            </c:strRef>
          </c:cat>
          <c:val>
            <c:numRef>
              <c:f>Sheet1!$B$2:$B$21</c:f>
              <c:numCache>
                <c:formatCode>0.0</c:formatCode>
                <c:ptCount val="20"/>
                <c:pt idx="0">
                  <c:v>99.999999132270688</c:v>
                </c:pt>
                <c:pt idx="1">
                  <c:v>87.482780406946205</c:v>
                </c:pt>
                <c:pt idx="2">
                  <c:v>82.268203209021294</c:v>
                </c:pt>
                <c:pt idx="3">
                  <c:v>74.516201196238512</c:v>
                </c:pt>
                <c:pt idx="4">
                  <c:v>59.525637118081249</c:v>
                </c:pt>
                <c:pt idx="5">
                  <c:v>44.446899066780439</c:v>
                </c:pt>
                <c:pt idx="6">
                  <c:v>32.926228342747748</c:v>
                </c:pt>
                <c:pt idx="7">
                  <c:v>32.570465925855956</c:v>
                </c:pt>
                <c:pt idx="8">
                  <c:v>21.084410292942277</c:v>
                </c:pt>
                <c:pt idx="9">
                  <c:v>19.827981269846578</c:v>
                </c:pt>
                <c:pt idx="10">
                  <c:v>12.555629484618981</c:v>
                </c:pt>
                <c:pt idx="11">
                  <c:v>11.190874369361559</c:v>
                </c:pt>
                <c:pt idx="12">
                  <c:v>8.0126886740711392</c:v>
                </c:pt>
                <c:pt idx="13">
                  <c:v>6.4096721587185117</c:v>
                </c:pt>
                <c:pt idx="14">
                  <c:v>3.0765707522968611</c:v>
                </c:pt>
                <c:pt idx="15">
                  <c:v>1.9359899923872848</c:v>
                </c:pt>
                <c:pt idx="16">
                  <c:v>0.98001270578138699</c:v>
                </c:pt>
                <c:pt idx="17">
                  <c:v>0.32318229974125801</c:v>
                </c:pt>
                <c:pt idx="18">
                  <c:v>0</c:v>
                </c:pt>
                <c:pt idx="19">
                  <c:v>0</c:v>
                </c:pt>
              </c:numCache>
            </c:numRef>
          </c:val>
          <c:extLst>
            <c:ext xmlns:c16="http://schemas.microsoft.com/office/drawing/2014/chart" uri="{C3380CC4-5D6E-409C-BE32-E72D297353CC}">
              <c16:uniqueId val="{00000000-4E57-4BC8-A497-90714382AE37}"/>
            </c:ext>
          </c:extLst>
        </c:ser>
        <c:dLbls>
          <c:showLegendKey val="0"/>
          <c:showVal val="0"/>
          <c:showCatName val="0"/>
          <c:showSerName val="0"/>
          <c:showPercent val="0"/>
          <c:showBubbleSize val="0"/>
        </c:dLbls>
        <c:gapWidth val="150"/>
        <c:overlap val="100"/>
        <c:axId val="246918136"/>
        <c:axId val="1"/>
      </c:barChart>
      <c:catAx>
        <c:axId val="246918136"/>
        <c:scaling>
          <c:orientation val="minMax"/>
        </c:scaling>
        <c:delete val="0"/>
        <c:axPos val="l"/>
        <c:numFmt formatCode="General" sourceLinked="1"/>
        <c:majorTickMark val="out"/>
        <c:minorTickMark val="none"/>
        <c:tickLblPos val="nextTo"/>
        <c:txPr>
          <a:bodyPr/>
          <a:lstStyle/>
          <a:p>
            <a:pPr>
              <a:defRPr cap="none" normalizeH="0"/>
            </a:pPr>
            <a:endParaRPr lang="en-US"/>
          </a:p>
        </c:txPr>
        <c:crossAx val="1"/>
        <c:crosses val="autoZero"/>
        <c:auto val="1"/>
        <c:lblAlgn val="ctr"/>
        <c:lblOffset val="100"/>
        <c:noMultiLvlLbl val="0"/>
      </c:catAx>
      <c:valAx>
        <c:axId val="1"/>
        <c:scaling>
          <c:orientation val="minMax"/>
          <c:max val="100"/>
          <c:min val="0"/>
        </c:scaling>
        <c:delete val="0"/>
        <c:axPos val="b"/>
        <c:majorGridlines/>
        <c:numFmt formatCode="0" sourceLinked="0"/>
        <c:majorTickMark val="out"/>
        <c:minorTickMark val="none"/>
        <c:tickLblPos val="nextTo"/>
        <c:crossAx val="246918136"/>
        <c:crosses val="autoZero"/>
        <c:crossBetween val="between"/>
        <c:majorUnit val="10"/>
        <c:minorUnit val="2"/>
      </c:valAx>
      <c:spPr>
        <a:noFill/>
        <a:ln w="27749">
          <a:noFill/>
        </a:ln>
      </c:spPr>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228734480"/>
        <c:axId val="1"/>
        <c:axId val="0"/>
      </c:bar3DChart>
      <c:catAx>
        <c:axId val="228734480"/>
        <c:scaling>
          <c:orientation val="minMax"/>
        </c:scaling>
        <c:delete val="0"/>
        <c:axPos val="b"/>
        <c:majorTickMark val="out"/>
        <c:minorTickMark val="none"/>
        <c:tickLblPos val="low"/>
        <c:spPr>
          <a:ln w="1702">
            <a:solidFill>
              <a:schemeClr val="tx1"/>
            </a:solidFill>
            <a:prstDash val="solid"/>
          </a:ln>
        </c:spPr>
        <c:txPr>
          <a:bodyPr rot="0" vert="horz"/>
          <a:lstStyle/>
          <a:p>
            <a:pPr>
              <a:defRPr sz="965" b="1" i="0" u="none" strike="noStrike" baseline="0">
                <a:solidFill>
                  <a:schemeClr val="tx1"/>
                </a:solidFill>
                <a:latin typeface="Arial"/>
                <a:ea typeface="Arial"/>
                <a:cs typeface="Arial"/>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1702">
              <a:solidFill>
                <a:schemeClr val="tx1"/>
              </a:solidFill>
              <a:prstDash val="solid"/>
            </a:ln>
          </c:spPr>
        </c:majorGridlines>
        <c:majorTickMark val="out"/>
        <c:minorTickMark val="none"/>
        <c:tickLblPos val="nextTo"/>
        <c:spPr>
          <a:ln w="1702">
            <a:solidFill>
              <a:schemeClr val="tx1"/>
            </a:solidFill>
            <a:prstDash val="solid"/>
          </a:ln>
        </c:spPr>
        <c:txPr>
          <a:bodyPr rot="0" vert="horz"/>
          <a:lstStyle/>
          <a:p>
            <a:pPr>
              <a:defRPr sz="965" b="1" i="0" u="none" strike="noStrike" baseline="0">
                <a:solidFill>
                  <a:schemeClr val="tx1"/>
                </a:solidFill>
                <a:latin typeface="Arial"/>
                <a:ea typeface="Arial"/>
                <a:cs typeface="Arial"/>
              </a:defRPr>
            </a:pPr>
            <a:endParaRPr lang="en-US"/>
          </a:p>
        </c:txPr>
        <c:crossAx val="228734480"/>
        <c:crosses val="autoZero"/>
        <c:crossBetween val="between"/>
      </c:valAx>
      <c:spPr>
        <a:noFill/>
        <a:ln w="13619">
          <a:noFill/>
        </a:ln>
      </c:spPr>
    </c:plotArea>
    <c:legend>
      <c:legendPos val="r"/>
      <c:layout>
        <c:manualLayout>
          <c:xMode val="edge"/>
          <c:yMode val="edge"/>
          <c:x val="0.93015873015873018"/>
          <c:y val="0.4354066985645933"/>
          <c:w val="6.3492063492063489E-2"/>
          <c:h val="0.12918660287081341"/>
        </c:manualLayout>
      </c:layout>
      <c:overlay val="0"/>
      <c:spPr>
        <a:noFill/>
        <a:ln w="1702">
          <a:solidFill>
            <a:schemeClr val="tx1"/>
          </a:solidFill>
          <a:prstDash val="solid"/>
        </a:ln>
      </c:spPr>
      <c:txPr>
        <a:bodyPr/>
        <a:lstStyle/>
        <a:p>
          <a:pPr>
            <a:defRPr sz="887" b="1" i="0" u="none" strike="noStrike" baseline="0">
              <a:solidFill>
                <a:schemeClr val="tx1"/>
              </a:solidFill>
              <a:latin typeface="Arial"/>
              <a:ea typeface="Arial"/>
              <a:cs typeface="Arial"/>
            </a:defRPr>
          </a:pPr>
          <a:endParaRPr lang="en-US"/>
        </a:p>
      </c:txPr>
    </c:legend>
    <c:plotVisOnly val="1"/>
    <c:dispBlanksAs val="gap"/>
    <c:showDLblsOverMax val="0"/>
  </c:chart>
  <c:spPr>
    <a:noFill/>
    <a:ln>
      <a:noFill/>
    </a:ln>
  </c:spPr>
  <c:txPr>
    <a:bodyPr/>
    <a:lstStyle/>
    <a:p>
      <a:pPr>
        <a:defRPr sz="965" b="1" i="0" u="none" strike="noStrike" baseline="0">
          <a:solidFill>
            <a:schemeClr val="tx1"/>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173245568"/>
        <c:axId val="1"/>
        <c:axId val="0"/>
      </c:bar3DChart>
      <c:catAx>
        <c:axId val="173245568"/>
        <c:scaling>
          <c:orientation val="minMax"/>
        </c:scaling>
        <c:delete val="0"/>
        <c:axPos val="b"/>
        <c:majorTickMark val="out"/>
        <c:minorTickMark val="none"/>
        <c:tickLblPos val="low"/>
        <c:spPr>
          <a:ln w="1702">
            <a:solidFill>
              <a:schemeClr val="tx1"/>
            </a:solidFill>
            <a:prstDash val="solid"/>
          </a:ln>
        </c:spPr>
        <c:txPr>
          <a:bodyPr rot="0" vert="horz"/>
          <a:lstStyle/>
          <a:p>
            <a:pPr>
              <a:defRPr sz="965" b="1" i="0" u="none" strike="noStrike" baseline="0">
                <a:solidFill>
                  <a:schemeClr val="tx1"/>
                </a:solidFill>
                <a:latin typeface="Arial"/>
                <a:ea typeface="Arial"/>
                <a:cs typeface="Arial"/>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1702">
              <a:solidFill>
                <a:schemeClr val="tx1"/>
              </a:solidFill>
              <a:prstDash val="solid"/>
            </a:ln>
          </c:spPr>
        </c:majorGridlines>
        <c:majorTickMark val="out"/>
        <c:minorTickMark val="none"/>
        <c:tickLblPos val="nextTo"/>
        <c:spPr>
          <a:ln w="1702">
            <a:solidFill>
              <a:schemeClr val="tx1"/>
            </a:solidFill>
            <a:prstDash val="solid"/>
          </a:ln>
        </c:spPr>
        <c:txPr>
          <a:bodyPr rot="0" vert="horz"/>
          <a:lstStyle/>
          <a:p>
            <a:pPr>
              <a:defRPr sz="965" b="1" i="0" u="none" strike="noStrike" baseline="0">
                <a:solidFill>
                  <a:schemeClr val="tx1"/>
                </a:solidFill>
                <a:latin typeface="Arial"/>
                <a:ea typeface="Arial"/>
                <a:cs typeface="Arial"/>
              </a:defRPr>
            </a:pPr>
            <a:endParaRPr lang="en-US"/>
          </a:p>
        </c:txPr>
        <c:crossAx val="173245568"/>
        <c:crosses val="autoZero"/>
        <c:crossBetween val="between"/>
      </c:valAx>
      <c:spPr>
        <a:noFill/>
        <a:ln w="13619">
          <a:noFill/>
        </a:ln>
      </c:spPr>
    </c:plotArea>
    <c:legend>
      <c:legendPos val="r"/>
      <c:layout>
        <c:manualLayout>
          <c:xMode val="edge"/>
          <c:yMode val="edge"/>
          <c:x val="0.95238095238095233"/>
          <c:y val="0.4569377990430622"/>
          <c:w val="4.1269841269841269E-2"/>
          <c:h val="8.6124401913875603E-2"/>
        </c:manualLayout>
      </c:layout>
      <c:overlay val="0"/>
      <c:spPr>
        <a:noFill/>
        <a:ln w="1702">
          <a:solidFill>
            <a:schemeClr val="tx1"/>
          </a:solidFill>
          <a:prstDash val="solid"/>
        </a:ln>
      </c:spPr>
      <c:txPr>
        <a:bodyPr/>
        <a:lstStyle/>
        <a:p>
          <a:pPr>
            <a:defRPr sz="887" b="1" i="0" u="none" strike="noStrike" baseline="0">
              <a:solidFill>
                <a:schemeClr val="tx1"/>
              </a:solidFill>
              <a:latin typeface="Arial"/>
              <a:ea typeface="Arial"/>
              <a:cs typeface="Arial"/>
            </a:defRPr>
          </a:pPr>
          <a:endParaRPr lang="en-US"/>
        </a:p>
      </c:txPr>
    </c:legend>
    <c:plotVisOnly val="1"/>
    <c:dispBlanksAs val="gap"/>
    <c:showDLblsOverMax val="0"/>
  </c:chart>
  <c:spPr>
    <a:noFill/>
    <a:ln>
      <a:noFill/>
    </a:ln>
  </c:spPr>
  <c:txPr>
    <a:bodyPr/>
    <a:lstStyle/>
    <a:p>
      <a:pPr>
        <a:defRPr sz="965" b="1" i="0" u="none" strike="noStrike" baseline="0">
          <a:solidFill>
            <a:schemeClr val="tx1"/>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228470608"/>
        <c:axId val="1"/>
        <c:axId val="0"/>
      </c:bar3DChart>
      <c:catAx>
        <c:axId val="228470608"/>
        <c:scaling>
          <c:orientation val="minMax"/>
        </c:scaling>
        <c:delete val="0"/>
        <c:axPos val="b"/>
        <c:majorTickMark val="out"/>
        <c:minorTickMark val="none"/>
        <c:tickLblPos val="low"/>
        <c:spPr>
          <a:ln w="3170">
            <a:solidFill>
              <a:schemeClr val="tx1"/>
            </a:solidFill>
            <a:prstDash val="solid"/>
          </a:ln>
        </c:spPr>
        <c:txPr>
          <a:bodyPr rot="0" vert="horz"/>
          <a:lstStyle/>
          <a:p>
            <a:pPr>
              <a:defRPr sz="1797" b="1" i="0" u="none" strike="noStrike" baseline="0">
                <a:solidFill>
                  <a:schemeClr val="tx1"/>
                </a:solidFill>
                <a:latin typeface="Arial"/>
                <a:ea typeface="Arial"/>
                <a:cs typeface="Arial"/>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3170">
              <a:solidFill>
                <a:schemeClr val="tx1"/>
              </a:solidFill>
              <a:prstDash val="solid"/>
            </a:ln>
          </c:spPr>
        </c:majorGridlines>
        <c:majorTickMark val="out"/>
        <c:minorTickMark val="none"/>
        <c:tickLblPos val="nextTo"/>
        <c:spPr>
          <a:ln w="3170">
            <a:solidFill>
              <a:schemeClr val="tx1"/>
            </a:solidFill>
            <a:prstDash val="solid"/>
          </a:ln>
        </c:spPr>
        <c:txPr>
          <a:bodyPr rot="0" vert="horz"/>
          <a:lstStyle/>
          <a:p>
            <a:pPr>
              <a:defRPr sz="1797" b="1" i="0" u="none" strike="noStrike" baseline="0">
                <a:solidFill>
                  <a:schemeClr val="tx1"/>
                </a:solidFill>
                <a:latin typeface="Arial"/>
                <a:ea typeface="Arial"/>
                <a:cs typeface="Arial"/>
              </a:defRPr>
            </a:pPr>
            <a:endParaRPr lang="en-US"/>
          </a:p>
        </c:txPr>
        <c:crossAx val="228470608"/>
        <c:crosses val="autoZero"/>
        <c:crossBetween val="between"/>
      </c:valAx>
      <c:spPr>
        <a:noFill/>
        <a:ln w="25359">
          <a:noFill/>
        </a:ln>
      </c:spPr>
    </c:plotArea>
    <c:legend>
      <c:legendPos val="r"/>
      <c:layout>
        <c:manualLayout>
          <c:xMode val="edge"/>
          <c:yMode val="edge"/>
          <c:x val="0.83816425120772942"/>
          <c:y val="0.25"/>
          <c:w val="0.15217391304347827"/>
          <c:h val="0.5"/>
        </c:manualLayout>
      </c:layout>
      <c:overlay val="0"/>
      <c:spPr>
        <a:noFill/>
        <a:ln w="3170">
          <a:solidFill>
            <a:schemeClr val="tx1"/>
          </a:solidFill>
          <a:prstDash val="solid"/>
        </a:ln>
      </c:spPr>
      <c:txPr>
        <a:bodyPr/>
        <a:lstStyle/>
        <a:p>
          <a:pPr>
            <a:defRPr sz="1652" b="1" i="0" u="none" strike="noStrike" baseline="0">
              <a:solidFill>
                <a:schemeClr val="tx1"/>
              </a:solidFill>
              <a:latin typeface="Arial"/>
              <a:ea typeface="Arial"/>
              <a:cs typeface="Arial"/>
            </a:defRPr>
          </a:pPr>
          <a:endParaRPr lang="en-US"/>
        </a:p>
      </c:txPr>
    </c:legend>
    <c:plotVisOnly val="1"/>
    <c:dispBlanksAs val="gap"/>
    <c:showDLblsOverMax val="0"/>
  </c:chart>
  <c:spPr>
    <a:noFill/>
    <a:ln>
      <a:noFill/>
    </a:ln>
  </c:spPr>
  <c:txPr>
    <a:bodyPr/>
    <a:lstStyle/>
    <a:p>
      <a:pPr>
        <a:defRPr sz="1797" b="1" i="0" u="none" strike="noStrike" baseline="0">
          <a:solidFill>
            <a:schemeClr val="tx1"/>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barChart>
        <c:barDir val="col"/>
        <c:grouping val="clustered"/>
        <c:varyColors val="0"/>
        <c:ser>
          <c:idx val="0"/>
          <c:order val="0"/>
          <c:tx>
            <c:strRef>
              <c:f>Sheet1!$B$1</c:f>
              <c:strCache>
                <c:ptCount val="1"/>
                <c:pt idx="0">
                  <c:v>Open</c:v>
                </c:pt>
              </c:strCache>
            </c:strRef>
          </c:tx>
          <c:invertIfNegative val="0"/>
          <c:cat>
            <c:numRef>
              <c:f>Sheet1!$A$2:$A$5</c:f>
              <c:numCache>
                <c:formatCode>0%</c:formatCode>
                <c:ptCount val="4"/>
                <c:pt idx="0">
                  <c:v>0.05</c:v>
                </c:pt>
                <c:pt idx="1">
                  <c:v>0.1</c:v>
                </c:pt>
                <c:pt idx="2">
                  <c:v>0.2</c:v>
                </c:pt>
                <c:pt idx="3">
                  <c:v>0.3</c:v>
                </c:pt>
              </c:numCache>
            </c:numRef>
          </c:cat>
          <c:val>
            <c:numRef>
              <c:f>Sheet1!$B$2:$B$5</c:f>
              <c:numCache>
                <c:formatCode>General</c:formatCode>
                <c:ptCount val="4"/>
                <c:pt idx="0">
                  <c:v>860</c:v>
                </c:pt>
                <c:pt idx="1">
                  <c:v>1670</c:v>
                </c:pt>
                <c:pt idx="2">
                  <c:v>3300</c:v>
                </c:pt>
                <c:pt idx="3">
                  <c:v>4920</c:v>
                </c:pt>
              </c:numCache>
            </c:numRef>
          </c:val>
          <c:extLst>
            <c:ext xmlns:c16="http://schemas.microsoft.com/office/drawing/2014/chart" uri="{C3380CC4-5D6E-409C-BE32-E72D297353CC}">
              <c16:uniqueId val="{00000000-F838-4378-96FF-5C05E4F22C73}"/>
            </c:ext>
          </c:extLst>
        </c:ser>
        <c:ser>
          <c:idx val="1"/>
          <c:order val="1"/>
          <c:tx>
            <c:strRef>
              <c:f>Sheet1!$C$1</c:f>
              <c:strCache>
                <c:ptCount val="1"/>
                <c:pt idx="0">
                  <c:v>Existing</c:v>
                </c:pt>
              </c:strCache>
            </c:strRef>
          </c:tx>
          <c:invertIfNegative val="0"/>
          <c:cat>
            <c:numRef>
              <c:f>Sheet1!$A$2:$A$5</c:f>
              <c:numCache>
                <c:formatCode>0%</c:formatCode>
                <c:ptCount val="4"/>
                <c:pt idx="0">
                  <c:v>0.05</c:v>
                </c:pt>
                <c:pt idx="1">
                  <c:v>0.1</c:v>
                </c:pt>
                <c:pt idx="2">
                  <c:v>0.2</c:v>
                </c:pt>
                <c:pt idx="3">
                  <c:v>0.3</c:v>
                </c:pt>
              </c:numCache>
            </c:numRef>
          </c:cat>
          <c:val>
            <c:numRef>
              <c:f>Sheet1!$C$2:$C$5</c:f>
              <c:numCache>
                <c:formatCode>General</c:formatCode>
                <c:ptCount val="4"/>
                <c:pt idx="0">
                  <c:v>5210</c:v>
                </c:pt>
                <c:pt idx="1">
                  <c:v>5410</c:v>
                </c:pt>
                <c:pt idx="2">
                  <c:v>5850</c:v>
                </c:pt>
                <c:pt idx="3">
                  <c:v>6490</c:v>
                </c:pt>
              </c:numCache>
            </c:numRef>
          </c:val>
          <c:extLst>
            <c:ext xmlns:c16="http://schemas.microsoft.com/office/drawing/2014/chart" uri="{C3380CC4-5D6E-409C-BE32-E72D297353CC}">
              <c16:uniqueId val="{00000001-F838-4378-96FF-5C05E4F22C73}"/>
            </c:ext>
          </c:extLst>
        </c:ser>
        <c:ser>
          <c:idx val="2"/>
          <c:order val="2"/>
          <c:tx>
            <c:strRef>
              <c:f>Sheet1!$D$1</c:f>
              <c:strCache>
                <c:ptCount val="1"/>
                <c:pt idx="0">
                  <c:v>Two-Step</c:v>
                </c:pt>
              </c:strCache>
            </c:strRef>
          </c:tx>
          <c:invertIfNegative val="0"/>
          <c:cat>
            <c:numRef>
              <c:f>Sheet1!$A$2:$A$5</c:f>
              <c:numCache>
                <c:formatCode>0%</c:formatCode>
                <c:ptCount val="4"/>
                <c:pt idx="0">
                  <c:v>0.05</c:v>
                </c:pt>
                <c:pt idx="1">
                  <c:v>0.1</c:v>
                </c:pt>
                <c:pt idx="2">
                  <c:v>0.2</c:v>
                </c:pt>
                <c:pt idx="3">
                  <c:v>0.3</c:v>
                </c:pt>
              </c:numCache>
            </c:numRef>
          </c:cat>
          <c:val>
            <c:numRef>
              <c:f>Sheet1!$D$2:$D$5</c:f>
              <c:numCache>
                <c:formatCode>General</c:formatCode>
                <c:ptCount val="4"/>
                <c:pt idx="0">
                  <c:v>870</c:v>
                </c:pt>
                <c:pt idx="1">
                  <c:v>1690</c:v>
                </c:pt>
                <c:pt idx="2">
                  <c:v>3410</c:v>
                </c:pt>
                <c:pt idx="3">
                  <c:v>5120</c:v>
                </c:pt>
              </c:numCache>
            </c:numRef>
          </c:val>
          <c:extLst>
            <c:ext xmlns:c16="http://schemas.microsoft.com/office/drawing/2014/chart" uri="{C3380CC4-5D6E-409C-BE32-E72D297353CC}">
              <c16:uniqueId val="{00000002-F838-4378-96FF-5C05E4F22C73}"/>
            </c:ext>
          </c:extLst>
        </c:ser>
        <c:dLbls>
          <c:showLegendKey val="0"/>
          <c:showVal val="0"/>
          <c:showCatName val="0"/>
          <c:showSerName val="0"/>
          <c:showPercent val="0"/>
          <c:showBubbleSize val="0"/>
        </c:dLbls>
        <c:gapWidth val="150"/>
        <c:axId val="227688408"/>
        <c:axId val="1"/>
      </c:barChart>
      <c:catAx>
        <c:axId val="227688408"/>
        <c:scaling>
          <c:orientation val="minMax"/>
        </c:scaling>
        <c:delete val="0"/>
        <c:axPos val="b"/>
        <c:numFmt formatCode="0%" sourceLinked="1"/>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227688408"/>
        <c:crosses val="autoZero"/>
        <c:crossBetween val="between"/>
      </c:valAx>
      <c:spPr>
        <a:noFill/>
        <a:ln w="25400">
          <a:noFill/>
        </a:ln>
      </c:spPr>
    </c:plotArea>
    <c:legend>
      <c:legendPos val="r"/>
      <c:overlay val="0"/>
    </c:legend>
    <c:plotVisOnly val="1"/>
    <c:dispBlanksAs val="gap"/>
    <c:showDLblsOverMax val="0"/>
  </c:chart>
  <c:spPr>
    <a:ln>
      <a:solidFill>
        <a:schemeClr val="tx1"/>
      </a:solidFill>
    </a:ln>
  </c:sp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barChart>
        <c:barDir val="col"/>
        <c:grouping val="clustered"/>
        <c:varyColors val="0"/>
        <c:ser>
          <c:idx val="0"/>
          <c:order val="0"/>
          <c:tx>
            <c:strRef>
              <c:f>Sheet1!$B$1</c:f>
              <c:strCache>
                <c:ptCount val="1"/>
                <c:pt idx="0">
                  <c:v>Open</c:v>
                </c:pt>
              </c:strCache>
            </c:strRef>
          </c:tx>
          <c:invertIfNegative val="0"/>
          <c:cat>
            <c:numRef>
              <c:f>Sheet1!$A$2:$A$5</c:f>
              <c:numCache>
                <c:formatCode>0%</c:formatCode>
                <c:ptCount val="4"/>
                <c:pt idx="0">
                  <c:v>0.05</c:v>
                </c:pt>
                <c:pt idx="1">
                  <c:v>0.1</c:v>
                </c:pt>
                <c:pt idx="2">
                  <c:v>0.2</c:v>
                </c:pt>
                <c:pt idx="3">
                  <c:v>0.3</c:v>
                </c:pt>
              </c:numCache>
            </c:numRef>
          </c:cat>
          <c:val>
            <c:numRef>
              <c:f>Sheet1!$B$2:$B$5</c:f>
              <c:numCache>
                <c:formatCode>General</c:formatCode>
                <c:ptCount val="4"/>
                <c:pt idx="0">
                  <c:v>596</c:v>
                </c:pt>
                <c:pt idx="1">
                  <c:v>797</c:v>
                </c:pt>
                <c:pt idx="2">
                  <c:v>1055</c:v>
                </c:pt>
                <c:pt idx="3">
                  <c:v>1134</c:v>
                </c:pt>
              </c:numCache>
            </c:numRef>
          </c:val>
          <c:extLst>
            <c:ext xmlns:c16="http://schemas.microsoft.com/office/drawing/2014/chart" uri="{C3380CC4-5D6E-409C-BE32-E72D297353CC}">
              <c16:uniqueId val="{00000000-DCC6-4C1D-AEF6-63513DF187F3}"/>
            </c:ext>
          </c:extLst>
        </c:ser>
        <c:ser>
          <c:idx val="1"/>
          <c:order val="1"/>
          <c:tx>
            <c:strRef>
              <c:f>Sheet1!$C$1</c:f>
              <c:strCache>
                <c:ptCount val="1"/>
                <c:pt idx="0">
                  <c:v>Existing</c:v>
                </c:pt>
              </c:strCache>
            </c:strRef>
          </c:tx>
          <c:invertIfNegative val="0"/>
          <c:cat>
            <c:numRef>
              <c:f>Sheet1!$A$2:$A$5</c:f>
              <c:numCache>
                <c:formatCode>0%</c:formatCode>
                <c:ptCount val="4"/>
                <c:pt idx="0">
                  <c:v>0.05</c:v>
                </c:pt>
                <c:pt idx="1">
                  <c:v>0.1</c:v>
                </c:pt>
                <c:pt idx="2">
                  <c:v>0.2</c:v>
                </c:pt>
                <c:pt idx="3">
                  <c:v>0.3</c:v>
                </c:pt>
              </c:numCache>
            </c:numRef>
          </c:cat>
          <c:val>
            <c:numRef>
              <c:f>Sheet1!$C$2:$C$5</c:f>
              <c:numCache>
                <c:formatCode>General</c:formatCode>
                <c:ptCount val="4"/>
                <c:pt idx="0">
                  <c:v>1358</c:v>
                </c:pt>
                <c:pt idx="1">
                  <c:v>1413</c:v>
                </c:pt>
                <c:pt idx="2">
                  <c:v>1503</c:v>
                </c:pt>
                <c:pt idx="3">
                  <c:v>1558</c:v>
                </c:pt>
              </c:numCache>
            </c:numRef>
          </c:val>
          <c:extLst>
            <c:ext xmlns:c16="http://schemas.microsoft.com/office/drawing/2014/chart" uri="{C3380CC4-5D6E-409C-BE32-E72D297353CC}">
              <c16:uniqueId val="{00000001-DCC6-4C1D-AEF6-63513DF187F3}"/>
            </c:ext>
          </c:extLst>
        </c:ser>
        <c:ser>
          <c:idx val="2"/>
          <c:order val="2"/>
          <c:tx>
            <c:strRef>
              <c:f>Sheet1!$D$1</c:f>
              <c:strCache>
                <c:ptCount val="1"/>
                <c:pt idx="0">
                  <c:v>Two-Step</c:v>
                </c:pt>
              </c:strCache>
            </c:strRef>
          </c:tx>
          <c:invertIfNegative val="0"/>
          <c:cat>
            <c:numRef>
              <c:f>Sheet1!$A$2:$A$5</c:f>
              <c:numCache>
                <c:formatCode>0%</c:formatCode>
                <c:ptCount val="4"/>
                <c:pt idx="0">
                  <c:v>0.05</c:v>
                </c:pt>
                <c:pt idx="1">
                  <c:v>0.1</c:v>
                </c:pt>
                <c:pt idx="2">
                  <c:v>0.2</c:v>
                </c:pt>
                <c:pt idx="3">
                  <c:v>0.3</c:v>
                </c:pt>
              </c:numCache>
            </c:numRef>
          </c:cat>
          <c:val>
            <c:numRef>
              <c:f>Sheet1!$D$2:$D$5</c:f>
              <c:numCache>
                <c:formatCode>General</c:formatCode>
                <c:ptCount val="4"/>
                <c:pt idx="0">
                  <c:v>396</c:v>
                </c:pt>
                <c:pt idx="1">
                  <c:v>592</c:v>
                </c:pt>
                <c:pt idx="2">
                  <c:v>902</c:v>
                </c:pt>
                <c:pt idx="3">
                  <c:v>1444</c:v>
                </c:pt>
              </c:numCache>
            </c:numRef>
          </c:val>
          <c:extLst>
            <c:ext xmlns:c16="http://schemas.microsoft.com/office/drawing/2014/chart" uri="{C3380CC4-5D6E-409C-BE32-E72D297353CC}">
              <c16:uniqueId val="{00000002-DCC6-4C1D-AEF6-63513DF187F3}"/>
            </c:ext>
          </c:extLst>
        </c:ser>
        <c:dLbls>
          <c:showLegendKey val="0"/>
          <c:showVal val="0"/>
          <c:showCatName val="0"/>
          <c:showSerName val="0"/>
          <c:showPercent val="0"/>
          <c:showBubbleSize val="0"/>
        </c:dLbls>
        <c:gapWidth val="150"/>
        <c:axId val="227688408"/>
        <c:axId val="1"/>
      </c:barChart>
      <c:catAx>
        <c:axId val="227688408"/>
        <c:scaling>
          <c:orientation val="minMax"/>
        </c:scaling>
        <c:delete val="0"/>
        <c:axPos val="b"/>
        <c:numFmt formatCode="0%" sourceLinked="1"/>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227688408"/>
        <c:crosses val="autoZero"/>
        <c:crossBetween val="between"/>
      </c:valAx>
      <c:spPr>
        <a:noFill/>
        <a:ln w="25412">
          <a:noFill/>
        </a:ln>
      </c:spPr>
    </c:plotArea>
    <c:legend>
      <c:legendPos val="r"/>
      <c:overlay val="0"/>
      <c:txPr>
        <a:bodyPr/>
        <a:lstStyle/>
        <a:p>
          <a:pPr rtl="0">
            <a:defRPr/>
          </a:pPr>
          <a:endParaRPr lang="en-US"/>
        </a:p>
      </c:txPr>
    </c:legend>
    <c:plotVisOnly val="1"/>
    <c:dispBlanksAs val="gap"/>
    <c:showDLblsOverMax val="0"/>
  </c:chart>
  <c:spPr>
    <a:ln>
      <a:solidFill>
        <a:schemeClr val="tx1"/>
      </a:solidFill>
    </a:ln>
  </c:sp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barChart>
        <c:barDir val="col"/>
        <c:grouping val="clustered"/>
        <c:varyColors val="0"/>
        <c:ser>
          <c:idx val="0"/>
          <c:order val="0"/>
          <c:tx>
            <c:strRef>
              <c:f>Sheet1!$B$1</c:f>
              <c:strCache>
                <c:ptCount val="1"/>
                <c:pt idx="0">
                  <c:v>Open</c:v>
                </c:pt>
              </c:strCache>
            </c:strRef>
          </c:tx>
          <c:invertIfNegative val="0"/>
          <c:cat>
            <c:numRef>
              <c:f>Sheet1!$A$2:$A$5</c:f>
              <c:numCache>
                <c:formatCode>0%</c:formatCode>
                <c:ptCount val="4"/>
                <c:pt idx="0">
                  <c:v>0.05</c:v>
                </c:pt>
                <c:pt idx="1">
                  <c:v>0.1</c:v>
                </c:pt>
                <c:pt idx="2">
                  <c:v>0.2</c:v>
                </c:pt>
                <c:pt idx="3">
                  <c:v>0.3</c:v>
                </c:pt>
              </c:numCache>
            </c:numRef>
          </c:cat>
          <c:val>
            <c:numRef>
              <c:f>Sheet1!$B$2:$B$5</c:f>
              <c:numCache>
                <c:formatCode>General</c:formatCode>
                <c:ptCount val="4"/>
                <c:pt idx="0">
                  <c:v>496</c:v>
                </c:pt>
                <c:pt idx="1">
                  <c:v>1173</c:v>
                </c:pt>
                <c:pt idx="2">
                  <c:v>2272</c:v>
                </c:pt>
                <c:pt idx="3">
                  <c:v>3151</c:v>
                </c:pt>
              </c:numCache>
            </c:numRef>
          </c:val>
          <c:extLst>
            <c:ext xmlns:c16="http://schemas.microsoft.com/office/drawing/2014/chart" uri="{C3380CC4-5D6E-409C-BE32-E72D297353CC}">
              <c16:uniqueId val="{00000000-7CC3-48BF-B6DD-A5CB66AF2FA1}"/>
            </c:ext>
          </c:extLst>
        </c:ser>
        <c:ser>
          <c:idx val="1"/>
          <c:order val="1"/>
          <c:tx>
            <c:strRef>
              <c:f>Sheet1!$C$1</c:f>
              <c:strCache>
                <c:ptCount val="1"/>
                <c:pt idx="0">
                  <c:v>Existing</c:v>
                </c:pt>
              </c:strCache>
            </c:strRef>
          </c:tx>
          <c:invertIfNegative val="0"/>
          <c:cat>
            <c:numRef>
              <c:f>Sheet1!$A$2:$A$5</c:f>
              <c:numCache>
                <c:formatCode>0%</c:formatCode>
                <c:ptCount val="4"/>
                <c:pt idx="0">
                  <c:v>0.05</c:v>
                </c:pt>
                <c:pt idx="1">
                  <c:v>0.1</c:v>
                </c:pt>
                <c:pt idx="2">
                  <c:v>0.2</c:v>
                </c:pt>
                <c:pt idx="3">
                  <c:v>0.3</c:v>
                </c:pt>
              </c:numCache>
            </c:numRef>
          </c:cat>
          <c:val>
            <c:numRef>
              <c:f>Sheet1!$C$2:$C$5</c:f>
              <c:numCache>
                <c:formatCode>General</c:formatCode>
                <c:ptCount val="4"/>
                <c:pt idx="0">
                  <c:v>564</c:v>
                </c:pt>
                <c:pt idx="1">
                  <c:v>493</c:v>
                </c:pt>
                <c:pt idx="2">
                  <c:v>891</c:v>
                </c:pt>
                <c:pt idx="3">
                  <c:v>1518</c:v>
                </c:pt>
              </c:numCache>
            </c:numRef>
          </c:val>
          <c:extLst>
            <c:ext xmlns:c16="http://schemas.microsoft.com/office/drawing/2014/chart" uri="{C3380CC4-5D6E-409C-BE32-E72D297353CC}">
              <c16:uniqueId val="{00000001-7CC3-48BF-B6DD-A5CB66AF2FA1}"/>
            </c:ext>
          </c:extLst>
        </c:ser>
        <c:ser>
          <c:idx val="2"/>
          <c:order val="2"/>
          <c:tx>
            <c:strRef>
              <c:f>Sheet1!$D$1</c:f>
              <c:strCache>
                <c:ptCount val="1"/>
                <c:pt idx="0">
                  <c:v>Two-Step</c:v>
                </c:pt>
              </c:strCache>
            </c:strRef>
          </c:tx>
          <c:invertIfNegative val="0"/>
          <c:cat>
            <c:numRef>
              <c:f>Sheet1!$A$2:$A$5</c:f>
              <c:numCache>
                <c:formatCode>0%</c:formatCode>
                <c:ptCount val="4"/>
                <c:pt idx="0">
                  <c:v>0.05</c:v>
                </c:pt>
                <c:pt idx="1">
                  <c:v>0.1</c:v>
                </c:pt>
                <c:pt idx="2">
                  <c:v>0.2</c:v>
                </c:pt>
                <c:pt idx="3">
                  <c:v>0.3</c:v>
                </c:pt>
              </c:numCache>
            </c:numRef>
          </c:cat>
          <c:val>
            <c:numRef>
              <c:f>Sheet1!$D$2:$D$5</c:f>
              <c:numCache>
                <c:formatCode>General</c:formatCode>
                <c:ptCount val="4"/>
                <c:pt idx="0">
                  <c:v>213</c:v>
                </c:pt>
                <c:pt idx="1">
                  <c:v>408</c:v>
                </c:pt>
                <c:pt idx="2">
                  <c:v>972</c:v>
                </c:pt>
                <c:pt idx="3">
                  <c:v>1792</c:v>
                </c:pt>
              </c:numCache>
            </c:numRef>
          </c:val>
          <c:extLst>
            <c:ext xmlns:c16="http://schemas.microsoft.com/office/drawing/2014/chart" uri="{C3380CC4-5D6E-409C-BE32-E72D297353CC}">
              <c16:uniqueId val="{00000002-7CC3-48BF-B6DD-A5CB66AF2FA1}"/>
            </c:ext>
          </c:extLst>
        </c:ser>
        <c:dLbls>
          <c:showLegendKey val="0"/>
          <c:showVal val="0"/>
          <c:showCatName val="0"/>
          <c:showSerName val="0"/>
          <c:showPercent val="0"/>
          <c:showBubbleSize val="0"/>
        </c:dLbls>
        <c:gapWidth val="150"/>
        <c:axId val="173114408"/>
        <c:axId val="1"/>
      </c:barChart>
      <c:catAx>
        <c:axId val="173114408"/>
        <c:scaling>
          <c:orientation val="minMax"/>
        </c:scaling>
        <c:delete val="0"/>
        <c:axPos val="b"/>
        <c:numFmt formatCode="0%" sourceLinked="1"/>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173114408"/>
        <c:crosses val="autoZero"/>
        <c:crossBetween val="between"/>
      </c:valAx>
      <c:spPr>
        <a:noFill/>
        <a:ln w="25400">
          <a:noFill/>
        </a:ln>
      </c:spPr>
    </c:plotArea>
    <c:legend>
      <c:legendPos val="r"/>
      <c:overlay val="0"/>
    </c:legend>
    <c:plotVisOnly val="1"/>
    <c:dispBlanksAs val="gap"/>
    <c:showDLblsOverMax val="0"/>
  </c:chart>
  <c:spPr>
    <a:ln>
      <a:solidFill>
        <a:schemeClr val="tx1"/>
      </a:solidFill>
    </a:ln>
  </c:sp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barChart>
        <c:barDir val="col"/>
        <c:grouping val="clustered"/>
        <c:varyColors val="0"/>
        <c:ser>
          <c:idx val="0"/>
          <c:order val="0"/>
          <c:tx>
            <c:strRef>
              <c:f>Sheet1!$B$1</c:f>
              <c:strCache>
                <c:ptCount val="1"/>
                <c:pt idx="0">
                  <c:v>Open</c:v>
                </c:pt>
              </c:strCache>
            </c:strRef>
          </c:tx>
          <c:invertIfNegative val="0"/>
          <c:cat>
            <c:numRef>
              <c:f>Sheet1!$A$2:$A$5</c:f>
              <c:numCache>
                <c:formatCode>0%</c:formatCode>
                <c:ptCount val="4"/>
                <c:pt idx="0">
                  <c:v>0.05</c:v>
                </c:pt>
                <c:pt idx="1">
                  <c:v>0.1</c:v>
                </c:pt>
                <c:pt idx="2">
                  <c:v>0.2</c:v>
                </c:pt>
                <c:pt idx="3">
                  <c:v>0.3</c:v>
                </c:pt>
              </c:numCache>
            </c:numRef>
          </c:cat>
          <c:val>
            <c:numRef>
              <c:f>Sheet1!$B$2:$B$5</c:f>
              <c:numCache>
                <c:formatCode>General</c:formatCode>
                <c:ptCount val="4"/>
                <c:pt idx="0">
                  <c:v>57.7</c:v>
                </c:pt>
                <c:pt idx="1">
                  <c:v>70.2</c:v>
                </c:pt>
                <c:pt idx="2">
                  <c:v>68.8</c:v>
                </c:pt>
                <c:pt idx="3">
                  <c:v>64</c:v>
                </c:pt>
              </c:numCache>
            </c:numRef>
          </c:val>
          <c:extLst>
            <c:ext xmlns:c16="http://schemas.microsoft.com/office/drawing/2014/chart" uri="{C3380CC4-5D6E-409C-BE32-E72D297353CC}">
              <c16:uniqueId val="{00000000-21AA-406E-BB04-344DAB6291DB}"/>
            </c:ext>
          </c:extLst>
        </c:ser>
        <c:ser>
          <c:idx val="1"/>
          <c:order val="1"/>
          <c:tx>
            <c:strRef>
              <c:f>Sheet1!$C$1</c:f>
              <c:strCache>
                <c:ptCount val="1"/>
                <c:pt idx="0">
                  <c:v>Existing</c:v>
                </c:pt>
              </c:strCache>
            </c:strRef>
          </c:tx>
          <c:invertIfNegative val="0"/>
          <c:cat>
            <c:numRef>
              <c:f>Sheet1!$A$2:$A$5</c:f>
              <c:numCache>
                <c:formatCode>0%</c:formatCode>
                <c:ptCount val="4"/>
                <c:pt idx="0">
                  <c:v>0.05</c:v>
                </c:pt>
                <c:pt idx="1">
                  <c:v>0.1</c:v>
                </c:pt>
                <c:pt idx="2">
                  <c:v>0.2</c:v>
                </c:pt>
                <c:pt idx="3">
                  <c:v>0.3</c:v>
                </c:pt>
              </c:numCache>
            </c:numRef>
          </c:cat>
          <c:val>
            <c:numRef>
              <c:f>Sheet1!$C$2:$C$5</c:f>
              <c:numCache>
                <c:formatCode>General</c:formatCode>
                <c:ptCount val="4"/>
                <c:pt idx="0">
                  <c:v>10.8</c:v>
                </c:pt>
                <c:pt idx="1">
                  <c:v>9.1000000000000014</c:v>
                </c:pt>
                <c:pt idx="2">
                  <c:v>15.2</c:v>
                </c:pt>
                <c:pt idx="3">
                  <c:v>23.4</c:v>
                </c:pt>
              </c:numCache>
            </c:numRef>
          </c:val>
          <c:extLst>
            <c:ext xmlns:c16="http://schemas.microsoft.com/office/drawing/2014/chart" uri="{C3380CC4-5D6E-409C-BE32-E72D297353CC}">
              <c16:uniqueId val="{00000001-21AA-406E-BB04-344DAB6291DB}"/>
            </c:ext>
          </c:extLst>
        </c:ser>
        <c:ser>
          <c:idx val="2"/>
          <c:order val="2"/>
          <c:tx>
            <c:strRef>
              <c:f>Sheet1!$D$1</c:f>
              <c:strCache>
                <c:ptCount val="1"/>
                <c:pt idx="0">
                  <c:v>Two-Step</c:v>
                </c:pt>
              </c:strCache>
            </c:strRef>
          </c:tx>
          <c:invertIfNegative val="0"/>
          <c:cat>
            <c:numRef>
              <c:f>Sheet1!$A$2:$A$5</c:f>
              <c:numCache>
                <c:formatCode>0%</c:formatCode>
                <c:ptCount val="4"/>
                <c:pt idx="0">
                  <c:v>0.05</c:v>
                </c:pt>
                <c:pt idx="1">
                  <c:v>0.1</c:v>
                </c:pt>
                <c:pt idx="2">
                  <c:v>0.2</c:v>
                </c:pt>
                <c:pt idx="3">
                  <c:v>0.3</c:v>
                </c:pt>
              </c:numCache>
            </c:numRef>
          </c:cat>
          <c:val>
            <c:numRef>
              <c:f>Sheet1!$D$2:$D$5</c:f>
              <c:numCache>
                <c:formatCode>General</c:formatCode>
                <c:ptCount val="4"/>
                <c:pt idx="0">
                  <c:v>24.5</c:v>
                </c:pt>
                <c:pt idx="1">
                  <c:v>24.3</c:v>
                </c:pt>
                <c:pt idx="2">
                  <c:v>28.5</c:v>
                </c:pt>
                <c:pt idx="3">
                  <c:v>30.5</c:v>
                </c:pt>
              </c:numCache>
            </c:numRef>
          </c:val>
          <c:extLst>
            <c:ext xmlns:c16="http://schemas.microsoft.com/office/drawing/2014/chart" uri="{C3380CC4-5D6E-409C-BE32-E72D297353CC}">
              <c16:uniqueId val="{00000002-21AA-406E-BB04-344DAB6291DB}"/>
            </c:ext>
          </c:extLst>
        </c:ser>
        <c:dLbls>
          <c:showLegendKey val="0"/>
          <c:showVal val="0"/>
          <c:showCatName val="0"/>
          <c:showSerName val="0"/>
          <c:showPercent val="0"/>
          <c:showBubbleSize val="0"/>
        </c:dLbls>
        <c:gapWidth val="150"/>
        <c:axId val="229043848"/>
        <c:axId val="1"/>
      </c:barChart>
      <c:catAx>
        <c:axId val="229043848"/>
        <c:scaling>
          <c:orientation val="minMax"/>
        </c:scaling>
        <c:delete val="0"/>
        <c:axPos val="b"/>
        <c:numFmt formatCode="0%" sourceLinked="1"/>
        <c:majorTickMark val="out"/>
        <c:minorTickMark val="none"/>
        <c:tickLblPos val="nextTo"/>
        <c:crossAx val="1"/>
        <c:crosses val="autoZero"/>
        <c:auto val="1"/>
        <c:lblAlgn val="ctr"/>
        <c:lblOffset val="100"/>
        <c:noMultiLvlLbl val="0"/>
      </c:catAx>
      <c:valAx>
        <c:axId val="1"/>
        <c:scaling>
          <c:orientation val="minMax"/>
        </c:scaling>
        <c:delete val="0"/>
        <c:axPos val="l"/>
        <c:majorGridlines/>
        <c:numFmt formatCode="General" sourceLinked="1"/>
        <c:majorTickMark val="out"/>
        <c:minorTickMark val="none"/>
        <c:tickLblPos val="nextTo"/>
        <c:crossAx val="229043848"/>
        <c:crosses val="autoZero"/>
        <c:crossBetween val="between"/>
      </c:valAx>
      <c:spPr>
        <a:noFill/>
        <a:ln w="25412">
          <a:noFill/>
        </a:ln>
      </c:spPr>
    </c:plotArea>
    <c:legend>
      <c:legendPos val="r"/>
      <c:overlay val="0"/>
    </c:legend>
    <c:plotVisOnly val="1"/>
    <c:dispBlanksAs val="gap"/>
    <c:showDLblsOverMax val="0"/>
  </c:chart>
  <c:spPr>
    <a:ln>
      <a:solidFill>
        <a:schemeClr val="tx1"/>
      </a:solidFill>
    </a:ln>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AA7D8D-5A6D-472B-94CB-6C9B92C87D20}" type="doc">
      <dgm:prSet loTypeId="urn:microsoft.com/office/officeart/2005/8/layout/cycle1" loCatId="cycle" qsTypeId="urn:microsoft.com/office/officeart/2005/8/quickstyle/simple1" qsCatId="simple" csTypeId="urn:microsoft.com/office/officeart/2005/8/colors/accent1_2" csCatId="accent1"/>
      <dgm:spPr/>
    </dgm:pt>
    <dgm:pt modelId="{09A4C5BF-E83E-4BC1-9EED-1E37F81DD57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2. Set Targets</a:t>
          </a:r>
          <a:endPar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AA0EE4CF-32DC-4FE9-8E3B-FA8988E3551B}" type="parTrans" cxnId="{D25A4C06-B7D2-4AB5-A5DA-154820A9F37C}">
      <dgm:prSet/>
      <dgm:spPr/>
    </dgm:pt>
    <dgm:pt modelId="{1982CC2E-9ABA-4F9B-8443-B472C2666D67}" type="sibTrans" cxnId="{D25A4C06-B7D2-4AB5-A5DA-154820A9F37C}">
      <dgm:prSet/>
      <dgm:spPr/>
    </dgm:pt>
    <dgm:pt modelId="{71390B96-426B-414A-B1BB-C055AB92901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3. Gap Analysis</a:t>
          </a:r>
          <a:endPar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56761F84-EEE5-4874-B95A-55F3BD1CF9BA}" type="parTrans" cxnId="{7CF5BE0E-9303-4B49-8DEA-50410C9134A0}">
      <dgm:prSet/>
      <dgm:spPr/>
    </dgm:pt>
    <dgm:pt modelId="{F3A8A69B-75DF-49C1-B71E-BF5F24DC3F48}" type="sibTrans" cxnId="{7CF5BE0E-9303-4B49-8DEA-50410C9134A0}">
      <dgm:prSet/>
      <dgm:spPr/>
    </dgm:pt>
    <dgm:pt modelId="{2F3370A7-940F-4911-87E5-6178F6F6B1E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4. Design New Reserves</a:t>
          </a:r>
          <a:endPar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FF432BC5-3C73-4EAA-AD71-B937C75AB0AF}" type="parTrans" cxnId="{2A8206B3-B90C-4318-BD5E-E2222A94363F}">
      <dgm:prSet/>
      <dgm:spPr/>
    </dgm:pt>
    <dgm:pt modelId="{56F0C898-E837-448B-89D8-40DC974C056D}" type="sibTrans" cxnId="{2A8206B3-B90C-4318-BD5E-E2222A94363F}">
      <dgm:prSet/>
      <dgm:spPr/>
    </dgm:pt>
    <dgm:pt modelId="{4C84B4DE-088E-4902-9D20-2889391A727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1. Compile Data</a:t>
          </a:r>
          <a:endParaRPr kumimoji="0" lang="en-AU" altLang="en-US" b="1"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dgm:t>
    </dgm:pt>
    <dgm:pt modelId="{37C71A91-AB3E-4DF0-8CC2-AD0DF9FAF52F}" type="parTrans" cxnId="{24295BC2-25B9-42D4-A99F-E7398C94DEAC}">
      <dgm:prSet/>
      <dgm:spPr/>
    </dgm:pt>
    <dgm:pt modelId="{E917F9AB-13EE-4582-A109-886A253F7F94}" type="sibTrans" cxnId="{24295BC2-25B9-42D4-A99F-E7398C94DEAC}">
      <dgm:prSet/>
      <dgm:spPr/>
    </dgm:pt>
    <dgm:pt modelId="{796B48E6-ABED-4EBE-B236-97D25F053039}" type="pres">
      <dgm:prSet presAssocID="{BFAA7D8D-5A6D-472B-94CB-6C9B92C87D20}" presName="cycle" presStyleCnt="0">
        <dgm:presLayoutVars>
          <dgm:dir/>
          <dgm:resizeHandles val="exact"/>
        </dgm:presLayoutVars>
      </dgm:prSet>
      <dgm:spPr/>
    </dgm:pt>
    <dgm:pt modelId="{B5F3E410-F6B3-430E-A6CA-39D373D09D20}" type="pres">
      <dgm:prSet presAssocID="{09A4C5BF-E83E-4BC1-9EED-1E37F81DD570}" presName="dummy" presStyleCnt="0"/>
      <dgm:spPr/>
    </dgm:pt>
    <dgm:pt modelId="{793E20D5-1000-474C-B391-5C76CEAA37E7}" type="pres">
      <dgm:prSet presAssocID="{09A4C5BF-E83E-4BC1-9EED-1E37F81DD570}" presName="node" presStyleLbl="revTx" presStyleIdx="0" presStyleCnt="4">
        <dgm:presLayoutVars>
          <dgm:bulletEnabled val="1"/>
        </dgm:presLayoutVars>
      </dgm:prSet>
      <dgm:spPr/>
    </dgm:pt>
    <dgm:pt modelId="{B857E1EE-47F9-4305-8967-D0A0555D62FE}" type="pres">
      <dgm:prSet presAssocID="{1982CC2E-9ABA-4F9B-8443-B472C2666D67}" presName="sibTrans" presStyleLbl="node1" presStyleIdx="0" presStyleCnt="4"/>
      <dgm:spPr/>
    </dgm:pt>
    <dgm:pt modelId="{6EE24E1A-1B4B-4799-81E1-969A4FD98F0A}" type="pres">
      <dgm:prSet presAssocID="{71390B96-426B-414A-B1BB-C055AB929017}" presName="dummy" presStyleCnt="0"/>
      <dgm:spPr/>
    </dgm:pt>
    <dgm:pt modelId="{743CB6F3-E827-487F-85A0-D4EF0B5B036D}" type="pres">
      <dgm:prSet presAssocID="{71390B96-426B-414A-B1BB-C055AB929017}" presName="node" presStyleLbl="revTx" presStyleIdx="1" presStyleCnt="4">
        <dgm:presLayoutVars>
          <dgm:bulletEnabled val="1"/>
        </dgm:presLayoutVars>
      </dgm:prSet>
      <dgm:spPr/>
    </dgm:pt>
    <dgm:pt modelId="{77454426-CA7F-422F-9440-3076AABED14A}" type="pres">
      <dgm:prSet presAssocID="{F3A8A69B-75DF-49C1-B71E-BF5F24DC3F48}" presName="sibTrans" presStyleLbl="node1" presStyleIdx="1" presStyleCnt="4"/>
      <dgm:spPr/>
    </dgm:pt>
    <dgm:pt modelId="{76A9C27A-EFB6-414A-A78B-4ECA2AFAA409}" type="pres">
      <dgm:prSet presAssocID="{2F3370A7-940F-4911-87E5-6178F6F6B1EE}" presName="dummy" presStyleCnt="0"/>
      <dgm:spPr/>
    </dgm:pt>
    <dgm:pt modelId="{6840C348-EE5B-416C-8736-E8868D83226B}" type="pres">
      <dgm:prSet presAssocID="{2F3370A7-940F-4911-87E5-6178F6F6B1EE}" presName="node" presStyleLbl="revTx" presStyleIdx="2" presStyleCnt="4">
        <dgm:presLayoutVars>
          <dgm:bulletEnabled val="1"/>
        </dgm:presLayoutVars>
      </dgm:prSet>
      <dgm:spPr/>
    </dgm:pt>
    <dgm:pt modelId="{F96D07C5-4A57-413C-B60F-935EAA8E14BC}" type="pres">
      <dgm:prSet presAssocID="{56F0C898-E837-448B-89D8-40DC974C056D}" presName="sibTrans" presStyleLbl="node1" presStyleIdx="2" presStyleCnt="4"/>
      <dgm:spPr/>
    </dgm:pt>
    <dgm:pt modelId="{5A289100-0A55-4633-BA9A-279177F1DAF1}" type="pres">
      <dgm:prSet presAssocID="{4C84B4DE-088E-4902-9D20-2889391A727E}" presName="dummy" presStyleCnt="0"/>
      <dgm:spPr/>
    </dgm:pt>
    <dgm:pt modelId="{55F89690-A8E6-48DB-9DB5-7AAB91770390}" type="pres">
      <dgm:prSet presAssocID="{4C84B4DE-088E-4902-9D20-2889391A727E}" presName="node" presStyleLbl="revTx" presStyleIdx="3" presStyleCnt="4">
        <dgm:presLayoutVars>
          <dgm:bulletEnabled val="1"/>
        </dgm:presLayoutVars>
      </dgm:prSet>
      <dgm:spPr/>
    </dgm:pt>
    <dgm:pt modelId="{DEC74736-998D-4A40-A04E-B110FD3FB216}" type="pres">
      <dgm:prSet presAssocID="{E917F9AB-13EE-4582-A109-886A253F7F94}" presName="sibTrans" presStyleLbl="node1" presStyleIdx="3" presStyleCnt="4"/>
      <dgm:spPr/>
    </dgm:pt>
  </dgm:ptLst>
  <dgm:cxnLst>
    <dgm:cxn modelId="{694EEEC0-0BCA-4CC3-B86E-525C29A9B619}" type="presOf" srcId="{71390B96-426B-414A-B1BB-C055AB929017}" destId="{743CB6F3-E827-487F-85A0-D4EF0B5B036D}" srcOrd="0" destOrd="0" presId="urn:microsoft.com/office/officeart/2005/8/layout/cycle1"/>
    <dgm:cxn modelId="{2A8206B3-B90C-4318-BD5E-E2222A94363F}" srcId="{BFAA7D8D-5A6D-472B-94CB-6C9B92C87D20}" destId="{2F3370A7-940F-4911-87E5-6178F6F6B1EE}" srcOrd="2" destOrd="0" parTransId="{FF432BC5-3C73-4EAA-AD71-B937C75AB0AF}" sibTransId="{56F0C898-E837-448B-89D8-40DC974C056D}"/>
    <dgm:cxn modelId="{7CF5BE0E-9303-4B49-8DEA-50410C9134A0}" srcId="{BFAA7D8D-5A6D-472B-94CB-6C9B92C87D20}" destId="{71390B96-426B-414A-B1BB-C055AB929017}" srcOrd="1" destOrd="0" parTransId="{56761F84-EEE5-4874-B95A-55F3BD1CF9BA}" sibTransId="{F3A8A69B-75DF-49C1-B71E-BF5F24DC3F48}"/>
    <dgm:cxn modelId="{84567A43-90FF-42BB-92A0-F416BE795FD2}" type="presOf" srcId="{F3A8A69B-75DF-49C1-B71E-BF5F24DC3F48}" destId="{77454426-CA7F-422F-9440-3076AABED14A}" srcOrd="0" destOrd="0" presId="urn:microsoft.com/office/officeart/2005/8/layout/cycle1"/>
    <dgm:cxn modelId="{24295BC2-25B9-42D4-A99F-E7398C94DEAC}" srcId="{BFAA7D8D-5A6D-472B-94CB-6C9B92C87D20}" destId="{4C84B4DE-088E-4902-9D20-2889391A727E}" srcOrd="3" destOrd="0" parTransId="{37C71A91-AB3E-4DF0-8CC2-AD0DF9FAF52F}" sibTransId="{E917F9AB-13EE-4582-A109-886A253F7F94}"/>
    <dgm:cxn modelId="{741B03F4-D415-4197-B1C7-B2122E8F99FA}" type="presOf" srcId="{09A4C5BF-E83E-4BC1-9EED-1E37F81DD570}" destId="{793E20D5-1000-474C-B391-5C76CEAA37E7}" srcOrd="0" destOrd="0" presId="urn:microsoft.com/office/officeart/2005/8/layout/cycle1"/>
    <dgm:cxn modelId="{CCBA7F86-3DCA-4049-8CB7-DB12EEB7EF54}" type="presOf" srcId="{E917F9AB-13EE-4582-A109-886A253F7F94}" destId="{DEC74736-998D-4A40-A04E-B110FD3FB216}" srcOrd="0" destOrd="0" presId="urn:microsoft.com/office/officeart/2005/8/layout/cycle1"/>
    <dgm:cxn modelId="{DEB8D779-3F89-44FA-AAD1-63A9E75D2A6C}" type="presOf" srcId="{BFAA7D8D-5A6D-472B-94CB-6C9B92C87D20}" destId="{796B48E6-ABED-4EBE-B236-97D25F053039}" srcOrd="0" destOrd="0" presId="urn:microsoft.com/office/officeart/2005/8/layout/cycle1"/>
    <dgm:cxn modelId="{BADC06D9-C235-4CB1-A774-92DB02D77DF3}" type="presOf" srcId="{56F0C898-E837-448B-89D8-40DC974C056D}" destId="{F96D07C5-4A57-413C-B60F-935EAA8E14BC}" srcOrd="0" destOrd="0" presId="urn:microsoft.com/office/officeart/2005/8/layout/cycle1"/>
    <dgm:cxn modelId="{A9E46675-E2FE-4F45-874D-EC18FFF8216F}" type="presOf" srcId="{1982CC2E-9ABA-4F9B-8443-B472C2666D67}" destId="{B857E1EE-47F9-4305-8967-D0A0555D62FE}" srcOrd="0" destOrd="0" presId="urn:microsoft.com/office/officeart/2005/8/layout/cycle1"/>
    <dgm:cxn modelId="{D25A4C06-B7D2-4AB5-A5DA-154820A9F37C}" srcId="{BFAA7D8D-5A6D-472B-94CB-6C9B92C87D20}" destId="{09A4C5BF-E83E-4BC1-9EED-1E37F81DD570}" srcOrd="0" destOrd="0" parTransId="{AA0EE4CF-32DC-4FE9-8E3B-FA8988E3551B}" sibTransId="{1982CC2E-9ABA-4F9B-8443-B472C2666D67}"/>
    <dgm:cxn modelId="{17DAE71D-F474-4C09-A1C2-94DD3EE8FEC5}" type="presOf" srcId="{2F3370A7-940F-4911-87E5-6178F6F6B1EE}" destId="{6840C348-EE5B-416C-8736-E8868D83226B}" srcOrd="0" destOrd="0" presId="urn:microsoft.com/office/officeart/2005/8/layout/cycle1"/>
    <dgm:cxn modelId="{628FCD3C-2D37-481D-AE72-4C850C35F06D}" type="presOf" srcId="{4C84B4DE-088E-4902-9D20-2889391A727E}" destId="{55F89690-A8E6-48DB-9DB5-7AAB91770390}" srcOrd="0" destOrd="0" presId="urn:microsoft.com/office/officeart/2005/8/layout/cycle1"/>
    <dgm:cxn modelId="{DA2E7D53-5149-47BE-8339-2DEA36F87821}" type="presParOf" srcId="{796B48E6-ABED-4EBE-B236-97D25F053039}" destId="{B5F3E410-F6B3-430E-A6CA-39D373D09D20}" srcOrd="0" destOrd="0" presId="urn:microsoft.com/office/officeart/2005/8/layout/cycle1"/>
    <dgm:cxn modelId="{54636A8F-B8AD-4BE8-8F68-E443F0F3E214}" type="presParOf" srcId="{796B48E6-ABED-4EBE-B236-97D25F053039}" destId="{793E20D5-1000-474C-B391-5C76CEAA37E7}" srcOrd="1" destOrd="0" presId="urn:microsoft.com/office/officeart/2005/8/layout/cycle1"/>
    <dgm:cxn modelId="{86521DA0-17D2-4B6E-A546-25CB43BF0D82}" type="presParOf" srcId="{796B48E6-ABED-4EBE-B236-97D25F053039}" destId="{B857E1EE-47F9-4305-8967-D0A0555D62FE}" srcOrd="2" destOrd="0" presId="urn:microsoft.com/office/officeart/2005/8/layout/cycle1"/>
    <dgm:cxn modelId="{932A8A29-1BD8-4E6D-881D-3E2BC36408D1}" type="presParOf" srcId="{796B48E6-ABED-4EBE-B236-97D25F053039}" destId="{6EE24E1A-1B4B-4799-81E1-969A4FD98F0A}" srcOrd="3" destOrd="0" presId="urn:microsoft.com/office/officeart/2005/8/layout/cycle1"/>
    <dgm:cxn modelId="{1D650377-A0C9-4F55-B04C-1CC32D6D61D6}" type="presParOf" srcId="{796B48E6-ABED-4EBE-B236-97D25F053039}" destId="{743CB6F3-E827-487F-85A0-D4EF0B5B036D}" srcOrd="4" destOrd="0" presId="urn:microsoft.com/office/officeart/2005/8/layout/cycle1"/>
    <dgm:cxn modelId="{B17CC22F-2030-47E1-96CC-725624167615}" type="presParOf" srcId="{796B48E6-ABED-4EBE-B236-97D25F053039}" destId="{77454426-CA7F-422F-9440-3076AABED14A}" srcOrd="5" destOrd="0" presId="urn:microsoft.com/office/officeart/2005/8/layout/cycle1"/>
    <dgm:cxn modelId="{4FB91A2B-13ED-48A7-B249-B8D1D8560168}" type="presParOf" srcId="{796B48E6-ABED-4EBE-B236-97D25F053039}" destId="{76A9C27A-EFB6-414A-A78B-4ECA2AFAA409}" srcOrd="6" destOrd="0" presId="urn:microsoft.com/office/officeart/2005/8/layout/cycle1"/>
    <dgm:cxn modelId="{42A7FB83-FDD6-48BF-B90C-6860FC9BABD0}" type="presParOf" srcId="{796B48E6-ABED-4EBE-B236-97D25F053039}" destId="{6840C348-EE5B-416C-8736-E8868D83226B}" srcOrd="7" destOrd="0" presId="urn:microsoft.com/office/officeart/2005/8/layout/cycle1"/>
    <dgm:cxn modelId="{2451E0B8-EFAD-4D48-9C0A-FFAD9204179B}" type="presParOf" srcId="{796B48E6-ABED-4EBE-B236-97D25F053039}" destId="{F96D07C5-4A57-413C-B60F-935EAA8E14BC}" srcOrd="8" destOrd="0" presId="urn:microsoft.com/office/officeart/2005/8/layout/cycle1"/>
    <dgm:cxn modelId="{659F4469-BBBB-4686-BB9C-3586060652D7}" type="presParOf" srcId="{796B48E6-ABED-4EBE-B236-97D25F053039}" destId="{5A289100-0A55-4633-BA9A-279177F1DAF1}" srcOrd="9" destOrd="0" presId="urn:microsoft.com/office/officeart/2005/8/layout/cycle1"/>
    <dgm:cxn modelId="{4B4AC4D2-E854-448A-8B48-3E0700131337}" type="presParOf" srcId="{796B48E6-ABED-4EBE-B236-97D25F053039}" destId="{55F89690-A8E6-48DB-9DB5-7AAB91770390}" srcOrd="10" destOrd="0" presId="urn:microsoft.com/office/officeart/2005/8/layout/cycle1"/>
    <dgm:cxn modelId="{8F105B45-29B7-42D1-B2C5-478331AE3516}" type="presParOf" srcId="{796B48E6-ABED-4EBE-B236-97D25F053039}" destId="{DEC74736-998D-4A40-A04E-B110FD3FB216}"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E20D5-1000-474C-B391-5C76CEAA37E7}">
      <dsp:nvSpPr>
        <dsp:cNvPr id="0" name=""/>
        <dsp:cNvSpPr/>
      </dsp:nvSpPr>
      <dsp:spPr>
        <a:xfrm>
          <a:off x="1919942" y="522563"/>
          <a:ext cx="1089681" cy="108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rPr>
            <a:t>2. Set Targets</a:t>
          </a:r>
          <a:endPar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1919942" y="522563"/>
        <a:ext cx="1089681" cy="1089681"/>
      </dsp:txXfrm>
    </dsp:sp>
    <dsp:sp modelId="{B857E1EE-47F9-4305-8967-D0A0555D62FE}">
      <dsp:nvSpPr>
        <dsp:cNvPr id="0" name=""/>
        <dsp:cNvSpPr/>
      </dsp:nvSpPr>
      <dsp:spPr>
        <a:xfrm>
          <a:off x="-254" y="453770"/>
          <a:ext cx="3078672" cy="3078672"/>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3CB6F3-E827-487F-85A0-D4EF0B5B036D}">
      <dsp:nvSpPr>
        <dsp:cNvPr id="0" name=""/>
        <dsp:cNvSpPr/>
      </dsp:nvSpPr>
      <dsp:spPr>
        <a:xfrm>
          <a:off x="1919942" y="2373967"/>
          <a:ext cx="1089681" cy="108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rPr>
            <a:t>3. Gap Analysis</a:t>
          </a:r>
          <a:endPar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1919942" y="2373967"/>
        <a:ext cx="1089681" cy="1089681"/>
      </dsp:txXfrm>
    </dsp:sp>
    <dsp:sp modelId="{77454426-CA7F-422F-9440-3076AABED14A}">
      <dsp:nvSpPr>
        <dsp:cNvPr id="0" name=""/>
        <dsp:cNvSpPr/>
      </dsp:nvSpPr>
      <dsp:spPr>
        <a:xfrm>
          <a:off x="-254" y="453770"/>
          <a:ext cx="3078672" cy="3078672"/>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40C348-EE5B-416C-8736-E8868D83226B}">
      <dsp:nvSpPr>
        <dsp:cNvPr id="0" name=""/>
        <dsp:cNvSpPr/>
      </dsp:nvSpPr>
      <dsp:spPr>
        <a:xfrm>
          <a:off x="68538" y="2373967"/>
          <a:ext cx="1089681" cy="108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rPr>
            <a:t>4. Design New Reserves</a:t>
          </a:r>
          <a:endPar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68538" y="2373967"/>
        <a:ext cx="1089681" cy="1089681"/>
      </dsp:txXfrm>
    </dsp:sp>
    <dsp:sp modelId="{F96D07C5-4A57-413C-B60F-935EAA8E14BC}">
      <dsp:nvSpPr>
        <dsp:cNvPr id="0" name=""/>
        <dsp:cNvSpPr/>
      </dsp:nvSpPr>
      <dsp:spPr>
        <a:xfrm>
          <a:off x="-254" y="453770"/>
          <a:ext cx="3078672" cy="3078672"/>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89690-A8E6-48DB-9DB5-7AAB91770390}">
      <dsp:nvSpPr>
        <dsp:cNvPr id="0" name=""/>
        <dsp:cNvSpPr/>
      </dsp:nvSpPr>
      <dsp:spPr>
        <a:xfrm>
          <a:off x="68538" y="522563"/>
          <a:ext cx="1089681" cy="108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rPr>
            <a:t>1. Compile Data</a:t>
          </a:r>
          <a:endParaRPr kumimoji="0" lang="en-AU" altLang="en-US" sz="1800" b="1" i="0" u="none" strike="noStrike" kern="1200" cap="none" normalizeH="0" baseline="0" smtClean="0">
            <a:ln>
              <a:noFill/>
            </a:ln>
            <a:solidFill>
              <a:schemeClr val="tx1"/>
            </a:solidFill>
            <a:effectLst/>
            <a:latin typeface="Arial" panose="020B0604020202020204" pitchFamily="34" charset="0"/>
            <a:cs typeface="Arial" panose="020B0604020202020204" pitchFamily="34" charset="0"/>
          </a:endParaRPr>
        </a:p>
      </dsp:txBody>
      <dsp:txXfrm>
        <a:off x="68538" y="522563"/>
        <a:ext cx="1089681" cy="1089681"/>
      </dsp:txXfrm>
    </dsp:sp>
    <dsp:sp modelId="{DEC74736-998D-4A40-A04E-B110FD3FB216}">
      <dsp:nvSpPr>
        <dsp:cNvPr id="0" name=""/>
        <dsp:cNvSpPr/>
      </dsp:nvSpPr>
      <dsp:spPr>
        <a:xfrm>
          <a:off x="-254" y="453770"/>
          <a:ext cx="3078672" cy="3078672"/>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defRPr sz="1200">
                <a:latin typeface="Arial" charset="0"/>
                <a:cs typeface="Arial" charset="0"/>
              </a:defRPr>
            </a:lvl1pPr>
          </a:lstStyle>
          <a:p>
            <a:pPr>
              <a:defRPr/>
            </a:pPr>
            <a:endParaRPr lang="en-AU"/>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AU"/>
          </a:p>
        </p:txBody>
      </p:sp>
      <p:sp>
        <p:nvSpPr>
          <p:cNvPr id="18436" name="Rectangle 4"/>
          <p:cNvSpPr>
            <a:spLocks noRo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AU" noProof="0" smtClean="0"/>
              <a:t>Click to edit Master text styles</a:t>
            </a:r>
          </a:p>
          <a:p>
            <a:pPr lvl="1"/>
            <a:r>
              <a:rPr lang="en-AU" noProof="0" smtClean="0"/>
              <a:t>Second level</a:t>
            </a:r>
          </a:p>
          <a:p>
            <a:pPr lvl="2"/>
            <a:r>
              <a:rPr lang="en-AU" noProof="0" smtClean="0"/>
              <a:t>Third level</a:t>
            </a:r>
          </a:p>
          <a:p>
            <a:pPr lvl="3"/>
            <a:r>
              <a:rPr lang="en-AU" noProof="0" smtClean="0"/>
              <a:t>Fourth level</a:t>
            </a:r>
          </a:p>
          <a:p>
            <a:pPr lvl="4"/>
            <a:r>
              <a:rPr lang="en-AU" noProof="0" smtClean="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defRPr sz="1200">
                <a:latin typeface="Arial" charset="0"/>
                <a:cs typeface="Arial" charset="0"/>
              </a:defRPr>
            </a:lvl1pPr>
          </a:lstStyle>
          <a:p>
            <a:pPr>
              <a:defRPr/>
            </a:pPr>
            <a:endParaRPr lang="en-AU"/>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BEC3466-103B-4FA8-9FB9-F1300E9E8992}" type="slidenum">
              <a:rPr lang="en-AU" altLang="en-US"/>
              <a:pPr>
                <a:defRPr/>
              </a:pPr>
              <a:t>‹#›</a:t>
            </a:fld>
            <a:endParaRPr lang="en-AU"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D540B40-C49E-461E-B3C6-7A21CCEFAF8D}" type="slidenum">
              <a:rPr lang="en-AU" altLang="en-US"/>
              <a:pPr>
                <a:spcBef>
                  <a:spcPct val="0"/>
                </a:spcBef>
              </a:pPr>
              <a:t>1</a:t>
            </a:fld>
            <a:endParaRPr lang="en-AU" altLang="en-US"/>
          </a:p>
        </p:txBody>
      </p:sp>
      <p:sp>
        <p:nvSpPr>
          <p:cNvPr id="20483" name="Rectangle 2"/>
          <p:cNvSpPr>
            <a:spLocks noRo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30C2C93-1098-46F6-89AD-E81AC0398F6A}" type="slidenum">
              <a:rPr lang="en-US" altLang="en-US"/>
              <a:pPr>
                <a:spcBef>
                  <a:spcPct val="0"/>
                </a:spcBef>
              </a:pPr>
              <a:t>2</a:t>
            </a:fld>
            <a:endParaRPr lang="en-US" altLang="en-US"/>
          </a:p>
        </p:txBody>
      </p:sp>
      <p:sp>
        <p:nvSpPr>
          <p:cNvPr id="22531" name="Rectangle 2"/>
          <p:cNvSpPr>
            <a:spLocks noRo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Marine Protected Area is a well-established descriptive term that covers a wide range of degrees of protection. I have included the overall definition here and the different types are listed in IUCN publications. In the UK, we have a range of different types of MPAs for biodiversity conservation but only 4.3 sq km that is highly protected. Marine Conservation Zones that will include HPMNRs are proposed in legislation that has now been published in draft form. Those MCZ’s will supplement existing areas and will be identified using a much more sound set of criteria and principles than, for instance, the Habitats Directive.</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cs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B8EC72-7127-439C-9E03-5382478C95CC}" type="slidenum">
              <a:rPr lang="en-AU" altLang="en-US"/>
              <a:pPr>
                <a:spcBef>
                  <a:spcPct val="0"/>
                </a:spcBef>
              </a:pPr>
              <a:t>4</a:t>
            </a:fld>
            <a:endParaRPr lang="en-AU"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2CE00B5-381F-45D3-B559-8DC8392B3A26}" type="slidenum">
              <a:rPr lang="en-US" altLang="en-US"/>
              <a:pPr>
                <a:spcBef>
                  <a:spcPct val="0"/>
                </a:spcBef>
              </a:pPr>
              <a:t>5</a:t>
            </a:fld>
            <a:endParaRPr lang="en-US" altLang="en-US"/>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There are about 60 Special Areas of Conservation established under the EU Habitats Directive in UK waters. However, we have been much slower in the UK than in Italy to establish marine parks and reserves under national legislation – there are only three Marine Nature Reserves. But there has been good work in recent years to identify the role of marine protected areas for biodiversity conservation and for science. </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447C345-5101-4964-B966-1C62C0263494}" type="slidenum">
              <a:rPr lang="en-US" altLang="en-US"/>
              <a:pPr>
                <a:spcBef>
                  <a:spcPct val="0"/>
                </a:spcBef>
              </a:pPr>
              <a:t>6</a:t>
            </a:fld>
            <a:endParaRPr lang="en-US" altLang="en-US"/>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 UK Marine Protected Areas Centre is hosted by the Marine Biological Association and disseminates information and news for MPA practitioners. Currently, we have 72 locations which can be described as marine protected areas in the UK. All of them are SACs or SPAs established under EU Directives. Three of those are Marine Nature Reserves established under UK legislation.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119DC70-A099-4FA4-A833-BDB11E747F8E}" type="slidenum">
              <a:rPr lang="en-US" altLang="en-US"/>
              <a:pPr>
                <a:spcBef>
                  <a:spcPct val="0"/>
                </a:spcBef>
              </a:pPr>
              <a:t>7</a:t>
            </a:fld>
            <a:endParaRPr lang="en-US" altLang="en-US"/>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Marine protected areas, especially highly protected marine nature reserves (hpmnr’s), are seen by many commercial users of the marine environment and the public as a </a:t>
            </a:r>
            <a:r>
              <a:rPr lang="en-GB" altLang="en-US" b="1" smtClean="0">
                <a:latin typeface="Arial" panose="020B0604020202020204" pitchFamily="34" charset="0"/>
                <a:cs typeface="Arial" panose="020B0604020202020204" pitchFamily="34" charset="0"/>
              </a:rPr>
              <a:t>‘luxury</a:t>
            </a:r>
            <a:r>
              <a:rPr lang="en-GB" altLang="en-US" smtClean="0">
                <a:latin typeface="Arial" panose="020B0604020202020204" pitchFamily="34" charset="0"/>
                <a:cs typeface="Arial" panose="020B0604020202020204" pitchFamily="34" charset="0"/>
              </a:rPr>
              <a:t>’ and something that prevents mankind from getting protein, building materials, energy, transport etc. from the sea and, of course, from earning a living. Therefore, to persuade sea-users and policy advisors of the value and importance of mpas, much intellectual effort is being put into </a:t>
            </a:r>
            <a:r>
              <a:rPr lang="en-GB" altLang="en-US" b="1" smtClean="0">
                <a:latin typeface="Arial" panose="020B0604020202020204" pitchFamily="34" charset="0"/>
                <a:cs typeface="Arial" panose="020B0604020202020204" pitchFamily="34" charset="0"/>
              </a:rPr>
              <a:t>identifying the ‘goods and services</a:t>
            </a:r>
            <a:r>
              <a:rPr lang="en-GB" altLang="en-US" smtClean="0">
                <a:latin typeface="Arial" panose="020B0604020202020204" pitchFamily="34" charset="0"/>
                <a:cs typeface="Arial" panose="020B0604020202020204" pitchFamily="34" charset="0"/>
              </a:rPr>
              <a:t>’ that biodiversity supplies and their value. Mpa’s are also promoted as a way of increasing fish stocks by providing refugia from where export of larvae and adults will occur. Also, the value of biodiversity in increasing </a:t>
            </a:r>
            <a:r>
              <a:rPr lang="en-GB" altLang="en-US" b="1" smtClean="0">
                <a:latin typeface="Arial" panose="020B0604020202020204" pitchFamily="34" charset="0"/>
                <a:cs typeface="Arial" panose="020B0604020202020204" pitchFamily="34" charset="0"/>
              </a:rPr>
              <a:t>resistance and resilience </a:t>
            </a:r>
            <a:r>
              <a:rPr lang="en-GB" altLang="en-US" smtClean="0">
                <a:latin typeface="Arial" panose="020B0604020202020204" pitchFamily="34" charset="0"/>
                <a:cs typeface="Arial" panose="020B0604020202020204" pitchFamily="34" charset="0"/>
              </a:rPr>
              <a:t>to adverse effects of, for instance, climate change, in marine communities, it is an important ‘selling point’.</a:t>
            </a:r>
          </a:p>
          <a:p>
            <a:pPr eaLnBrk="1" hangingPunct="1"/>
            <a:r>
              <a:rPr lang="en-GB" altLang="en-US" smtClean="0">
                <a:latin typeface="Arial" panose="020B0604020202020204" pitchFamily="34" charset="0"/>
                <a:cs typeface="Arial" panose="020B0604020202020204" pitchFamily="34" charset="0"/>
              </a:rPr>
              <a:t>It seems rare, and perhaps difficult as an influencing strategy, to promote biodiversity conservation ‘just’ for the sake of ensuring that examples of habitats and of populations of rare, scarce or threatened species are safeguarded. Directives, conventions and statutes have achieved some degree of protection and there are currently major imperatives to establish networks of mpa’s following the World Summit on Sustainable Development in Johannesburg and as a result of implementation of </a:t>
            </a:r>
            <a:r>
              <a:rPr lang="en-GB" altLang="en-US" b="1" smtClean="0">
                <a:latin typeface="Arial" panose="020B0604020202020204" pitchFamily="34" charset="0"/>
                <a:cs typeface="Arial" panose="020B0604020202020204" pitchFamily="34" charset="0"/>
              </a:rPr>
              <a:t>Annex V of the OSPAR Convention</a:t>
            </a:r>
            <a:r>
              <a:rPr lang="en-GB" altLang="en-US" smtClean="0">
                <a:latin typeface="Arial" panose="020B0604020202020204" pitchFamily="34" charset="0"/>
                <a:cs typeface="Arial" panose="020B0604020202020204" pitchFamily="34" charset="0"/>
              </a:rPr>
              <a:t>.</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C5C4CB2-1F8B-41AB-986F-4C1CA2B1D461}" type="slidenum">
              <a:rPr lang="en-AU" altLang="en-US"/>
              <a:pPr>
                <a:spcBef>
                  <a:spcPct val="0"/>
                </a:spcBef>
              </a:pPr>
              <a:t>8</a:t>
            </a:fld>
            <a:endParaRPr lang="en-AU"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D0A7A52-681C-45AA-91B7-7F86B4F4CEDE}" type="slidenum">
              <a:rPr lang="en-US" altLang="en-US"/>
              <a:pPr>
                <a:spcBef>
                  <a:spcPct val="0"/>
                </a:spcBef>
              </a:pPr>
              <a:t>9</a:t>
            </a:fld>
            <a:endParaRPr lang="en-US" altLang="en-US"/>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 importance of diverse communities for resisting or recovering rapidly from change has been greatly promoted in the UK at least. However, the evidence for biodiversity or at least protected areas from scientific studies is very ‘thin’.</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52C7D47-D1C3-4ED4-A457-CE122426CE55}" type="slidenum">
              <a:rPr lang="en-US" altLang="en-US"/>
              <a:pPr>
                <a:spcBef>
                  <a:spcPct val="0"/>
                </a:spcBef>
              </a:pPr>
              <a:t>11</a:t>
            </a:fld>
            <a:endParaRPr lang="en-US" altLang="en-US"/>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 story of the Strangford Lough Special Area of Conservation is a remarkable one. It was obvious to divers that the horse mussel beds – high biodiversity habitats – were being destroyed with their high biodiversity by dredging for scallops. The preference for the politicians was to believe any reason for the decline in the mussel beds other than that it was fishing. Eventually, with infaction proceedings looming from Brussles, the fishery was closed. But to avoid a massive fine, the UK Government has to restore the mussel beds. The study will be an interesting one.</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96D68B-C9E6-47B5-85F0-9A995A523130}" type="slidenum">
              <a:rPr lang="en-US" altLang="en-US"/>
              <a:pPr>
                <a:spcBef>
                  <a:spcPct val="0"/>
                </a:spcBef>
              </a:pPr>
              <a:t>12</a:t>
            </a:fld>
            <a:endParaRPr lang="en-US" altLang="en-US"/>
          </a:p>
        </p:txBody>
      </p:sp>
      <p:sp>
        <p:nvSpPr>
          <p:cNvPr id="40963" name="Rectangle 2"/>
          <p:cNvSpPr>
            <a:spLocks noRo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There are several recent summaries of the successes of marine protected areas in enhancing biodiversity. I mention here one of the most recent ones – ‘The science of marine reserves’ and draw attention to the summary figure that shows percentage increases in abundance and diversity within marine reserves. The areas studied include both tropical and temperate locations and will emphasise in my talk the role of MPAs in temperate areas and especially European waters.</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1BCCE53-0B9E-4FF5-B23F-DB1B67E97FFD}" type="slidenum">
              <a:rPr lang="en-AU" altLang="en-US"/>
              <a:pPr>
                <a:spcBef>
                  <a:spcPct val="0"/>
                </a:spcBef>
              </a:pPr>
              <a:t>13</a:t>
            </a:fld>
            <a:endParaRPr lang="en-AU" altLang="en-US"/>
          </a:p>
        </p:txBody>
      </p:sp>
      <p:sp>
        <p:nvSpPr>
          <p:cNvPr id="43011" name="Rectangle 2"/>
          <p:cNvSpPr>
            <a:spLocks noRo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	The idea behind the research grew from assessing the implications of a paper by </a:t>
            </a:r>
            <a:r>
              <a:rPr lang="en-AU" altLang="en-US" b="1" smtClean="0">
                <a:latin typeface="Arial" panose="020B0604020202020204" pitchFamily="34" charset="0"/>
                <a:cs typeface="Arial" panose="020B0604020202020204" pitchFamily="34" charset="0"/>
              </a:rPr>
              <a:t>Stewart, Noyce &amp; Possingham </a:t>
            </a:r>
            <a:r>
              <a:rPr lang="en-AU" altLang="en-US" smtClean="0">
                <a:latin typeface="Arial" panose="020B0604020202020204" pitchFamily="34" charset="0"/>
                <a:cs typeface="Arial" panose="020B0604020202020204" pitchFamily="34" charset="0"/>
              </a:rPr>
              <a:t>published in 2003 that assessed the opportunity cost of ad hoc MPA design decisions in </a:t>
            </a:r>
            <a:r>
              <a:rPr lang="en-AU" altLang="en-US" b="1" smtClean="0">
                <a:latin typeface="Arial" panose="020B0604020202020204" pitchFamily="34" charset="0"/>
                <a:cs typeface="Arial" panose="020B0604020202020204" pitchFamily="34" charset="0"/>
              </a:rPr>
              <a:t>South Australia. </a:t>
            </a:r>
            <a:r>
              <a:rPr lang="en-AU" altLang="en-US" smtClean="0">
                <a:latin typeface="Arial" panose="020B0604020202020204" pitchFamily="34" charset="0"/>
                <a:cs typeface="Arial" panose="020B0604020202020204" pitchFamily="34" charset="0"/>
              </a:rPr>
              <a:t>This paper found that locking in the MPA network, though it then covered less than 4% of territorial seas, was highly inefficient in </a:t>
            </a:r>
            <a:r>
              <a:rPr lang="en-AU" altLang="en-US" b="1" smtClean="0">
                <a:latin typeface="Arial" panose="020B0604020202020204" pitchFamily="34" charset="0"/>
                <a:cs typeface="Arial" panose="020B0604020202020204" pitchFamily="34" charset="0"/>
              </a:rPr>
              <a:t>meeting ‘quantitative biodiversity conservation targets’</a:t>
            </a:r>
            <a:r>
              <a:rPr lang="en-AU" altLang="en-US" smtClean="0">
                <a:latin typeface="Arial" panose="020B0604020202020204" pitchFamily="34" charset="0"/>
                <a:cs typeface="Arial" panose="020B0604020202020204" pitchFamily="34" charset="0"/>
              </a:rPr>
              <a:t>, with more than half of the reserve area selected randomly or less, even at high targets. </a:t>
            </a:r>
          </a:p>
          <a:p>
            <a:pPr eaLnBrk="1" hangingPunct="1"/>
            <a:r>
              <a:rPr lang="en-AU" altLang="en-US" smtClean="0">
                <a:latin typeface="Arial" panose="020B0604020202020204" pitchFamily="34" charset="0"/>
                <a:cs typeface="Arial" panose="020B0604020202020204" pitchFamily="34" charset="0"/>
              </a:rPr>
              <a:t>	This led me to think about the potentially higher inefficiencies and opportunity costs to conservation practitioners and other resource users in the current Welsh MPA network, where the area currently protected is a lot MORE than in this study, and the global average. My main focus was on extending this research by not only identifying the level of inefficiency but finding a way to reduce it in a way that required minimum changes TO THE CURRENT NETWORK…</a:t>
            </a:r>
          </a:p>
          <a:p>
            <a:pPr eaLnBrk="1" hangingPunct="1"/>
            <a:r>
              <a:rPr lang="en-AU" altLang="en-US" smtClean="0">
                <a:latin typeface="Arial" panose="020B0604020202020204" pitchFamily="34" charset="0"/>
                <a:cs typeface="Arial" panose="020B0604020202020204" pitchFamily="34" charset="0"/>
              </a:rPr>
              <a:t>	In terms of relevance to policy, the </a:t>
            </a:r>
            <a:r>
              <a:rPr lang="en-AU" altLang="en-US" b="1" smtClean="0">
                <a:latin typeface="Arial" panose="020B0604020202020204" pitchFamily="34" charset="0"/>
                <a:cs typeface="Arial" panose="020B0604020202020204" pitchFamily="34" charset="0"/>
              </a:rPr>
              <a:t>Welsh government’s stated goal is to setup a small number of highly protected marine reserves by 2012, </a:t>
            </a:r>
            <a:r>
              <a:rPr lang="en-AU" altLang="en-US" smtClean="0">
                <a:latin typeface="Arial" panose="020B0604020202020204" pitchFamily="34" charset="0"/>
                <a:cs typeface="Arial" panose="020B0604020202020204" pitchFamily="34" charset="0"/>
              </a:rPr>
              <a:t>which they expect to be mostly selected from within the existing MPA network. This led me to think about how much conservation benefit this policy will bring if the current network doesn’t include a representative selection of the habitats found in Welsh seas.</a:t>
            </a:r>
          </a:p>
          <a:p>
            <a:pPr eaLnBrk="1" hangingPunct="1"/>
            <a:r>
              <a:rPr lang="en-AU" altLang="en-US" smtClean="0">
                <a:latin typeface="Arial" panose="020B0604020202020204" pitchFamily="34" charset="0"/>
                <a:cs typeface="Arial" panose="020B0604020202020204" pitchFamily="34" charset="0"/>
              </a:rPr>
              <a:t>	The issue of value for money is particularly relevant in the current economic climate, especially in the UK, with many organisations under increasing pressure to maximise conservation ‘</a:t>
            </a:r>
            <a:r>
              <a:rPr lang="en-AU" altLang="en-US" b="1" smtClean="0">
                <a:latin typeface="Arial" panose="020B0604020202020204" pitchFamily="34" charset="0"/>
                <a:cs typeface="Arial" panose="020B0604020202020204" pitchFamily="34" charset="0"/>
              </a:rPr>
              <a:t>bang for buck’, </a:t>
            </a:r>
            <a:r>
              <a:rPr lang="en-AU" altLang="en-US" smtClean="0">
                <a:latin typeface="Arial" panose="020B0604020202020204" pitchFamily="34" charset="0"/>
                <a:cs typeface="Arial" panose="020B0604020202020204" pitchFamily="34" charset="0"/>
              </a:rPr>
              <a:t>return on investment in conservation, and increased biodiversity protection using the limited resources at their disposal.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77E5159-D9BD-4DDC-A854-28F59D5B06C1}" type="slidenum">
              <a:rPr lang="en-AU" altLang="en-US"/>
              <a:pPr>
                <a:spcBef>
                  <a:spcPct val="0"/>
                </a:spcBef>
              </a:pPr>
              <a:t>14</a:t>
            </a:fld>
            <a:endParaRPr lang="en-AU" altLang="en-US"/>
          </a:p>
        </p:txBody>
      </p:sp>
      <p:sp>
        <p:nvSpPr>
          <p:cNvPr id="45059" name="Rectangle 2"/>
          <p:cNvSpPr>
            <a:spLocks noRo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	So, to give you an overview of the study area, the first map is to quickly show where Wales is located in relation to the rest of the UK &amp; Europe. </a:t>
            </a:r>
          </a:p>
          <a:p>
            <a:pPr eaLnBrk="1" hangingPunct="1"/>
            <a:r>
              <a:rPr lang="en-AU" altLang="en-US" smtClean="0">
                <a:latin typeface="Arial" panose="020B0604020202020204" pitchFamily="34" charset="0"/>
                <a:cs typeface="Arial" panose="020B0604020202020204" pitchFamily="34" charset="0"/>
              </a:rPr>
              <a:t>	The </a:t>
            </a:r>
            <a:r>
              <a:rPr lang="en-AU" altLang="en-US" b="1" smtClean="0">
                <a:latin typeface="Arial" panose="020B0604020202020204" pitchFamily="34" charset="0"/>
                <a:cs typeface="Arial" panose="020B0604020202020204" pitchFamily="34" charset="0"/>
              </a:rPr>
              <a:t>second map shows the dataset selected </a:t>
            </a:r>
            <a:r>
              <a:rPr lang="en-AU" altLang="en-US" smtClean="0">
                <a:latin typeface="Arial" panose="020B0604020202020204" pitchFamily="34" charset="0"/>
                <a:cs typeface="Arial" panose="020B0604020202020204" pitchFamily="34" charset="0"/>
              </a:rPr>
              <a:t>as the basis for this research, which is a broad-scale habitat dataset layer containing 20 different habitat types. The study area was limited to the </a:t>
            </a:r>
            <a:r>
              <a:rPr lang="en-AU" altLang="en-US" b="1" smtClean="0">
                <a:latin typeface="Arial" panose="020B0604020202020204" pitchFamily="34" charset="0"/>
                <a:cs typeface="Arial" panose="020B0604020202020204" pitchFamily="34" charset="0"/>
              </a:rPr>
              <a:t>12nm boundary, </a:t>
            </a:r>
            <a:r>
              <a:rPr lang="en-AU" altLang="en-US" smtClean="0">
                <a:latin typeface="Arial" panose="020B0604020202020204" pitchFamily="34" charset="0"/>
                <a:cs typeface="Arial" panose="020B0604020202020204" pitchFamily="34" charset="0"/>
              </a:rPr>
              <a:t>since this is the area over which the devolved Welsh Assembly Government has jurisdiction. Even though the UK’s EEZ (</a:t>
            </a:r>
            <a:r>
              <a:rPr lang="en-AU" altLang="en-US" b="1" smtClean="0">
                <a:latin typeface="Arial" panose="020B0604020202020204" pitchFamily="34" charset="0"/>
                <a:cs typeface="Arial" panose="020B0604020202020204" pitchFamily="34" charset="0"/>
              </a:rPr>
              <a:t>Exclusive Economic Zone) extends to 200nm</a:t>
            </a:r>
            <a:r>
              <a:rPr lang="en-AU" altLang="en-US" smtClean="0">
                <a:latin typeface="Arial" panose="020B0604020202020204" pitchFamily="34" charset="0"/>
                <a:cs typeface="Arial" panose="020B0604020202020204" pitchFamily="34" charset="0"/>
              </a:rPr>
              <a:t>, this area remains under control of the central government based in London, and is subject to a separate process for MPA planning. </a:t>
            </a:r>
          </a:p>
          <a:p>
            <a:pPr eaLnBrk="1" hangingPunct="1"/>
            <a:r>
              <a:rPr lang="en-AU" altLang="en-US" smtClean="0">
                <a:latin typeface="Arial" panose="020B0604020202020204" pitchFamily="34" charset="0"/>
                <a:cs typeface="Arial" panose="020B0604020202020204" pitchFamily="34" charset="0"/>
              </a:rPr>
              <a:t>	Lastly, the areas in </a:t>
            </a:r>
            <a:r>
              <a:rPr lang="en-AU" altLang="en-US" b="1" smtClean="0">
                <a:latin typeface="Arial" panose="020B0604020202020204" pitchFamily="34" charset="0"/>
                <a:cs typeface="Arial" panose="020B0604020202020204" pitchFamily="34" charset="0"/>
              </a:rPr>
              <a:t>yellow</a:t>
            </a:r>
            <a:r>
              <a:rPr lang="en-AU" altLang="en-US" smtClean="0">
                <a:latin typeface="Arial" panose="020B0604020202020204" pitchFamily="34" charset="0"/>
                <a:cs typeface="Arial" panose="020B0604020202020204" pitchFamily="34" charset="0"/>
              </a:rPr>
              <a:t> illustrate the </a:t>
            </a:r>
            <a:r>
              <a:rPr lang="en-AU" altLang="en-US" b="1" smtClean="0">
                <a:latin typeface="Arial" panose="020B0604020202020204" pitchFamily="34" charset="0"/>
                <a:cs typeface="Arial" panose="020B0604020202020204" pitchFamily="34" charset="0"/>
              </a:rPr>
              <a:t>current MPA network</a:t>
            </a:r>
            <a:r>
              <a:rPr lang="en-AU" altLang="en-US" smtClean="0">
                <a:latin typeface="Arial" panose="020B0604020202020204" pitchFamily="34" charset="0"/>
                <a:cs typeface="Arial" panose="020B0604020202020204" pitchFamily="34" charset="0"/>
              </a:rPr>
              <a:t>, showing more than </a:t>
            </a:r>
            <a:r>
              <a:rPr lang="en-AU" altLang="en-US" b="1" smtClean="0">
                <a:latin typeface="Arial" panose="020B0604020202020204" pitchFamily="34" charset="0"/>
                <a:cs typeface="Arial" panose="020B0604020202020204" pitchFamily="34" charset="0"/>
              </a:rPr>
              <a:t>30% of waters </a:t>
            </a:r>
            <a:r>
              <a:rPr lang="en-AU" altLang="en-US" smtClean="0">
                <a:latin typeface="Arial" panose="020B0604020202020204" pitchFamily="34" charset="0"/>
                <a:cs typeface="Arial" panose="020B0604020202020204" pitchFamily="34" charset="0"/>
              </a:rPr>
              <a:t>(5,834km2 acc to CCW equals 15,940km2) currently protected. This is in stark contrast to </a:t>
            </a:r>
            <a:r>
              <a:rPr lang="en-AU" altLang="en-US" b="1" smtClean="0">
                <a:latin typeface="Arial" panose="020B0604020202020204" pitchFamily="34" charset="0"/>
                <a:cs typeface="Arial" panose="020B0604020202020204" pitchFamily="34" charset="0"/>
              </a:rPr>
              <a:t>Canada with 26,000Km2 protected, or 0.5%! </a:t>
            </a:r>
            <a:r>
              <a:rPr lang="en-AU" altLang="en-US" smtClean="0">
                <a:latin typeface="Arial" panose="020B0604020202020204" pitchFamily="34" charset="0"/>
                <a:cs typeface="Arial" panose="020B0604020202020204" pitchFamily="34" charset="0"/>
              </a:rPr>
              <a:t>The degree to which these are just ‘</a:t>
            </a:r>
            <a:r>
              <a:rPr lang="en-AU" altLang="en-US" b="1" smtClean="0">
                <a:latin typeface="Arial" panose="020B0604020202020204" pitchFamily="34" charset="0"/>
                <a:cs typeface="Arial" panose="020B0604020202020204" pitchFamily="34" charset="0"/>
              </a:rPr>
              <a:t>paper parks’ </a:t>
            </a:r>
            <a:r>
              <a:rPr lang="en-AU" altLang="en-US" smtClean="0">
                <a:latin typeface="Arial" panose="020B0604020202020204" pitchFamily="34" charset="0"/>
                <a:cs typeface="Arial" panose="020B0604020202020204" pitchFamily="34" charset="0"/>
              </a:rPr>
              <a:t>is an issue worthy of further analysis but was beyond the scope of this research…</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22778B9-E500-4177-B669-C89A44706B07}" type="slidenum">
              <a:rPr lang="en-AU" altLang="en-US"/>
              <a:pPr>
                <a:spcBef>
                  <a:spcPct val="0"/>
                </a:spcBef>
              </a:pPr>
              <a:t>15</a:t>
            </a:fld>
            <a:endParaRPr lang="en-AU" altLang="en-US"/>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r>
              <a:rPr lang="en-AU" altLang="en-US" smtClean="0">
                <a:latin typeface="Arial" panose="020B0604020202020204" pitchFamily="34" charset="0"/>
                <a:cs typeface="Arial" panose="020B0604020202020204" pitchFamily="34" charset="0"/>
              </a:rPr>
              <a:t>Now I’ll just provide a brief description of the principles and methods used in the research. </a:t>
            </a:r>
            <a:r>
              <a:rPr lang="en-AU" altLang="en-US" b="1" smtClean="0">
                <a:latin typeface="Arial" panose="020B0604020202020204" pitchFamily="34" charset="0"/>
                <a:cs typeface="Arial" panose="020B0604020202020204" pitchFamily="34" charset="0"/>
              </a:rPr>
              <a:t>EBM principles are established in the UK’s 2009 Marine &amp; Coastal Access Act</a:t>
            </a:r>
            <a:r>
              <a:rPr lang="en-AU" altLang="en-US" smtClean="0">
                <a:latin typeface="Arial" panose="020B0604020202020204" pitchFamily="34" charset="0"/>
                <a:cs typeface="Arial" panose="020B0604020202020204" pitchFamily="34" charset="0"/>
              </a:rPr>
              <a:t>, and are seen as a </a:t>
            </a:r>
            <a:r>
              <a:rPr lang="en-AU" altLang="en-US" b="1" smtClean="0">
                <a:latin typeface="Arial" panose="020B0604020202020204" pitchFamily="34" charset="0"/>
                <a:cs typeface="Arial" panose="020B0604020202020204" pitchFamily="34" charset="0"/>
              </a:rPr>
              <a:t>flexible, pragmatic approach to conservation</a:t>
            </a:r>
            <a:r>
              <a:rPr lang="en-AU" altLang="en-US" smtClean="0">
                <a:latin typeface="Arial" panose="020B0604020202020204" pitchFamily="34" charset="0"/>
                <a:cs typeface="Arial" panose="020B0604020202020204" pitchFamily="34" charset="0"/>
              </a:rPr>
              <a:t>, especially in areas where habitats and ecological subsystems are poorly understood or detailed data isn’t available.</a:t>
            </a:r>
          </a:p>
          <a:p>
            <a:pPr marL="228600" indent="-228600" eaLnBrk="1" hangingPunct="1"/>
            <a:r>
              <a:rPr lang="en-AU" altLang="en-US" b="1" smtClean="0">
                <a:latin typeface="Arial" panose="020B0604020202020204" pitchFamily="34" charset="0"/>
                <a:cs typeface="Arial" panose="020B0604020202020204" pitchFamily="34" charset="0"/>
              </a:rPr>
              <a:t>The method was built around SCP methodology developed by Margules &amp; Pressey</a:t>
            </a:r>
            <a:r>
              <a:rPr lang="en-AU" altLang="en-US" smtClean="0">
                <a:latin typeface="Arial" panose="020B0604020202020204" pitchFamily="34" charset="0"/>
                <a:cs typeface="Arial" panose="020B0604020202020204" pitchFamily="34" charset="0"/>
              </a:rPr>
              <a:t>, widely considered ‘best practice’ in conservation because it’s based around </a:t>
            </a:r>
            <a:r>
              <a:rPr lang="en-AU" altLang="en-US" b="1" smtClean="0">
                <a:latin typeface="Arial" panose="020B0604020202020204" pitchFamily="34" charset="0"/>
                <a:cs typeface="Arial" panose="020B0604020202020204" pitchFamily="34" charset="0"/>
              </a:rPr>
              <a:t>setting clear targets </a:t>
            </a:r>
            <a:r>
              <a:rPr lang="en-AU" altLang="en-US" smtClean="0">
                <a:latin typeface="Arial" panose="020B0604020202020204" pitchFamily="34" charset="0"/>
                <a:cs typeface="Arial" panose="020B0604020202020204" pitchFamily="34" charset="0"/>
              </a:rPr>
              <a:t>and the use of complementarity-based methods for selecting sites. SCP facilitates a transparent, inclusive and defensible decision making process to answering questions about how large reserves should be, where they should be located and how many are needed.</a:t>
            </a:r>
          </a:p>
          <a:p>
            <a:pPr marL="228600" indent="-228600" eaLnBrk="1" hangingPunct="1"/>
            <a:r>
              <a:rPr lang="en-AU" altLang="en-US" b="1" smtClean="0">
                <a:latin typeface="Arial" panose="020B0604020202020204" pitchFamily="34" charset="0"/>
                <a:cs typeface="Arial" panose="020B0604020202020204" pitchFamily="34" charset="0"/>
              </a:rPr>
              <a:t>1. Compile Data. </a:t>
            </a:r>
            <a:r>
              <a:rPr lang="en-AU" altLang="en-US" smtClean="0">
                <a:latin typeface="Arial" panose="020B0604020202020204" pitchFamily="34" charset="0"/>
                <a:cs typeface="Arial" panose="020B0604020202020204" pitchFamily="34" charset="0"/>
              </a:rPr>
              <a:t>Used ArcGIS to map the study area, 16,229km2 total area divide into hexagonal planning units of 1000Ha. Used PA shapefiles from CCW to build an MPA layer corresponding to Levels 1 to 4 of the IUCN classification, and ecological data from EEA – predicted habitat data based on the European Nature Information System classification system that identified 20 habitat types within the study area. Selection of this data for the research was supported by it’s recommended use by the UK Joint Nature Conservation Committee in its EGN</a:t>
            </a:r>
          </a:p>
          <a:p>
            <a:pPr marL="228600" indent="-228600" eaLnBrk="1" hangingPunct="1"/>
            <a:r>
              <a:rPr lang="en-AU" altLang="en-US" b="1" smtClean="0">
                <a:latin typeface="Arial" panose="020B0604020202020204" pitchFamily="34" charset="0"/>
                <a:cs typeface="Arial" panose="020B0604020202020204" pitchFamily="34" charset="0"/>
              </a:rPr>
              <a:t>2. Set targets</a:t>
            </a:r>
          </a:p>
          <a:p>
            <a:pPr marL="228600" indent="-228600" eaLnBrk="1" hangingPunct="1"/>
            <a:r>
              <a:rPr lang="en-AU" altLang="en-US" smtClean="0">
                <a:latin typeface="Arial" panose="020B0604020202020204" pitchFamily="34" charset="0"/>
                <a:cs typeface="Arial" panose="020B0604020202020204" pitchFamily="34" charset="0"/>
              </a:rPr>
              <a:t>Conduct a </a:t>
            </a:r>
            <a:r>
              <a:rPr lang="en-AU" altLang="en-US" b="1" smtClean="0">
                <a:latin typeface="Arial" panose="020B0604020202020204" pitchFamily="34" charset="0"/>
                <a:cs typeface="Arial" panose="020B0604020202020204" pitchFamily="34" charset="0"/>
              </a:rPr>
              <a:t>gap analysis</a:t>
            </a:r>
            <a:r>
              <a:rPr lang="en-AU" altLang="en-US" smtClean="0">
                <a:latin typeface="Arial" panose="020B0604020202020204" pitchFamily="34" charset="0"/>
                <a:cs typeface="Arial" panose="020B0604020202020204" pitchFamily="34" charset="0"/>
              </a:rPr>
              <a:t>. This would address the first objective of the research and answer the question of whether the current MPA network was inefficient in meeting modern conservation goals.</a:t>
            </a:r>
          </a:p>
          <a:p>
            <a:pPr marL="228600" indent="-228600" eaLnBrk="1" hangingPunct="1"/>
            <a:r>
              <a:rPr lang="en-AU" altLang="en-US" smtClean="0">
                <a:latin typeface="Arial" panose="020B0604020202020204" pitchFamily="34" charset="0"/>
                <a:cs typeface="Arial" panose="020B0604020202020204" pitchFamily="34" charset="0"/>
              </a:rPr>
              <a:t>3. </a:t>
            </a:r>
            <a:r>
              <a:rPr lang="en-AU" altLang="en-US" b="1" smtClean="0">
                <a:latin typeface="Arial" panose="020B0604020202020204" pitchFamily="34" charset="0"/>
                <a:cs typeface="Arial" panose="020B0604020202020204" pitchFamily="34" charset="0"/>
              </a:rPr>
              <a:t>Design new reserves</a:t>
            </a:r>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3 design scenarios were developed using GIS and Marxan </a:t>
            </a:r>
            <a:r>
              <a:rPr lang="en-AU" altLang="en-US" smtClean="0">
                <a:latin typeface="Arial" panose="020B0604020202020204" pitchFamily="34" charset="0"/>
                <a:cs typeface="Arial" panose="020B0604020202020204" pitchFamily="34" charset="0"/>
              </a:rPr>
              <a:t>DSS to address the 2</a:t>
            </a:r>
            <a:r>
              <a:rPr lang="en-AU" altLang="en-US" baseline="30000" smtClean="0">
                <a:latin typeface="Arial" panose="020B0604020202020204" pitchFamily="34" charset="0"/>
                <a:cs typeface="Arial" panose="020B0604020202020204" pitchFamily="34" charset="0"/>
              </a:rPr>
              <a:t>nd</a:t>
            </a:r>
            <a:r>
              <a:rPr lang="en-AU" altLang="en-US" smtClean="0">
                <a:latin typeface="Arial" panose="020B0604020202020204" pitchFamily="34" charset="0"/>
                <a:cs typeface="Arial" panose="020B0604020202020204" pitchFamily="34" charset="0"/>
              </a:rPr>
              <a:t> objective of reducing the inefficiency found while keeping the areas that contributed to the goal of representing the range of habitats. In the 1</a:t>
            </a:r>
            <a:r>
              <a:rPr lang="en-AU" altLang="en-US" baseline="30000" smtClean="0">
                <a:latin typeface="Arial" panose="020B0604020202020204" pitchFamily="34" charset="0"/>
                <a:cs typeface="Arial" panose="020B0604020202020204" pitchFamily="34" charset="0"/>
              </a:rPr>
              <a:t>st</a:t>
            </a:r>
            <a:r>
              <a:rPr lang="en-AU" altLang="en-US" smtClean="0">
                <a:latin typeface="Arial" panose="020B0604020202020204" pitchFamily="34" charset="0"/>
                <a:cs typeface="Arial" panose="020B0604020202020204" pitchFamily="34" charset="0"/>
              </a:rPr>
              <a:t> scenario, none of the existing </a:t>
            </a:r>
            <a:r>
              <a:rPr lang="en-AU" altLang="en-US" b="1" smtClean="0">
                <a:latin typeface="Arial" panose="020B0604020202020204" pitchFamily="34" charset="0"/>
                <a:cs typeface="Arial" panose="020B0604020202020204" pitchFamily="34" charset="0"/>
              </a:rPr>
              <a:t>MPAs were ‘locked in’ to the design (to provide a baseline); in the 2</a:t>
            </a:r>
            <a:r>
              <a:rPr lang="en-AU" altLang="en-US" b="1" baseline="30000" smtClean="0">
                <a:latin typeface="Arial" panose="020B0604020202020204" pitchFamily="34" charset="0"/>
                <a:cs typeface="Arial" panose="020B0604020202020204" pitchFamily="34" charset="0"/>
              </a:rPr>
              <a:t>nd</a:t>
            </a:r>
            <a:r>
              <a:rPr lang="en-AU" altLang="en-US" b="1" smtClean="0">
                <a:latin typeface="Arial" panose="020B0604020202020204" pitchFamily="34" charset="0"/>
                <a:cs typeface="Arial" panose="020B0604020202020204" pitchFamily="34" charset="0"/>
              </a:rPr>
              <a:t> all of the existing reserves were ‘locked in’; and my alternative, two-step selection approach where in the first step only those areas of the existing MPA network that contributed to the conservation goals were available for selection, with the intention of deselecting areas that didn’t contribute to the targets being set, and the second step which then locked in the previously selected areas in the same way as the traditional selection approach.</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00C8DC3-4EE5-4E27-A42C-70574AFFB276}" type="slidenum">
              <a:rPr lang="en-AU" altLang="en-US"/>
              <a:pPr>
                <a:spcBef>
                  <a:spcPct val="0"/>
                </a:spcBef>
              </a:pPr>
              <a:t>16</a:t>
            </a:fld>
            <a:endParaRPr lang="en-AU" altLang="en-US"/>
          </a:p>
        </p:txBody>
      </p:sp>
      <p:sp>
        <p:nvSpPr>
          <p:cNvPr id="48131" name="Rectangle 2"/>
          <p:cNvSpPr>
            <a:spLocks noRo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The current MPA network was found to be highly inefficient </a:t>
            </a:r>
            <a:r>
              <a:rPr lang="en-AU" altLang="en-US" smtClean="0">
                <a:latin typeface="Arial" panose="020B0604020202020204" pitchFamily="34" charset="0"/>
                <a:cs typeface="Arial" panose="020B0604020202020204" pitchFamily="34" charset="0"/>
              </a:rPr>
              <a:t>in including a representative selection of each of the 20 habitats, and I’ll provide more details in the following slides.</a:t>
            </a:r>
          </a:p>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Comparing the 2-step Marxan selection process with the other design scenarios, demonstrated that the inefficiency of the current MPA network could be significantly reduced while at the same time retaining a large proportion of the current network’s area.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F51511D-C6FF-45E5-BCD8-D1BDCDDBE4BD}" type="slidenum">
              <a:rPr lang="en-AU" altLang="en-US"/>
              <a:pPr>
                <a:spcBef>
                  <a:spcPct val="0"/>
                </a:spcBef>
              </a:pPr>
              <a:t>17</a:t>
            </a:fld>
            <a:endParaRPr lang="en-AU" altLang="en-US"/>
          </a:p>
        </p:txBody>
      </p:sp>
      <p:sp>
        <p:nvSpPr>
          <p:cNvPr id="50179" name="Rectangle 2"/>
          <p:cNvSpPr>
            <a:spLocks noRo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latin typeface="Arial" panose="020B0604020202020204" pitchFamily="34" charset="0"/>
                <a:cs typeface="Arial" panose="020B0604020202020204" pitchFamily="34" charset="0"/>
              </a:rPr>
              <a:t>Key points resulting from the gap analysis:</a:t>
            </a:r>
          </a:p>
          <a:p>
            <a:pPr eaLnBrk="1" hangingPunct="1">
              <a:spcBef>
                <a:spcPct val="0"/>
              </a:spcBef>
            </a:pPr>
            <a:r>
              <a:rPr lang="en-US" altLang="en-US" smtClean="0">
                <a:latin typeface="Arial" panose="020B0604020202020204" pitchFamily="34" charset="0"/>
                <a:cs typeface="Arial" panose="020B0604020202020204" pitchFamily="34" charset="0"/>
              </a:rPr>
              <a:t>1. </a:t>
            </a:r>
            <a:r>
              <a:rPr lang="en-US" altLang="en-US" b="1" smtClean="0">
                <a:latin typeface="Arial" panose="020B0604020202020204" pitchFamily="34" charset="0"/>
                <a:cs typeface="Arial" panose="020B0604020202020204" pitchFamily="34" charset="0"/>
              </a:rPr>
              <a:t>14 of the 20 habitat types found to be significantly under or over-represented</a:t>
            </a:r>
          </a:p>
          <a:p>
            <a:pPr eaLnBrk="1" hangingPunct="1">
              <a:spcBef>
                <a:spcPct val="0"/>
              </a:spcBef>
            </a:pPr>
            <a:r>
              <a:rPr lang="en-US" altLang="en-US" smtClean="0">
                <a:latin typeface="Arial" panose="020B0604020202020204" pitchFamily="34" charset="0"/>
                <a:cs typeface="Arial" panose="020B0604020202020204" pitchFamily="34" charset="0"/>
              </a:rPr>
              <a:t>2. This translated to 3270km2 of the 16229km2 total study area under-represented and 9680Km2 over-represented.</a:t>
            </a:r>
          </a:p>
          <a:p>
            <a:pPr eaLnBrk="1" hangingPunct="1"/>
            <a:r>
              <a:rPr lang="en-AU" altLang="en-US" smtClean="0">
                <a:latin typeface="Arial" panose="020B0604020202020204" pitchFamily="34" charset="0"/>
                <a:cs typeface="Arial" panose="020B0604020202020204" pitchFamily="34" charset="0"/>
              </a:rPr>
              <a:t>Six habitat types had between 0 and 5% representation in the current MPA network, making up 20% of the study area. Five habitat types had more than 50% of their total area included in the current MPA network, equal to 17% of the study area. In total 80% of the study area was found to be under or over-represented. </a:t>
            </a:r>
          </a:p>
          <a:p>
            <a:pPr eaLnBrk="1" hangingPunct="1">
              <a:spcBef>
                <a:spcPct val="0"/>
              </a:spcBef>
            </a:pPr>
            <a:r>
              <a:rPr lang="en-US" altLang="en-US" smtClean="0">
                <a:latin typeface="Arial" panose="020B0604020202020204" pitchFamily="34" charset="0"/>
                <a:cs typeface="Arial" panose="020B0604020202020204" pitchFamily="34" charset="0"/>
              </a:rPr>
              <a:t>	Therefore the </a:t>
            </a:r>
            <a:r>
              <a:rPr lang="en-US" altLang="en-US" b="1" smtClean="0">
                <a:latin typeface="Arial" panose="020B0604020202020204" pitchFamily="34" charset="0"/>
                <a:cs typeface="Arial" panose="020B0604020202020204" pitchFamily="34" charset="0"/>
              </a:rPr>
              <a:t>current MPA network is definitely not efficient </a:t>
            </a:r>
            <a:r>
              <a:rPr lang="en-US" altLang="en-US" smtClean="0">
                <a:latin typeface="Arial" panose="020B0604020202020204" pitchFamily="34" charset="0"/>
                <a:cs typeface="Arial" panose="020B0604020202020204" pitchFamily="34" charset="0"/>
              </a:rPr>
              <a:t>in meeting goals of including a representative sampling of all habitats – more than three-quarters!!!</a:t>
            </a:r>
          </a:p>
          <a:p>
            <a:pPr eaLnBrk="1" hangingPunct="1">
              <a:spcBef>
                <a:spcPct val="0"/>
              </a:spcBef>
            </a:pPr>
            <a:r>
              <a:rPr lang="en-US" altLang="en-US" smtClean="0">
                <a:latin typeface="Arial" panose="020B0604020202020204" pitchFamily="34" charset="0"/>
                <a:cs typeface="Arial" panose="020B0604020202020204" pitchFamily="34" charset="0"/>
              </a:rPr>
              <a:t>	What does this mean in terms of opportunity cost? A lot of conservation expenditure on a reserve system that doesn’t do a good job of conservation at the ecosystem level, tying up scarce resources that can’t then be used elsewhere. There’s also the issue of cost to fisheries and other resource users. Cost to future generations.</a:t>
            </a:r>
            <a:endParaRPr lang="en-AU"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B495B1-1C5D-40FC-943A-B9966C15E32D}" type="slidenum">
              <a:rPr lang="en-AU" altLang="en-US"/>
              <a:pPr>
                <a:spcBef>
                  <a:spcPct val="0"/>
                </a:spcBef>
              </a:pPr>
              <a:t>18</a:t>
            </a:fld>
            <a:endParaRPr lang="en-AU" altLang="en-US"/>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These maps show the best result from 1000 runs of Marxan for each scenario, with all parameters unchanged other than the conservation status layer.</a:t>
            </a:r>
          </a:p>
          <a:p>
            <a:pPr eaLnBrk="1" hangingPunct="1"/>
            <a:r>
              <a:rPr lang="en-AU" altLang="en-US" smtClean="0">
                <a:latin typeface="Arial" panose="020B0604020202020204" pitchFamily="34" charset="0"/>
                <a:cs typeface="Arial" panose="020B0604020202020204" pitchFamily="34" charset="0"/>
              </a:rPr>
              <a:t>	Highlight that the </a:t>
            </a:r>
            <a:r>
              <a:rPr lang="en-AU" altLang="en-US" b="1" smtClean="0">
                <a:latin typeface="Arial" panose="020B0604020202020204" pitchFamily="34" charset="0"/>
                <a:cs typeface="Arial" panose="020B0604020202020204" pitchFamily="34" charset="0"/>
              </a:rPr>
              <a:t>same areas get reselected (they show a higher degree of irreplaceability</a:t>
            </a:r>
            <a:r>
              <a:rPr lang="en-AU" altLang="en-US" smtClean="0">
                <a:latin typeface="Arial" panose="020B0604020202020204" pitchFamily="34" charset="0"/>
                <a:cs typeface="Arial" panose="020B0604020202020204" pitchFamily="34" charset="0"/>
              </a:rPr>
              <a:t>). Flick back and forth between the 3 slides… Llyn peninsula, top of Anglesey. Emphasise that this does not necessarily mean that these are areas of high conservation value, it’s just the principle of complementarity in effect meaning that to meet the overall conservation targets being set, these are the areas consistently selected to make the best contribution to meeting these targets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84D96D7-BE2C-4354-8E93-82CD20F67873}" type="slidenum">
              <a:rPr lang="en-AU" altLang="en-US"/>
              <a:pPr>
                <a:spcBef>
                  <a:spcPct val="0"/>
                </a:spcBef>
              </a:pPr>
              <a:t>19</a:t>
            </a:fld>
            <a:endParaRPr lang="en-AU" altLang="en-US"/>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The following series of graphs allow a more detailed analysis of the results</a:t>
            </a:r>
          </a:p>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First 2 graphs</a:t>
            </a:r>
            <a:r>
              <a:rPr lang="en-AU" altLang="en-US" smtClean="0">
                <a:latin typeface="Arial" panose="020B0604020202020204" pitchFamily="34" charset="0"/>
                <a:cs typeface="Arial" panose="020B0604020202020204" pitchFamily="34" charset="0"/>
              </a:rPr>
              <a:t>: Highlight how close the 2-step selection process gets to the area &amp; perim figures for the open scenario (which has no constraints on which areas can be selected so serves as the baseline optimal design). </a:t>
            </a:r>
          </a:p>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Second 2 graphs; </a:t>
            </a:r>
            <a:r>
              <a:rPr lang="en-AU" altLang="en-US" smtClean="0">
                <a:latin typeface="Arial" panose="020B0604020202020204" pitchFamily="34" charset="0"/>
                <a:cs typeface="Arial" panose="020B0604020202020204" pitchFamily="34" charset="0"/>
              </a:rPr>
              <a:t>These tell the 2</a:t>
            </a:r>
            <a:r>
              <a:rPr lang="en-AU" altLang="en-US" baseline="30000" smtClean="0">
                <a:latin typeface="Arial" panose="020B0604020202020204" pitchFamily="34" charset="0"/>
                <a:cs typeface="Arial" panose="020B0604020202020204" pitchFamily="34" charset="0"/>
              </a:rPr>
              <a:t>nd</a:t>
            </a:r>
            <a:r>
              <a:rPr lang="en-AU" altLang="en-US" smtClean="0">
                <a:latin typeface="Arial" panose="020B0604020202020204" pitchFamily="34" charset="0"/>
                <a:cs typeface="Arial" panose="020B0604020202020204" pitchFamily="34" charset="0"/>
              </a:rPr>
              <a:t> half of the story. The open scenario, while it requires the least area, also ignores most of the current protected area, both in terms of total km2 but also as a percentage. In this respect, my 2-step selection process gets close to the lowest figures for expansion of the current network, even when the full 30% current MPA coverage is locked in to the solution</a:t>
            </a:r>
          </a:p>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Key point that this demonstrates is that it was possible to get the best of both worlds: a small overall area that meets the conservation targets, while minimising the expansion of the reserve outside of its current boundaries and keeping those areas that make the most effective contribution.</a:t>
            </a:r>
          </a:p>
          <a:p>
            <a:pPr eaLnBrk="1" hangingPunct="1"/>
            <a:endParaRPr lang="en-AU"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9496527-5A70-435E-8250-7726C3234326}" type="slidenum">
              <a:rPr lang="en-AU" altLang="en-US"/>
              <a:pPr>
                <a:spcBef>
                  <a:spcPct val="0"/>
                </a:spcBef>
              </a:pPr>
              <a:t>20</a:t>
            </a:fld>
            <a:endParaRPr lang="en-AU" altLang="en-US"/>
          </a:p>
        </p:txBody>
      </p:sp>
      <p:sp>
        <p:nvSpPr>
          <p:cNvPr id="56323" name="Rectangle 2"/>
          <p:cNvSpPr>
            <a:spLocks noRo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b="1" smtClean="0">
                <a:latin typeface="Arial" panose="020B0604020202020204" pitchFamily="34" charset="0"/>
                <a:cs typeface="Arial" panose="020B0604020202020204" pitchFamily="34" charset="0"/>
              </a:rPr>
              <a:t>So to summarise, starting with the results of the gap analysis: even if the full extent of the current MPA network was locked in, to achieve the lowest 5% representativity target for all 20 habitats within Welsh seas still required an expansion of the current network by an extra 10%. At the highest target, this translated to an extra 1782km2 compared to the least restrictive scenario 1</a:t>
            </a:r>
          </a:p>
          <a:p>
            <a:pPr eaLnBrk="1" hangingPunct="1"/>
            <a:r>
              <a:rPr lang="en-AU" altLang="en-US" smtClean="0">
                <a:latin typeface="Arial" panose="020B0604020202020204" pitchFamily="34" charset="0"/>
                <a:cs typeface="Arial" panose="020B0604020202020204" pitchFamily="34" charset="0"/>
              </a:rPr>
              <a:t>	Using a 2-step approach to reserve selection, and </a:t>
            </a:r>
            <a:r>
              <a:rPr lang="en-AU" altLang="en-US" b="1" smtClean="0">
                <a:latin typeface="Arial" panose="020B0604020202020204" pitchFamily="34" charset="0"/>
                <a:cs typeface="Arial" panose="020B0604020202020204" pitchFamily="34" charset="0"/>
              </a:rPr>
              <a:t>adopting a more flexible approach </a:t>
            </a:r>
            <a:r>
              <a:rPr lang="en-AU" altLang="en-US" smtClean="0">
                <a:latin typeface="Arial" panose="020B0604020202020204" pitchFamily="34" charset="0"/>
                <a:cs typeface="Arial" panose="020B0604020202020204" pitchFamily="34" charset="0"/>
              </a:rPr>
              <a:t>to existing reserve boundaries would result in </a:t>
            </a:r>
            <a:r>
              <a:rPr lang="en-AU" altLang="en-US" b="1" smtClean="0">
                <a:latin typeface="Arial" panose="020B0604020202020204" pitchFamily="34" charset="0"/>
                <a:cs typeface="Arial" panose="020B0604020202020204" pitchFamily="34" charset="0"/>
              </a:rPr>
              <a:t>20% less area </a:t>
            </a:r>
            <a:r>
              <a:rPr lang="en-AU" altLang="en-US" smtClean="0">
                <a:latin typeface="Arial" panose="020B0604020202020204" pitchFamily="34" charset="0"/>
                <a:cs typeface="Arial" panose="020B0604020202020204" pitchFamily="34" charset="0"/>
              </a:rPr>
              <a:t>being required than if all of the current MPA network was locked in, and just 5% more than if starting from a completely blank slate.</a:t>
            </a:r>
          </a:p>
          <a:p>
            <a:pPr eaLnBrk="1" hangingPunct="1"/>
            <a:r>
              <a:rPr lang="en-AU" altLang="en-US" smtClean="0">
                <a:latin typeface="Arial" panose="020B0604020202020204" pitchFamily="34" charset="0"/>
                <a:cs typeface="Arial" panose="020B0604020202020204" pitchFamily="34" charset="0"/>
              </a:rPr>
              <a:t>	</a:t>
            </a:r>
            <a:r>
              <a:rPr lang="en-US" altLang="en-US" smtClean="0">
                <a:latin typeface="Arial" panose="020B0604020202020204" pitchFamily="34" charset="0"/>
                <a:cs typeface="Arial" panose="020B0604020202020204" pitchFamily="34" charset="0"/>
              </a:rPr>
              <a:t>These results suggest that adopting a flexible approach to existing MPA boundaries would allow for a much more representative selection of habitats to be protected while decreasing the total </a:t>
            </a:r>
            <a:r>
              <a:rPr lang="en-US" altLang="en-US" b="1" smtClean="0">
                <a:latin typeface="Arial" panose="020B0604020202020204" pitchFamily="34" charset="0"/>
                <a:cs typeface="Arial" panose="020B0604020202020204" pitchFamily="34" charset="0"/>
              </a:rPr>
              <a:t>network size (net biodiversity gain</a:t>
            </a:r>
            <a:r>
              <a:rPr lang="en-US" altLang="en-US" smtClean="0">
                <a:latin typeface="Arial" panose="020B0604020202020204" pitchFamily="34" charset="0"/>
                <a:cs typeface="Arial" panose="020B0604020202020204" pitchFamily="34" charset="0"/>
              </a:rPr>
              <a:t>). However this is not likely to happen for a variety of reasons! Our research suggests that between two-thirds and three-quarters of existing protected areas could be retained in a new network while requiring less total area and having a shorter perimeter than when the current network’s ‘locked in’. Adopting this approach would ensure a more representative selection of habitat types being protected in Welsh seas, while at the same time reducing the costs of conservation management</a:t>
            </a:r>
            <a:endParaRPr lang="en-AU"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E3A6227-98E6-47ED-AE0D-20EA9B9891BF}" type="slidenum">
              <a:rPr lang="en-AU" altLang="en-US"/>
              <a:pPr>
                <a:spcBef>
                  <a:spcPct val="0"/>
                </a:spcBef>
              </a:pPr>
              <a:t>21</a:t>
            </a:fld>
            <a:endParaRPr lang="en-AU" altLang="en-US"/>
          </a:p>
        </p:txBody>
      </p:sp>
      <p:sp>
        <p:nvSpPr>
          <p:cNvPr id="58371" name="Rectangle 2"/>
          <p:cNvSpPr>
            <a:spLocks noRo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Since completing the research we have applied it to </a:t>
            </a:r>
            <a:r>
              <a:rPr lang="en-AU" altLang="en-US" b="1" smtClean="0">
                <a:latin typeface="Arial" panose="020B0604020202020204" pitchFamily="34" charset="0"/>
                <a:cs typeface="Arial" panose="020B0604020202020204" pitchFamily="34" charset="0"/>
              </a:rPr>
              <a:t>another UK MPA region and produced similar results </a:t>
            </a:r>
            <a:r>
              <a:rPr lang="en-AU" altLang="en-US" smtClean="0">
                <a:latin typeface="Arial" panose="020B0604020202020204" pitchFamily="34" charset="0"/>
                <a:cs typeface="Arial" panose="020B0604020202020204" pitchFamily="34" charset="0"/>
              </a:rPr>
              <a:t>based on an 11% existing MPA area coverage… Also repeated the scenarios using smaller Pus (250Ha as opposed to 1000Ha), setting the status overlap threshold that determines if a planning unit is classed as protected to a much lower % value to ensure that small MPA reserves are more likely to be included (5% instead of 50%). Also used a different broad-scale habitat dataset. All required an increase of between 6 and 8% over the current MPA area while also meeting or exceeding the targets for representativity…</a:t>
            </a:r>
          </a:p>
          <a:p>
            <a:pPr eaLnBrk="1" hangingPunct="1"/>
            <a:r>
              <a:rPr lang="en-AU" altLang="en-US" smtClean="0">
                <a:latin typeface="Arial" panose="020B0604020202020204" pitchFamily="34" charset="0"/>
                <a:cs typeface="Arial" panose="020B0604020202020204" pitchFamily="34" charset="0"/>
              </a:rPr>
              <a:t>	</a:t>
            </a:r>
            <a:r>
              <a:rPr lang="en-AU" altLang="en-US" b="1" smtClean="0">
                <a:latin typeface="Arial" panose="020B0604020202020204" pitchFamily="34" charset="0"/>
                <a:cs typeface="Arial" panose="020B0604020202020204" pitchFamily="34" charset="0"/>
              </a:rPr>
              <a:t>Fuller et al’s 2010 paper applied a much more advanced cost model based on economic value of land for Australian terrestrial reserves, and found that replacing the least cost-effective 1% of reserves it was possible to increase the number of vegetation types protected to their 15% target from 18 to 54 from a total of 58.</a:t>
            </a:r>
          </a:p>
          <a:p>
            <a:pPr eaLnBrk="1" hangingPunct="1"/>
            <a:r>
              <a:rPr lang="en-AU" altLang="en-US" smtClean="0">
                <a:latin typeface="Arial" panose="020B0604020202020204" pitchFamily="34" charset="0"/>
                <a:cs typeface="Arial" panose="020B0604020202020204" pitchFamily="34" charset="0"/>
              </a:rPr>
              <a:t>	This research used the simplest cost model – total area and perimeter required. </a:t>
            </a:r>
            <a:r>
              <a:rPr lang="en-AU" altLang="en-US" b="1" smtClean="0">
                <a:latin typeface="Arial" panose="020B0604020202020204" pitchFamily="34" charset="0"/>
                <a:cs typeface="Arial" panose="020B0604020202020204" pitchFamily="34" charset="0"/>
              </a:rPr>
              <a:t>Using Balmford’s figures for MPA running costs, this equates to an extra US$15m/yr running costs. These are direct opportunity costs to conservation practitioners, there’s also indirect costs to fisheries and other resource users aswell. </a:t>
            </a:r>
          </a:p>
          <a:p>
            <a:pPr eaLnBrk="1" hangingPunct="1"/>
            <a:r>
              <a:rPr lang="en-AU" altLang="en-US" smtClean="0">
                <a:latin typeface="Arial" panose="020B0604020202020204" pitchFamily="34" charset="0"/>
                <a:cs typeface="Arial" panose="020B0604020202020204" pitchFamily="34" charset="0"/>
              </a:rPr>
              <a:t>	The datasets used in this research have recognised limitations in accuracy and quality, but were the most suitable available. Ideally additional datasets based on normalised survey data and a range of other sources would have been included. It’s important to recognise that data inputs can have a significant influence on Marxan output</a:t>
            </a:r>
          </a:p>
          <a:p>
            <a:pPr eaLnBrk="1" hangingPunct="1"/>
            <a:r>
              <a:rPr lang="en-AU" altLang="en-US" smtClean="0">
                <a:latin typeface="Arial" panose="020B0604020202020204" pitchFamily="34" charset="0"/>
                <a:cs typeface="Arial" panose="020B0604020202020204" pitchFamily="34" charset="0"/>
              </a:rPr>
              <a:t>	The influence of artificial management boundaries on reserve design outcomes hasn’t been addressed in this research, but would be an interesting area for further study, particularly as the UK has half a dozen different MPA planning projects taking place at the same time under different jurisdictions, and shares boundaries with several countries.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DD44237-9282-4E61-807F-23AB3517C035}" type="slidenum">
              <a:rPr lang="en-US" altLang="en-US"/>
              <a:pPr>
                <a:spcBef>
                  <a:spcPct val="0"/>
                </a:spcBef>
              </a:pPr>
              <a:t>22</a:t>
            </a:fld>
            <a:endParaRPr lang="en-US" altLang="en-US"/>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Monitoring, including obtaining a better understanding of growth rates and longevity of species need not be damaging and are best undertaken in HPMNRs – it is another matter entirely whether funding bodies will commit to cost of the long-term monitoring that will be needed.</a:t>
            </a:r>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124749-3DB5-4E91-AD98-FDA08844A9DB}" type="slidenum">
              <a:rPr lang="en-US" altLang="en-US"/>
              <a:pPr>
                <a:spcBef>
                  <a:spcPct val="0"/>
                </a:spcBef>
              </a:pPr>
              <a:t>23</a:t>
            </a:fld>
            <a:endParaRPr lang="en-US" altLang="en-US"/>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anose="020B0604020202020204" pitchFamily="34" charset="0"/>
                <a:cs typeface="Arial" panose="020B0604020202020204" pitchFamily="34" charset="0"/>
              </a:rPr>
              <a:t>The case study at the only HPMNR in the UK raises a number of issues about HPMNR:</a:t>
            </a:r>
            <a:endParaRPr lang="en-US" altLang="en-US" smtClean="0">
              <a:latin typeface="Arial" panose="020B0604020202020204" pitchFamily="34" charset="0"/>
              <a:cs typeface="Arial" panose="020B0604020202020204" pitchFamily="34" charset="0"/>
            </a:endParaRPr>
          </a:p>
          <a:p>
            <a:pPr eaLnBrk="1" hangingPunct="1">
              <a:buFontTx/>
              <a:buChar char="•"/>
            </a:pPr>
            <a:r>
              <a:rPr lang="en-GB" altLang="en-US" smtClean="0">
                <a:latin typeface="Arial" panose="020B0604020202020204" pitchFamily="34" charset="0"/>
                <a:cs typeface="Arial" panose="020B0604020202020204" pitchFamily="34" charset="0"/>
              </a:rPr>
              <a:t> The fact that success in terms of </a:t>
            </a:r>
            <a:r>
              <a:rPr lang="en-GB" altLang="en-US" b="1" smtClean="0">
                <a:latin typeface="Arial" panose="020B0604020202020204" pitchFamily="34" charset="0"/>
                <a:cs typeface="Arial" panose="020B0604020202020204" pitchFamily="34" charset="0"/>
              </a:rPr>
              <a:t>some exploited species can be seen almost immediately;</a:t>
            </a:r>
            <a:endParaRPr lang="en-US" altLang="en-US" b="1" smtClean="0">
              <a:latin typeface="Arial" panose="020B0604020202020204" pitchFamily="34" charset="0"/>
              <a:cs typeface="Arial" panose="020B0604020202020204" pitchFamily="34" charset="0"/>
            </a:endParaRPr>
          </a:p>
          <a:p>
            <a:pPr eaLnBrk="1" hangingPunct="1">
              <a:buFontTx/>
              <a:buChar char="•"/>
            </a:pPr>
            <a:r>
              <a:rPr lang="en-GB" altLang="en-US" smtClean="0">
                <a:latin typeface="Arial" panose="020B0604020202020204" pitchFamily="34" charset="0"/>
                <a:cs typeface="Arial" panose="020B0604020202020204" pitchFamily="34" charset="0"/>
              </a:rPr>
              <a:t> the questions about how the </a:t>
            </a:r>
            <a:r>
              <a:rPr lang="en-GB" altLang="en-US" b="1" smtClean="0">
                <a:latin typeface="Arial" panose="020B0604020202020204" pitchFamily="34" charset="0"/>
                <a:cs typeface="Arial" panose="020B0604020202020204" pitchFamily="34" charset="0"/>
              </a:rPr>
              <a:t>‘successes’ may impact other species</a:t>
            </a:r>
            <a:r>
              <a:rPr lang="en-GB" altLang="en-US" smtClean="0">
                <a:latin typeface="Arial" panose="020B0604020202020204" pitchFamily="34" charset="0"/>
                <a:cs typeface="Arial" panose="020B0604020202020204" pitchFamily="34" charset="0"/>
              </a:rPr>
              <a:t>, and</a:t>
            </a:r>
            <a:endParaRPr lang="en-US" altLang="en-US" smtClean="0">
              <a:latin typeface="Arial" panose="020B0604020202020204" pitchFamily="34" charset="0"/>
              <a:cs typeface="Arial" panose="020B0604020202020204" pitchFamily="34" charset="0"/>
            </a:endParaRPr>
          </a:p>
          <a:p>
            <a:pPr eaLnBrk="1" hangingPunct="1">
              <a:buFontTx/>
              <a:buChar char="•"/>
            </a:pPr>
            <a:r>
              <a:rPr lang="en-GB" altLang="en-US" smtClean="0">
                <a:latin typeface="Arial" panose="020B0604020202020204" pitchFamily="34" charset="0"/>
                <a:cs typeface="Arial" panose="020B0604020202020204" pitchFamily="34" charset="0"/>
              </a:rPr>
              <a:t> the need for </a:t>
            </a:r>
            <a:r>
              <a:rPr lang="en-GB" altLang="en-US" b="1" smtClean="0">
                <a:latin typeface="Arial" panose="020B0604020202020204" pitchFamily="34" charset="0"/>
                <a:cs typeface="Arial" panose="020B0604020202020204" pitchFamily="34" charset="0"/>
              </a:rPr>
              <a:t>patience</a:t>
            </a:r>
            <a:r>
              <a:rPr lang="en-GB" altLang="en-US" smtClean="0">
                <a:latin typeface="Arial" panose="020B0604020202020204" pitchFamily="34" charset="0"/>
                <a:cs typeface="Arial" panose="020B0604020202020204" pitchFamily="34" charset="0"/>
              </a:rPr>
              <a:t> as some changes may take a long time to reveal themselves or, indeed, those communities may not show any benefit from protection.</a:t>
            </a:r>
            <a:endParaRPr lang="en-US" altLang="en-US" smtClean="0">
              <a:latin typeface="Arial" panose="020B0604020202020204" pitchFamily="34" charset="0"/>
              <a:cs typeface="Arial" panose="020B0604020202020204" pitchFamily="34" charset="0"/>
            </a:endParaRPr>
          </a:p>
          <a:p>
            <a:pPr eaLnBrk="1" hangingPunct="1"/>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C4B5383-AC86-4CDD-A42A-62AB1CE9A87A}" type="slidenum">
              <a:rPr lang="en-US" altLang="en-US"/>
              <a:pPr>
                <a:spcBef>
                  <a:spcPct val="0"/>
                </a:spcBef>
              </a:pPr>
              <a:t>25</a:t>
            </a:fld>
            <a:endParaRPr lang="en-US" altLang="en-US"/>
          </a:p>
        </p:txBody>
      </p:sp>
      <p:sp>
        <p:nvSpPr>
          <p:cNvPr id="65539" name="Rectangle 2"/>
          <p:cNvSpPr>
            <a:spLocks noRo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0F6EA0-D0EE-4C5D-B97E-E37EB0B68938}" type="slidenum">
              <a:rPr lang="en-AU" altLang="en-US"/>
              <a:pPr>
                <a:spcBef>
                  <a:spcPct val="0"/>
                </a:spcBef>
              </a:pPr>
              <a:t>32</a:t>
            </a:fld>
            <a:endParaRPr lang="en-AU" altLang="en-US"/>
          </a:p>
        </p:txBody>
      </p:sp>
      <p:sp>
        <p:nvSpPr>
          <p:cNvPr id="73731" name="Rectangle 2"/>
          <p:cNvSpPr>
            <a:spLocks noRo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mtClean="0">
                <a:latin typeface="Arial" panose="020B0604020202020204" pitchFamily="34" charset="0"/>
                <a:cs typeface="Arial" panose="020B0604020202020204" pitchFamily="34" charset="0"/>
              </a:rPr>
              <a:t>So to conclude, this research has shown that the </a:t>
            </a:r>
            <a:r>
              <a:rPr lang="en-AU" altLang="en-US" b="1" smtClean="0">
                <a:latin typeface="Arial" panose="020B0604020202020204" pitchFamily="34" charset="0"/>
                <a:cs typeface="Arial" panose="020B0604020202020204" pitchFamily="34" charset="0"/>
              </a:rPr>
              <a:t>ad hoc MPA network in Wales </a:t>
            </a:r>
            <a:r>
              <a:rPr lang="en-AU" altLang="en-US" smtClean="0">
                <a:latin typeface="Arial" panose="020B0604020202020204" pitchFamily="34" charset="0"/>
                <a:cs typeface="Arial" panose="020B0604020202020204" pitchFamily="34" charset="0"/>
              </a:rPr>
              <a:t>is inefficient in including a representative selection of the broad scale habitats found in its seas, but has also demonstrated through the use of a 2-step selection process using Marxan conservation planning software that these inefficiencies can be greatly reduced, while at the same time retaining a large proportion of the area already protected</a:t>
            </a:r>
          </a:p>
          <a:p>
            <a:pPr eaLnBrk="1" hangingPunct="1"/>
            <a:r>
              <a:rPr lang="en-AU" altLang="en-US" smtClean="0">
                <a:latin typeface="Arial" panose="020B0604020202020204" pitchFamily="34" charset="0"/>
                <a:cs typeface="Arial" panose="020B0604020202020204" pitchFamily="34" charset="0"/>
              </a:rPr>
              <a:t>	The current economic climate (particularly in the UK) means conservation practitioners are under </a:t>
            </a:r>
            <a:r>
              <a:rPr lang="en-AU" altLang="en-US" b="1" smtClean="0">
                <a:latin typeface="Arial" panose="020B0604020202020204" pitchFamily="34" charset="0"/>
                <a:cs typeface="Arial" panose="020B0604020202020204" pitchFamily="34" charset="0"/>
              </a:rPr>
              <a:t>increasing pressure to deliver ‘value for money’, ‘return on investment’ </a:t>
            </a:r>
            <a:r>
              <a:rPr lang="en-AU" altLang="en-US" smtClean="0">
                <a:latin typeface="Arial" panose="020B0604020202020204" pitchFamily="34" charset="0"/>
                <a:cs typeface="Arial" panose="020B0604020202020204" pitchFamily="34" charset="0"/>
              </a:rPr>
              <a:t>(particularly with regard to the efforts expended on conservation for future generations), and provide ‘bang for buck’ for conservation dollars spent.</a:t>
            </a:r>
          </a:p>
          <a:p>
            <a:pPr eaLnBrk="1" hangingPunct="1"/>
            <a:r>
              <a:rPr lang="en-AU" altLang="en-US" smtClean="0">
                <a:latin typeface="Arial" panose="020B0604020202020204" pitchFamily="34" charset="0"/>
                <a:cs typeface="Arial" panose="020B0604020202020204" pitchFamily="34" charset="0"/>
              </a:rPr>
              <a:t>	</a:t>
            </a:r>
            <a:r>
              <a:rPr lang="en-US" altLang="en-US" b="1" smtClean="0">
                <a:latin typeface="Arial" panose="020B0604020202020204" pitchFamily="34" charset="0"/>
                <a:cs typeface="Arial" panose="020B0604020202020204" pitchFamily="34" charset="0"/>
              </a:rPr>
              <a:t>This research shows the importance of good conservation planning decisions but also demonstrates that even poor past planning decisions can be accommodated to a surprisingly large degree. </a:t>
            </a:r>
            <a:endParaRPr lang="en-AU" altLang="en-US" b="1" smtClean="0">
              <a:latin typeface="Arial" panose="020B0604020202020204" pitchFamily="34" charset="0"/>
              <a:cs typeface="Arial" panose="020B0604020202020204" pitchFamily="34" charset="0"/>
            </a:endParaRPr>
          </a:p>
          <a:p>
            <a:pPr eaLnBrk="1" hangingPunct="1"/>
            <a:r>
              <a:rPr lang="en-AU" altLang="en-US" smtClean="0">
                <a:latin typeface="Arial" panose="020B0604020202020204" pitchFamily="34" charset="0"/>
                <a:cs typeface="Arial" panose="020B0604020202020204" pitchFamily="34" charset="0"/>
              </a:rPr>
              <a:t>	It’s also arguable that other resource users in the marine environment will begin to perform their own studies using these or similar tools </a:t>
            </a:r>
          </a:p>
          <a:p>
            <a:pPr eaLnBrk="1" hangingPunct="1"/>
            <a:r>
              <a:rPr lang="en-US" altLang="en-US" smtClean="0">
                <a:latin typeface="Arial" panose="020B0604020202020204" pitchFamily="34" charset="0"/>
                <a:cs typeface="Arial" panose="020B0604020202020204" pitchFamily="34" charset="0"/>
              </a:rPr>
              <a:t>Systematic conservation planning is driving modern conservation, an extremely useful tool but important not to get lost in the models. They should be used to </a:t>
            </a:r>
            <a:r>
              <a:rPr lang="en-US" altLang="en-US" b="1" smtClean="0">
                <a:latin typeface="Arial" panose="020B0604020202020204" pitchFamily="34" charset="0"/>
                <a:cs typeface="Arial" panose="020B0604020202020204" pitchFamily="34" charset="0"/>
              </a:rPr>
              <a:t>inform the decision-making process not to shape it.</a:t>
            </a:r>
          </a:p>
          <a:p>
            <a:pPr eaLnBrk="1" hangingPunct="1"/>
            <a:r>
              <a:rPr lang="en-AU" altLang="en-US" smtClean="0">
                <a:latin typeface="Arial" panose="020B0604020202020204" pitchFamily="34" charset="0"/>
                <a:cs typeface="Arial" panose="020B0604020202020204" pitchFamily="34" charset="0"/>
              </a:rPr>
              <a:t>	Remember, this is just an adi to decision-making – it doesn’t represent a solution </a:t>
            </a:r>
          </a:p>
          <a:p>
            <a:pPr eaLnBrk="1" hangingPunct="1"/>
            <a:endParaRPr lang="en-AU" altLang="en-US" smtClean="0">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cs typeface="Arial" panose="020B0604020202020204" pitchFamily="34" charset="0"/>
            </a:endParaRPr>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64225E1-A123-41FA-A3F6-EEC0EA7B4CB9}" type="slidenum">
              <a:rPr lang="en-AU" altLang="en-US"/>
              <a:pPr>
                <a:spcBef>
                  <a:spcPct val="0"/>
                </a:spcBef>
              </a:pPr>
              <a:t>33</a:t>
            </a:fld>
            <a:endParaRPr lang="en-AU"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1F4EAB6-E641-477A-99FC-D8796C210F25}" type="slidenum">
              <a:rPr lang="en-AU" altLang="en-US"/>
              <a:pPr>
                <a:spcBef>
                  <a:spcPct val="0"/>
                </a:spcBef>
              </a:pPr>
              <a:t>34</a:t>
            </a:fld>
            <a:endParaRPr lang="en-AU" altLang="en-US"/>
          </a:p>
        </p:txBody>
      </p:sp>
      <p:sp>
        <p:nvSpPr>
          <p:cNvPr id="77827" name="Rectangle 2"/>
          <p:cNvSpPr>
            <a:spLocks noRo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smtClean="0">
              <a:latin typeface="Arial" panose="020B0604020202020204" pitchFamily="34" charset="0"/>
              <a:cs typeface="Arial" panose="020B0604020202020204" pitchFamily="34" charset="0"/>
            </a:endParaRPr>
          </a:p>
          <a:p>
            <a:pPr eaLnBrk="1" hangingPunct="1"/>
            <a:r>
              <a:rPr lang="en-AU" altLang="en-US" smtClean="0">
                <a:latin typeface="Arial" panose="020B0604020202020204" pitchFamily="34" charset="0"/>
                <a:cs typeface="Arial" panose="020B0604020202020204" pitchFamily="34" charset="0"/>
              </a:rPr>
              <a:t>UK Seabed Results</a:t>
            </a:r>
          </a:p>
          <a:p>
            <a:pPr eaLnBrk="1" hangingPunct="1"/>
            <a:r>
              <a:rPr lang="en-AU" altLang="en-US" smtClean="0">
                <a:latin typeface="Arial" panose="020B0604020202020204" pitchFamily="34" charset="0"/>
                <a:cs typeface="Arial" panose="020B0604020202020204" pitchFamily="34" charset="0"/>
              </a:rPr>
              <a:t>Additional runs for Wales adjusting MPA area to include terrestrial reserves with a marine element</a:t>
            </a:r>
          </a:p>
          <a:p>
            <a:pPr eaLnBrk="1" hangingPunct="1"/>
            <a:r>
              <a:rPr lang="en-AU" altLang="en-US" smtClean="0">
                <a:latin typeface="Arial" panose="020B0604020202020204" pitchFamily="34" charset="0"/>
                <a:cs typeface="Arial" panose="020B0604020202020204" pitchFamily="34" charset="0"/>
              </a:rPr>
              <a:t>Wales with 250Ha planning units</a:t>
            </a:r>
          </a:p>
          <a:p>
            <a:pPr eaLnBrk="1" hangingPunct="1"/>
            <a:r>
              <a:rPr lang="en-AU" altLang="en-US" smtClean="0">
                <a:latin typeface="Arial" panose="020B0604020202020204" pitchFamily="34" charset="0"/>
                <a:cs typeface="Arial" panose="020B0604020202020204" pitchFamily="34" charset="0"/>
              </a:rPr>
              <a:t>Additional study area – SW England (Finding Sanctuary)</a:t>
            </a:r>
          </a:p>
          <a:p>
            <a:pPr eaLnBrk="1" hangingPunct="1"/>
            <a:r>
              <a:rPr lang="en-AU" altLang="en-US" smtClean="0">
                <a:latin typeface="Arial" panose="020B0604020202020204" pitchFamily="34" charset="0"/>
                <a:cs typeface="Arial" panose="020B0604020202020204" pitchFamily="34" charset="0"/>
              </a:rPr>
              <a:t>All produce similar results: 6-8% more area required than optimum</a:t>
            </a:r>
          </a:p>
          <a:p>
            <a:pPr eaLnBrk="1" hangingPunct="1"/>
            <a:endParaRPr lang="en-AU" altLang="en-US" smtClean="0">
              <a:latin typeface="Arial" panose="020B0604020202020204" pitchFamily="34" charset="0"/>
              <a:cs typeface="Arial" panose="020B0604020202020204" pitchFamily="34" charset="0"/>
            </a:endParaRPr>
          </a:p>
          <a:p>
            <a:pPr eaLnBrk="1" hangingPunct="1"/>
            <a:r>
              <a:rPr lang="en-AU" altLang="en-US" smtClean="0">
                <a:latin typeface="Arial" panose="020B0604020202020204" pitchFamily="34" charset="0"/>
                <a:cs typeface="Arial" panose="020B0604020202020204" pitchFamily="34" charset="0"/>
              </a:rPr>
              <a:t>Detailed discussion of costs – Balmford et al, plus UK &amp; WAG commercial &amp; recreational fisheries, tourism &amp; MPA management costs/revenues</a:t>
            </a:r>
          </a:p>
          <a:p>
            <a:pPr eaLnBrk="1" hangingPunct="1"/>
            <a:endParaRPr lang="en-AU" altLang="en-US" smtClean="0">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fontAlgn="base">
              <a:spcBef>
                <a:spcPct val="0"/>
              </a:spcBef>
              <a:spcAft>
                <a:spcPct val="0"/>
              </a:spcAft>
              <a:defRPr>
                <a:solidFill>
                  <a:srgbClr val="DBF5F9">
                    <a:shade val="90000"/>
                  </a:srgbClr>
                </a:solidFill>
                <a:latin typeface="Arial" charset="0"/>
              </a:defRPr>
            </a:lvl1pPr>
          </a:lstStyle>
          <a:p>
            <a:pPr>
              <a:defRPr/>
            </a:pPr>
            <a:fld id="{A25D3FF2-C285-442F-BE9A-3128AD7AB6B7}" type="datetimeFigureOut">
              <a:rPr lang="en-GB"/>
              <a:pPr>
                <a:defRPr/>
              </a:pPr>
              <a:t>12/11/2020</a:t>
            </a:fld>
            <a:endParaRPr lang="en-GB"/>
          </a:p>
        </p:txBody>
      </p:sp>
      <p:sp>
        <p:nvSpPr>
          <p:cNvPr id="5" name="Footer Placeholder 18"/>
          <p:cNvSpPr>
            <a:spLocks noGrp="1"/>
          </p:cNvSpPr>
          <p:nvPr>
            <p:ph type="ftr" sz="quarter" idx="11"/>
          </p:nvPr>
        </p:nvSpPr>
        <p:spPr/>
        <p:txBody>
          <a:bodyPr/>
          <a:lstStyle>
            <a:lvl1pPr fontAlgn="base">
              <a:spcBef>
                <a:spcPct val="0"/>
              </a:spcBef>
              <a:spcAft>
                <a:spcPct val="0"/>
              </a:spcAft>
              <a:defRPr>
                <a:solidFill>
                  <a:srgbClr val="DBF5F9">
                    <a:shade val="90000"/>
                  </a:srgbClr>
                </a:solidFill>
                <a:latin typeface="Arial" charset="0"/>
              </a:defRPr>
            </a:lvl1pPr>
          </a:lstStyle>
          <a:p>
            <a:pPr>
              <a:defRPr/>
            </a:pPr>
            <a:endParaRPr lang="en-GB"/>
          </a:p>
        </p:txBody>
      </p:sp>
      <p:sp>
        <p:nvSpPr>
          <p:cNvPr id="6" name="Slide Number Placeholder 26"/>
          <p:cNvSpPr>
            <a:spLocks noGrp="1"/>
          </p:cNvSpPr>
          <p:nvPr>
            <p:ph type="sldNum" sz="quarter" idx="12"/>
          </p:nvPr>
        </p:nvSpPr>
        <p:spPr/>
        <p:txBody>
          <a:bodyPr/>
          <a:lstStyle>
            <a:lvl1pPr>
              <a:defRPr smtClean="0">
                <a:solidFill>
                  <a:srgbClr val="D1EAEE"/>
                </a:solidFill>
                <a:latin typeface="Arial" panose="020B0604020202020204" pitchFamily="34" charset="0"/>
              </a:defRPr>
            </a:lvl1pPr>
          </a:lstStyle>
          <a:p>
            <a:pPr>
              <a:defRPr/>
            </a:pPr>
            <a:fld id="{7F55865A-7091-4366-AF1D-A973087C1A24}" type="slidenum">
              <a:rPr lang="en-GB" altLang="en-US"/>
              <a:pPr>
                <a:defRPr/>
              </a:pPr>
              <a:t>‹#›</a:t>
            </a:fld>
            <a:endParaRPr lang="en-GB" altLang="en-US"/>
          </a:p>
        </p:txBody>
      </p:sp>
    </p:spTree>
    <p:extLst>
      <p:ext uri="{BB962C8B-B14F-4D97-AF65-F5344CB8AC3E}">
        <p14:creationId xmlns:p14="http://schemas.microsoft.com/office/powerpoint/2010/main" val="6183233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C5044B2-D467-40A6-99AF-6FCC1F1AB894}" type="datetimeFigureOut">
              <a:rPr lang="en-GB"/>
              <a:pPr>
                <a:defRPr/>
              </a:pPr>
              <a:t>12/11/2020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panose="020B0604020202020204" pitchFamily="34" charset="0"/>
              </a:defRPr>
            </a:lvl1pPr>
          </a:lstStyle>
          <a:p>
            <a:pPr>
              <a:defRPr/>
            </a:pPr>
            <a:fld id="{8B9DCCBF-0EB1-4085-A869-E8633B112DC5}" type="slidenum">
              <a:rPr lang="en-GB" altLang="en-US"/>
              <a:pPr>
                <a:defRPr/>
              </a:pPr>
              <a:t>‹#›</a:t>
            </a:fld>
            <a:endParaRPr lang="en-GB" altLang="en-US"/>
          </a:p>
        </p:txBody>
      </p:sp>
    </p:spTree>
    <p:extLst>
      <p:ext uri="{BB962C8B-B14F-4D97-AF65-F5344CB8AC3E}">
        <p14:creationId xmlns:p14="http://schemas.microsoft.com/office/powerpoint/2010/main" val="184334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solidFill>
                  <a:srgbClr val="DBF5F9">
                    <a:shade val="90000"/>
                  </a:srgbClr>
                </a:solidFill>
                <a:latin typeface="Arial" charset="0"/>
              </a:defRPr>
            </a:lvl1pPr>
          </a:lstStyle>
          <a:p>
            <a:pPr>
              <a:defRPr/>
            </a:pPr>
            <a:fld id="{90A430C1-0BA3-45F6-BEC0-A55CE3626CBF}" type="datetimeFigureOut">
              <a:rPr lang="en-GB"/>
              <a:pPr>
                <a:defRPr/>
              </a:pPr>
              <a:t>12/11/2020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solidFill>
                  <a:srgbClr val="DBF5F9">
                    <a:shade val="90000"/>
                  </a:srgbClr>
                </a:solidFill>
                <a:latin typeface="Arial"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solidFill>
                  <a:srgbClr val="D1EAEE"/>
                </a:solidFill>
                <a:latin typeface="Arial" panose="020B0604020202020204" pitchFamily="34" charset="0"/>
              </a:defRPr>
            </a:lvl1pPr>
          </a:lstStyle>
          <a:p>
            <a:pPr>
              <a:defRPr/>
            </a:pPr>
            <a:fld id="{88ACC9D5-2B7D-43D4-B384-1094E16D5435}" type="slidenum">
              <a:rPr lang="en-GB" altLang="en-US"/>
              <a:pPr>
                <a:defRPr/>
              </a:pPr>
              <a:t>‹#›</a:t>
            </a:fld>
            <a:endParaRPr lang="en-GB" altLang="en-US"/>
          </a:p>
        </p:txBody>
      </p:sp>
    </p:spTree>
    <p:extLst>
      <p:ext uri="{BB962C8B-B14F-4D97-AF65-F5344CB8AC3E}">
        <p14:creationId xmlns:p14="http://schemas.microsoft.com/office/powerpoint/2010/main" val="21337367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29C7925-56AB-4947-BB1B-DA52C98D4DC8}" type="datetimeFigureOut">
              <a:rPr lang="en-GB"/>
              <a:pPr>
                <a:defRPr/>
              </a:pPr>
              <a:t>12/11/2020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panose="020B0604020202020204" pitchFamily="34" charset="0"/>
              </a:defRPr>
            </a:lvl1pPr>
          </a:lstStyle>
          <a:p>
            <a:pPr>
              <a:defRPr/>
            </a:pPr>
            <a:fld id="{2EF39310-35CF-46B9-A470-7A8A182BA1E0}" type="slidenum">
              <a:rPr lang="en-GB" altLang="en-US"/>
              <a:pPr>
                <a:defRPr/>
              </a:pPr>
              <a:t>‹#›</a:t>
            </a:fld>
            <a:endParaRPr lang="en-GB" altLang="en-US"/>
          </a:p>
        </p:txBody>
      </p:sp>
    </p:spTree>
    <p:extLst>
      <p:ext uri="{BB962C8B-B14F-4D97-AF65-F5344CB8AC3E}">
        <p14:creationId xmlns:p14="http://schemas.microsoft.com/office/powerpoint/2010/main" val="1018048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FEA2946-45CE-45FD-B42F-D2D3E56ADB0E}" type="datetimeFigureOut">
              <a:rPr lang="en-GB"/>
              <a:pPr>
                <a:defRPr/>
              </a:pPr>
              <a:t>12/11/2020</a:t>
            </a:fld>
            <a:endParaRPr lang="en-GB"/>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9" name="Slide Number Placeholder 8"/>
          <p:cNvSpPr>
            <a:spLocks noGrp="1"/>
          </p:cNvSpPr>
          <p:nvPr>
            <p:ph type="sldNum" sz="quarter" idx="12"/>
          </p:nvPr>
        </p:nvSpPr>
        <p:spPr/>
        <p:txBody>
          <a:bodyPr/>
          <a:lstStyle>
            <a:lvl1pPr>
              <a:defRPr smtClean="0">
                <a:latin typeface="Arial" panose="020B0604020202020204" pitchFamily="34" charset="0"/>
              </a:defRPr>
            </a:lvl1pPr>
          </a:lstStyle>
          <a:p>
            <a:pPr>
              <a:defRPr/>
            </a:pPr>
            <a:fld id="{11347B6D-0808-4C52-9EBE-256FFF5C84D8}" type="slidenum">
              <a:rPr lang="en-GB" altLang="en-US"/>
              <a:pPr>
                <a:defRPr/>
              </a:pPr>
              <a:t>‹#›</a:t>
            </a:fld>
            <a:endParaRPr lang="en-GB" altLang="en-US"/>
          </a:p>
        </p:txBody>
      </p:sp>
    </p:spTree>
    <p:extLst>
      <p:ext uri="{BB962C8B-B14F-4D97-AF65-F5344CB8AC3E}">
        <p14:creationId xmlns:p14="http://schemas.microsoft.com/office/powerpoint/2010/main" val="138221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985DE930-A069-43A9-8C08-3A3F3300F604}" type="datetimeFigureOut">
              <a:rPr lang="en-GB"/>
              <a:pPr>
                <a:defRPr/>
              </a:pPr>
              <a:t>12/11/2020</a:t>
            </a:fld>
            <a:endParaRPr lang="en-GB"/>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latin typeface="Arial" panose="020B0604020202020204" pitchFamily="34" charset="0"/>
              </a:defRPr>
            </a:lvl1pPr>
          </a:lstStyle>
          <a:p>
            <a:pPr>
              <a:defRPr/>
            </a:pPr>
            <a:fld id="{15CA2878-662F-4DE8-87B9-DE74089667D9}" type="slidenum">
              <a:rPr lang="en-GB" altLang="en-US"/>
              <a:pPr>
                <a:defRPr/>
              </a:pPr>
              <a:t>‹#›</a:t>
            </a:fld>
            <a:endParaRPr lang="en-GB" altLang="en-US"/>
          </a:p>
        </p:txBody>
      </p:sp>
    </p:spTree>
    <p:extLst>
      <p:ext uri="{BB962C8B-B14F-4D97-AF65-F5344CB8AC3E}">
        <p14:creationId xmlns:p14="http://schemas.microsoft.com/office/powerpoint/2010/main" val="6601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5FA1CCD-9815-4FCD-ADC7-1407FB882F97}" type="datetimeFigureOut">
              <a:rPr lang="en-GB"/>
              <a:pPr>
                <a:defRPr/>
              </a:pPr>
              <a:t>12/11/2020</a:t>
            </a:fld>
            <a:endParaRPr lang="en-GB"/>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4" name="Slide Number Placeholder 3"/>
          <p:cNvSpPr>
            <a:spLocks noGrp="1"/>
          </p:cNvSpPr>
          <p:nvPr>
            <p:ph type="sldNum" sz="quarter" idx="12"/>
          </p:nvPr>
        </p:nvSpPr>
        <p:spPr/>
        <p:txBody>
          <a:bodyPr/>
          <a:lstStyle>
            <a:lvl1pPr>
              <a:defRPr smtClean="0">
                <a:latin typeface="Arial" panose="020B0604020202020204" pitchFamily="34" charset="0"/>
              </a:defRPr>
            </a:lvl1pPr>
          </a:lstStyle>
          <a:p>
            <a:pPr>
              <a:defRPr/>
            </a:pPr>
            <a:fld id="{F6639466-8854-48B5-BEAD-532119C86A3D}" type="slidenum">
              <a:rPr lang="en-GB" altLang="en-US"/>
              <a:pPr>
                <a:defRPr/>
              </a:pPr>
              <a:t>‹#›</a:t>
            </a:fld>
            <a:endParaRPr lang="en-GB" altLang="en-US"/>
          </a:p>
        </p:txBody>
      </p:sp>
    </p:spTree>
    <p:extLst>
      <p:ext uri="{BB962C8B-B14F-4D97-AF65-F5344CB8AC3E}">
        <p14:creationId xmlns:p14="http://schemas.microsoft.com/office/powerpoint/2010/main" val="4057822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703269F-35E1-41B3-B86A-1737772738B4}" type="datetimeFigureOut">
              <a:rPr lang="en-GB"/>
              <a:pPr>
                <a:defRPr/>
              </a:pPr>
              <a:t>12/11/2020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panose="020B0604020202020204" pitchFamily="34" charset="0"/>
              </a:defRPr>
            </a:lvl1pPr>
          </a:lstStyle>
          <a:p>
            <a:pPr>
              <a:defRPr/>
            </a:pPr>
            <a:fld id="{7609A917-536A-4181-BA48-522D2CDDF490}" type="slidenum">
              <a:rPr lang="en-GB" altLang="en-US"/>
              <a:pPr>
                <a:defRPr/>
              </a:pPr>
              <a:t>‹#›</a:t>
            </a:fld>
            <a:endParaRPr lang="en-GB" altLang="en-US"/>
          </a:p>
        </p:txBody>
      </p:sp>
    </p:spTree>
    <p:extLst>
      <p:ext uri="{BB962C8B-B14F-4D97-AF65-F5344CB8AC3E}">
        <p14:creationId xmlns:p14="http://schemas.microsoft.com/office/powerpoint/2010/main" val="785823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endParaRPr>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mn-cs"/>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mn-cs"/>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CD3AC55-9B7B-466D-8B34-C11A9E5770CA}" type="datetimeFigureOut">
              <a:rPr lang="en-GB"/>
              <a:pPr>
                <a:defRPr/>
              </a:pPr>
              <a:t>12/11/2020</a:t>
            </a:fld>
            <a:endParaRPr lang="en-GB"/>
          </a:p>
        </p:txBody>
      </p:sp>
      <p:sp>
        <p:nvSpPr>
          <p:cNvPr id="10" name="Footer Placeholder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smtClean="0">
                <a:latin typeface="Arial" panose="020B0604020202020204" pitchFamily="34" charset="0"/>
              </a:defRPr>
            </a:lvl1pPr>
          </a:lstStyle>
          <a:p>
            <a:pPr>
              <a:defRPr/>
            </a:pPr>
            <a:fld id="{FB7360D5-27D2-4E34-80A4-0010A10CAEA2}" type="slidenum">
              <a:rPr lang="en-GB" altLang="en-US"/>
              <a:pPr>
                <a:defRPr/>
              </a:pPr>
              <a:t>‹#›</a:t>
            </a:fld>
            <a:endParaRPr lang="en-GB" altLang="en-US"/>
          </a:p>
        </p:txBody>
      </p:sp>
    </p:spTree>
    <p:extLst>
      <p:ext uri="{BB962C8B-B14F-4D97-AF65-F5344CB8AC3E}">
        <p14:creationId xmlns:p14="http://schemas.microsoft.com/office/powerpoint/2010/main" val="427503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963D32D-ABE7-4698-94ED-B7EBEB483670}" type="datetimeFigureOut">
              <a:rPr lang="en-GB"/>
              <a:pPr>
                <a:defRPr/>
              </a:pPr>
              <a:t>12/11/2020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panose="020B0604020202020204" pitchFamily="34" charset="0"/>
              </a:defRPr>
            </a:lvl1pPr>
          </a:lstStyle>
          <a:p>
            <a:pPr>
              <a:defRPr/>
            </a:pPr>
            <a:fld id="{267DBFD8-BE14-4395-9D5A-B0E13FAD9283}" type="slidenum">
              <a:rPr lang="en-GB" altLang="en-US"/>
              <a:pPr>
                <a:defRPr/>
              </a:pPr>
              <a:t>‹#›</a:t>
            </a:fld>
            <a:endParaRPr lang="en-GB" altLang="en-US"/>
          </a:p>
        </p:txBody>
      </p:sp>
    </p:spTree>
    <p:extLst>
      <p:ext uri="{BB962C8B-B14F-4D97-AF65-F5344CB8AC3E}">
        <p14:creationId xmlns:p14="http://schemas.microsoft.com/office/powerpoint/2010/main" val="3141026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250ADEBA-AF8F-421B-8D45-C438D68C6D8F}" type="datetimeFigureOut">
              <a:rPr lang="en-GB"/>
              <a:pPr>
                <a:defRPr/>
              </a:pPr>
              <a:t>12/11/2020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panose="020B0604020202020204" pitchFamily="34" charset="0"/>
              </a:defRPr>
            </a:lvl1pPr>
          </a:lstStyle>
          <a:p>
            <a:pPr>
              <a:defRPr/>
            </a:pPr>
            <a:fld id="{1C71C0BA-1939-4CDF-BA33-1D28AC42C5A2}" type="slidenum">
              <a:rPr lang="en-GB" altLang="en-US"/>
              <a:pPr>
                <a:defRPr/>
              </a:pPr>
              <a:t>‹#›</a:t>
            </a:fld>
            <a:endParaRPr lang="en-GB" altLang="en-US"/>
          </a:p>
        </p:txBody>
      </p:sp>
    </p:spTree>
    <p:extLst>
      <p:ext uri="{BB962C8B-B14F-4D97-AF65-F5344CB8AC3E}">
        <p14:creationId xmlns:p14="http://schemas.microsoft.com/office/powerpoint/2010/main" val="100948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noChangeArrowheads="1"/>
          </p:cNvSpPr>
          <p:nvPr>
            <p:ph type="dt" sz="half" idx="10"/>
          </p:nvPr>
        </p:nvSpPr>
        <p:spPr/>
        <p:txBody>
          <a:bodyPr/>
          <a:lstStyle>
            <a:lvl1pPr>
              <a:defRPr/>
            </a:lvl1pPr>
          </a:lstStyle>
          <a:p>
            <a:pPr>
              <a:defRPr/>
            </a:pPr>
            <a:endParaRPr lang="en-AU"/>
          </a:p>
        </p:txBody>
      </p:sp>
      <p:sp>
        <p:nvSpPr>
          <p:cNvPr id="6" name="Footer Placeholder 5"/>
          <p:cNvSpPr>
            <a:spLocks noGrp="1" noChangeArrowheads="1"/>
          </p:cNvSpPr>
          <p:nvPr>
            <p:ph type="ftr" sz="quarter" idx="11"/>
          </p:nvPr>
        </p:nvSpPr>
        <p:spPr/>
        <p:txBody>
          <a:bodyPr/>
          <a:lstStyle>
            <a:lvl1pPr>
              <a:defRPr/>
            </a:lvl1pPr>
          </a:lstStyle>
          <a:p>
            <a:pPr>
              <a:defRPr/>
            </a:pPr>
            <a:endParaRPr lang="en-AU"/>
          </a:p>
        </p:txBody>
      </p:sp>
      <p:sp>
        <p:nvSpPr>
          <p:cNvPr id="7" name="Slide Number Placeholder 6"/>
          <p:cNvSpPr>
            <a:spLocks noGrp="1" noChangeArrowheads="1"/>
          </p:cNvSpPr>
          <p:nvPr>
            <p:ph type="sldNum" sz="quarter" idx="12"/>
          </p:nvPr>
        </p:nvSpPr>
        <p:spPr/>
        <p:txBody>
          <a:bodyPr/>
          <a:lstStyle>
            <a:lvl1pPr>
              <a:defRPr smtClean="0"/>
            </a:lvl1pPr>
          </a:lstStyle>
          <a:p>
            <a:pPr>
              <a:defRPr/>
            </a:pPr>
            <a:fld id="{959343B3-6392-4A3A-AFB8-A2688E20AD74}" type="slidenum">
              <a:rPr lang="en-AU" altLang="en-US"/>
              <a:pPr>
                <a:defRPr/>
              </a:pPr>
              <a:t>‹#›</a:t>
            </a:fld>
            <a:endParaRPr lang="en-AU" altLang="en-US"/>
          </a:p>
        </p:txBody>
      </p:sp>
    </p:spTree>
    <p:extLst>
      <p:ext uri="{BB962C8B-B14F-4D97-AF65-F5344CB8AC3E}">
        <p14:creationId xmlns:p14="http://schemas.microsoft.com/office/powerpoint/2010/main" val="2485859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noChangeArrowheads="1"/>
          </p:cNvSpPr>
          <p:nvPr>
            <p:ph type="dt" sz="half" idx="10"/>
          </p:nvPr>
        </p:nvSpPr>
        <p:spPr/>
        <p:txBody>
          <a:bodyPr/>
          <a:lstStyle>
            <a:lvl1pPr>
              <a:defRPr/>
            </a:lvl1pPr>
          </a:lstStyle>
          <a:p>
            <a:pPr>
              <a:defRPr/>
            </a:pPr>
            <a:endParaRPr lang="en-AU"/>
          </a:p>
        </p:txBody>
      </p:sp>
      <p:sp>
        <p:nvSpPr>
          <p:cNvPr id="6" name="Footer Placeholder 5"/>
          <p:cNvSpPr>
            <a:spLocks noGrp="1" noChangeArrowheads="1"/>
          </p:cNvSpPr>
          <p:nvPr>
            <p:ph type="ftr" sz="quarter" idx="11"/>
          </p:nvPr>
        </p:nvSpPr>
        <p:spPr/>
        <p:txBody>
          <a:bodyPr/>
          <a:lstStyle>
            <a:lvl1pPr>
              <a:defRPr/>
            </a:lvl1pPr>
          </a:lstStyle>
          <a:p>
            <a:pPr>
              <a:defRPr/>
            </a:pPr>
            <a:endParaRPr lang="en-AU"/>
          </a:p>
        </p:txBody>
      </p:sp>
      <p:sp>
        <p:nvSpPr>
          <p:cNvPr id="7" name="Slide Number Placeholder 6"/>
          <p:cNvSpPr>
            <a:spLocks noGrp="1" noChangeArrowheads="1"/>
          </p:cNvSpPr>
          <p:nvPr>
            <p:ph type="sldNum" sz="quarter" idx="12"/>
          </p:nvPr>
        </p:nvSpPr>
        <p:spPr/>
        <p:txBody>
          <a:bodyPr/>
          <a:lstStyle>
            <a:lvl1pPr>
              <a:defRPr smtClean="0"/>
            </a:lvl1pPr>
          </a:lstStyle>
          <a:p>
            <a:pPr>
              <a:defRPr/>
            </a:pPr>
            <a:fld id="{8D8F2D6F-5FCB-4C50-80ED-212AEF7A5D1A}" type="slidenum">
              <a:rPr lang="en-AU" altLang="en-US"/>
              <a:pPr>
                <a:defRPr/>
              </a:pPr>
              <a:t>‹#›</a:t>
            </a:fld>
            <a:endParaRPr lang="en-AU" altLang="en-US"/>
          </a:p>
        </p:txBody>
      </p:sp>
    </p:spTree>
    <p:extLst>
      <p:ext uri="{BB962C8B-B14F-4D97-AF65-F5344CB8AC3E}">
        <p14:creationId xmlns:p14="http://schemas.microsoft.com/office/powerpoint/2010/main" val="3917837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p:txBody>
          <a:bodyPr/>
          <a:lstStyle>
            <a:lvl1pPr>
              <a:defRPr/>
            </a:lvl1pPr>
          </a:lstStyle>
          <a:p>
            <a:pPr>
              <a:defRPr/>
            </a:pPr>
            <a:endParaRPr lang="en-AU"/>
          </a:p>
        </p:txBody>
      </p:sp>
      <p:sp>
        <p:nvSpPr>
          <p:cNvPr id="8" name="Rectangle 5"/>
          <p:cNvSpPr>
            <a:spLocks noGrp="1" noChangeArrowheads="1"/>
          </p:cNvSpPr>
          <p:nvPr>
            <p:ph type="ftr" sz="quarter" idx="11"/>
          </p:nvPr>
        </p:nvSpPr>
        <p:spPr/>
        <p:txBody>
          <a:bodyPr/>
          <a:lstStyle>
            <a:lvl1pPr>
              <a:defRPr/>
            </a:lvl1pPr>
          </a:lstStyle>
          <a:p>
            <a:pPr>
              <a:defRPr/>
            </a:pPr>
            <a:endParaRPr lang="en-AU"/>
          </a:p>
        </p:txBody>
      </p:sp>
      <p:sp>
        <p:nvSpPr>
          <p:cNvPr id="9" name="Rectangle 6"/>
          <p:cNvSpPr>
            <a:spLocks noGrp="1" noChangeArrowheads="1"/>
          </p:cNvSpPr>
          <p:nvPr>
            <p:ph type="sldNum" sz="quarter" idx="12"/>
          </p:nvPr>
        </p:nvSpPr>
        <p:spPr/>
        <p:txBody>
          <a:bodyPr/>
          <a:lstStyle>
            <a:lvl1pPr>
              <a:defRPr smtClean="0"/>
            </a:lvl1pPr>
          </a:lstStyle>
          <a:p>
            <a:pPr>
              <a:defRPr/>
            </a:pPr>
            <a:fld id="{6A695DA2-9ADD-4DB0-9B67-5D8B52BD2604}" type="slidenum">
              <a:rPr lang="en-AU" altLang="en-US"/>
              <a:pPr>
                <a:defRPr/>
              </a:pPr>
              <a:t>‹#›</a:t>
            </a:fld>
            <a:endParaRPr lang="en-AU" altLang="en-US"/>
          </a:p>
        </p:txBody>
      </p:sp>
    </p:spTree>
    <p:extLst>
      <p:ext uri="{BB962C8B-B14F-4D97-AF65-F5344CB8AC3E}">
        <p14:creationId xmlns:p14="http://schemas.microsoft.com/office/powerpoint/2010/main" val="1822012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smtClean="0"/>
            </a:lvl1pPr>
          </a:lstStyle>
          <a:p>
            <a:pPr>
              <a:defRPr/>
            </a:pPr>
            <a:fld id="{EBA5AA9C-DE45-4B82-A5AF-92B770F8BC61}" type="slidenum">
              <a:rPr lang="en-US" altLang="en-US"/>
              <a:pPr>
                <a:defRPr/>
              </a:pPr>
              <a:t>‹#›</a:t>
            </a:fld>
            <a:endParaRPr lang="en-US" altLang="en-US"/>
          </a:p>
        </p:txBody>
      </p:sp>
    </p:spTree>
    <p:extLst>
      <p:ext uri="{BB962C8B-B14F-4D97-AF65-F5344CB8AC3E}">
        <p14:creationId xmlns:p14="http://schemas.microsoft.com/office/powerpoint/2010/main" val="2650664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mn-cs"/>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mn-cs"/>
            </a:endParaRPr>
          </a:p>
        </p:txBody>
      </p:sp>
      <p:sp>
        <p:nvSpPr>
          <p:cNvPr id="2052"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smtClean="0"/>
              <a:t>Click to edit Master title style</a:t>
            </a:r>
          </a:p>
        </p:txBody>
      </p:sp>
      <p:sp>
        <p:nvSpPr>
          <p:cNvPr id="2053"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rgbClr val="04617B">
                    <a:shade val="90000"/>
                  </a:srgbClr>
                </a:solidFill>
                <a:latin typeface="Constantia"/>
                <a:cs typeface="Arial" charset="0"/>
              </a:defRPr>
            </a:lvl1pPr>
          </a:lstStyle>
          <a:p>
            <a:pPr>
              <a:defRPr/>
            </a:pPr>
            <a:fld id="{DB964BB8-D469-4C77-B14C-1DBE7CA9CBAE}" type="datetimeFigureOut">
              <a:rPr lang="en-GB"/>
              <a:pPr>
                <a:defRPr/>
              </a:pPr>
              <a:t>12/11/2020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rgbClr val="04617B">
                    <a:shade val="90000"/>
                  </a:srgbClr>
                </a:solidFill>
                <a:latin typeface="Constantia"/>
                <a:cs typeface="Arial" charset="0"/>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smtClean="0">
                <a:solidFill>
                  <a:srgbClr val="045C75"/>
                </a:solidFill>
                <a:latin typeface="Constantia" panose="02030602050306030303" pitchFamily="18" charset="0"/>
              </a:defRPr>
            </a:lvl1pPr>
          </a:lstStyle>
          <a:p>
            <a:pPr>
              <a:defRPr/>
            </a:pPr>
            <a:fld id="{B5FC428F-22E6-4967-81C7-791D77F6D45A}" type="slidenum">
              <a:rPr lang="en-GB" altLang="en-US"/>
              <a:pPr>
                <a:defRPr/>
              </a:pPr>
              <a:t>‹#›</a:t>
            </a:fld>
            <a:endParaRPr lang="en-GB" altLang="en-US"/>
          </a:p>
        </p:txBody>
      </p:sp>
      <p:grpSp>
        <p:nvGrpSpPr>
          <p:cNvPr id="2057"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Arial"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solidFill>
                  <a:prstClr val="black"/>
                </a:solidFill>
                <a:latin typeface="Constantia"/>
                <a:cs typeface="Arial" charset="0"/>
              </a:endParaRPr>
            </a:p>
          </p:txBody>
        </p:sp>
      </p:grpSp>
    </p:spTree>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wmf"/></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8" Type="http://schemas.openxmlformats.org/officeDocument/2006/relationships/chart" Target="../charts/chart7.xml"/><Relationship Id="rId3" Type="http://schemas.openxmlformats.org/officeDocument/2006/relationships/chart" Target="../charts/chart2.xml"/><Relationship Id="rId7" Type="http://schemas.openxmlformats.org/officeDocument/2006/relationships/chart" Target="../charts/chart6.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 Id="rId9" Type="http://schemas.openxmlformats.org/officeDocument/2006/relationships/chart" Target="../charts/chart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hyperlink" Target="http://ed.ted.com/on/sC3zUAB4"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s://politicalecologynetwork.org/2020/04/30/biodiversity-and-the-blind-spot-of-nature-conservation-policy/"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a:xfrm>
            <a:off x="87313" y="4830763"/>
            <a:ext cx="9056687" cy="1384300"/>
          </a:xfrm>
        </p:spPr>
        <p:txBody>
          <a:bodyPr/>
          <a:lstStyle/>
          <a:p>
            <a:pPr algn="ctr" eaLnBrk="1" hangingPunct="1"/>
            <a:r>
              <a:rPr lang="en-AU" altLang="en-US" sz="4000" smtClean="0">
                <a:solidFill>
                  <a:schemeClr val="tx1"/>
                </a:solidFill>
              </a:rPr>
              <a:t>MPAs </a:t>
            </a:r>
            <a:br>
              <a:rPr lang="en-AU" altLang="en-US" sz="4000" smtClean="0">
                <a:solidFill>
                  <a:schemeClr val="tx1"/>
                </a:solidFill>
              </a:rPr>
            </a:br>
            <a:r>
              <a:rPr lang="en-AU" altLang="en-US" sz="3200" smtClean="0">
                <a:solidFill>
                  <a:schemeClr val="tx1"/>
                </a:solidFill>
              </a:rPr>
              <a:t>Are they an efficient use of conservation resources?</a:t>
            </a:r>
          </a:p>
        </p:txBody>
      </p:sp>
      <p:sp>
        <p:nvSpPr>
          <p:cNvPr id="19459" name="Rectangle 5"/>
          <p:cNvSpPr>
            <a:spLocks noGrp="1" noChangeArrowheads="1"/>
          </p:cNvSpPr>
          <p:nvPr>
            <p:ph type="body" sz="half" idx="1"/>
          </p:nvPr>
        </p:nvSpPr>
        <p:spPr>
          <a:xfrm>
            <a:off x="468313" y="3573463"/>
            <a:ext cx="8229600" cy="788987"/>
          </a:xfrm>
        </p:spPr>
        <p:txBody>
          <a:bodyPr/>
          <a:lstStyle/>
          <a:p>
            <a:pPr algn="ctr" eaLnBrk="1" hangingPunct="1">
              <a:lnSpc>
                <a:spcPct val="80000"/>
              </a:lnSpc>
              <a:buFontTx/>
              <a:buNone/>
            </a:pPr>
            <a:endParaRPr lang="en-US" altLang="en-US" sz="2400" b="1" smtClean="0"/>
          </a:p>
        </p:txBody>
      </p:sp>
      <p:sp>
        <p:nvSpPr>
          <p:cNvPr id="19460" name="Footer Placeholder 1"/>
          <p:cNvSpPr>
            <a:spLocks noGrp="1"/>
          </p:cNvSpPr>
          <p:nvPr>
            <p:ph type="ftr" sz="quarter" idx="11"/>
          </p:nvPr>
        </p:nvSpPr>
        <p:spPr bwMode="auto">
          <a:xfrm>
            <a:off x="87313" y="6400800"/>
            <a:ext cx="67818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fontAlgn="base">
              <a:spcBef>
                <a:spcPct val="0"/>
              </a:spcBef>
              <a:spcAft>
                <a:spcPct val="0"/>
              </a:spcAft>
              <a:buClrTx/>
              <a:buSzTx/>
              <a:buFontTx/>
              <a:buNone/>
            </a:pPr>
            <a:r>
              <a:rPr lang="en-GB" altLang="en-US" sz="1200" smtClean="0">
                <a:solidFill>
                  <a:srgbClr val="045C75"/>
                </a:solidFill>
                <a:cs typeface="Arial" panose="020B0604020202020204" pitchFamily="34" charset="0"/>
              </a:rPr>
              <a:t>Slides C.House, D.Redmond, M.R. Phillips and K. Hiscock Marine Biological Association</a:t>
            </a:r>
            <a:endParaRPr lang="en-AU" altLang="en-US" sz="1200" smtClean="0">
              <a:solidFill>
                <a:srgbClr val="045C75"/>
              </a:solidFill>
              <a:cs typeface="Arial" panose="020B0604020202020204" pitchFamily="34" charset="0"/>
            </a:endParaRPr>
          </a:p>
        </p:txBody>
      </p:sp>
      <p:pic>
        <p:nvPicPr>
          <p:cNvPr id="1946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48085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5"/>
          <p:cNvSpPr txBox="1">
            <a:spLocks noChangeArrowheads="1"/>
          </p:cNvSpPr>
          <p:nvPr/>
        </p:nvSpPr>
        <p:spPr bwMode="auto">
          <a:xfrm>
            <a:off x="995363" y="941388"/>
            <a:ext cx="70739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sz="3200" dirty="0" smtClean="0">
                <a:latin typeface="+mj-lt"/>
              </a:rPr>
              <a:t>Defining a ‘Marine Protected Area’ (MPA)</a:t>
            </a:r>
            <a:endParaRPr lang="en-US" sz="3200" dirty="0" smtClean="0">
              <a:latin typeface="+mj-lt"/>
            </a:endParaRPr>
          </a:p>
        </p:txBody>
      </p:sp>
      <p:grpSp>
        <p:nvGrpSpPr>
          <p:cNvPr id="21515" name="Group 11"/>
          <p:cNvGrpSpPr>
            <a:grpSpLocks/>
          </p:cNvGrpSpPr>
          <p:nvPr/>
        </p:nvGrpSpPr>
        <p:grpSpPr bwMode="auto">
          <a:xfrm>
            <a:off x="130175" y="2533650"/>
            <a:ext cx="8805863" cy="4324350"/>
            <a:chOff x="82" y="1596"/>
            <a:chExt cx="5547" cy="2724"/>
          </a:xfrm>
        </p:grpSpPr>
        <p:sp>
          <p:nvSpPr>
            <p:cNvPr id="6154" name="Text Box 6"/>
            <p:cNvSpPr txBox="1">
              <a:spLocks noChangeArrowheads="1"/>
            </p:cNvSpPr>
            <p:nvPr/>
          </p:nvSpPr>
          <p:spPr bwMode="auto">
            <a:xfrm>
              <a:off x="82" y="3215"/>
              <a:ext cx="5547" cy="1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eaLnBrk="1" hangingPunct="1">
                <a:defRPr/>
              </a:pPr>
              <a:r>
                <a:rPr lang="en-US" sz="1800" b="1" dirty="0" smtClean="0">
                  <a:solidFill>
                    <a:schemeClr val="tx2">
                      <a:lumMod val="60000"/>
                      <a:lumOff val="40000"/>
                    </a:schemeClr>
                  </a:solidFill>
                  <a:latin typeface="+mj-lt"/>
                </a:rPr>
                <a:t>In the UK</a:t>
              </a:r>
            </a:p>
            <a:p>
              <a:pPr eaLnBrk="1" hangingPunct="1">
                <a:defRPr/>
              </a:pPr>
              <a:r>
                <a:rPr lang="en-US" sz="1800" dirty="0" smtClean="0">
                  <a:latin typeface="+mj-lt"/>
                </a:rPr>
                <a:t>MPAs are established primarily for the conservation of marine biodiversity and to protect species and habitats of international or national importance. The main types of MPA in the UK are Special Areas of Conservation and Marine Nature Reserves, which are protected by legal measures, and voluntary MPAs such as Voluntary Marine Conservation Areas and Voluntary Marine Nature Reserves.</a:t>
              </a:r>
            </a:p>
          </p:txBody>
        </p:sp>
        <p:sp>
          <p:nvSpPr>
            <p:cNvPr id="21511" name="Text Box 8"/>
            <p:cNvSpPr txBox="1">
              <a:spLocks noChangeArrowheads="1"/>
            </p:cNvSpPr>
            <p:nvPr/>
          </p:nvSpPr>
          <p:spPr bwMode="auto">
            <a:xfrm>
              <a:off x="664" y="1596"/>
              <a:ext cx="197" cy="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3600">
                  <a:latin typeface="Arial" panose="020B0604020202020204" pitchFamily="34" charset="0"/>
                </a:rPr>
                <a:t>:</a:t>
              </a:r>
            </a:p>
          </p:txBody>
        </p:sp>
      </p:grpSp>
      <p:sp>
        <p:nvSpPr>
          <p:cNvPr id="6152" name="Text Box 4"/>
          <p:cNvSpPr txBox="1">
            <a:spLocks noChangeArrowheads="1"/>
          </p:cNvSpPr>
          <p:nvPr/>
        </p:nvSpPr>
        <p:spPr bwMode="auto">
          <a:xfrm>
            <a:off x="15875" y="2047875"/>
            <a:ext cx="8948738" cy="1477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eaLnBrk="1" hangingPunct="1">
              <a:defRPr/>
            </a:pPr>
            <a:r>
              <a:rPr lang="en-US" sz="1800" dirty="0" smtClean="0">
                <a:latin typeface="+mj-lt"/>
              </a:rPr>
              <a:t>Marine Protected Area (MPA) is a term used across the globe to describe:  </a:t>
            </a:r>
            <a:r>
              <a:rPr lang="en-US" sz="1800" dirty="0" smtClean="0">
                <a:solidFill>
                  <a:schemeClr val="accent2">
                    <a:lumMod val="75000"/>
                  </a:schemeClr>
                </a:solidFill>
                <a:latin typeface="+mj-lt"/>
              </a:rPr>
              <a:t>"any area of intertidal or </a:t>
            </a:r>
            <a:r>
              <a:rPr lang="en-US" sz="1800" dirty="0" err="1" smtClean="0">
                <a:solidFill>
                  <a:schemeClr val="accent2">
                    <a:lumMod val="75000"/>
                  </a:schemeClr>
                </a:solidFill>
                <a:latin typeface="+mj-lt"/>
              </a:rPr>
              <a:t>subtidal</a:t>
            </a:r>
            <a:r>
              <a:rPr lang="en-US" sz="1800" dirty="0" smtClean="0">
                <a:solidFill>
                  <a:schemeClr val="accent2">
                    <a:lumMod val="75000"/>
                  </a:schemeClr>
                </a:solidFill>
                <a:latin typeface="+mj-lt"/>
              </a:rPr>
              <a:t> terrain, together with its overlying water and associated flora, fauna, historical and cultural features, which has been reserved by law or other effective means to protect part or all of the enclosed environment" </a:t>
            </a:r>
            <a:r>
              <a:rPr lang="en-US" sz="1800" dirty="0" smtClean="0">
                <a:latin typeface="+mj-lt"/>
              </a:rPr>
              <a:t>(IUCN, 1988 / Kelleher and </a:t>
            </a:r>
            <a:r>
              <a:rPr lang="en-US" sz="1800" dirty="0" err="1" smtClean="0">
                <a:latin typeface="+mj-lt"/>
              </a:rPr>
              <a:t>Kenchington</a:t>
            </a:r>
            <a:r>
              <a:rPr lang="en-US" sz="1800" dirty="0" smtClean="0">
                <a:latin typeface="+mj-lt"/>
              </a:rPr>
              <a:t>, 1992: 24). </a:t>
            </a:r>
          </a:p>
        </p:txBody>
      </p:sp>
      <p:pic>
        <p:nvPicPr>
          <p:cNvPr id="2150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888" y="3525838"/>
            <a:ext cx="3414712" cy="1909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225"/>
            <a:ext cx="9097963" cy="688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
        <p:nvSpPr>
          <p:cNvPr id="23555" name="Rectangle 1"/>
          <p:cNvSpPr>
            <a:spLocks noChangeArrowheads="1"/>
          </p:cNvSpPr>
          <p:nvPr/>
        </p:nvSpPr>
        <p:spPr bwMode="auto">
          <a:xfrm rot="1741394">
            <a:off x="5208588" y="2947988"/>
            <a:ext cx="4572000"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GB" altLang="en-US" sz="1800">
              <a:latin typeface="Arial" panose="020B0604020202020204" pitchFamily="34" charset="0"/>
            </a:endParaRPr>
          </a:p>
          <a:p>
            <a:pPr eaLnBrk="1" hangingPunct="1">
              <a:spcBef>
                <a:spcPct val="0"/>
              </a:spcBef>
              <a:buClrTx/>
              <a:buSzTx/>
              <a:buFontTx/>
              <a:buNone/>
            </a:pPr>
            <a:r>
              <a:rPr lang="en-GB" altLang="en-US" sz="1800">
                <a:latin typeface="Arial" panose="020B0604020202020204" pitchFamily="34" charset="0"/>
              </a:rPr>
              <a:t>2010 under the </a:t>
            </a:r>
          </a:p>
          <a:p>
            <a:pPr eaLnBrk="1" hangingPunct="1">
              <a:spcBef>
                <a:spcPct val="0"/>
              </a:spcBef>
              <a:buClrTx/>
              <a:buSzTx/>
              <a:buFontTx/>
              <a:buNone/>
            </a:pPr>
            <a:r>
              <a:rPr lang="en-GB" altLang="en-US" sz="1800">
                <a:latin typeface="Arial" panose="020B0604020202020204" pitchFamily="34" charset="0"/>
              </a:rPr>
              <a:t>Convention on the </a:t>
            </a:r>
          </a:p>
          <a:p>
            <a:pPr eaLnBrk="1" hangingPunct="1">
              <a:spcBef>
                <a:spcPct val="0"/>
              </a:spcBef>
              <a:buClrTx/>
              <a:buSzTx/>
              <a:buFontTx/>
              <a:buNone/>
            </a:pPr>
            <a:r>
              <a:rPr lang="en-GB" altLang="en-US" sz="1800">
                <a:latin typeface="Arial" panose="020B0604020202020204" pitchFamily="34" charset="0"/>
              </a:rPr>
              <a:t>Protection of the Marine </a:t>
            </a:r>
          </a:p>
          <a:p>
            <a:pPr eaLnBrk="1" hangingPunct="1">
              <a:spcBef>
                <a:spcPct val="0"/>
              </a:spcBef>
              <a:buClrTx/>
              <a:buSzTx/>
              <a:buFontTx/>
              <a:buNone/>
            </a:pPr>
            <a:r>
              <a:rPr lang="en-GB" altLang="en-US" sz="1800">
                <a:latin typeface="Arial" panose="020B0604020202020204" pitchFamily="34" charset="0"/>
              </a:rPr>
              <a:t>Environment of the North- </a:t>
            </a:r>
          </a:p>
          <a:p>
            <a:pPr eaLnBrk="1" hangingPunct="1">
              <a:spcBef>
                <a:spcPct val="0"/>
              </a:spcBef>
              <a:buClrTx/>
              <a:buSzTx/>
              <a:buFontTx/>
              <a:buNone/>
            </a:pPr>
            <a:r>
              <a:rPr lang="en-GB" altLang="en-US" sz="1800">
                <a:latin typeface="Arial" panose="020B0604020202020204" pitchFamily="34" charset="0"/>
              </a:rPr>
              <a:t>East Atlantic (OSPAR) </a:t>
            </a:r>
          </a:p>
        </p:txBody>
      </p:sp>
      <p:sp>
        <p:nvSpPr>
          <p:cNvPr id="23556" name="Rectangle 2"/>
          <p:cNvSpPr>
            <a:spLocks noChangeArrowheads="1"/>
          </p:cNvSpPr>
          <p:nvPr/>
        </p:nvSpPr>
        <p:spPr bwMode="auto">
          <a:xfrm rot="-1107074">
            <a:off x="-42863" y="1803400"/>
            <a:ext cx="4572001"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GB" altLang="en-US" sz="1800">
              <a:solidFill>
                <a:schemeClr val="bg1"/>
              </a:solidFill>
              <a:latin typeface="Arial" panose="020B0604020202020204" pitchFamily="34" charset="0"/>
            </a:endParaRPr>
          </a:p>
          <a:p>
            <a:pPr algn="ctr" eaLnBrk="1" hangingPunct="1">
              <a:spcBef>
                <a:spcPct val="0"/>
              </a:spcBef>
              <a:buClrTx/>
              <a:buSzTx/>
              <a:buFontTx/>
              <a:buNone/>
            </a:pPr>
            <a:endParaRPr lang="en-GB" altLang="en-US" sz="1800">
              <a:solidFill>
                <a:schemeClr val="bg1"/>
              </a:solidFill>
              <a:latin typeface="Arial" panose="020B0604020202020204" pitchFamily="34" charset="0"/>
            </a:endParaRPr>
          </a:p>
          <a:p>
            <a:pPr eaLnBrk="1" hangingPunct="1">
              <a:spcBef>
                <a:spcPct val="0"/>
              </a:spcBef>
              <a:buClrTx/>
              <a:buSzTx/>
              <a:buFontTx/>
              <a:buNone/>
            </a:pPr>
            <a:r>
              <a:rPr lang="en-GB" altLang="en-US" sz="1800">
                <a:solidFill>
                  <a:schemeClr val="bg1"/>
                </a:solidFill>
                <a:latin typeface="Arial" panose="020B0604020202020204" pitchFamily="34" charset="0"/>
              </a:rPr>
              <a:t>“ an ecologically coherent network of well-managed marine protected areas</a:t>
            </a:r>
            <a:r>
              <a:rPr lang="en-GB" altLang="en-US" sz="1800">
                <a:latin typeface="Arial" panose="020B0604020202020204" pitchFamily="34" charset="0"/>
              </a:rPr>
              <a:t>” </a:t>
            </a:r>
          </a:p>
        </p:txBody>
      </p:sp>
      <p:sp>
        <p:nvSpPr>
          <p:cNvPr id="5" name="Rectangle 4"/>
          <p:cNvSpPr/>
          <p:nvPr/>
        </p:nvSpPr>
        <p:spPr>
          <a:xfrm>
            <a:off x="0" y="4822825"/>
            <a:ext cx="7388225" cy="1755775"/>
          </a:xfrm>
          <a:prstGeom prst="rect">
            <a:avLst/>
          </a:prstGeom>
        </p:spPr>
        <p:txBody>
          <a:bodyPr>
            <a:spAutoFit/>
          </a:bodyPr>
          <a:lstStyle/>
          <a:p>
            <a:pPr algn="ctr" eaLnBrk="1" hangingPunct="1">
              <a:defRPr/>
            </a:pPr>
            <a:endParaRPr lang="en-GB" dirty="0">
              <a:latin typeface="Arial" charset="0"/>
              <a:cs typeface="Arial" charset="0"/>
            </a:endParaRPr>
          </a:p>
          <a:p>
            <a:pPr eaLnBrk="1" hangingPunct="1">
              <a:defRPr/>
            </a:pPr>
            <a:r>
              <a:rPr lang="en-GB" b="1" dirty="0">
                <a:solidFill>
                  <a:schemeClr val="bg1"/>
                </a:solidFill>
                <a:latin typeface="Arial" charset="0"/>
                <a:cs typeface="Arial" charset="0"/>
              </a:rPr>
              <a:t>Why? </a:t>
            </a:r>
          </a:p>
          <a:p>
            <a:pPr eaLnBrk="1" hangingPunct="1">
              <a:defRPr/>
            </a:pPr>
            <a:endParaRPr lang="en-GB" dirty="0">
              <a:solidFill>
                <a:schemeClr val="bg2">
                  <a:lumMod val="50000"/>
                </a:schemeClr>
              </a:solidFill>
              <a:latin typeface="Arial" charset="0"/>
              <a:cs typeface="Arial" charset="0"/>
            </a:endParaRPr>
          </a:p>
          <a:p>
            <a:pPr marL="285750" indent="-285750" eaLnBrk="1" hangingPunct="1">
              <a:buFont typeface="Arial" panose="020B0604020202020204" pitchFamily="34" charset="0"/>
              <a:buChar char="•"/>
              <a:defRPr/>
            </a:pPr>
            <a:r>
              <a:rPr lang="en-GB" b="1" dirty="0">
                <a:solidFill>
                  <a:srgbClr val="FFFF00"/>
                </a:solidFill>
                <a:latin typeface="Arial" charset="0"/>
                <a:cs typeface="Arial" charset="0"/>
              </a:rPr>
              <a:t>Habitat protection 		•    Biodiversity </a:t>
            </a:r>
            <a:endParaRPr lang="en-GB" dirty="0">
              <a:solidFill>
                <a:srgbClr val="FFFF00"/>
              </a:solidFill>
              <a:latin typeface="Arial" charset="0"/>
              <a:cs typeface="Arial" charset="0"/>
            </a:endParaRPr>
          </a:p>
          <a:p>
            <a:pPr eaLnBrk="1" hangingPunct="1">
              <a:defRPr/>
            </a:pPr>
            <a:r>
              <a:rPr lang="en-GB" dirty="0">
                <a:solidFill>
                  <a:srgbClr val="FFFF00"/>
                </a:solidFill>
                <a:latin typeface="Arial" charset="0"/>
                <a:cs typeface="Arial" charset="0"/>
              </a:rPr>
              <a:t>•   </a:t>
            </a:r>
            <a:r>
              <a:rPr lang="en-GB" b="1" dirty="0">
                <a:solidFill>
                  <a:srgbClr val="FFFF00"/>
                </a:solidFill>
                <a:latin typeface="Arial" charset="0"/>
                <a:cs typeface="Arial" charset="0"/>
              </a:rPr>
              <a:t>Conserving cultural heritage 	•    Enhancing fisheries </a:t>
            </a:r>
            <a:endParaRPr lang="en-GB" dirty="0">
              <a:solidFill>
                <a:srgbClr val="FFFF00"/>
              </a:solidFill>
              <a:latin typeface="Arial" charset="0"/>
              <a:cs typeface="Arial" charset="0"/>
            </a:endParaRPr>
          </a:p>
          <a:p>
            <a:pPr eaLnBrk="1" hangingPunct="1">
              <a:defRPr/>
            </a:pPr>
            <a:r>
              <a:rPr lang="en-GB" dirty="0">
                <a:solidFill>
                  <a:srgbClr val="FFFF00"/>
                </a:solidFill>
                <a:latin typeface="Arial" charset="0"/>
                <a:cs typeface="Arial" charset="0"/>
              </a:rPr>
              <a:t>•   </a:t>
            </a:r>
            <a:r>
              <a:rPr lang="en-GB" b="1" dirty="0">
                <a:solidFill>
                  <a:srgbClr val="FFFF00"/>
                </a:solidFill>
                <a:latin typeface="Arial" charset="0"/>
                <a:cs typeface="Arial" charset="0"/>
              </a:rPr>
              <a:t>Economics 			•    Scientific study </a:t>
            </a:r>
            <a:endParaRPr lang="en-GB" dirty="0">
              <a:solidFill>
                <a:srgbClr val="FFFF00"/>
              </a:solidFill>
              <a:latin typeface="Arial" charset="0"/>
              <a:cs typeface="Arial" charset="0"/>
            </a:endParaRPr>
          </a:p>
        </p:txBody>
      </p:sp>
      <p:sp>
        <p:nvSpPr>
          <p:cNvPr id="23558" name="Title 5"/>
          <p:cNvSpPr>
            <a:spLocks noGrp="1"/>
          </p:cNvSpPr>
          <p:nvPr>
            <p:ph type="title"/>
          </p:nvPr>
        </p:nvSpPr>
        <p:spPr>
          <a:xfrm>
            <a:off x="623888" y="538163"/>
            <a:ext cx="8229600" cy="1143000"/>
          </a:xfrm>
        </p:spPr>
        <p:txBody>
          <a:bodyPr/>
          <a:lstStyle/>
          <a:p>
            <a:r>
              <a:rPr lang="en-GB" altLang="en-US" smtClean="0">
                <a:solidFill>
                  <a:srgbClr val="FFFF00"/>
                </a:solidFill>
              </a:rPr>
              <a:t>International Requirements </a:t>
            </a:r>
            <a:r>
              <a:rPr lang="en-GB" altLang="en-US" smtClean="0"/>
              <a:t/>
            </a:r>
            <a:br>
              <a:rPr lang="en-GB" altLang="en-US" smtClean="0"/>
            </a:br>
            <a:endParaRPr lang="en-GB" altLang="en-US"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25438" y="658813"/>
            <a:ext cx="3954462" cy="742950"/>
          </a:xfrm>
        </p:spPr>
        <p:txBody>
          <a:bodyPr/>
          <a:lstStyle/>
          <a:p>
            <a:pPr eaLnBrk="1" hangingPunct="1"/>
            <a:r>
              <a:rPr lang="en-GB" altLang="en-US" sz="3200" smtClean="0">
                <a:solidFill>
                  <a:schemeClr val="tx1"/>
                </a:solidFill>
              </a:rPr>
              <a:t>Conservation Strategy</a:t>
            </a:r>
          </a:p>
        </p:txBody>
      </p:sp>
      <p:sp>
        <p:nvSpPr>
          <p:cNvPr id="3" name="Text Placeholder 2"/>
          <p:cNvSpPr>
            <a:spLocks noGrp="1"/>
          </p:cNvSpPr>
          <p:nvPr>
            <p:ph type="body" sz="half" idx="1"/>
          </p:nvPr>
        </p:nvSpPr>
        <p:spPr>
          <a:xfrm rot="1134596">
            <a:off x="4508500" y="1600200"/>
            <a:ext cx="4630738" cy="2185988"/>
          </a:xfrm>
        </p:spPr>
        <p:txBody>
          <a:bodyPr/>
          <a:lstStyle/>
          <a:p>
            <a:pPr marL="0" indent="0" eaLnBrk="1" hangingPunct="1">
              <a:buFont typeface="Wingdings 2" panose="05020102010507070707" pitchFamily="18" charset="2"/>
              <a:buNone/>
              <a:defRPr/>
            </a:pPr>
            <a:r>
              <a:rPr lang="en-GB" sz="2000" dirty="0" smtClean="0">
                <a:latin typeface="+mj-lt"/>
              </a:rPr>
              <a:t>•Under the EU Habitat &amp; Birds Directive Special Area for Conservation (SAC) and Special Protected Areas (SPA) were designated</a:t>
            </a:r>
          </a:p>
          <a:p>
            <a:pPr marL="0" indent="0" eaLnBrk="1" hangingPunct="1">
              <a:buFont typeface="Wingdings 2" panose="05020102010507070707" pitchFamily="18" charset="2"/>
              <a:buNone/>
              <a:defRPr/>
            </a:pPr>
            <a:r>
              <a:rPr lang="en-GB" sz="2000" dirty="0" smtClean="0">
                <a:latin typeface="+mj-lt"/>
              </a:rPr>
              <a:t>•Globally 1300 MPAs – 1% of marine areas and protected as c.f. 6% of terrestrial</a:t>
            </a:r>
            <a:endParaRPr lang="en-GB" sz="2000" dirty="0">
              <a:latin typeface="+mj-lt"/>
            </a:endParaRPr>
          </a:p>
        </p:txBody>
      </p:sp>
      <p:sp>
        <p:nvSpPr>
          <p:cNvPr id="4" name="Content Placeholder 3"/>
          <p:cNvSpPr>
            <a:spLocks noGrp="1"/>
          </p:cNvSpPr>
          <p:nvPr>
            <p:ph sz="half" idx="2"/>
          </p:nvPr>
        </p:nvSpPr>
        <p:spPr>
          <a:xfrm>
            <a:off x="174625" y="4224338"/>
            <a:ext cx="8793163" cy="2187575"/>
          </a:xfrm>
        </p:spPr>
        <p:txBody>
          <a:bodyPr/>
          <a:lstStyle/>
          <a:p>
            <a:pPr marL="0" indent="0" eaLnBrk="1" hangingPunct="1">
              <a:buFont typeface="Wingdings 2" panose="05020102010507070707" pitchFamily="18" charset="2"/>
              <a:buNone/>
              <a:defRPr/>
            </a:pPr>
            <a:r>
              <a:rPr lang="en-GB" dirty="0" smtClean="0">
                <a:solidFill>
                  <a:schemeClr val="accent2">
                    <a:lumMod val="75000"/>
                  </a:schemeClr>
                </a:solidFill>
              </a:rPr>
              <a:t>•</a:t>
            </a:r>
            <a:r>
              <a:rPr lang="en-GB" sz="2000" dirty="0" smtClean="0">
                <a:solidFill>
                  <a:schemeClr val="accent2">
                    <a:lumMod val="75000"/>
                  </a:schemeClr>
                </a:solidFill>
                <a:latin typeface="+mj-lt"/>
              </a:rPr>
              <a:t>Expensive to police and interconnectedness of seas poses problems of management - pollution &amp; overfishing can impact a reserve but cannot be easily attributed. Many stakeholders.  List them,  What are the implications of so many stakeholders?</a:t>
            </a:r>
          </a:p>
          <a:p>
            <a:pPr marL="0" indent="0" eaLnBrk="1" hangingPunct="1">
              <a:buFont typeface="Wingdings 2" panose="05020102010507070707" pitchFamily="18" charset="2"/>
              <a:buNone/>
              <a:defRPr/>
            </a:pPr>
            <a:r>
              <a:rPr lang="en-GB" sz="2000" dirty="0" smtClean="0">
                <a:solidFill>
                  <a:schemeClr val="accent2">
                    <a:lumMod val="75000"/>
                  </a:schemeClr>
                </a:solidFill>
                <a:latin typeface="+mj-lt"/>
              </a:rPr>
              <a:t>•</a:t>
            </a:r>
            <a:r>
              <a:rPr lang="en-GB" sz="2000" dirty="0" smtClean="0">
                <a:latin typeface="+mj-lt"/>
              </a:rPr>
              <a:t>Lundy</a:t>
            </a:r>
            <a:r>
              <a:rPr lang="en-GB" sz="2000" dirty="0" smtClean="0">
                <a:solidFill>
                  <a:schemeClr val="accent2">
                    <a:lumMod val="75000"/>
                  </a:schemeClr>
                </a:solidFill>
                <a:latin typeface="+mj-lt"/>
              </a:rPr>
              <a:t> designated a Marine Nature Reserve in 1986</a:t>
            </a:r>
          </a:p>
          <a:p>
            <a:pPr marL="0" indent="0" eaLnBrk="1" hangingPunct="1">
              <a:buFont typeface="Wingdings 2" panose="05020102010507070707" pitchFamily="18" charset="2"/>
              <a:buNone/>
              <a:defRPr/>
            </a:pPr>
            <a:r>
              <a:rPr lang="en-GB" sz="2000" dirty="0" smtClean="0">
                <a:solidFill>
                  <a:schemeClr val="accent2">
                    <a:lumMod val="75000"/>
                  </a:schemeClr>
                </a:solidFill>
                <a:latin typeface="+mj-lt"/>
              </a:rPr>
              <a:t>•Management of Lundy by wardens, zoning (recreational zones, some no take zones, restricted diving zones, spearfishing restrictions </a:t>
            </a:r>
            <a:r>
              <a:rPr lang="en-GB" sz="2000" dirty="0" err="1" smtClean="0">
                <a:solidFill>
                  <a:schemeClr val="accent2">
                    <a:lumMod val="75000"/>
                  </a:schemeClr>
                </a:solidFill>
                <a:latin typeface="+mj-lt"/>
              </a:rPr>
              <a:t>etc</a:t>
            </a:r>
            <a:r>
              <a:rPr lang="en-GB" sz="2000" dirty="0" smtClean="0">
                <a:solidFill>
                  <a:schemeClr val="accent2">
                    <a:lumMod val="75000"/>
                  </a:schemeClr>
                </a:solidFill>
                <a:latin typeface="+mj-lt"/>
              </a:rPr>
              <a:t>) and byelaws </a:t>
            </a:r>
          </a:p>
          <a:p>
            <a:pPr eaLnBrk="1" hangingPunct="1">
              <a:defRPr/>
            </a:pPr>
            <a:endParaRPr lang="en-GB" dirty="0"/>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25" y="1417638"/>
            <a:ext cx="3754438" cy="2682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Marine-SAC's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6400" y="0"/>
            <a:ext cx="49641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 Box 5"/>
          <p:cNvSpPr txBox="1">
            <a:spLocks noChangeArrowheads="1"/>
          </p:cNvSpPr>
          <p:nvPr/>
        </p:nvSpPr>
        <p:spPr bwMode="auto">
          <a:xfrm rot="20508537">
            <a:off x="3702050" y="266700"/>
            <a:ext cx="2814638" cy="1077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eaLnBrk="1" hangingPunct="1">
              <a:defRPr/>
            </a:pPr>
            <a:r>
              <a:rPr lang="en-US" sz="1600" dirty="0" smtClean="0">
                <a:solidFill>
                  <a:schemeClr val="accent1">
                    <a:lumMod val="60000"/>
                    <a:lumOff val="40000"/>
                  </a:schemeClr>
                </a:solidFill>
                <a:latin typeface="+mj-lt"/>
              </a:rPr>
              <a:t>Marine Protected Areas in the UK are almost all within Special Areas of Conservation (EU Directive</a:t>
            </a:r>
            <a:r>
              <a:rPr lang="en-US" sz="1600" dirty="0" smtClean="0">
                <a:solidFill>
                  <a:schemeClr val="accent1">
                    <a:lumMod val="60000"/>
                    <a:lumOff val="40000"/>
                  </a:schemeClr>
                </a:solidFill>
              </a:rPr>
              <a:t>)</a:t>
            </a:r>
          </a:p>
        </p:txBody>
      </p:sp>
      <p:grpSp>
        <p:nvGrpSpPr>
          <p:cNvPr id="92171" name="Group 11"/>
          <p:cNvGrpSpPr>
            <a:grpSpLocks/>
          </p:cNvGrpSpPr>
          <p:nvPr/>
        </p:nvGrpSpPr>
        <p:grpSpPr bwMode="auto">
          <a:xfrm>
            <a:off x="261938" y="1082675"/>
            <a:ext cx="6291262" cy="4854575"/>
            <a:chOff x="152" y="682"/>
            <a:chExt cx="3963" cy="3058"/>
          </a:xfrm>
        </p:grpSpPr>
        <p:sp>
          <p:nvSpPr>
            <p:cNvPr id="3079" name="Text Box 6"/>
            <p:cNvSpPr txBox="1">
              <a:spLocks noChangeArrowheads="1"/>
            </p:cNvSpPr>
            <p:nvPr/>
          </p:nvSpPr>
          <p:spPr bwMode="auto">
            <a:xfrm rot="1014703">
              <a:off x="152" y="682"/>
              <a:ext cx="2462" cy="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US" sz="1400" dirty="0" smtClean="0">
                  <a:solidFill>
                    <a:schemeClr val="accent1">
                      <a:lumMod val="60000"/>
                      <a:lumOff val="40000"/>
                    </a:schemeClr>
                  </a:solidFill>
                </a:rPr>
                <a:t>There are three Marine Nature Reserves established under UK law.</a:t>
              </a:r>
            </a:p>
            <a:p>
              <a:pPr algn="ctr" eaLnBrk="1" hangingPunct="1">
                <a:defRPr/>
              </a:pPr>
              <a:endParaRPr lang="en-US" dirty="0" smtClean="0"/>
            </a:p>
          </p:txBody>
        </p:sp>
        <p:sp>
          <p:nvSpPr>
            <p:cNvPr id="26632" name="Text Box 7"/>
            <p:cNvSpPr txBox="1">
              <a:spLocks noChangeArrowheads="1"/>
            </p:cNvSpPr>
            <p:nvPr/>
          </p:nvSpPr>
          <p:spPr bwMode="auto">
            <a:xfrm>
              <a:off x="2789" y="2273"/>
              <a:ext cx="1105" cy="21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600">
                  <a:latin typeface="Arial" panose="020B0604020202020204" pitchFamily="34" charset="0"/>
                </a:rPr>
                <a:t>Strangford Lough</a:t>
              </a:r>
            </a:p>
          </p:txBody>
        </p:sp>
        <p:sp>
          <p:nvSpPr>
            <p:cNvPr id="26633" name="Text Box 8"/>
            <p:cNvSpPr txBox="1">
              <a:spLocks noChangeArrowheads="1"/>
            </p:cNvSpPr>
            <p:nvPr/>
          </p:nvSpPr>
          <p:spPr bwMode="auto">
            <a:xfrm>
              <a:off x="3651" y="3528"/>
              <a:ext cx="464" cy="21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600">
                  <a:latin typeface="Arial" panose="020B0604020202020204" pitchFamily="34" charset="0"/>
                </a:rPr>
                <a:t>Lundy</a:t>
              </a:r>
            </a:p>
          </p:txBody>
        </p:sp>
        <p:sp>
          <p:nvSpPr>
            <p:cNvPr id="26634" name="Text Box 9"/>
            <p:cNvSpPr txBox="1">
              <a:spLocks noChangeArrowheads="1"/>
            </p:cNvSpPr>
            <p:nvPr/>
          </p:nvSpPr>
          <p:spPr bwMode="auto">
            <a:xfrm>
              <a:off x="3366" y="3287"/>
              <a:ext cx="557" cy="212"/>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600">
                  <a:latin typeface="Arial" panose="020B0604020202020204" pitchFamily="34" charset="0"/>
                </a:rPr>
                <a:t>Skomer</a:t>
              </a:r>
            </a:p>
          </p:txBody>
        </p:sp>
      </p:grpSp>
      <p:sp>
        <p:nvSpPr>
          <p:cNvPr id="26629" name="Text Box 13"/>
          <p:cNvSpPr txBox="1">
            <a:spLocks noChangeArrowheads="1"/>
          </p:cNvSpPr>
          <p:nvPr/>
        </p:nvSpPr>
        <p:spPr bwMode="auto">
          <a:xfrm>
            <a:off x="8667750" y="88900"/>
            <a:ext cx="2968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2</a:t>
            </a:r>
            <a:endParaRPr lang="en-US" altLang="en-US" sz="1600">
              <a:latin typeface="Arial" panose="020B0604020202020204" pitchFamily="34" charset="0"/>
            </a:endParaRPr>
          </a:p>
        </p:txBody>
      </p:sp>
      <p:sp>
        <p:nvSpPr>
          <p:cNvPr id="3" name="Rectangle 2"/>
          <p:cNvSpPr/>
          <p:nvPr/>
        </p:nvSpPr>
        <p:spPr>
          <a:xfrm>
            <a:off x="0" y="1892300"/>
            <a:ext cx="4216400" cy="4770438"/>
          </a:xfrm>
          <a:prstGeom prst="rect">
            <a:avLst/>
          </a:prstGeom>
        </p:spPr>
        <p:txBody>
          <a:bodyPr>
            <a:spAutoFit/>
          </a:bodyPr>
          <a:lstStyle/>
          <a:p>
            <a:pPr eaLnBrk="1" hangingPunct="1">
              <a:defRPr/>
            </a:pPr>
            <a:r>
              <a:rPr lang="en-GB" sz="1600" dirty="0">
                <a:latin typeface="+mj-lt"/>
                <a:cs typeface="Arial" charset="0"/>
              </a:rPr>
              <a:t>A range of legislative measures are already in place to provide protection to important marine species and habitats. Currently have </a:t>
            </a:r>
            <a:r>
              <a:rPr lang="en-GB" sz="1600" b="1" dirty="0">
                <a:latin typeface="+mj-lt"/>
                <a:cs typeface="Arial" charset="0"/>
              </a:rPr>
              <a:t>207</a:t>
            </a:r>
            <a:r>
              <a:rPr lang="en-GB" sz="1600" dirty="0">
                <a:latin typeface="+mj-lt"/>
                <a:cs typeface="Arial" charset="0"/>
              </a:rPr>
              <a:t> marine protected areas in UK waters, which include:</a:t>
            </a:r>
          </a:p>
          <a:p>
            <a:pPr eaLnBrk="1" hangingPunct="1">
              <a:defRPr/>
            </a:pPr>
            <a:r>
              <a:rPr lang="en-GB" sz="1600" dirty="0">
                <a:solidFill>
                  <a:schemeClr val="accent1">
                    <a:lumMod val="60000"/>
                    <a:lumOff val="40000"/>
                  </a:schemeClr>
                </a:solidFill>
                <a:latin typeface="+mj-lt"/>
                <a:cs typeface="Arial" charset="0"/>
              </a:rPr>
              <a:t>•107 Special Protections Areas (SPAs) with marine habitats for birds,</a:t>
            </a:r>
          </a:p>
          <a:p>
            <a:pPr eaLnBrk="1" hangingPunct="1">
              <a:defRPr/>
            </a:pPr>
            <a:r>
              <a:rPr lang="en-GB" sz="1600" dirty="0">
                <a:latin typeface="+mj-lt"/>
                <a:cs typeface="Arial" charset="0"/>
              </a:rPr>
              <a:t>•94 Special Areas of Conservation (SACs) with marine habitats or species,(83 inshore, 9 offshore,2 inshore and offshore). This includes 18 SACs currently in 'candidate' stage.</a:t>
            </a:r>
          </a:p>
          <a:p>
            <a:pPr eaLnBrk="1" hangingPunct="1">
              <a:defRPr/>
            </a:pPr>
            <a:r>
              <a:rPr lang="en-GB" sz="1600" dirty="0">
                <a:solidFill>
                  <a:schemeClr val="accent1">
                    <a:lumMod val="60000"/>
                    <a:lumOff val="40000"/>
                  </a:schemeClr>
                </a:solidFill>
                <a:latin typeface="+mj-lt"/>
                <a:cs typeface="Arial" charset="0"/>
              </a:rPr>
              <a:t>•3 statutory Marine Nature Reserves (MNRs) : Lundy MNR, </a:t>
            </a:r>
            <a:r>
              <a:rPr lang="en-GB" sz="1600" dirty="0" err="1">
                <a:solidFill>
                  <a:schemeClr val="accent1">
                    <a:lumMod val="60000"/>
                    <a:lumOff val="40000"/>
                  </a:schemeClr>
                </a:solidFill>
                <a:latin typeface="+mj-lt"/>
                <a:cs typeface="Arial" charset="0"/>
              </a:rPr>
              <a:t>Skomer</a:t>
            </a:r>
            <a:r>
              <a:rPr lang="en-GB" sz="1600" dirty="0">
                <a:solidFill>
                  <a:schemeClr val="accent1">
                    <a:lumMod val="60000"/>
                    <a:lumOff val="40000"/>
                  </a:schemeClr>
                </a:solidFill>
                <a:latin typeface="+mj-lt"/>
                <a:cs typeface="Arial" charset="0"/>
              </a:rPr>
              <a:t> MNR and Strangford Lough MNR.</a:t>
            </a:r>
          </a:p>
          <a:p>
            <a:pPr eaLnBrk="1" hangingPunct="1">
              <a:defRPr/>
            </a:pPr>
            <a:r>
              <a:rPr lang="en-GB" sz="1600" dirty="0">
                <a:latin typeface="+mj-lt"/>
                <a:cs typeface="Arial" charset="0"/>
              </a:rPr>
              <a:t>•2 no take zones : </a:t>
            </a:r>
            <a:r>
              <a:rPr lang="en-GB" sz="1600" dirty="0" err="1">
                <a:latin typeface="+mj-lt"/>
                <a:cs typeface="Arial" charset="0"/>
              </a:rPr>
              <a:t>Lamlash</a:t>
            </a:r>
            <a:r>
              <a:rPr lang="en-GB" sz="1600" dirty="0">
                <a:latin typeface="+mj-lt"/>
                <a:cs typeface="Arial" charset="0"/>
              </a:rPr>
              <a:t> Bay on the east coast of Arran, and around Lundy in Devon.</a:t>
            </a:r>
          </a:p>
          <a:p>
            <a:pPr eaLnBrk="1" hangingPunct="1">
              <a:defRPr/>
            </a:pPr>
            <a:r>
              <a:rPr lang="en-GB" sz="1600" dirty="0">
                <a:latin typeface="+mj-lt"/>
                <a:cs typeface="Arial" charset="0"/>
              </a:rPr>
              <a:t>•</a:t>
            </a:r>
            <a:r>
              <a:rPr lang="en-GB" sz="1600" dirty="0">
                <a:solidFill>
                  <a:schemeClr val="accent1">
                    <a:lumMod val="60000"/>
                    <a:lumOff val="40000"/>
                  </a:schemeClr>
                </a:solidFill>
                <a:latin typeface="+mj-lt"/>
                <a:cs typeface="Arial" charset="0"/>
              </a:rPr>
              <a:t>1 Marine Conservation Zone (MCZ) around Lundy in Devon.</a:t>
            </a:r>
          </a:p>
          <a:p>
            <a:pPr eaLnBrk="1" hangingPunct="1">
              <a:defRPr/>
            </a:pPr>
            <a:r>
              <a:rPr lang="en-GB" sz="1600" dirty="0">
                <a:latin typeface="+mj-lt"/>
                <a:cs typeface="Arial" charset="0"/>
              </a:rPr>
              <a:t>•In England there are also 28 SSSIs that are not part of SACs but have marine features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p:cNvPicPr>
            <a:picLocks noChangeAspect="1" noChangeArrowheads="1"/>
          </p:cNvPicPr>
          <p:nvPr/>
        </p:nvPicPr>
        <p:blipFill>
          <a:blip r:embed="rId3">
            <a:extLst>
              <a:ext uri="{28A0092B-C50C-407E-A947-70E740481C1C}">
                <a14:useLocalDpi xmlns:a14="http://schemas.microsoft.com/office/drawing/2010/main" val="0"/>
              </a:ext>
            </a:extLst>
          </a:blip>
          <a:srcRect t="18144" r="36015" b="17940"/>
          <a:stretch>
            <a:fillRect/>
          </a:stretch>
        </p:blipFill>
        <p:spPr bwMode="auto">
          <a:xfrm>
            <a:off x="0" y="1588"/>
            <a:ext cx="9144000" cy="685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5" name="Text Box 5"/>
          <p:cNvSpPr txBox="1">
            <a:spLocks noChangeArrowheads="1"/>
          </p:cNvSpPr>
          <p:nvPr/>
        </p:nvSpPr>
        <p:spPr bwMode="auto">
          <a:xfrm>
            <a:off x="87313" y="5586413"/>
            <a:ext cx="3332162" cy="588962"/>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3200">
                <a:latin typeface="Arial" panose="020B0604020202020204" pitchFamily="34" charset="0"/>
              </a:rPr>
              <a:t>www.ukmpas.org</a:t>
            </a:r>
            <a:endParaRPr lang="en-US" altLang="en-US" sz="3200">
              <a:latin typeface="Arial" panose="020B0604020202020204" pitchFamily="34" charset="0"/>
            </a:endParaRPr>
          </a:p>
        </p:txBody>
      </p:sp>
      <p:sp>
        <p:nvSpPr>
          <p:cNvPr id="28676" name="Text Box 6"/>
          <p:cNvSpPr txBox="1">
            <a:spLocks noChangeArrowheads="1"/>
          </p:cNvSpPr>
          <p:nvPr/>
        </p:nvSpPr>
        <p:spPr bwMode="auto">
          <a:xfrm>
            <a:off x="8667750" y="88900"/>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30</a:t>
            </a:r>
            <a:endParaRPr lang="en-US" altLang="en-US" sz="1600">
              <a:latin typeface="Arial" panose="020B0604020202020204"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4"/>
          <p:cNvSpPr txBox="1">
            <a:spLocks noChangeArrowheads="1"/>
          </p:cNvSpPr>
          <p:nvPr/>
        </p:nvSpPr>
        <p:spPr bwMode="auto">
          <a:xfrm>
            <a:off x="-207963" y="784225"/>
            <a:ext cx="3892551"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sz="3600" b="1" dirty="0" smtClean="0">
                <a:solidFill>
                  <a:schemeClr val="bg2">
                    <a:lumMod val="50000"/>
                  </a:schemeClr>
                </a:solidFill>
                <a:latin typeface="+mj-lt"/>
              </a:rPr>
              <a:t>Why MPAs?</a:t>
            </a:r>
            <a:endParaRPr lang="en-US" sz="3600" b="1" dirty="0" smtClean="0">
              <a:solidFill>
                <a:schemeClr val="bg2">
                  <a:lumMod val="50000"/>
                </a:schemeClr>
              </a:solidFill>
              <a:latin typeface="+mj-lt"/>
            </a:endParaRPr>
          </a:p>
        </p:txBody>
      </p:sp>
      <p:sp>
        <p:nvSpPr>
          <p:cNvPr id="7171" name="Text Box 5"/>
          <p:cNvSpPr txBox="1">
            <a:spLocks noChangeArrowheads="1"/>
          </p:cNvSpPr>
          <p:nvPr/>
        </p:nvSpPr>
        <p:spPr bwMode="auto">
          <a:xfrm rot="21146957">
            <a:off x="330200" y="1525588"/>
            <a:ext cx="8821738"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latin typeface="+mj-lt"/>
              </a:rPr>
              <a:t>1. For the protection of the ‘ecosystem goods and services’ that biodiversity provides.</a:t>
            </a:r>
            <a:endParaRPr lang="en-US" dirty="0" smtClean="0">
              <a:latin typeface="+mj-lt"/>
            </a:endParaRPr>
          </a:p>
        </p:txBody>
      </p:sp>
      <p:sp>
        <p:nvSpPr>
          <p:cNvPr id="7172" name="Text Box 6"/>
          <p:cNvSpPr txBox="1">
            <a:spLocks noChangeArrowheads="1"/>
          </p:cNvSpPr>
          <p:nvPr/>
        </p:nvSpPr>
        <p:spPr bwMode="auto">
          <a:xfrm rot="344494">
            <a:off x="153988" y="4808538"/>
            <a:ext cx="8661400"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solidFill>
                  <a:schemeClr val="accent2">
                    <a:lumMod val="75000"/>
                  </a:schemeClr>
                </a:solidFill>
                <a:latin typeface="+mj-lt"/>
              </a:rPr>
              <a:t>4. To maintain the value of diverse communities in providing resistance and resilience to change in marine communities</a:t>
            </a:r>
            <a:r>
              <a:rPr lang="en-GB" dirty="0" smtClean="0">
                <a:latin typeface="+mj-lt"/>
              </a:rPr>
              <a:t>. </a:t>
            </a:r>
            <a:endParaRPr lang="en-US" dirty="0" smtClean="0">
              <a:latin typeface="+mj-lt"/>
            </a:endParaRPr>
          </a:p>
        </p:txBody>
      </p:sp>
      <p:sp>
        <p:nvSpPr>
          <p:cNvPr id="7173" name="Text Box 8"/>
          <p:cNvSpPr txBox="1">
            <a:spLocks noChangeArrowheads="1"/>
          </p:cNvSpPr>
          <p:nvPr/>
        </p:nvSpPr>
        <p:spPr bwMode="auto">
          <a:xfrm rot="20910313">
            <a:off x="4173538" y="3236913"/>
            <a:ext cx="5087937" cy="120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latin typeface="+mj-lt"/>
              </a:rPr>
              <a:t>3. For the conservation of biodiversity, including protection of rare, scarce and threatened species and habitats.</a:t>
            </a:r>
            <a:endParaRPr lang="en-US" dirty="0" smtClean="0">
              <a:latin typeface="+mj-lt"/>
            </a:endParaRPr>
          </a:p>
        </p:txBody>
      </p:sp>
      <p:sp>
        <p:nvSpPr>
          <p:cNvPr id="7174" name="Text Box 9"/>
          <p:cNvSpPr txBox="1">
            <a:spLocks noChangeArrowheads="1"/>
          </p:cNvSpPr>
          <p:nvPr/>
        </p:nvSpPr>
        <p:spPr bwMode="auto">
          <a:xfrm>
            <a:off x="77788" y="6035675"/>
            <a:ext cx="8820150"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latin typeface="+mj-lt"/>
              </a:rPr>
              <a:t>5. For scientific study in areas that are as close as possible to natural (and therefore provide baseline).</a:t>
            </a:r>
            <a:endParaRPr lang="en-US" dirty="0" smtClean="0">
              <a:latin typeface="+mj-lt"/>
            </a:endParaRPr>
          </a:p>
        </p:txBody>
      </p:sp>
      <p:sp>
        <p:nvSpPr>
          <p:cNvPr id="7175" name="Text Box 10"/>
          <p:cNvSpPr txBox="1">
            <a:spLocks noChangeArrowheads="1"/>
          </p:cNvSpPr>
          <p:nvPr/>
        </p:nvSpPr>
        <p:spPr bwMode="auto">
          <a:xfrm rot="21006039">
            <a:off x="-201613" y="2617788"/>
            <a:ext cx="8804276"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solidFill>
                  <a:schemeClr val="accent2">
                    <a:lumMod val="75000"/>
                  </a:schemeClr>
                </a:solidFill>
                <a:latin typeface="+mj-lt"/>
              </a:rPr>
              <a:t>2. As a way of increasing fish stocks by providing </a:t>
            </a:r>
            <a:r>
              <a:rPr lang="en-GB" dirty="0" err="1" smtClean="0">
                <a:solidFill>
                  <a:schemeClr val="accent2">
                    <a:lumMod val="75000"/>
                  </a:schemeClr>
                </a:solidFill>
                <a:latin typeface="+mj-lt"/>
              </a:rPr>
              <a:t>refugia</a:t>
            </a:r>
            <a:r>
              <a:rPr lang="en-GB" dirty="0" smtClean="0">
                <a:solidFill>
                  <a:schemeClr val="accent2">
                    <a:lumMod val="75000"/>
                  </a:schemeClr>
                </a:solidFill>
                <a:latin typeface="+mj-lt"/>
              </a:rPr>
              <a:t> from where export of larvae and adults will occur</a:t>
            </a:r>
            <a:r>
              <a:rPr lang="en-US" dirty="0" smtClean="0">
                <a:solidFill>
                  <a:schemeClr val="accent2">
                    <a:lumMod val="75000"/>
                  </a:schemeClr>
                </a:solidFill>
                <a:latin typeface="+mj-lt"/>
              </a:rPr>
              <a: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243013" y="200025"/>
            <a:ext cx="8229600" cy="1143000"/>
          </a:xfrm>
        </p:spPr>
        <p:txBody>
          <a:bodyPr/>
          <a:lstStyle/>
          <a:p>
            <a:pPr eaLnBrk="1" hangingPunct="1"/>
            <a:r>
              <a:rPr lang="en-GB" altLang="en-US" smtClean="0"/>
              <a:t>Habitat Management</a:t>
            </a:r>
          </a:p>
        </p:txBody>
      </p:sp>
      <p:sp>
        <p:nvSpPr>
          <p:cNvPr id="4" name="Content Placeholder 3"/>
          <p:cNvSpPr>
            <a:spLocks noGrp="1"/>
          </p:cNvSpPr>
          <p:nvPr>
            <p:ph sz="half" idx="2"/>
          </p:nvPr>
        </p:nvSpPr>
        <p:spPr>
          <a:xfrm rot="598508">
            <a:off x="584200" y="2297113"/>
            <a:ext cx="8229600" cy="2187575"/>
          </a:xfrm>
        </p:spPr>
        <p:txBody>
          <a:bodyPr/>
          <a:lstStyle/>
          <a:p>
            <a:pPr marL="0" indent="0" eaLnBrk="1" hangingPunct="1">
              <a:buFont typeface="Wingdings 2" panose="05020102010507070707" pitchFamily="18" charset="2"/>
              <a:buNone/>
              <a:defRPr/>
            </a:pPr>
            <a:r>
              <a:rPr lang="en-GB" dirty="0" smtClean="0">
                <a:latin typeface="+mj-lt"/>
              </a:rPr>
              <a:t>• arresting and possibly reversing the global and local decline in fish populations and productivity by protecting critical breeding, nursery and feeding habits;</a:t>
            </a:r>
          </a:p>
          <a:p>
            <a:pPr marL="0" indent="0" eaLnBrk="1" hangingPunct="1">
              <a:buFont typeface="Wingdings 2" panose="05020102010507070707" pitchFamily="18" charset="2"/>
              <a:buNone/>
              <a:defRPr/>
            </a:pPr>
            <a:r>
              <a:rPr lang="en-GB" dirty="0" smtClean="0">
                <a:solidFill>
                  <a:schemeClr val="accent1">
                    <a:lumMod val="60000"/>
                    <a:lumOff val="40000"/>
                  </a:schemeClr>
                </a:solidFill>
                <a:latin typeface="+mj-lt"/>
              </a:rPr>
              <a:t>• raising the profile of an area for marine tourism and broadening local economic options;</a:t>
            </a:r>
          </a:p>
          <a:p>
            <a:pPr marL="0" indent="0" eaLnBrk="1" hangingPunct="1">
              <a:buFont typeface="Wingdings 2" panose="05020102010507070707" pitchFamily="18" charset="2"/>
              <a:buNone/>
              <a:defRPr/>
            </a:pPr>
            <a:r>
              <a:rPr lang="en-GB" dirty="0" smtClean="0">
                <a:latin typeface="+mj-lt"/>
              </a:rPr>
              <a:t>• providing opportunities for education, training, heritage and culture; </a:t>
            </a:r>
          </a:p>
          <a:p>
            <a:pPr marL="0" indent="0" eaLnBrk="1" hangingPunct="1">
              <a:buFont typeface="Wingdings 2" panose="05020102010507070707" pitchFamily="18" charset="2"/>
              <a:buNone/>
              <a:defRPr/>
            </a:pPr>
            <a:r>
              <a:rPr lang="en-GB" dirty="0" smtClean="0">
                <a:solidFill>
                  <a:schemeClr val="accent1">
                    <a:lumMod val="60000"/>
                    <a:lumOff val="40000"/>
                  </a:schemeClr>
                </a:solidFill>
                <a:latin typeface="+mj-lt"/>
              </a:rPr>
              <a:t>• providing broad benefits as sites for reference in long-term research and nature-based tourism.</a:t>
            </a:r>
          </a:p>
          <a:p>
            <a:pPr eaLnBrk="1" hangingPunct="1">
              <a:defRPr/>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p:cNvSpPr txBox="1">
            <a:spLocks noChangeArrowheads="1"/>
          </p:cNvSpPr>
          <p:nvPr/>
        </p:nvSpPr>
        <p:spPr bwMode="auto">
          <a:xfrm>
            <a:off x="225425" y="890588"/>
            <a:ext cx="8588375"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b="1" dirty="0" smtClean="0">
                <a:solidFill>
                  <a:schemeClr val="accent2">
                    <a:lumMod val="75000"/>
                  </a:schemeClr>
                </a:solidFill>
                <a:latin typeface="+mj-lt"/>
              </a:rPr>
              <a:t>MPAs are needed to maintain the value of diverse communities in providing resistance and resilience to change. </a:t>
            </a:r>
            <a:endParaRPr lang="en-US" b="1" dirty="0" smtClean="0">
              <a:solidFill>
                <a:schemeClr val="accent2">
                  <a:lumMod val="75000"/>
                </a:schemeClr>
              </a:solidFill>
              <a:latin typeface="+mj-lt"/>
            </a:endParaRPr>
          </a:p>
        </p:txBody>
      </p:sp>
      <p:sp>
        <p:nvSpPr>
          <p:cNvPr id="34819" name="Text Box 5"/>
          <p:cNvSpPr txBox="1">
            <a:spLocks noChangeArrowheads="1"/>
          </p:cNvSpPr>
          <p:nvPr/>
        </p:nvSpPr>
        <p:spPr bwMode="auto">
          <a:xfrm>
            <a:off x="0" y="1847850"/>
            <a:ext cx="3081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400">
                <a:latin typeface="Arial" panose="020B0604020202020204" pitchFamily="34" charset="0"/>
              </a:rPr>
              <a:t>The main threats are:</a:t>
            </a:r>
            <a:endParaRPr lang="en-US" altLang="en-US" sz="2400">
              <a:latin typeface="Arial" panose="020B0604020202020204" pitchFamily="34" charset="0"/>
            </a:endParaRPr>
          </a:p>
        </p:txBody>
      </p:sp>
      <p:sp>
        <p:nvSpPr>
          <p:cNvPr id="13316" name="Text Box 6"/>
          <p:cNvSpPr txBox="1">
            <a:spLocks noChangeArrowheads="1"/>
          </p:cNvSpPr>
          <p:nvPr/>
        </p:nvSpPr>
        <p:spPr bwMode="auto">
          <a:xfrm rot="262123">
            <a:off x="1471613" y="2733675"/>
            <a:ext cx="7585075"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buFontTx/>
              <a:buChar char="•"/>
              <a:defRPr/>
            </a:pPr>
            <a:r>
              <a:rPr lang="en-GB" dirty="0" smtClean="0"/>
              <a:t> </a:t>
            </a:r>
            <a:r>
              <a:rPr lang="en-GB" dirty="0" smtClean="0">
                <a:solidFill>
                  <a:schemeClr val="accent2">
                    <a:lumMod val="75000"/>
                  </a:schemeClr>
                </a:solidFill>
              </a:rPr>
              <a:t>Physical disturbance and contaminants that reduce species diversity in communities.</a:t>
            </a:r>
            <a:endParaRPr lang="en-US" dirty="0" smtClean="0">
              <a:solidFill>
                <a:schemeClr val="accent2">
                  <a:lumMod val="75000"/>
                </a:schemeClr>
              </a:solidFill>
            </a:endParaRPr>
          </a:p>
        </p:txBody>
      </p:sp>
      <p:sp>
        <p:nvSpPr>
          <p:cNvPr id="34821" name="Text Box 7"/>
          <p:cNvSpPr txBox="1">
            <a:spLocks noChangeArrowheads="1"/>
          </p:cNvSpPr>
          <p:nvPr/>
        </p:nvSpPr>
        <p:spPr bwMode="auto">
          <a:xfrm rot="531126">
            <a:off x="327025" y="3503613"/>
            <a:ext cx="4678363"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Char char="•"/>
            </a:pPr>
            <a:r>
              <a:rPr lang="en-GB" altLang="en-US" sz="2400">
                <a:latin typeface="Arial" panose="020B0604020202020204" pitchFamily="34" charset="0"/>
              </a:rPr>
              <a:t> Introduction of non-native species that become dominant.  </a:t>
            </a:r>
            <a:endParaRPr lang="en-US" altLang="en-US" sz="2400">
              <a:latin typeface="Arial" panose="020B0604020202020204" pitchFamily="34" charset="0"/>
            </a:endParaRPr>
          </a:p>
        </p:txBody>
      </p:sp>
      <p:sp>
        <p:nvSpPr>
          <p:cNvPr id="13318" name="Text Box 8"/>
          <p:cNvSpPr txBox="1">
            <a:spLocks noChangeArrowheads="1"/>
          </p:cNvSpPr>
          <p:nvPr/>
        </p:nvSpPr>
        <p:spPr bwMode="auto">
          <a:xfrm rot="21408305">
            <a:off x="228600" y="4824413"/>
            <a:ext cx="8443913"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buFontTx/>
              <a:buChar char="•"/>
              <a:defRPr/>
            </a:pPr>
            <a:r>
              <a:rPr lang="en-GB" dirty="0" smtClean="0"/>
              <a:t> </a:t>
            </a:r>
            <a:r>
              <a:rPr lang="en-GB" dirty="0" smtClean="0">
                <a:solidFill>
                  <a:schemeClr val="accent2">
                    <a:lumMod val="75000"/>
                  </a:schemeClr>
                </a:solidFill>
              </a:rPr>
              <a:t>Climate change impacts on dominant or key functional / structural species.</a:t>
            </a:r>
            <a:endParaRPr lang="en-US" dirty="0" smtClean="0">
              <a:solidFill>
                <a:schemeClr val="accent2">
                  <a:lumMod val="75000"/>
                </a:schemeClr>
              </a:solidFill>
            </a:endParaRPr>
          </a:p>
        </p:txBody>
      </p:sp>
      <p:sp>
        <p:nvSpPr>
          <p:cNvPr id="34823" name="Text Box 9"/>
          <p:cNvSpPr txBox="1">
            <a:spLocks noChangeArrowheads="1"/>
          </p:cNvSpPr>
          <p:nvPr/>
        </p:nvSpPr>
        <p:spPr bwMode="auto">
          <a:xfrm>
            <a:off x="290513" y="5888038"/>
            <a:ext cx="8516937"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400">
                <a:latin typeface="Arial" panose="020B0604020202020204" pitchFamily="34" charset="0"/>
              </a:rPr>
              <a:t>Evidence in the scientific literature is weak, but see, for instance, Bevilacqua </a:t>
            </a:r>
            <a:r>
              <a:rPr lang="en-GB" altLang="en-US" sz="2400" i="1">
                <a:latin typeface="Arial" panose="020B0604020202020204" pitchFamily="34" charset="0"/>
              </a:rPr>
              <a:t>et al.</a:t>
            </a:r>
            <a:r>
              <a:rPr lang="en-GB" altLang="en-US" sz="2400">
                <a:latin typeface="Arial" panose="020B0604020202020204" pitchFamily="34" charset="0"/>
              </a:rPr>
              <a:t> 2006</a:t>
            </a:r>
            <a:r>
              <a:rPr lang="en-US" altLang="en-US" sz="2400">
                <a:latin typeface="Arial" panose="020B0604020202020204" pitchFamily="34" charset="0"/>
              </a:rPr>
              <a:t>.</a:t>
            </a:r>
          </a:p>
        </p:txBody>
      </p:sp>
      <p:sp>
        <p:nvSpPr>
          <p:cNvPr id="34824" name="Text Box 10"/>
          <p:cNvSpPr txBox="1">
            <a:spLocks noChangeArrowheads="1"/>
          </p:cNvSpPr>
          <p:nvPr/>
        </p:nvSpPr>
        <p:spPr bwMode="auto">
          <a:xfrm>
            <a:off x="8667750" y="88900"/>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12</a:t>
            </a:r>
            <a:endParaRPr lang="en-US" altLang="en-US" sz="1600">
              <a:latin typeface="Arial" panose="020B0604020202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5750" y="2062163"/>
            <a:ext cx="3419475" cy="4800600"/>
          </a:xfrm>
          <a:prstGeom prst="rect">
            <a:avLst/>
          </a:prstGeom>
        </p:spPr>
        <p:txBody>
          <a:bodyPr>
            <a:spAutoFit/>
          </a:bodyPr>
          <a:lstStyle/>
          <a:p>
            <a:pPr marL="342900" indent="-342900" eaLnBrk="1" hangingPunct="1">
              <a:buFont typeface="+mj-lt"/>
              <a:buAutoNum type="arabicPeriod"/>
              <a:defRPr/>
            </a:pPr>
            <a:r>
              <a:rPr lang="en-GB" dirty="0">
                <a:solidFill>
                  <a:schemeClr val="bg2">
                    <a:lumMod val="50000"/>
                  </a:schemeClr>
                </a:solidFill>
                <a:latin typeface="Arial" charset="0"/>
                <a:cs typeface="Arial" charset="0"/>
              </a:rPr>
              <a:t>Identifying bioregions </a:t>
            </a:r>
            <a:r>
              <a:rPr lang="en-GB" dirty="0">
                <a:latin typeface="Arial" charset="0"/>
                <a:cs typeface="Arial" charset="0"/>
              </a:rPr>
              <a:t>– patterns in biology, oceanography &amp; physical coast/seabed characteristics</a:t>
            </a:r>
          </a:p>
          <a:p>
            <a:pPr marL="342900" indent="-342900" eaLnBrk="1" hangingPunct="1">
              <a:buFont typeface="+mj-lt"/>
              <a:buAutoNum type="arabicPeriod"/>
              <a:defRPr/>
            </a:pPr>
            <a:endParaRPr lang="en-GB" dirty="0">
              <a:latin typeface="Arial" charset="0"/>
              <a:cs typeface="Arial" charset="0"/>
            </a:endParaRPr>
          </a:p>
          <a:p>
            <a:pPr marL="342900" indent="-342900" eaLnBrk="1" hangingPunct="1">
              <a:buFont typeface="+mj-lt"/>
              <a:buAutoNum type="arabicPeriod"/>
              <a:defRPr/>
            </a:pPr>
            <a:r>
              <a:rPr lang="en-GB" dirty="0">
                <a:solidFill>
                  <a:schemeClr val="bg2">
                    <a:lumMod val="50000"/>
                  </a:schemeClr>
                </a:solidFill>
                <a:latin typeface="Arial" charset="0"/>
                <a:cs typeface="Arial" charset="0"/>
              </a:rPr>
              <a:t>Identifying candidate marine protected areas</a:t>
            </a:r>
            <a:r>
              <a:rPr lang="en-GB" dirty="0">
                <a:latin typeface="Arial" charset="0"/>
                <a:cs typeface="Arial" charset="0"/>
              </a:rPr>
              <a:t> – based initially on capacity to represent biodiversity</a:t>
            </a:r>
          </a:p>
          <a:p>
            <a:pPr marL="342900" indent="-342900" eaLnBrk="1" hangingPunct="1">
              <a:buFont typeface="+mj-lt"/>
              <a:buAutoNum type="arabicPeriod"/>
              <a:defRPr/>
            </a:pPr>
            <a:endParaRPr lang="en-GB" dirty="0">
              <a:latin typeface="Arial" charset="0"/>
              <a:cs typeface="Arial" charset="0"/>
            </a:endParaRPr>
          </a:p>
          <a:p>
            <a:pPr marL="342900" indent="-342900" eaLnBrk="1" hangingPunct="1">
              <a:buFont typeface="+mj-lt"/>
              <a:buAutoNum type="arabicPeriod"/>
              <a:defRPr/>
            </a:pPr>
            <a:r>
              <a:rPr lang="en-GB" dirty="0">
                <a:solidFill>
                  <a:schemeClr val="bg2">
                    <a:lumMod val="50000"/>
                  </a:schemeClr>
                </a:solidFill>
                <a:latin typeface="Arial" charset="0"/>
                <a:cs typeface="Arial" charset="0"/>
              </a:rPr>
              <a:t>Community Consultation – </a:t>
            </a:r>
            <a:r>
              <a:rPr lang="en-GB" dirty="0">
                <a:latin typeface="Arial" charset="0"/>
                <a:cs typeface="Arial" charset="0"/>
              </a:rPr>
              <a:t>environmental &amp; socio-economic</a:t>
            </a:r>
          </a:p>
          <a:p>
            <a:pPr marL="342900" indent="-342900" eaLnBrk="1" hangingPunct="1">
              <a:buFont typeface="+mj-lt"/>
              <a:buAutoNum type="arabicPeriod"/>
              <a:defRPr/>
            </a:pPr>
            <a:endParaRPr lang="en-GB" dirty="0">
              <a:latin typeface="Arial" charset="0"/>
              <a:cs typeface="Arial" charset="0"/>
            </a:endParaRPr>
          </a:p>
          <a:p>
            <a:pPr marL="342900" indent="-342900" eaLnBrk="1" hangingPunct="1">
              <a:buFont typeface="+mj-lt"/>
              <a:buAutoNum type="arabicPeriod"/>
              <a:defRPr/>
            </a:pPr>
            <a:r>
              <a:rPr lang="en-GB" dirty="0">
                <a:solidFill>
                  <a:schemeClr val="bg2">
                    <a:lumMod val="50000"/>
                  </a:schemeClr>
                </a:solidFill>
                <a:latin typeface="Arial" charset="0"/>
                <a:cs typeface="Arial" charset="0"/>
              </a:rPr>
              <a:t>Zoning – </a:t>
            </a:r>
            <a:r>
              <a:rPr lang="en-GB" dirty="0">
                <a:latin typeface="Arial" charset="0"/>
                <a:cs typeface="Arial" charset="0"/>
              </a:rPr>
              <a:t>variable protection depending on resilience of that site</a:t>
            </a:r>
          </a:p>
        </p:txBody>
      </p:sp>
      <p:sp>
        <p:nvSpPr>
          <p:cNvPr id="36867" name="Title 2"/>
          <p:cNvSpPr>
            <a:spLocks noGrp="1"/>
          </p:cNvSpPr>
          <p:nvPr>
            <p:ph type="title"/>
          </p:nvPr>
        </p:nvSpPr>
        <p:spPr/>
        <p:txBody>
          <a:bodyPr/>
          <a:lstStyle/>
          <a:p>
            <a:r>
              <a:rPr lang="en-GB" altLang="en-US" smtClean="0"/>
              <a:t>How are they chosen?</a:t>
            </a:r>
          </a:p>
        </p:txBody>
      </p:sp>
      <p:pic>
        <p:nvPicPr>
          <p:cNvPr id="3686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1750" y="2062163"/>
            <a:ext cx="5143500" cy="385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arn(inVertic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arn(inVertical)">
                                      <p:cBhvr>
                                        <p:cTn id="17" dur="500"/>
                                        <p:tgtEl>
                                          <p:spTgt spid="2">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arn(inVertic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p:cNvSpPr txBox="1">
            <a:spLocks noChangeArrowheads="1"/>
          </p:cNvSpPr>
          <p:nvPr/>
        </p:nvSpPr>
        <p:spPr bwMode="auto">
          <a:xfrm>
            <a:off x="323850" y="681038"/>
            <a:ext cx="8912225"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dirty="0" smtClean="0">
                <a:solidFill>
                  <a:schemeClr val="accent2">
                    <a:lumMod val="75000"/>
                  </a:schemeClr>
                </a:solidFill>
              </a:rPr>
              <a:t>MPAs are needed to restore damaged ecosystems (where restoration is possible)</a:t>
            </a:r>
            <a:endParaRPr lang="en-US" dirty="0" smtClean="0">
              <a:solidFill>
                <a:schemeClr val="accent2">
                  <a:lumMod val="75000"/>
                </a:schemeClr>
              </a:solidFill>
            </a:endParaRPr>
          </a:p>
        </p:txBody>
      </p:sp>
      <p:sp>
        <p:nvSpPr>
          <p:cNvPr id="37891" name="Text Box 5"/>
          <p:cNvSpPr txBox="1">
            <a:spLocks noChangeArrowheads="1"/>
          </p:cNvSpPr>
          <p:nvPr/>
        </p:nvSpPr>
        <p:spPr bwMode="auto">
          <a:xfrm>
            <a:off x="231775" y="1787525"/>
            <a:ext cx="8697913" cy="40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000">
                <a:latin typeface="Arial" panose="020B0604020202020204" pitchFamily="34" charset="0"/>
              </a:rPr>
              <a:t>First, wreck your MPA – the case of Strangford Lough SAC mussel beds</a:t>
            </a:r>
            <a:endParaRPr lang="en-US" altLang="en-US" sz="2000">
              <a:latin typeface="Arial" panose="020B0604020202020204" pitchFamily="34" charset="0"/>
            </a:endParaRPr>
          </a:p>
        </p:txBody>
      </p:sp>
      <p:pic>
        <p:nvPicPr>
          <p:cNvPr id="53254" name="Picture 6" descr="strangford_poster_lowres"/>
          <p:cNvPicPr>
            <a:picLocks noChangeAspect="1" noChangeArrowheads="1"/>
          </p:cNvPicPr>
          <p:nvPr/>
        </p:nvPicPr>
        <p:blipFill>
          <a:blip r:embed="rId3" cstate="print">
            <a:extLst>
              <a:ext uri="{28A0092B-C50C-407E-A947-70E740481C1C}">
                <a14:useLocalDpi xmlns:a14="http://schemas.microsoft.com/office/drawing/2010/main" val="0"/>
              </a:ext>
            </a:extLst>
          </a:blip>
          <a:srcRect b="18666"/>
          <a:stretch>
            <a:fillRect/>
          </a:stretch>
        </p:blipFill>
        <p:spPr bwMode="auto">
          <a:xfrm>
            <a:off x="323850" y="2205038"/>
            <a:ext cx="3559175" cy="455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3257" name="Group 9"/>
          <p:cNvGrpSpPr>
            <a:grpSpLocks/>
          </p:cNvGrpSpPr>
          <p:nvPr/>
        </p:nvGrpSpPr>
        <p:grpSpPr bwMode="auto">
          <a:xfrm>
            <a:off x="4032250" y="2205038"/>
            <a:ext cx="5003800" cy="4537075"/>
            <a:chOff x="2540" y="1389"/>
            <a:chExt cx="3152" cy="2858"/>
          </a:xfrm>
        </p:grpSpPr>
        <p:pic>
          <p:nvPicPr>
            <p:cNvPr id="37894" name="Picture 7" descr="Non-disturbance zones strangfo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0" y="1389"/>
              <a:ext cx="2018" cy="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5" name="Text Box 8"/>
            <p:cNvSpPr txBox="1">
              <a:spLocks noChangeArrowheads="1"/>
            </p:cNvSpPr>
            <p:nvPr/>
          </p:nvSpPr>
          <p:spPr bwMode="auto">
            <a:xfrm>
              <a:off x="4591" y="1401"/>
              <a:ext cx="1101" cy="14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400">
                  <a:latin typeface="Arial" panose="020B0604020202020204" pitchFamily="34" charset="0"/>
                </a:rPr>
                <a:t>Restoration zones (October 2007) – but did they work?</a:t>
              </a:r>
              <a:endParaRPr lang="en-US" altLang="en-US" sz="2400">
                <a:latin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325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32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9900" y="188913"/>
            <a:ext cx="4613275" cy="5949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939" name="Text Box 5"/>
          <p:cNvSpPr txBox="1">
            <a:spLocks noChangeArrowheads="1"/>
          </p:cNvSpPr>
          <p:nvPr/>
        </p:nvSpPr>
        <p:spPr bwMode="auto">
          <a:xfrm>
            <a:off x="107950" y="6237288"/>
            <a:ext cx="89281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US" altLang="en-US" sz="1600" i="1">
                <a:latin typeface="Arial" panose="020B0604020202020204" pitchFamily="34" charset="0"/>
              </a:rPr>
              <a:t>Partnership for Interdisciplinary Studies of Coastal Oceans. 2007. The Science of Marine Reserves (2nd Edition, International Version). www.piscoweb.org/outreach/pubs/reserves</a:t>
            </a:r>
            <a:endParaRPr lang="en-US" altLang="en-US" sz="1600">
              <a:latin typeface="Arial" panose="020B0604020202020204" pitchFamily="34" charset="0"/>
            </a:endParaRPr>
          </a:p>
        </p:txBody>
      </p:sp>
      <p:sp>
        <p:nvSpPr>
          <p:cNvPr id="8196" name="Text Box 6"/>
          <p:cNvSpPr txBox="1">
            <a:spLocks noChangeArrowheads="1"/>
          </p:cNvSpPr>
          <p:nvPr/>
        </p:nvSpPr>
        <p:spPr bwMode="auto">
          <a:xfrm>
            <a:off x="204788" y="803275"/>
            <a:ext cx="3979862" cy="95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r>
              <a:rPr lang="en-GB" sz="2800" dirty="0" smtClean="0">
                <a:solidFill>
                  <a:schemeClr val="accent1">
                    <a:lumMod val="60000"/>
                    <a:lumOff val="40000"/>
                  </a:schemeClr>
                </a:solidFill>
                <a:latin typeface="+mj-lt"/>
              </a:rPr>
              <a:t>Some positive evidence of marine reserves:</a:t>
            </a:r>
            <a:endParaRPr lang="en-US" sz="2800" dirty="0" smtClean="0">
              <a:solidFill>
                <a:schemeClr val="accent1">
                  <a:lumMod val="60000"/>
                  <a:lumOff val="40000"/>
                </a:schemeClr>
              </a:solidFill>
              <a:latin typeface="+mj-lt"/>
            </a:endParaRPr>
          </a:p>
        </p:txBody>
      </p:sp>
      <p:pic>
        <p:nvPicPr>
          <p:cNvPr id="5530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922463"/>
            <a:ext cx="3889375" cy="38830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9942" name="Text Box 9"/>
          <p:cNvSpPr txBox="1">
            <a:spLocks noChangeArrowheads="1"/>
          </p:cNvSpPr>
          <p:nvPr/>
        </p:nvSpPr>
        <p:spPr bwMode="auto">
          <a:xfrm>
            <a:off x="8667750" y="88900"/>
            <a:ext cx="2968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7</a:t>
            </a:r>
            <a:endParaRPr lang="en-US" altLang="en-US" sz="16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53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211138"/>
            <a:ext cx="8229600" cy="1143000"/>
          </a:xfrm>
        </p:spPr>
        <p:txBody>
          <a:bodyPr/>
          <a:lstStyle/>
          <a:p>
            <a:pPr eaLnBrk="1" hangingPunct="1"/>
            <a:r>
              <a:rPr lang="en-AU" altLang="en-US" sz="4000" b="1" smtClean="0"/>
              <a:t>Research project The ‘cost’ of MPA</a:t>
            </a:r>
          </a:p>
        </p:txBody>
      </p:sp>
      <p:sp>
        <p:nvSpPr>
          <p:cNvPr id="6147" name="Rectangle 3"/>
          <p:cNvSpPr>
            <a:spLocks noGrp="1" noChangeArrowheads="1"/>
          </p:cNvSpPr>
          <p:nvPr>
            <p:ph idx="1"/>
          </p:nvPr>
        </p:nvSpPr>
        <p:spPr>
          <a:xfrm>
            <a:off x="0" y="2016125"/>
            <a:ext cx="4114800" cy="4830763"/>
          </a:xfrm>
        </p:spPr>
        <p:txBody>
          <a:bodyPr/>
          <a:lstStyle/>
          <a:p>
            <a:pPr eaLnBrk="1" hangingPunct="1">
              <a:lnSpc>
                <a:spcPct val="90000"/>
              </a:lnSpc>
              <a:defRPr/>
            </a:pPr>
            <a:r>
              <a:rPr lang="en-AU" sz="2000" dirty="0" smtClean="0">
                <a:latin typeface="+mj-lt"/>
              </a:rPr>
              <a:t>Stewart, </a:t>
            </a:r>
            <a:r>
              <a:rPr lang="en-AU" sz="2000" dirty="0" err="1" smtClean="0">
                <a:latin typeface="+mj-lt"/>
              </a:rPr>
              <a:t>Noyce</a:t>
            </a:r>
            <a:r>
              <a:rPr lang="en-AU" sz="2000" dirty="0" smtClean="0">
                <a:latin typeface="+mj-lt"/>
              </a:rPr>
              <a:t> &amp; </a:t>
            </a:r>
            <a:r>
              <a:rPr lang="en-AU" sz="2000" dirty="0" err="1" smtClean="0">
                <a:latin typeface="+mj-lt"/>
              </a:rPr>
              <a:t>Possingham’s</a:t>
            </a:r>
            <a:r>
              <a:rPr lang="en-AU" sz="2000" dirty="0" smtClean="0">
                <a:latin typeface="+mj-lt"/>
              </a:rPr>
              <a:t> (2003) “Opportunity cost of ad hoc marine reserve design decisions”</a:t>
            </a:r>
          </a:p>
          <a:p>
            <a:pPr eaLnBrk="1" hangingPunct="1">
              <a:lnSpc>
                <a:spcPct val="90000"/>
              </a:lnSpc>
              <a:defRPr/>
            </a:pPr>
            <a:r>
              <a:rPr lang="en-AU" sz="2000" dirty="0" smtClean="0">
                <a:solidFill>
                  <a:schemeClr val="accent2">
                    <a:lumMod val="75000"/>
                  </a:schemeClr>
                </a:solidFill>
                <a:latin typeface="+mj-lt"/>
              </a:rPr>
              <a:t>Wales has 30% of its territorial seas protected to some degree, but only 3 Km</a:t>
            </a:r>
            <a:r>
              <a:rPr lang="en-AU" sz="2000" baseline="30000" dirty="0" smtClean="0">
                <a:solidFill>
                  <a:schemeClr val="accent2">
                    <a:lumMod val="75000"/>
                  </a:schemeClr>
                </a:solidFill>
                <a:latin typeface="+mj-lt"/>
              </a:rPr>
              <a:t>2</a:t>
            </a:r>
            <a:r>
              <a:rPr lang="en-AU" sz="2000" dirty="0" smtClean="0">
                <a:solidFill>
                  <a:schemeClr val="accent2">
                    <a:lumMod val="75000"/>
                  </a:schemeClr>
                </a:solidFill>
                <a:latin typeface="+mj-lt"/>
              </a:rPr>
              <a:t> strict no-take</a:t>
            </a:r>
          </a:p>
          <a:p>
            <a:pPr eaLnBrk="1" hangingPunct="1">
              <a:lnSpc>
                <a:spcPct val="90000"/>
              </a:lnSpc>
              <a:defRPr/>
            </a:pPr>
            <a:r>
              <a:rPr lang="en-AU" sz="2000" dirty="0" smtClean="0">
                <a:latin typeface="+mj-lt"/>
              </a:rPr>
              <a:t>Policy relevance</a:t>
            </a:r>
          </a:p>
          <a:p>
            <a:pPr eaLnBrk="1" hangingPunct="1">
              <a:lnSpc>
                <a:spcPct val="90000"/>
              </a:lnSpc>
              <a:defRPr/>
            </a:pPr>
            <a:r>
              <a:rPr lang="en-AU" sz="2000" dirty="0" smtClean="0">
                <a:solidFill>
                  <a:schemeClr val="accent2">
                    <a:lumMod val="75000"/>
                  </a:schemeClr>
                </a:solidFill>
                <a:latin typeface="+mj-lt"/>
              </a:rPr>
              <a:t>Lowering opportunity costs of past conservation decisions</a:t>
            </a:r>
          </a:p>
          <a:p>
            <a:pPr eaLnBrk="1" hangingPunct="1">
              <a:lnSpc>
                <a:spcPct val="90000"/>
              </a:lnSpc>
              <a:defRPr/>
            </a:pPr>
            <a:r>
              <a:rPr lang="en-AU" sz="2000" dirty="0" smtClean="0">
                <a:latin typeface="+mj-lt"/>
              </a:rPr>
              <a:t>Is this an efficient use of achieving ‘quantitative biodiversity conservation targets’? </a:t>
            </a:r>
          </a:p>
          <a:p>
            <a:pPr eaLnBrk="1" hangingPunct="1">
              <a:lnSpc>
                <a:spcPct val="90000"/>
              </a:lnSpc>
              <a:defRPr/>
            </a:pPr>
            <a:endParaRPr lang="en-AU" dirty="0" smtClean="0"/>
          </a:p>
        </p:txBody>
      </p:sp>
      <p:sp>
        <p:nvSpPr>
          <p:cNvPr id="2" name="Rectangle 1"/>
          <p:cNvSpPr/>
          <p:nvPr/>
        </p:nvSpPr>
        <p:spPr>
          <a:xfrm>
            <a:off x="4402721" y="2967335"/>
            <a:ext cx="338554" cy="923330"/>
          </a:xfrm>
          <a:prstGeom prst="rect">
            <a:avLst/>
          </a:prstGeom>
          <a:noFill/>
        </p:spPr>
        <p:txBody>
          <a:bodyPr wrap="none">
            <a:spAutoFit/>
          </a:bodyPr>
          <a:lstStyle/>
          <a:p>
            <a:pPr algn="ctr" eaLnBrk="1" hangingPunct="1">
              <a:defRPr/>
            </a:pPr>
            <a:r>
              <a:rPr lang="en-AU" sz="5400" dirty="0">
                <a:latin typeface="Arial" charset="0"/>
                <a:cs typeface="Arial" charset="0"/>
              </a:rPr>
              <a:t>‘</a:t>
            </a:r>
            <a:endParaRPr lang="en-GB"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latin typeface="Arial" charset="0"/>
              <a:cs typeface="Arial" charset="0"/>
            </a:endParaRPr>
          </a:p>
        </p:txBody>
      </p:sp>
      <p:pic>
        <p:nvPicPr>
          <p:cNvPr id="4198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9575" y="1314450"/>
            <a:ext cx="4757738" cy="5303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anim calcmode="lin" valueType="num">
                                      <p:cBhvr>
                                        <p:cTn id="8" dur="1000" fill="hold"/>
                                        <p:tgtEl>
                                          <p:spTgt spid="61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6147">
                                            <p:txEl>
                                              <p:pRg st="1" end="1"/>
                                            </p:txEl>
                                          </p:spTgt>
                                        </p:tgtEl>
                                        <p:attrNameLst>
                                          <p:attrName>style.visibility</p:attrName>
                                        </p:attrNameLst>
                                      </p:cBhvr>
                                      <p:to>
                                        <p:strVal val="visible"/>
                                      </p:to>
                                    </p:set>
                                    <p:animEffect transition="in" filter="fade">
                                      <p:cBhvr>
                                        <p:cTn id="14" dur="1000"/>
                                        <p:tgtEl>
                                          <p:spTgt spid="6147">
                                            <p:txEl>
                                              <p:pRg st="1" end="1"/>
                                            </p:txEl>
                                          </p:spTgt>
                                        </p:tgtEl>
                                      </p:cBhvr>
                                    </p:animEffect>
                                    <p:anim calcmode="lin" valueType="num">
                                      <p:cBhvr>
                                        <p:cTn id="15"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6147">
                                            <p:txEl>
                                              <p:pRg st="2" end="2"/>
                                            </p:txEl>
                                          </p:spTgt>
                                        </p:tgtEl>
                                        <p:attrNameLst>
                                          <p:attrName>style.visibility</p:attrName>
                                        </p:attrNameLst>
                                      </p:cBhvr>
                                      <p:to>
                                        <p:strVal val="visible"/>
                                      </p:to>
                                    </p:set>
                                    <p:animEffect transition="in" filter="fade">
                                      <p:cBhvr>
                                        <p:cTn id="21" dur="1000"/>
                                        <p:tgtEl>
                                          <p:spTgt spid="6147">
                                            <p:txEl>
                                              <p:pRg st="2" end="2"/>
                                            </p:txEl>
                                          </p:spTgt>
                                        </p:tgtEl>
                                      </p:cBhvr>
                                    </p:animEffect>
                                    <p:anim calcmode="lin" valueType="num">
                                      <p:cBhvr>
                                        <p:cTn id="22"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6147">
                                            <p:txEl>
                                              <p:pRg st="3" end="3"/>
                                            </p:txEl>
                                          </p:spTgt>
                                        </p:tgtEl>
                                        <p:attrNameLst>
                                          <p:attrName>style.visibility</p:attrName>
                                        </p:attrNameLst>
                                      </p:cBhvr>
                                      <p:to>
                                        <p:strVal val="visible"/>
                                      </p:to>
                                    </p:set>
                                    <p:animEffect transition="in" filter="fade">
                                      <p:cBhvr>
                                        <p:cTn id="28" dur="1000"/>
                                        <p:tgtEl>
                                          <p:spTgt spid="6147">
                                            <p:txEl>
                                              <p:pRg st="3" end="3"/>
                                            </p:txEl>
                                          </p:spTgt>
                                        </p:tgtEl>
                                      </p:cBhvr>
                                    </p:animEffect>
                                    <p:anim calcmode="lin" valueType="num">
                                      <p:cBhvr>
                                        <p:cTn id="29"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6147">
                                            <p:txEl>
                                              <p:pRg st="4" end="4"/>
                                            </p:txEl>
                                          </p:spTgt>
                                        </p:tgtEl>
                                        <p:attrNameLst>
                                          <p:attrName>style.visibility</p:attrName>
                                        </p:attrNameLst>
                                      </p:cBhvr>
                                      <p:to>
                                        <p:strVal val="visible"/>
                                      </p:to>
                                    </p:set>
                                    <p:animEffect transition="in" filter="fade">
                                      <p:cBhvr>
                                        <p:cTn id="35" dur="1000"/>
                                        <p:tgtEl>
                                          <p:spTgt spid="6147">
                                            <p:txEl>
                                              <p:pRg st="4" end="4"/>
                                            </p:txEl>
                                          </p:spTgt>
                                        </p:tgtEl>
                                      </p:cBhvr>
                                    </p:animEffect>
                                    <p:anim calcmode="lin" valueType="num">
                                      <p:cBhvr>
                                        <p:cTn id="36" dur="1000" fill="hold"/>
                                        <p:tgtEl>
                                          <p:spTgt spid="614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14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234950" y="58738"/>
            <a:ext cx="8229600" cy="1143000"/>
          </a:xfrm>
        </p:spPr>
        <p:txBody>
          <a:bodyPr/>
          <a:lstStyle/>
          <a:p>
            <a:pPr eaLnBrk="1" hangingPunct="1"/>
            <a:r>
              <a:rPr lang="en-AU" altLang="en-US" smtClean="0"/>
              <a:t>Study Area</a:t>
            </a:r>
          </a:p>
        </p:txBody>
      </p:sp>
      <p:pic>
        <p:nvPicPr>
          <p:cNvPr id="48140" name="Picture 12" descr="Wales and Europe"/>
          <p:cNvPicPr>
            <a:picLocks noGrp="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417638" y="1201738"/>
            <a:ext cx="6086475" cy="4741862"/>
          </a:xfrm>
          <a:noFill/>
          <a:ln>
            <a:solidFill>
              <a:schemeClr val="tx1"/>
            </a:solidFill>
            <a:miter lim="800000"/>
            <a:headEnd/>
            <a:tailEnd/>
          </a:ln>
        </p:spPr>
      </p:pic>
      <p:pic>
        <p:nvPicPr>
          <p:cNvPr id="48143" name="Picture 15" descr="pEUNI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7000" y="1201738"/>
            <a:ext cx="6107113" cy="474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44" name="Picture 16" descr="pEUNIS with MP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7000" y="1201738"/>
            <a:ext cx="6107113" cy="474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8140"/>
                                        </p:tgtEl>
                                        <p:attrNameLst>
                                          <p:attrName>style.visibility</p:attrName>
                                        </p:attrNameLst>
                                      </p:cBhvr>
                                      <p:to>
                                        <p:strVal val="visible"/>
                                      </p:to>
                                    </p:set>
                                    <p:animEffect transition="in" filter="dissolve">
                                      <p:cBhvr>
                                        <p:cTn id="7" dur="500"/>
                                        <p:tgtEl>
                                          <p:spTgt spid="481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48143"/>
                                        </p:tgtEl>
                                        <p:attrNameLst>
                                          <p:attrName>style.visibility</p:attrName>
                                        </p:attrNameLst>
                                      </p:cBhvr>
                                      <p:to>
                                        <p:strVal val="visible"/>
                                      </p:to>
                                    </p:set>
                                    <p:animEffect transition="in" filter="dissolve">
                                      <p:cBhvr>
                                        <p:cTn id="12" dur="500"/>
                                        <p:tgtEl>
                                          <p:spTgt spid="4814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48144"/>
                                        </p:tgtEl>
                                        <p:attrNameLst>
                                          <p:attrName>style.visibility</p:attrName>
                                        </p:attrNameLst>
                                      </p:cBhvr>
                                      <p:to>
                                        <p:strVal val="visible"/>
                                      </p:to>
                                    </p:set>
                                    <p:animEffect transition="in" filter="dissolve">
                                      <p:cBhvr>
                                        <p:cTn id="17" dur="500"/>
                                        <p:tgtEl>
                                          <p:spTgt spid="481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2"/>
          <p:cNvSpPr>
            <a:spLocks noGrp="1" noChangeArrowheads="1"/>
          </p:cNvSpPr>
          <p:nvPr>
            <p:ph type="title"/>
          </p:nvPr>
        </p:nvSpPr>
        <p:spPr/>
        <p:txBody>
          <a:bodyPr/>
          <a:lstStyle/>
          <a:p>
            <a:pPr eaLnBrk="1" hangingPunct="1"/>
            <a:r>
              <a:rPr lang="en-AU" altLang="en-US" sz="4000" b="1" smtClean="0"/>
              <a:t>Principles &amp; Methods</a:t>
            </a:r>
          </a:p>
        </p:txBody>
      </p:sp>
      <p:sp>
        <p:nvSpPr>
          <p:cNvPr id="32771" name="Rectangle 3"/>
          <p:cNvSpPr>
            <a:spLocks noGrp="1" noChangeArrowheads="1"/>
          </p:cNvSpPr>
          <p:nvPr>
            <p:ph type="body" sz="half" idx="1"/>
          </p:nvPr>
        </p:nvSpPr>
        <p:spPr>
          <a:xfrm>
            <a:off x="457200" y="1600200"/>
            <a:ext cx="4232275" cy="4525963"/>
          </a:xfrm>
        </p:spPr>
        <p:txBody>
          <a:bodyPr/>
          <a:lstStyle/>
          <a:p>
            <a:pPr eaLnBrk="1" hangingPunct="1">
              <a:defRPr/>
            </a:pPr>
            <a:r>
              <a:rPr lang="en-AU" sz="2800" dirty="0" smtClean="0">
                <a:latin typeface="+mj-lt"/>
              </a:rPr>
              <a:t>Ecosystem-Based Management est.in the Marine and Coastal Access Act, 2009</a:t>
            </a:r>
          </a:p>
          <a:p>
            <a:pPr eaLnBrk="1" hangingPunct="1">
              <a:defRPr/>
            </a:pPr>
            <a:r>
              <a:rPr lang="en-AU" sz="2800" dirty="0" smtClean="0">
                <a:latin typeface="+mj-lt"/>
              </a:rPr>
              <a:t>Systematic Conservation Planning (</a:t>
            </a:r>
            <a:r>
              <a:rPr lang="en-AU" sz="2800" dirty="0" err="1" smtClean="0">
                <a:latin typeface="+mj-lt"/>
              </a:rPr>
              <a:t>Margules</a:t>
            </a:r>
            <a:r>
              <a:rPr lang="en-AU" sz="2800" dirty="0" smtClean="0">
                <a:latin typeface="+mj-lt"/>
              </a:rPr>
              <a:t> &amp; </a:t>
            </a:r>
            <a:r>
              <a:rPr lang="en-AU" sz="2800" dirty="0" err="1" smtClean="0">
                <a:latin typeface="+mj-lt"/>
              </a:rPr>
              <a:t>Pressey</a:t>
            </a:r>
            <a:r>
              <a:rPr lang="en-AU" sz="2800" dirty="0" smtClean="0">
                <a:latin typeface="+mj-lt"/>
              </a:rPr>
              <a:t>)</a:t>
            </a:r>
          </a:p>
          <a:p>
            <a:pPr lvl="1" eaLnBrk="1" hangingPunct="1">
              <a:defRPr/>
            </a:pPr>
            <a:r>
              <a:rPr lang="en-AU" dirty="0" smtClean="0">
                <a:solidFill>
                  <a:schemeClr val="accent2">
                    <a:lumMod val="75000"/>
                  </a:schemeClr>
                </a:solidFill>
                <a:latin typeface="+mj-lt"/>
              </a:rPr>
              <a:t>SCP facilitates a transparent, inclusive and defensible decision making process of reserve allocation </a:t>
            </a:r>
          </a:p>
        </p:txBody>
      </p:sp>
      <p:graphicFrame>
        <p:nvGraphicFramePr>
          <p:cNvPr id="2" name="Diagram 1"/>
          <p:cNvGraphicFramePr/>
          <p:nvPr/>
        </p:nvGraphicFramePr>
        <p:xfrm>
          <a:off x="5534025" y="1371600"/>
          <a:ext cx="3078163" cy="3986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1000"/>
                                        <p:tgtEl>
                                          <p:spTgt spid="32771">
                                            <p:txEl>
                                              <p:pRg st="0" end="0"/>
                                            </p:txEl>
                                          </p:spTgt>
                                        </p:tgtEl>
                                      </p:cBhvr>
                                    </p:animEffect>
                                    <p:anim calcmode="lin" valueType="num">
                                      <p:cBhvr>
                                        <p:cTn id="8" dur="10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27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2771">
                                            <p:txEl>
                                              <p:pRg st="1" end="1"/>
                                            </p:txEl>
                                          </p:spTgt>
                                        </p:tgtEl>
                                        <p:attrNameLst>
                                          <p:attrName>style.visibility</p:attrName>
                                        </p:attrNameLst>
                                      </p:cBhvr>
                                      <p:to>
                                        <p:strVal val="visible"/>
                                      </p:to>
                                    </p:set>
                                    <p:animEffect transition="in" filter="fade">
                                      <p:cBhvr>
                                        <p:cTn id="14" dur="1000"/>
                                        <p:tgtEl>
                                          <p:spTgt spid="32771">
                                            <p:txEl>
                                              <p:pRg st="1" end="1"/>
                                            </p:txEl>
                                          </p:spTgt>
                                        </p:tgtEl>
                                      </p:cBhvr>
                                    </p:animEffect>
                                    <p:anim calcmode="lin" valueType="num">
                                      <p:cBhvr>
                                        <p:cTn id="15" dur="10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2771">
                                            <p:txEl>
                                              <p:pRg st="1" end="1"/>
                                            </p:tx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32771">
                                            <p:txEl>
                                              <p:pRg st="2" end="2"/>
                                            </p:txEl>
                                          </p:spTgt>
                                        </p:tgtEl>
                                        <p:attrNameLst>
                                          <p:attrName>style.visibility</p:attrName>
                                        </p:attrNameLst>
                                      </p:cBhvr>
                                      <p:to>
                                        <p:strVal val="visible"/>
                                      </p:to>
                                    </p:set>
                                    <p:animEffect transition="in" filter="fade">
                                      <p:cBhvr>
                                        <p:cTn id="19" dur="1000"/>
                                        <p:tgtEl>
                                          <p:spTgt spid="32771">
                                            <p:txEl>
                                              <p:pRg st="2" end="2"/>
                                            </p:txEl>
                                          </p:spTgt>
                                        </p:tgtEl>
                                      </p:cBhvr>
                                    </p:animEffect>
                                    <p:anim calcmode="lin" valueType="num">
                                      <p:cBhvr>
                                        <p:cTn id="20" dur="10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27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dissolve">
                                      <p:cBhvr>
                                        <p:cTn id="2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Graphic spid="2"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AU" altLang="en-US" b="1" smtClean="0"/>
              <a:t>Overview of Results</a:t>
            </a:r>
          </a:p>
        </p:txBody>
      </p:sp>
      <p:sp>
        <p:nvSpPr>
          <p:cNvPr id="7171" name="Rectangle 3"/>
          <p:cNvSpPr>
            <a:spLocks noGrp="1" noChangeArrowheads="1"/>
          </p:cNvSpPr>
          <p:nvPr>
            <p:ph idx="1"/>
          </p:nvPr>
        </p:nvSpPr>
        <p:spPr/>
        <p:txBody>
          <a:bodyPr/>
          <a:lstStyle/>
          <a:p>
            <a:pPr marL="609600" indent="-609600" eaLnBrk="1" hangingPunct="1">
              <a:buFontTx/>
              <a:buAutoNum type="arabicPeriod"/>
              <a:defRPr/>
            </a:pPr>
            <a:r>
              <a:rPr lang="en-AU" sz="2400" dirty="0" smtClean="0">
                <a:solidFill>
                  <a:schemeClr val="accent2">
                    <a:lumMod val="75000"/>
                  </a:schemeClr>
                </a:solidFill>
                <a:latin typeface="+mj-lt"/>
              </a:rPr>
              <a:t>Gap analysis revealed the inefficiency of the existing MPA network</a:t>
            </a:r>
          </a:p>
          <a:p>
            <a:pPr marL="609600" indent="-609600" eaLnBrk="1" hangingPunct="1">
              <a:buFontTx/>
              <a:buNone/>
              <a:defRPr/>
            </a:pPr>
            <a:r>
              <a:rPr lang="en-AU" sz="2400" dirty="0" smtClean="0">
                <a:solidFill>
                  <a:schemeClr val="accent2">
                    <a:lumMod val="75000"/>
                  </a:schemeClr>
                </a:solidFill>
                <a:latin typeface="+mj-lt"/>
              </a:rPr>
              <a:t>2. 	New reserve scenarios demonstrated that inefficiencies could be minimised using a novel, two-step approach to reserve selection using </a:t>
            </a:r>
            <a:r>
              <a:rPr lang="en-AU" sz="2400" dirty="0" err="1" smtClean="0">
                <a:solidFill>
                  <a:schemeClr val="accent2">
                    <a:lumMod val="75000"/>
                  </a:schemeClr>
                </a:solidFill>
                <a:latin typeface="+mj-lt"/>
              </a:rPr>
              <a:t>Marxan</a:t>
            </a:r>
            <a:endParaRPr lang="en-AU" sz="2400" dirty="0" smtClean="0">
              <a:solidFill>
                <a:schemeClr val="accent2">
                  <a:lumMod val="75000"/>
                </a:schemeClr>
              </a:solidFill>
              <a:latin typeface="+mj-lt"/>
            </a:endParaRPr>
          </a:p>
          <a:p>
            <a:pPr marL="0" indent="0" eaLnBrk="1" hangingPunct="1">
              <a:buFont typeface="Wingdings 2" panose="05020102010507070707" pitchFamily="18" charset="2"/>
              <a:buNone/>
              <a:defRPr/>
            </a:pPr>
            <a:endParaRPr lang="en-AU" dirty="0" smtClean="0"/>
          </a:p>
        </p:txBody>
      </p:sp>
      <p:pic>
        <p:nvPicPr>
          <p:cNvPr id="471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4750" y="3863975"/>
            <a:ext cx="38100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Effect transition="in" filter="fade">
                                      <p:cBhvr>
                                        <p:cTn id="14" dur="1000"/>
                                        <p:tgtEl>
                                          <p:spTgt spid="7171">
                                            <p:txEl>
                                              <p:pRg st="1" end="1"/>
                                            </p:txEl>
                                          </p:spTgt>
                                        </p:tgtEl>
                                      </p:cBhvr>
                                    </p:animEffect>
                                    <p:anim calcmode="lin" valueType="num">
                                      <p:cBhvr>
                                        <p:cTn id="15"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35000" y="242888"/>
            <a:ext cx="8229600" cy="1143000"/>
          </a:xfrm>
        </p:spPr>
        <p:txBody>
          <a:bodyPr/>
          <a:lstStyle/>
          <a:p>
            <a:pPr eaLnBrk="1" hangingPunct="1"/>
            <a:r>
              <a:rPr lang="en-AU" altLang="en-US" sz="4000" b="1" smtClean="0"/>
              <a:t>Gap Analysis Results</a:t>
            </a:r>
          </a:p>
        </p:txBody>
      </p:sp>
      <p:graphicFrame>
        <p:nvGraphicFramePr>
          <p:cNvPr id="2" name="C 12"/>
          <p:cNvGraphicFramePr>
            <a:graphicFrameLocks noGrp="1"/>
          </p:cNvGraphicFramePr>
          <p:nvPr>
            <p:ph idx="1"/>
          </p:nvPr>
        </p:nvGraphicFramePr>
        <p:xfrm>
          <a:off x="203200" y="1436688"/>
          <a:ext cx="8890000" cy="4841875"/>
        </p:xfrm>
        <a:graphic>
          <a:graphicData uri="http://schemas.openxmlformats.org/drawingml/2006/chart">
            <c:chart xmlns:c="http://schemas.openxmlformats.org/drawingml/2006/chart" xmlns:r="http://schemas.openxmlformats.org/officeDocument/2006/relationships" r:id="rId3"/>
          </a:graphicData>
        </a:graphic>
      </p:graphicFrame>
      <p:sp>
        <p:nvSpPr>
          <p:cNvPr id="15366" name="Line 6"/>
          <p:cNvSpPr>
            <a:spLocks noChangeShapeType="1"/>
          </p:cNvSpPr>
          <p:nvPr/>
        </p:nvSpPr>
        <p:spPr bwMode="auto">
          <a:xfrm>
            <a:off x="4749800" y="1544638"/>
            <a:ext cx="0" cy="4706937"/>
          </a:xfrm>
          <a:prstGeom prst="line">
            <a:avLst/>
          </a:prstGeom>
          <a:noFill/>
          <a:ln w="41275">
            <a:solidFill>
              <a:schemeClr val="tx1"/>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5366"/>
                                        </p:tgtEl>
                                        <p:attrNameLst>
                                          <p:attrName>style.visibility</p:attrName>
                                        </p:attrNameLst>
                                      </p:cBhvr>
                                      <p:to>
                                        <p:strVal val="visible"/>
                                      </p:to>
                                    </p:set>
                                    <p:animEffect transition="in" filter="dissolve">
                                      <p:cBhvr>
                                        <p:cTn id="7" dur="500"/>
                                        <p:tgtEl>
                                          <p:spTgt spid="15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8" name="Picture 10" descr="Sc1 - No Existing MPAs Locked 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9038" y="1201738"/>
            <a:ext cx="3609975" cy="510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3" name="Rectangle 2"/>
          <p:cNvSpPr>
            <a:spLocks noGrp="1" noChangeArrowheads="1"/>
          </p:cNvSpPr>
          <p:nvPr>
            <p:ph type="title"/>
          </p:nvPr>
        </p:nvSpPr>
        <p:spPr>
          <a:xfrm>
            <a:off x="280988" y="133350"/>
            <a:ext cx="8229600" cy="1143000"/>
          </a:xfrm>
        </p:spPr>
        <p:txBody>
          <a:bodyPr/>
          <a:lstStyle/>
          <a:p>
            <a:pPr eaLnBrk="1" hangingPunct="1"/>
            <a:r>
              <a:rPr lang="en-AU" altLang="en-US" b="1" smtClean="0"/>
              <a:t>Design New Reserves</a:t>
            </a:r>
          </a:p>
        </p:txBody>
      </p:sp>
      <p:pic>
        <p:nvPicPr>
          <p:cNvPr id="17413" name="Picture 5" descr="Sc2 - Existing MPAs Locked In"/>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729038" y="1201738"/>
            <a:ext cx="3609975" cy="5100637"/>
          </a:xfrm>
          <a:noFill/>
        </p:spPr>
      </p:pic>
      <p:pic>
        <p:nvPicPr>
          <p:cNvPr id="17417" name="Picture 9" descr="Sc3 - Efficient MPAs Locked I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9038" y="1201738"/>
            <a:ext cx="3609975" cy="510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6" name="Text Box 11"/>
          <p:cNvSpPr txBox="1">
            <a:spLocks noChangeArrowheads="1"/>
          </p:cNvSpPr>
          <p:nvPr/>
        </p:nvSpPr>
        <p:spPr bwMode="auto">
          <a:xfrm>
            <a:off x="457200" y="2447925"/>
            <a:ext cx="1885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50000"/>
              </a:spcBef>
              <a:buClrTx/>
              <a:buSzTx/>
              <a:buFontTx/>
              <a:buNone/>
            </a:pPr>
            <a:endParaRPr lang="en-US" altLang="en-US" sz="1800">
              <a:latin typeface="Arial" panose="020B0604020202020204" pitchFamily="34" charset="0"/>
            </a:endParaRPr>
          </a:p>
        </p:txBody>
      </p:sp>
      <p:sp>
        <p:nvSpPr>
          <p:cNvPr id="17420" name="Text Box 12"/>
          <p:cNvSpPr txBox="1">
            <a:spLocks noChangeArrowheads="1"/>
          </p:cNvSpPr>
          <p:nvPr/>
        </p:nvSpPr>
        <p:spPr bwMode="auto">
          <a:xfrm>
            <a:off x="0" y="1530350"/>
            <a:ext cx="2898775" cy="449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50000"/>
              </a:spcBef>
              <a:buClrTx/>
              <a:buSzTx/>
              <a:buFontTx/>
              <a:buNone/>
            </a:pPr>
            <a:r>
              <a:rPr lang="en-AU" altLang="en-US" sz="1800" b="1" u="sng">
                <a:latin typeface="Arial" panose="020B0604020202020204" pitchFamily="34" charset="0"/>
              </a:rPr>
              <a:t>Input Parameters</a:t>
            </a:r>
            <a:endParaRPr lang="en-AU" altLang="en-US" sz="1800" b="1">
              <a:latin typeface="Arial" panose="020B0604020202020204" pitchFamily="34" charset="0"/>
            </a:endParaRPr>
          </a:p>
          <a:p>
            <a:pPr algn="ctr" eaLnBrk="1" hangingPunct="1">
              <a:spcBef>
                <a:spcPct val="50000"/>
              </a:spcBef>
              <a:buClrTx/>
              <a:buSzTx/>
              <a:buFontTx/>
              <a:buNone/>
            </a:pPr>
            <a:r>
              <a:rPr lang="en-AU" altLang="en-US" sz="1800">
                <a:latin typeface="Arial" panose="020B0604020202020204" pitchFamily="34" charset="0"/>
              </a:rPr>
              <a:t>Runs = 1,000</a:t>
            </a:r>
          </a:p>
          <a:p>
            <a:pPr algn="ctr" eaLnBrk="1" hangingPunct="1">
              <a:spcBef>
                <a:spcPct val="50000"/>
              </a:spcBef>
              <a:buClrTx/>
              <a:buSzTx/>
              <a:buFontTx/>
              <a:buNone/>
            </a:pPr>
            <a:r>
              <a:rPr lang="en-AU" altLang="en-US" sz="1800">
                <a:latin typeface="Arial" panose="020B0604020202020204" pitchFamily="34" charset="0"/>
              </a:rPr>
              <a:t>BLM = 200</a:t>
            </a:r>
          </a:p>
          <a:p>
            <a:pPr algn="ctr" eaLnBrk="1" hangingPunct="1">
              <a:spcBef>
                <a:spcPct val="50000"/>
              </a:spcBef>
              <a:buClrTx/>
              <a:buSzTx/>
              <a:buFontTx/>
              <a:buNone/>
            </a:pPr>
            <a:r>
              <a:rPr lang="en-AU" altLang="en-US" sz="1800">
                <a:latin typeface="Arial" panose="020B0604020202020204" pitchFamily="34" charset="0"/>
              </a:rPr>
              <a:t>Simulated Annealing (normal iterative improvement)</a:t>
            </a:r>
          </a:p>
          <a:p>
            <a:pPr algn="ctr" eaLnBrk="1" hangingPunct="1">
              <a:spcBef>
                <a:spcPct val="50000"/>
              </a:spcBef>
              <a:buClrTx/>
              <a:buSzTx/>
              <a:buFontTx/>
              <a:buNone/>
            </a:pPr>
            <a:r>
              <a:rPr lang="en-AU" altLang="en-US" sz="1800">
                <a:latin typeface="Arial" panose="020B0604020202020204" pitchFamily="34" charset="0"/>
              </a:rPr>
              <a:t>Iterations = 1,000,000</a:t>
            </a:r>
          </a:p>
          <a:p>
            <a:pPr algn="ctr" eaLnBrk="1" hangingPunct="1">
              <a:spcBef>
                <a:spcPct val="50000"/>
              </a:spcBef>
              <a:buClrTx/>
              <a:buSzTx/>
              <a:buFontTx/>
              <a:buNone/>
            </a:pPr>
            <a:r>
              <a:rPr lang="en-AU" altLang="en-US" sz="1800">
                <a:latin typeface="Arial" panose="020B0604020202020204" pitchFamily="34" charset="0"/>
              </a:rPr>
              <a:t>Temperature decreases = 10,000</a:t>
            </a:r>
          </a:p>
          <a:p>
            <a:pPr algn="ctr" eaLnBrk="1" hangingPunct="1">
              <a:spcBef>
                <a:spcPct val="50000"/>
              </a:spcBef>
              <a:buClrTx/>
              <a:buSzTx/>
              <a:buFontTx/>
              <a:buNone/>
            </a:pPr>
            <a:r>
              <a:rPr lang="en-AU" altLang="en-US" sz="1800">
                <a:latin typeface="Arial" panose="020B0604020202020204" pitchFamily="34" charset="0"/>
              </a:rPr>
              <a:t>Adaptive annealing</a:t>
            </a:r>
          </a:p>
          <a:p>
            <a:pPr algn="ctr" eaLnBrk="1" hangingPunct="1">
              <a:spcBef>
                <a:spcPct val="50000"/>
              </a:spcBef>
              <a:buClrTx/>
              <a:buSzTx/>
              <a:buFontTx/>
              <a:buNone/>
            </a:pPr>
            <a:r>
              <a:rPr lang="en-AU" altLang="en-US" sz="1800">
                <a:latin typeface="Arial" panose="020B0604020202020204" pitchFamily="34" charset="0"/>
              </a:rPr>
              <a:t>Cost = Area (Ha)</a:t>
            </a:r>
          </a:p>
          <a:p>
            <a:pPr algn="ctr" eaLnBrk="1" hangingPunct="1">
              <a:spcBef>
                <a:spcPct val="50000"/>
              </a:spcBef>
              <a:buClrTx/>
              <a:buSzTx/>
              <a:buFontTx/>
              <a:buNone/>
            </a:pPr>
            <a:r>
              <a:rPr lang="en-AU" altLang="en-US" sz="1800">
                <a:latin typeface="Arial" panose="020B0604020202020204" pitchFamily="34" charset="0"/>
              </a:rPr>
              <a:t>Penalty factor = 10,000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7420"/>
                                        </p:tgtEl>
                                        <p:attrNameLst>
                                          <p:attrName>style.visibility</p:attrName>
                                        </p:attrNameLst>
                                      </p:cBhvr>
                                      <p:to>
                                        <p:strVal val="visible"/>
                                      </p:to>
                                    </p:set>
                                    <p:animEffect transition="in" filter="fade">
                                      <p:cBhvr>
                                        <p:cTn id="7" dur="1000"/>
                                        <p:tgtEl>
                                          <p:spTgt spid="17420"/>
                                        </p:tgtEl>
                                      </p:cBhvr>
                                    </p:animEffect>
                                    <p:anim calcmode="lin" valueType="num">
                                      <p:cBhvr>
                                        <p:cTn id="8" dur="1000" fill="hold"/>
                                        <p:tgtEl>
                                          <p:spTgt spid="17420"/>
                                        </p:tgtEl>
                                        <p:attrNameLst>
                                          <p:attrName>ppt_x</p:attrName>
                                        </p:attrNameLst>
                                      </p:cBhvr>
                                      <p:tavLst>
                                        <p:tav tm="0">
                                          <p:val>
                                            <p:strVal val="#ppt_x"/>
                                          </p:val>
                                        </p:tav>
                                        <p:tav tm="100000">
                                          <p:val>
                                            <p:strVal val="#ppt_x"/>
                                          </p:val>
                                        </p:tav>
                                      </p:tavLst>
                                    </p:anim>
                                    <p:anim calcmode="lin" valueType="num">
                                      <p:cBhvr>
                                        <p:cTn id="9" dur="1000" fill="hold"/>
                                        <p:tgtEl>
                                          <p:spTgt spid="17420"/>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9" presetClass="entr" presetSubtype="0" fill="hold" nodeType="clickEffect">
                                  <p:stCondLst>
                                    <p:cond delay="0"/>
                                  </p:stCondLst>
                                  <p:childTnLst>
                                    <p:set>
                                      <p:cBhvr>
                                        <p:cTn id="13" dur="1" fill="hold">
                                          <p:stCondLst>
                                            <p:cond delay="0"/>
                                          </p:stCondLst>
                                        </p:cTn>
                                        <p:tgtEl>
                                          <p:spTgt spid="17418"/>
                                        </p:tgtEl>
                                        <p:attrNameLst>
                                          <p:attrName>style.visibility</p:attrName>
                                        </p:attrNameLst>
                                      </p:cBhvr>
                                      <p:to>
                                        <p:strVal val="visible"/>
                                      </p:to>
                                    </p:set>
                                    <p:animEffect transition="in" filter="dissolve">
                                      <p:cBhvr>
                                        <p:cTn id="14" dur="500"/>
                                        <p:tgtEl>
                                          <p:spTgt spid="17418"/>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9" presetClass="entr" presetSubtype="0" fill="hold" nodeType="clickEffect">
                                  <p:stCondLst>
                                    <p:cond delay="0"/>
                                  </p:stCondLst>
                                  <p:childTnLst>
                                    <p:set>
                                      <p:cBhvr>
                                        <p:cTn id="18" dur="1" fill="hold">
                                          <p:stCondLst>
                                            <p:cond delay="0"/>
                                          </p:stCondLst>
                                        </p:cTn>
                                        <p:tgtEl>
                                          <p:spTgt spid="17413"/>
                                        </p:tgtEl>
                                        <p:attrNameLst>
                                          <p:attrName>style.visibility</p:attrName>
                                        </p:attrNameLst>
                                      </p:cBhvr>
                                      <p:to>
                                        <p:strVal val="visible"/>
                                      </p:to>
                                    </p:set>
                                    <p:animEffect transition="in" filter="dissolve">
                                      <p:cBhvr>
                                        <p:cTn id="19" dur="500"/>
                                        <p:tgtEl>
                                          <p:spTgt spid="1741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nodeType="clickEffect">
                                  <p:stCondLst>
                                    <p:cond delay="0"/>
                                  </p:stCondLst>
                                  <p:childTnLst>
                                    <p:set>
                                      <p:cBhvr>
                                        <p:cTn id="23" dur="1" fill="hold">
                                          <p:stCondLst>
                                            <p:cond delay="0"/>
                                          </p:stCondLst>
                                        </p:cTn>
                                        <p:tgtEl>
                                          <p:spTgt spid="17417"/>
                                        </p:tgtEl>
                                        <p:attrNameLst>
                                          <p:attrName>style.visibility</p:attrName>
                                        </p:attrNameLst>
                                      </p:cBhvr>
                                      <p:to>
                                        <p:strVal val="visible"/>
                                      </p:to>
                                    </p:set>
                                    <p:animEffect transition="in" filter="dissolve">
                                      <p:cBhvr>
                                        <p:cTn id="24" dur="500"/>
                                        <p:tgtEl>
                                          <p:spTgt spid="174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2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sz="quarter"/>
          </p:nvPr>
        </p:nvSpPr>
        <p:spPr>
          <a:xfrm>
            <a:off x="457200" y="0"/>
            <a:ext cx="8229600" cy="1143000"/>
          </a:xfrm>
        </p:spPr>
        <p:txBody>
          <a:bodyPr/>
          <a:lstStyle/>
          <a:p>
            <a:pPr eaLnBrk="1" hangingPunct="1"/>
            <a:r>
              <a:rPr lang="en-AU" altLang="en-US" sz="4000" b="1" smtClean="0"/>
              <a:t>Comparison of Reserve Designs</a:t>
            </a:r>
          </a:p>
        </p:txBody>
      </p:sp>
      <p:graphicFrame>
        <p:nvGraphicFramePr>
          <p:cNvPr id="2" name="Object 4"/>
          <p:cNvGraphicFramePr>
            <a:graphicFrameLocks noGrp="1" noChangeAspect="1"/>
          </p:cNvGraphicFramePr>
          <p:nvPr>
            <p:ph sz="quarter" idx="1"/>
          </p:nvPr>
        </p:nvGraphicFramePr>
        <p:xfrm>
          <a:off x="892175" y="1543050"/>
          <a:ext cx="3167063" cy="20843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Object 6"/>
          <p:cNvGraphicFramePr>
            <a:graphicFrameLocks noGrp="1" noChangeAspect="1"/>
          </p:cNvGraphicFramePr>
          <p:nvPr>
            <p:ph sz="quarter" idx="2"/>
          </p:nvPr>
        </p:nvGraphicFramePr>
        <p:xfrm>
          <a:off x="5083175" y="1543050"/>
          <a:ext cx="3167063" cy="208438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 name="Object 10"/>
          <p:cNvGraphicFramePr>
            <a:graphicFrameLocks noGrp="1" noChangeAspect="1"/>
          </p:cNvGraphicFramePr>
          <p:nvPr>
            <p:ph sz="quarter" idx="3"/>
          </p:nvPr>
        </p:nvGraphicFramePr>
        <p:xfrm>
          <a:off x="511175" y="3881438"/>
          <a:ext cx="3930650" cy="2085975"/>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5" name="C 4"/>
          <p:cNvGraphicFramePr>
            <a:graphicFrameLocks/>
          </p:cNvGraphicFramePr>
          <p:nvPr/>
        </p:nvGraphicFramePr>
        <p:xfrm>
          <a:off x="455613" y="1951038"/>
          <a:ext cx="3508375" cy="1635125"/>
        </p:xfrm>
        <a:graphic>
          <a:graphicData uri="http://schemas.openxmlformats.org/drawingml/2006/chart">
            <c:chart xmlns:c="http://schemas.openxmlformats.org/drawingml/2006/chart" xmlns:r="http://schemas.openxmlformats.org/officeDocument/2006/relationships" r:id="rId6"/>
          </a:graphicData>
        </a:graphic>
      </p:graphicFrame>
      <p:sp>
        <p:nvSpPr>
          <p:cNvPr id="16404" name="Rectangle 5"/>
          <p:cNvSpPr>
            <a:spLocks noChangeArrowheads="1"/>
          </p:cNvSpPr>
          <p:nvPr/>
        </p:nvSpPr>
        <p:spPr bwMode="auto">
          <a:xfrm>
            <a:off x="457200" y="1219200"/>
            <a:ext cx="35052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defTabSz="45720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defTabSz="4572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defTabSz="4572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defTabSz="4572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400">
                <a:latin typeface="Calibri" panose="020F0502020204030204" pitchFamily="34" charset="0"/>
              </a:rPr>
              <a:t>Total area required (Km</a:t>
            </a:r>
            <a:r>
              <a:rPr lang="en-GB" altLang="en-US" sz="1400" baseline="30000">
                <a:latin typeface="Calibri" panose="020F0502020204030204" pitchFamily="34" charset="0"/>
              </a:rPr>
              <a:t>2</a:t>
            </a:r>
            <a:r>
              <a:rPr lang="en-GB" altLang="en-US" sz="1400">
                <a:latin typeface="Calibri" panose="020F0502020204030204" pitchFamily="34" charset="0"/>
              </a:rPr>
              <a:t>) for each scenario at four different conservation targets</a:t>
            </a:r>
            <a:endParaRPr lang="en-AU" altLang="en-US" sz="1400">
              <a:latin typeface="Calibri" panose="020F0502020204030204" pitchFamily="34" charset="0"/>
            </a:endParaRPr>
          </a:p>
        </p:txBody>
      </p:sp>
      <p:sp>
        <p:nvSpPr>
          <p:cNvPr id="16405" name="Rectangle 6"/>
          <p:cNvSpPr>
            <a:spLocks noChangeArrowheads="1"/>
          </p:cNvSpPr>
          <p:nvPr/>
        </p:nvSpPr>
        <p:spPr bwMode="auto">
          <a:xfrm>
            <a:off x="5159375" y="1252538"/>
            <a:ext cx="35052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defTabSz="45720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defTabSz="4572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defTabSz="4572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defTabSz="4572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400">
                <a:latin typeface="Calibri" panose="020F0502020204030204" pitchFamily="34" charset="0"/>
              </a:rPr>
              <a:t>Total perimeter required  (Km</a:t>
            </a:r>
            <a:r>
              <a:rPr lang="en-GB" altLang="en-US" sz="1400" baseline="30000">
                <a:latin typeface="Calibri" panose="020F0502020204030204" pitchFamily="34" charset="0"/>
              </a:rPr>
              <a:t>2</a:t>
            </a:r>
            <a:r>
              <a:rPr lang="en-GB" altLang="en-US" sz="1400">
                <a:latin typeface="Calibri" panose="020F0502020204030204" pitchFamily="34" charset="0"/>
              </a:rPr>
              <a:t>) for each scenario at four different conservation targets</a:t>
            </a:r>
            <a:endParaRPr lang="en-AU" altLang="en-US" sz="1400">
              <a:latin typeface="Calibri" panose="020F0502020204030204" pitchFamily="34" charset="0"/>
            </a:endParaRPr>
          </a:p>
        </p:txBody>
      </p:sp>
      <p:graphicFrame>
        <p:nvGraphicFramePr>
          <p:cNvPr id="6" name="C 5"/>
          <p:cNvGraphicFramePr>
            <a:graphicFrameLocks/>
          </p:cNvGraphicFramePr>
          <p:nvPr/>
        </p:nvGraphicFramePr>
        <p:xfrm>
          <a:off x="5138738" y="1951038"/>
          <a:ext cx="3548062" cy="1635125"/>
        </p:xfrm>
        <a:graphic>
          <a:graphicData uri="http://schemas.openxmlformats.org/drawingml/2006/chart">
            <c:chart xmlns:c="http://schemas.openxmlformats.org/drawingml/2006/chart" xmlns:r="http://schemas.openxmlformats.org/officeDocument/2006/relationships" r:id="rId7"/>
          </a:graphicData>
        </a:graphic>
      </p:graphicFrame>
      <p:sp>
        <p:nvSpPr>
          <p:cNvPr id="16407" name="Rectangle 8"/>
          <p:cNvSpPr>
            <a:spLocks noChangeArrowheads="1"/>
          </p:cNvSpPr>
          <p:nvPr/>
        </p:nvSpPr>
        <p:spPr bwMode="auto">
          <a:xfrm>
            <a:off x="5137150" y="3636963"/>
            <a:ext cx="35052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defTabSz="45720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defTabSz="4572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defTabSz="4572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defTabSz="4572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400">
                <a:latin typeface="Calibri" panose="020F0502020204030204" pitchFamily="34" charset="0"/>
              </a:rPr>
              <a:t>Percentage of area outside existing MPA network required to meet the four different conservation targets</a:t>
            </a:r>
            <a:endParaRPr lang="en-AU" altLang="en-US" sz="1400">
              <a:latin typeface="Calibri" panose="020F0502020204030204" pitchFamily="34" charset="0"/>
            </a:endParaRPr>
          </a:p>
        </p:txBody>
      </p:sp>
      <p:graphicFrame>
        <p:nvGraphicFramePr>
          <p:cNvPr id="7" name="C 6"/>
          <p:cNvGraphicFramePr>
            <a:graphicFrameLocks/>
          </p:cNvGraphicFramePr>
          <p:nvPr/>
        </p:nvGraphicFramePr>
        <p:xfrm>
          <a:off x="455613" y="4413250"/>
          <a:ext cx="3508375" cy="1608138"/>
        </p:xfrm>
        <a:graphic>
          <a:graphicData uri="http://schemas.openxmlformats.org/drawingml/2006/chart">
            <c:chart xmlns:c="http://schemas.openxmlformats.org/drawingml/2006/chart" xmlns:r="http://schemas.openxmlformats.org/officeDocument/2006/relationships" r:id="rId8"/>
          </a:graphicData>
        </a:graphic>
      </p:graphicFrame>
      <p:sp>
        <p:nvSpPr>
          <p:cNvPr id="16409" name="Rectangle 10"/>
          <p:cNvSpPr>
            <a:spLocks noChangeArrowheads="1"/>
          </p:cNvSpPr>
          <p:nvPr/>
        </p:nvSpPr>
        <p:spPr bwMode="auto">
          <a:xfrm>
            <a:off x="457200" y="3636963"/>
            <a:ext cx="3505200"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defTabSz="45720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defTabSz="4572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defTabSz="4572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defTabSz="4572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defTabSz="4572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400">
                <a:latin typeface="Calibri" panose="020F0502020204030204" pitchFamily="34" charset="0"/>
              </a:rPr>
              <a:t>Area Outside Existing MPA network required (Km</a:t>
            </a:r>
            <a:r>
              <a:rPr lang="en-GB" altLang="en-US" sz="1400" baseline="30000">
                <a:latin typeface="Calibri" panose="020F0502020204030204" pitchFamily="34" charset="0"/>
              </a:rPr>
              <a:t>2</a:t>
            </a:r>
            <a:r>
              <a:rPr lang="en-GB" altLang="en-US" sz="1400">
                <a:latin typeface="Calibri" panose="020F0502020204030204" pitchFamily="34" charset="0"/>
              </a:rPr>
              <a:t>) to meet the four different conservation targets</a:t>
            </a:r>
            <a:endParaRPr lang="en-AU" altLang="en-US" sz="1400">
              <a:latin typeface="Calibri" panose="020F0502020204030204" pitchFamily="34" charset="0"/>
            </a:endParaRPr>
          </a:p>
        </p:txBody>
      </p:sp>
      <p:graphicFrame>
        <p:nvGraphicFramePr>
          <p:cNvPr id="8" name="C 7"/>
          <p:cNvGraphicFramePr>
            <a:graphicFrameLocks/>
          </p:cNvGraphicFramePr>
          <p:nvPr/>
        </p:nvGraphicFramePr>
        <p:xfrm>
          <a:off x="5138738" y="4413250"/>
          <a:ext cx="3548062" cy="1608138"/>
        </p:xfrm>
        <a:graphic>
          <a:graphicData uri="http://schemas.openxmlformats.org/drawingml/2006/chart">
            <c:chart xmlns:c="http://schemas.openxmlformats.org/drawingml/2006/chart" xmlns:r="http://schemas.openxmlformats.org/officeDocument/2006/relationships" r:id="rId9"/>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6404"/>
                                        </p:tgtEl>
                                        <p:attrNameLst>
                                          <p:attrName>style.visibility</p:attrName>
                                        </p:attrNameLst>
                                      </p:cBhvr>
                                      <p:to>
                                        <p:strVal val="visible"/>
                                      </p:to>
                                    </p:set>
                                    <p:animEffect transition="in" filter="fade">
                                      <p:cBhvr>
                                        <p:cTn id="7" dur="1000"/>
                                        <p:tgtEl>
                                          <p:spTgt spid="16404"/>
                                        </p:tgtEl>
                                      </p:cBhvr>
                                    </p:animEffect>
                                    <p:anim calcmode="lin" valueType="num">
                                      <p:cBhvr>
                                        <p:cTn id="8" dur="1000" fill="hold"/>
                                        <p:tgtEl>
                                          <p:spTgt spid="16404"/>
                                        </p:tgtEl>
                                        <p:attrNameLst>
                                          <p:attrName>ppt_x</p:attrName>
                                        </p:attrNameLst>
                                      </p:cBhvr>
                                      <p:tavLst>
                                        <p:tav tm="0">
                                          <p:val>
                                            <p:strVal val="#ppt_x"/>
                                          </p:val>
                                        </p:tav>
                                        <p:tav tm="100000">
                                          <p:val>
                                            <p:strVal val="#ppt_x"/>
                                          </p:val>
                                        </p:tav>
                                      </p:tavLst>
                                    </p:anim>
                                    <p:anim calcmode="lin" valueType="num">
                                      <p:cBhvr>
                                        <p:cTn id="9" dur="1000" fill="hold"/>
                                        <p:tgtEl>
                                          <p:spTgt spid="164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9"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dissolve">
                                      <p:cBhvr>
                                        <p:cTn id="14" dur="500"/>
                                        <p:tgtEl>
                                          <p:spTgt spid="5"/>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6405"/>
                                        </p:tgtEl>
                                        <p:attrNameLst>
                                          <p:attrName>style.visibility</p:attrName>
                                        </p:attrNameLst>
                                      </p:cBhvr>
                                      <p:to>
                                        <p:strVal val="visible"/>
                                      </p:to>
                                    </p:set>
                                    <p:animEffect transition="in" filter="fade">
                                      <p:cBhvr>
                                        <p:cTn id="19" dur="1000"/>
                                        <p:tgtEl>
                                          <p:spTgt spid="16405"/>
                                        </p:tgtEl>
                                      </p:cBhvr>
                                    </p:animEffect>
                                    <p:anim calcmode="lin" valueType="num">
                                      <p:cBhvr>
                                        <p:cTn id="20" dur="1000" fill="hold"/>
                                        <p:tgtEl>
                                          <p:spTgt spid="16405"/>
                                        </p:tgtEl>
                                        <p:attrNameLst>
                                          <p:attrName>ppt_x</p:attrName>
                                        </p:attrNameLst>
                                      </p:cBhvr>
                                      <p:tavLst>
                                        <p:tav tm="0">
                                          <p:val>
                                            <p:strVal val="#ppt_x"/>
                                          </p:val>
                                        </p:tav>
                                        <p:tav tm="100000">
                                          <p:val>
                                            <p:strVal val="#ppt_x"/>
                                          </p:val>
                                        </p:tav>
                                      </p:tavLst>
                                    </p:anim>
                                    <p:anim calcmode="lin" valueType="num">
                                      <p:cBhvr>
                                        <p:cTn id="21" dur="1000" fill="hold"/>
                                        <p:tgtEl>
                                          <p:spTgt spid="16405"/>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dissolve">
                                      <p:cBhvr>
                                        <p:cTn id="26" dur="500"/>
                                        <p:tgtEl>
                                          <p:spTgt spid="6"/>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6409"/>
                                        </p:tgtEl>
                                        <p:attrNameLst>
                                          <p:attrName>style.visibility</p:attrName>
                                        </p:attrNameLst>
                                      </p:cBhvr>
                                      <p:to>
                                        <p:strVal val="visible"/>
                                      </p:to>
                                    </p:set>
                                    <p:animEffect transition="in" filter="fade">
                                      <p:cBhvr>
                                        <p:cTn id="31" dur="1000"/>
                                        <p:tgtEl>
                                          <p:spTgt spid="16409"/>
                                        </p:tgtEl>
                                      </p:cBhvr>
                                    </p:animEffect>
                                    <p:anim calcmode="lin" valueType="num">
                                      <p:cBhvr>
                                        <p:cTn id="32" dur="1000" fill="hold"/>
                                        <p:tgtEl>
                                          <p:spTgt spid="16409"/>
                                        </p:tgtEl>
                                        <p:attrNameLst>
                                          <p:attrName>ppt_x</p:attrName>
                                        </p:attrNameLst>
                                      </p:cBhvr>
                                      <p:tavLst>
                                        <p:tav tm="0">
                                          <p:val>
                                            <p:strVal val="#ppt_x"/>
                                          </p:val>
                                        </p:tav>
                                        <p:tav tm="100000">
                                          <p:val>
                                            <p:strVal val="#ppt_x"/>
                                          </p:val>
                                        </p:tav>
                                      </p:tavLst>
                                    </p:anim>
                                    <p:anim calcmode="lin" valueType="num">
                                      <p:cBhvr>
                                        <p:cTn id="33" dur="1000" fill="hold"/>
                                        <p:tgtEl>
                                          <p:spTgt spid="16409"/>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dissolve">
                                      <p:cBhvr>
                                        <p:cTn id="38" dur="500"/>
                                        <p:tgtEl>
                                          <p:spTgt spid="7"/>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6407"/>
                                        </p:tgtEl>
                                        <p:attrNameLst>
                                          <p:attrName>style.visibility</p:attrName>
                                        </p:attrNameLst>
                                      </p:cBhvr>
                                      <p:to>
                                        <p:strVal val="visible"/>
                                      </p:to>
                                    </p:set>
                                    <p:animEffect transition="in" filter="fade">
                                      <p:cBhvr>
                                        <p:cTn id="43" dur="1000"/>
                                        <p:tgtEl>
                                          <p:spTgt spid="16407"/>
                                        </p:tgtEl>
                                      </p:cBhvr>
                                    </p:animEffect>
                                    <p:anim calcmode="lin" valueType="num">
                                      <p:cBhvr>
                                        <p:cTn id="44" dur="1000" fill="hold"/>
                                        <p:tgtEl>
                                          <p:spTgt spid="16407"/>
                                        </p:tgtEl>
                                        <p:attrNameLst>
                                          <p:attrName>ppt_x</p:attrName>
                                        </p:attrNameLst>
                                      </p:cBhvr>
                                      <p:tavLst>
                                        <p:tav tm="0">
                                          <p:val>
                                            <p:strVal val="#ppt_x"/>
                                          </p:val>
                                        </p:tav>
                                        <p:tav tm="100000">
                                          <p:val>
                                            <p:strVal val="#ppt_x"/>
                                          </p:val>
                                        </p:tav>
                                      </p:tavLst>
                                    </p:anim>
                                    <p:anim calcmode="lin" valueType="num">
                                      <p:cBhvr>
                                        <p:cTn id="45" dur="1000" fill="hold"/>
                                        <p:tgtEl>
                                          <p:spTgt spid="16407"/>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9"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dissolve">
                                      <p:cBhvr>
                                        <p:cTn id="5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16404" grpId="0"/>
      <p:bldP spid="16405" grpId="0"/>
      <p:bldGraphic spid="6" grpId="0">
        <p:bldAsOne/>
      </p:bldGraphic>
      <p:bldP spid="16407" grpId="0"/>
      <p:bldGraphic spid="7" grpId="0">
        <p:bldAsOne/>
      </p:bldGraphic>
      <p:bldP spid="16409" grpId="0"/>
      <p:bldGraphic spid="8"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133350"/>
            <a:ext cx="8229600" cy="1143000"/>
          </a:xfrm>
        </p:spPr>
        <p:txBody>
          <a:bodyPr/>
          <a:lstStyle/>
          <a:p>
            <a:pPr eaLnBrk="1" hangingPunct="1"/>
            <a:r>
              <a:rPr lang="en-AU" altLang="en-US" sz="4000" b="1" smtClean="0"/>
              <a:t>Summary</a:t>
            </a:r>
          </a:p>
        </p:txBody>
      </p:sp>
      <p:sp>
        <p:nvSpPr>
          <p:cNvPr id="55299" name="Rectangle 3"/>
          <p:cNvSpPr>
            <a:spLocks noGrp="1" noChangeArrowheads="1"/>
          </p:cNvSpPr>
          <p:nvPr>
            <p:ph sz="half" idx="1"/>
          </p:nvPr>
        </p:nvSpPr>
        <p:spPr>
          <a:xfrm>
            <a:off x="457200" y="1920875"/>
            <a:ext cx="4038600" cy="4433888"/>
          </a:xfrm>
        </p:spPr>
        <p:txBody>
          <a:bodyPr/>
          <a:lstStyle/>
          <a:p>
            <a:pPr eaLnBrk="1" hangingPunct="1">
              <a:spcBef>
                <a:spcPct val="0"/>
              </a:spcBef>
            </a:pPr>
            <a:endParaRPr lang="en-US" altLang="en-US" smtClean="0"/>
          </a:p>
          <a:p>
            <a:pPr eaLnBrk="1" hangingPunct="1">
              <a:spcBef>
                <a:spcPct val="0"/>
              </a:spcBef>
            </a:pPr>
            <a:endParaRPr lang="en-US" altLang="en-US" smtClean="0"/>
          </a:p>
          <a:p>
            <a:pPr eaLnBrk="1" hangingPunct="1"/>
            <a:endParaRPr lang="en-AU" altLang="en-US" smtClean="0"/>
          </a:p>
        </p:txBody>
      </p:sp>
      <p:sp>
        <p:nvSpPr>
          <p:cNvPr id="8198" name="Rectangle 6"/>
          <p:cNvSpPr>
            <a:spLocks noGrp="1" noChangeArrowheads="1"/>
          </p:cNvSpPr>
          <p:nvPr>
            <p:ph sz="half" idx="2"/>
          </p:nvPr>
        </p:nvSpPr>
        <p:spPr>
          <a:xfrm>
            <a:off x="381000" y="1270000"/>
            <a:ext cx="8229600" cy="4525963"/>
          </a:xfrm>
        </p:spPr>
        <p:txBody>
          <a:bodyPr/>
          <a:lstStyle/>
          <a:p>
            <a:pPr eaLnBrk="1" hangingPunct="1">
              <a:defRPr/>
            </a:pPr>
            <a:r>
              <a:rPr lang="en-AU" dirty="0" smtClean="0">
                <a:latin typeface="+mj-lt"/>
              </a:rPr>
              <a:t>Current </a:t>
            </a:r>
            <a:r>
              <a:rPr lang="en-AU" i="1" dirty="0" smtClean="0">
                <a:latin typeface="+mj-lt"/>
              </a:rPr>
              <a:t>ad hoc</a:t>
            </a:r>
            <a:r>
              <a:rPr lang="en-AU" dirty="0" smtClean="0">
                <a:latin typeface="+mj-lt"/>
              </a:rPr>
              <a:t> MPA network is inefficient: 14 of 20 habitats not adequately represented</a:t>
            </a:r>
          </a:p>
          <a:p>
            <a:pPr eaLnBrk="1" hangingPunct="1">
              <a:defRPr/>
            </a:pPr>
            <a:r>
              <a:rPr lang="en-AU" dirty="0" smtClean="0">
                <a:solidFill>
                  <a:schemeClr val="accent2">
                    <a:lumMod val="75000"/>
                  </a:schemeClr>
                </a:solidFill>
                <a:latin typeface="+mj-lt"/>
              </a:rPr>
              <a:t>Locking in existing reserves most costly solution: an extra 1,782 Km</a:t>
            </a:r>
            <a:r>
              <a:rPr lang="en-AU" baseline="30000" dirty="0" smtClean="0">
                <a:solidFill>
                  <a:schemeClr val="accent2">
                    <a:lumMod val="75000"/>
                  </a:schemeClr>
                </a:solidFill>
                <a:latin typeface="+mj-lt"/>
              </a:rPr>
              <a:t>2 </a:t>
            </a:r>
            <a:r>
              <a:rPr lang="en-AU" dirty="0" smtClean="0">
                <a:solidFill>
                  <a:schemeClr val="accent2">
                    <a:lumMod val="75000"/>
                  </a:schemeClr>
                </a:solidFill>
                <a:latin typeface="+mj-lt"/>
              </a:rPr>
              <a:t>at 30% target</a:t>
            </a:r>
          </a:p>
          <a:p>
            <a:pPr eaLnBrk="1" hangingPunct="1">
              <a:defRPr/>
            </a:pPr>
            <a:r>
              <a:rPr lang="en-AU" dirty="0" smtClean="0">
                <a:latin typeface="+mj-lt"/>
              </a:rPr>
              <a:t>Difference in area between open (optimal) and 2-step is surprisingly small: less than 5% across range of targets</a:t>
            </a:r>
          </a:p>
        </p:txBody>
      </p:sp>
      <p:pic>
        <p:nvPicPr>
          <p:cNvPr id="553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8525" y="3978275"/>
            <a:ext cx="4337050" cy="2879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8198">
                                            <p:txEl>
                                              <p:pRg st="0" end="0"/>
                                            </p:txEl>
                                          </p:spTgt>
                                        </p:tgtEl>
                                        <p:attrNameLst>
                                          <p:attrName>style.visibility</p:attrName>
                                        </p:attrNameLst>
                                      </p:cBhvr>
                                      <p:to>
                                        <p:strVal val="visible"/>
                                      </p:to>
                                    </p:set>
                                    <p:animEffect transition="in" filter="fade">
                                      <p:cBhvr>
                                        <p:cTn id="7" dur="1000"/>
                                        <p:tgtEl>
                                          <p:spTgt spid="8198">
                                            <p:txEl>
                                              <p:pRg st="0" end="0"/>
                                            </p:txEl>
                                          </p:spTgt>
                                        </p:tgtEl>
                                      </p:cBhvr>
                                    </p:animEffect>
                                    <p:anim calcmode="lin" valueType="num">
                                      <p:cBhvr>
                                        <p:cTn id="8" dur="1000" fill="hold"/>
                                        <p:tgtEl>
                                          <p:spTgt spid="819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8198">
                                            <p:txEl>
                                              <p:pRg st="1" end="1"/>
                                            </p:txEl>
                                          </p:spTgt>
                                        </p:tgtEl>
                                        <p:attrNameLst>
                                          <p:attrName>style.visibility</p:attrName>
                                        </p:attrNameLst>
                                      </p:cBhvr>
                                      <p:to>
                                        <p:strVal val="visible"/>
                                      </p:to>
                                    </p:set>
                                    <p:animEffect transition="in" filter="fade">
                                      <p:cBhvr>
                                        <p:cTn id="14" dur="1000"/>
                                        <p:tgtEl>
                                          <p:spTgt spid="8198">
                                            <p:txEl>
                                              <p:pRg st="1" end="1"/>
                                            </p:txEl>
                                          </p:spTgt>
                                        </p:tgtEl>
                                      </p:cBhvr>
                                    </p:animEffect>
                                    <p:anim calcmode="lin" valueType="num">
                                      <p:cBhvr>
                                        <p:cTn id="15" dur="1000" fill="hold"/>
                                        <p:tgtEl>
                                          <p:spTgt spid="819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8198">
                                            <p:txEl>
                                              <p:pRg st="2" end="2"/>
                                            </p:txEl>
                                          </p:spTgt>
                                        </p:tgtEl>
                                        <p:attrNameLst>
                                          <p:attrName>style.visibility</p:attrName>
                                        </p:attrNameLst>
                                      </p:cBhvr>
                                      <p:to>
                                        <p:strVal val="visible"/>
                                      </p:to>
                                    </p:set>
                                    <p:animEffect transition="in" filter="fade">
                                      <p:cBhvr>
                                        <p:cTn id="21" dur="1000"/>
                                        <p:tgtEl>
                                          <p:spTgt spid="8198">
                                            <p:txEl>
                                              <p:pRg st="2" end="2"/>
                                            </p:txEl>
                                          </p:spTgt>
                                        </p:tgtEl>
                                      </p:cBhvr>
                                    </p:animEffect>
                                    <p:anim calcmode="lin" valueType="num">
                                      <p:cBhvr>
                                        <p:cTn id="22" dur="1000" fill="hold"/>
                                        <p:tgtEl>
                                          <p:spTgt spid="819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19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AU" altLang="en-US" sz="4000" b="1" smtClean="0"/>
              <a:t>Implications &amp; Limitations</a:t>
            </a:r>
          </a:p>
        </p:txBody>
      </p:sp>
      <p:sp>
        <p:nvSpPr>
          <p:cNvPr id="9219" name="Rectangle 3"/>
          <p:cNvSpPr>
            <a:spLocks noGrp="1" noChangeArrowheads="1"/>
          </p:cNvSpPr>
          <p:nvPr>
            <p:ph idx="1"/>
          </p:nvPr>
        </p:nvSpPr>
        <p:spPr/>
        <p:txBody>
          <a:bodyPr/>
          <a:lstStyle/>
          <a:p>
            <a:pPr eaLnBrk="1" hangingPunct="1">
              <a:spcBef>
                <a:spcPct val="0"/>
              </a:spcBef>
              <a:defRPr/>
            </a:pPr>
            <a:r>
              <a:rPr lang="en-US" dirty="0" smtClean="0">
                <a:latin typeface="+mj-lt"/>
              </a:rPr>
              <a:t>Method can be re-used on any scale </a:t>
            </a:r>
          </a:p>
          <a:p>
            <a:pPr eaLnBrk="1" hangingPunct="1">
              <a:defRPr/>
            </a:pPr>
            <a:r>
              <a:rPr lang="en-AU" dirty="0" smtClean="0">
                <a:latin typeface="+mj-lt"/>
              </a:rPr>
              <a:t>Fuller et </a:t>
            </a:r>
            <a:r>
              <a:rPr lang="en-AU" dirty="0" err="1" smtClean="0">
                <a:latin typeface="+mj-lt"/>
              </a:rPr>
              <a:t>al’s</a:t>
            </a:r>
            <a:r>
              <a:rPr lang="en-AU" dirty="0" smtClean="0">
                <a:latin typeface="+mj-lt"/>
              </a:rPr>
              <a:t> research in Nature Letters, July 2010</a:t>
            </a:r>
          </a:p>
          <a:p>
            <a:pPr eaLnBrk="1" hangingPunct="1">
              <a:spcBef>
                <a:spcPct val="0"/>
              </a:spcBef>
              <a:defRPr/>
            </a:pPr>
            <a:r>
              <a:rPr lang="en-US" dirty="0" smtClean="0">
                <a:latin typeface="+mj-lt"/>
              </a:rPr>
              <a:t>Basic use of cost</a:t>
            </a:r>
          </a:p>
          <a:p>
            <a:pPr eaLnBrk="1" hangingPunct="1">
              <a:defRPr/>
            </a:pPr>
            <a:r>
              <a:rPr lang="en-AU" dirty="0" smtClean="0">
                <a:latin typeface="+mj-lt"/>
              </a:rPr>
              <a:t>Garbage In – Garbage Out</a:t>
            </a:r>
          </a:p>
        </p:txBody>
      </p:sp>
      <p:pic>
        <p:nvPicPr>
          <p:cNvPr id="573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913" y="4000500"/>
            <a:ext cx="6524625" cy="2724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9219">
                                            <p:txEl>
                                              <p:pRg st="1" end="1"/>
                                            </p:txEl>
                                          </p:spTgt>
                                        </p:tgtEl>
                                        <p:attrNameLst>
                                          <p:attrName>style.visibility</p:attrName>
                                        </p:attrNameLst>
                                      </p:cBhvr>
                                      <p:to>
                                        <p:strVal val="visible"/>
                                      </p:to>
                                    </p:set>
                                    <p:animEffect transition="in" filter="fade">
                                      <p:cBhvr>
                                        <p:cTn id="14" dur="1000"/>
                                        <p:tgtEl>
                                          <p:spTgt spid="9219">
                                            <p:txEl>
                                              <p:pRg st="1" end="1"/>
                                            </p:txEl>
                                          </p:spTgt>
                                        </p:tgtEl>
                                      </p:cBhvr>
                                    </p:animEffect>
                                    <p:anim calcmode="lin" valueType="num">
                                      <p:cBhvr>
                                        <p:cTn id="15"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9219">
                                            <p:txEl>
                                              <p:pRg st="2" end="2"/>
                                            </p:txEl>
                                          </p:spTgt>
                                        </p:tgtEl>
                                        <p:attrNameLst>
                                          <p:attrName>style.visibility</p:attrName>
                                        </p:attrNameLst>
                                      </p:cBhvr>
                                      <p:to>
                                        <p:strVal val="visible"/>
                                      </p:to>
                                    </p:set>
                                    <p:animEffect transition="in" filter="fade">
                                      <p:cBhvr>
                                        <p:cTn id="21" dur="1000"/>
                                        <p:tgtEl>
                                          <p:spTgt spid="9219">
                                            <p:txEl>
                                              <p:pRg st="2" end="2"/>
                                            </p:txEl>
                                          </p:spTgt>
                                        </p:tgtEl>
                                      </p:cBhvr>
                                    </p:animEffect>
                                    <p:anim calcmode="lin" valueType="num">
                                      <p:cBhvr>
                                        <p:cTn id="22"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9219">
                                            <p:txEl>
                                              <p:pRg st="3" end="3"/>
                                            </p:txEl>
                                          </p:spTgt>
                                        </p:tgtEl>
                                        <p:attrNameLst>
                                          <p:attrName>style.visibility</p:attrName>
                                        </p:attrNameLst>
                                      </p:cBhvr>
                                      <p:to>
                                        <p:strVal val="visible"/>
                                      </p:to>
                                    </p:set>
                                    <p:animEffect transition="in" filter="fade">
                                      <p:cBhvr>
                                        <p:cTn id="28" dur="1000"/>
                                        <p:tgtEl>
                                          <p:spTgt spid="9219">
                                            <p:txEl>
                                              <p:pRg st="3" end="3"/>
                                            </p:txEl>
                                          </p:spTgt>
                                        </p:tgtEl>
                                      </p:cBhvr>
                                    </p:animEffect>
                                    <p:anim calcmode="lin" valueType="num">
                                      <p:cBhvr>
                                        <p:cTn id="29"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6"/>
          <p:cNvSpPr>
            <a:spLocks noChangeArrowheads="1"/>
          </p:cNvSpPr>
          <p:nvPr/>
        </p:nvSpPr>
        <p:spPr bwMode="auto">
          <a:xfrm>
            <a:off x="365125" y="795338"/>
            <a:ext cx="8712200" cy="120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defRPr/>
            </a:pPr>
            <a:r>
              <a:rPr lang="en-GB" sz="2400" dirty="0">
                <a:solidFill>
                  <a:schemeClr val="accent2">
                    <a:lumMod val="75000"/>
                  </a:schemeClr>
                </a:solidFill>
                <a:latin typeface="Arial" charset="0"/>
                <a:cs typeface="Arial" charset="0"/>
              </a:rPr>
              <a:t>Are Highly Protected Marine Nature Reserves (HPMNRs) are needed so that there are areas as close-as-possible-to-natural for scientific study?</a:t>
            </a:r>
            <a:endParaRPr lang="en-US" sz="2400" dirty="0">
              <a:solidFill>
                <a:schemeClr val="accent2">
                  <a:lumMod val="75000"/>
                </a:schemeClr>
              </a:solidFill>
              <a:latin typeface="Arial" charset="0"/>
              <a:cs typeface="Arial" charset="0"/>
            </a:endParaRPr>
          </a:p>
        </p:txBody>
      </p:sp>
      <p:sp>
        <p:nvSpPr>
          <p:cNvPr id="59395" name="Text Box 7"/>
          <p:cNvSpPr txBox="1">
            <a:spLocks noChangeArrowheads="1"/>
          </p:cNvSpPr>
          <p:nvPr/>
        </p:nvSpPr>
        <p:spPr bwMode="auto">
          <a:xfrm>
            <a:off x="230188" y="2106613"/>
            <a:ext cx="64023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400">
                <a:latin typeface="Arial" panose="020B0604020202020204" pitchFamily="34" charset="0"/>
              </a:rPr>
              <a:t>With HPMNRs, studies can be undertaken to: </a:t>
            </a:r>
            <a:endParaRPr lang="en-US" altLang="en-US" sz="2400">
              <a:latin typeface="Arial" panose="020B0604020202020204" pitchFamily="34" charset="0"/>
            </a:endParaRPr>
          </a:p>
        </p:txBody>
      </p:sp>
      <p:sp>
        <p:nvSpPr>
          <p:cNvPr id="39944" name="Text Box 8"/>
          <p:cNvSpPr txBox="1">
            <a:spLocks noChangeArrowheads="1"/>
          </p:cNvSpPr>
          <p:nvPr/>
        </p:nvSpPr>
        <p:spPr bwMode="auto">
          <a:xfrm rot="446700">
            <a:off x="269875" y="3255963"/>
            <a:ext cx="8734425" cy="92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Char char="•"/>
            </a:pPr>
            <a:r>
              <a:rPr lang="en-GB" altLang="en-US" sz="1800">
                <a:latin typeface="Arial" panose="020B0604020202020204" pitchFamily="34" charset="0"/>
              </a:rPr>
              <a:t> Separate changes that are occurring as a result of human activities (outside HPMNRs) from natural fluctuations (inside HPMNRs). I.e. using HPMNRs as reference locations. </a:t>
            </a:r>
            <a:endParaRPr lang="en-US" altLang="en-US" sz="1800">
              <a:latin typeface="Arial" panose="020B0604020202020204" pitchFamily="34" charset="0"/>
            </a:endParaRPr>
          </a:p>
        </p:txBody>
      </p:sp>
      <p:sp>
        <p:nvSpPr>
          <p:cNvPr id="39945" name="Text Box 9"/>
          <p:cNvSpPr txBox="1">
            <a:spLocks noChangeArrowheads="1"/>
          </p:cNvSpPr>
          <p:nvPr/>
        </p:nvSpPr>
        <p:spPr bwMode="auto">
          <a:xfrm rot="-447065">
            <a:off x="376238" y="5546725"/>
            <a:ext cx="8877300" cy="738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Char char="•"/>
            </a:pPr>
            <a:r>
              <a:rPr lang="en-GB" altLang="en-US" sz="2400">
                <a:latin typeface="Arial" panose="020B0604020202020204" pitchFamily="34" charset="0"/>
              </a:rPr>
              <a:t> </a:t>
            </a:r>
            <a:r>
              <a:rPr lang="en-GB" altLang="en-US" sz="1800">
                <a:latin typeface="Arial" panose="020B0604020202020204" pitchFamily="34" charset="0"/>
              </a:rPr>
              <a:t>Compare recovery rates and resilience under close-as-possible-to-natural condition (inside HPMNRs) from perturbated situations (outside HPMNRs).</a:t>
            </a:r>
            <a:endParaRPr lang="en-US" altLang="en-US" sz="1800">
              <a:latin typeface="Arial" panose="020B0604020202020204" pitchFamily="34" charset="0"/>
            </a:endParaRPr>
          </a:p>
        </p:txBody>
      </p:sp>
      <p:sp>
        <p:nvSpPr>
          <p:cNvPr id="39946" name="Text Box 10"/>
          <p:cNvSpPr txBox="1">
            <a:spLocks noChangeArrowheads="1"/>
          </p:cNvSpPr>
          <p:nvPr/>
        </p:nvSpPr>
        <p:spPr bwMode="auto">
          <a:xfrm>
            <a:off x="0" y="3952875"/>
            <a:ext cx="3200400" cy="175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charset="0"/>
                <a:cs typeface="Arial" charset="0"/>
              </a:defRPr>
            </a:lvl1pPr>
            <a:lvl2pPr marL="742950" indent="-285750" eaLnBrk="0" hangingPunct="0">
              <a:defRPr sz="2400">
                <a:solidFill>
                  <a:schemeClr val="tx1"/>
                </a:solidFill>
                <a:latin typeface="Arial" charset="0"/>
                <a:cs typeface="Arial" charset="0"/>
              </a:defRPr>
            </a:lvl2pPr>
            <a:lvl3pPr marL="1143000" indent="-228600" eaLnBrk="0" hangingPunct="0">
              <a:defRPr sz="2400">
                <a:solidFill>
                  <a:schemeClr val="tx1"/>
                </a:solidFill>
                <a:latin typeface="Arial" charset="0"/>
                <a:cs typeface="Arial" charset="0"/>
              </a:defRPr>
            </a:lvl3pPr>
            <a:lvl4pPr marL="1600200" indent="-228600" eaLnBrk="0" hangingPunct="0">
              <a:defRPr sz="2400">
                <a:solidFill>
                  <a:schemeClr val="tx1"/>
                </a:solidFill>
                <a:latin typeface="Arial" charset="0"/>
                <a:cs typeface="Arial" charset="0"/>
              </a:defRPr>
            </a:lvl4pPr>
            <a:lvl5pPr marL="2057400" indent="-228600" eaLnBrk="0" hangingPunct="0">
              <a:defRPr sz="2400">
                <a:solidFill>
                  <a:schemeClr val="tx1"/>
                </a:solidFill>
                <a:latin typeface="Arial" charset="0"/>
                <a:cs typeface="Arial" charset="0"/>
              </a:defRPr>
            </a:lvl5pPr>
            <a:lvl6pPr marL="2514600" indent="-228600" eaLnBrk="0" fontAlgn="base" hangingPunct="0">
              <a:spcBef>
                <a:spcPct val="0"/>
              </a:spcBef>
              <a:spcAft>
                <a:spcPct val="0"/>
              </a:spcAft>
              <a:defRPr sz="2400">
                <a:solidFill>
                  <a:schemeClr val="tx1"/>
                </a:solidFill>
                <a:latin typeface="Arial" charset="0"/>
                <a:cs typeface="Arial" charset="0"/>
              </a:defRPr>
            </a:lvl6pPr>
            <a:lvl7pPr marL="2971800" indent="-228600" eaLnBrk="0" fontAlgn="base" hangingPunct="0">
              <a:spcBef>
                <a:spcPct val="0"/>
              </a:spcBef>
              <a:spcAft>
                <a:spcPct val="0"/>
              </a:spcAft>
              <a:defRPr sz="2400">
                <a:solidFill>
                  <a:schemeClr val="tx1"/>
                </a:solidFill>
                <a:latin typeface="Arial" charset="0"/>
                <a:cs typeface="Arial" charset="0"/>
              </a:defRPr>
            </a:lvl7pPr>
            <a:lvl8pPr marL="3429000" indent="-228600" eaLnBrk="0" fontAlgn="base" hangingPunct="0">
              <a:spcBef>
                <a:spcPct val="0"/>
              </a:spcBef>
              <a:spcAft>
                <a:spcPct val="0"/>
              </a:spcAft>
              <a:defRPr sz="2400">
                <a:solidFill>
                  <a:schemeClr val="tx1"/>
                </a:solidFill>
                <a:latin typeface="Arial" charset="0"/>
                <a:cs typeface="Arial" charset="0"/>
              </a:defRPr>
            </a:lvl8pPr>
            <a:lvl9pPr marL="3886200" indent="-228600" eaLnBrk="0" fontAlgn="base" hangingPunct="0">
              <a:spcBef>
                <a:spcPct val="0"/>
              </a:spcBef>
              <a:spcAft>
                <a:spcPct val="0"/>
              </a:spcAft>
              <a:defRPr sz="2400">
                <a:solidFill>
                  <a:schemeClr val="tx1"/>
                </a:solidFill>
                <a:latin typeface="Arial" charset="0"/>
                <a:cs typeface="Arial" charset="0"/>
              </a:defRPr>
            </a:lvl9pPr>
          </a:lstStyle>
          <a:p>
            <a:pPr algn="ctr" eaLnBrk="1" hangingPunct="1">
              <a:buFontTx/>
              <a:buChar char="•"/>
              <a:defRPr/>
            </a:pPr>
            <a:r>
              <a:rPr lang="en-GB" sz="1800" dirty="0" smtClean="0">
                <a:solidFill>
                  <a:schemeClr val="accent2">
                    <a:lumMod val="75000"/>
                  </a:schemeClr>
                </a:solidFill>
              </a:rPr>
              <a:t> Investigate the consequences of removing exploitation on species  interactions and community development / change / recovery.</a:t>
            </a:r>
            <a:endParaRPr lang="en-US" sz="1800" dirty="0" smtClean="0">
              <a:solidFill>
                <a:schemeClr val="accent2">
                  <a:lumMod val="75000"/>
                </a:schemeClr>
              </a:solidFill>
            </a:endParaRPr>
          </a:p>
        </p:txBody>
      </p:sp>
      <p:sp>
        <p:nvSpPr>
          <p:cNvPr id="59399" name="Text Box 11"/>
          <p:cNvSpPr txBox="1">
            <a:spLocks noChangeArrowheads="1"/>
          </p:cNvSpPr>
          <p:nvPr/>
        </p:nvSpPr>
        <p:spPr bwMode="auto">
          <a:xfrm>
            <a:off x="8667750" y="88900"/>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17</a:t>
            </a:r>
            <a:endParaRPr lang="en-US" altLang="en-US" sz="1600">
              <a:latin typeface="Arial" panose="020B0604020202020204" pitchFamily="34" charset="0"/>
            </a:endParaRPr>
          </a:p>
        </p:txBody>
      </p:sp>
      <p:pic>
        <p:nvPicPr>
          <p:cNvPr id="5940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2175" y="4210050"/>
            <a:ext cx="1752600" cy="1238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4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4" grpId="0"/>
      <p:bldP spid="39945" grpId="0"/>
      <p:bldP spid="3994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9"/>
          <p:cNvPicPr>
            <a:picLocks noChangeAspect="1" noChangeArrowheads="1"/>
          </p:cNvPicPr>
          <p:nvPr/>
        </p:nvPicPr>
        <p:blipFill>
          <a:blip r:embed="rId3">
            <a:extLst>
              <a:ext uri="{28A0092B-C50C-407E-A947-70E740481C1C}">
                <a14:useLocalDpi xmlns:a14="http://schemas.microsoft.com/office/drawing/2010/main" val="0"/>
              </a:ext>
            </a:extLst>
          </a:blip>
          <a:srcRect l="25061" t="29242" r="10709" b="6010"/>
          <a:stretch>
            <a:fillRect/>
          </a:stretch>
        </p:blipFill>
        <p:spPr bwMode="auto">
          <a:xfrm>
            <a:off x="0" y="-82550"/>
            <a:ext cx="9144000" cy="694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5615" name="Group 15"/>
          <p:cNvGrpSpPr>
            <a:grpSpLocks/>
          </p:cNvGrpSpPr>
          <p:nvPr/>
        </p:nvGrpSpPr>
        <p:grpSpPr bwMode="auto">
          <a:xfrm>
            <a:off x="1900238" y="3213100"/>
            <a:ext cx="1438275" cy="463550"/>
            <a:chOff x="1197" y="2024"/>
            <a:chExt cx="906" cy="292"/>
          </a:xfrm>
        </p:grpSpPr>
        <p:sp>
          <p:nvSpPr>
            <p:cNvPr id="61446" name="Text Box 10"/>
            <p:cNvSpPr txBox="1">
              <a:spLocks noChangeArrowheads="1"/>
            </p:cNvSpPr>
            <p:nvPr/>
          </p:nvSpPr>
          <p:spPr bwMode="auto">
            <a:xfrm>
              <a:off x="1197" y="2024"/>
              <a:ext cx="640"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400">
                  <a:latin typeface="Arial" panose="020B0604020202020204" pitchFamily="34" charset="0"/>
                </a:rPr>
                <a:t>Lundy</a:t>
              </a:r>
              <a:endParaRPr lang="en-US" altLang="en-US" sz="2400">
                <a:latin typeface="Arial" panose="020B0604020202020204" pitchFamily="34" charset="0"/>
              </a:endParaRPr>
            </a:p>
          </p:txBody>
        </p:sp>
        <p:sp>
          <p:nvSpPr>
            <p:cNvPr id="61447" name="Oval 11"/>
            <p:cNvSpPr>
              <a:spLocks noChangeArrowheads="1"/>
            </p:cNvSpPr>
            <p:nvPr/>
          </p:nvSpPr>
          <p:spPr bwMode="auto">
            <a:xfrm>
              <a:off x="1866" y="2076"/>
              <a:ext cx="237" cy="240"/>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GB" altLang="en-US" sz="1800">
                <a:latin typeface="Arial" panose="020B0604020202020204" pitchFamily="34" charset="0"/>
              </a:endParaRPr>
            </a:p>
          </p:txBody>
        </p:sp>
      </p:grpSp>
      <p:sp>
        <p:nvSpPr>
          <p:cNvPr id="25613" name="Text Box 13"/>
          <p:cNvSpPr txBox="1">
            <a:spLocks noChangeArrowheads="1"/>
          </p:cNvSpPr>
          <p:nvPr/>
        </p:nvSpPr>
        <p:spPr bwMode="auto">
          <a:xfrm>
            <a:off x="1023938" y="58738"/>
            <a:ext cx="7940675"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defRPr/>
            </a:pPr>
            <a:r>
              <a:rPr lang="en-GB" sz="3600">
                <a:effectLst>
                  <a:outerShdw blurRad="38100" dist="38100" dir="2700000" algn="tl">
                    <a:srgbClr val="FFFFFF"/>
                  </a:outerShdw>
                </a:effectLst>
                <a:latin typeface="Arial" charset="0"/>
                <a:cs typeface="Arial" charset="0"/>
              </a:rPr>
              <a:t>Case study (recovery following exploitation) from the UK’s only No-Take Marine Reserve at Lundy</a:t>
            </a:r>
            <a:endParaRPr lang="en-US" sz="3600">
              <a:effectLst>
                <a:outerShdw blurRad="38100" dist="38100" dir="2700000" algn="tl">
                  <a:srgbClr val="FFFFFF"/>
                </a:outerShdw>
              </a:effectLst>
              <a:latin typeface="Arial" charset="0"/>
              <a:cs typeface="Arial" charset="0"/>
            </a:endParaRPr>
          </a:p>
        </p:txBody>
      </p:sp>
      <p:sp>
        <p:nvSpPr>
          <p:cNvPr id="61445" name="Text Box 16"/>
          <p:cNvSpPr txBox="1">
            <a:spLocks noChangeArrowheads="1"/>
          </p:cNvSpPr>
          <p:nvPr/>
        </p:nvSpPr>
        <p:spPr bwMode="auto">
          <a:xfrm>
            <a:off x="8667750" y="88900"/>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23</a:t>
            </a:r>
            <a:endParaRPr lang="en-US" altLang="en-US" sz="16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2"/>
          <p:cNvSpPr>
            <a:spLocks noGrp="1"/>
          </p:cNvSpPr>
          <p:nvPr>
            <p:ph type="title"/>
          </p:nvPr>
        </p:nvSpPr>
        <p:spPr>
          <a:xfrm>
            <a:off x="1908175" y="131763"/>
            <a:ext cx="8229600" cy="1143000"/>
          </a:xfrm>
        </p:spPr>
        <p:txBody>
          <a:bodyPr/>
          <a:lstStyle/>
          <a:p>
            <a:r>
              <a:rPr lang="en-GB" altLang="en-US" smtClean="0"/>
              <a:t>Lundy</a:t>
            </a:r>
          </a:p>
        </p:txBody>
      </p:sp>
      <p:sp>
        <p:nvSpPr>
          <p:cNvPr id="4" name="Content Placeholder 3"/>
          <p:cNvSpPr>
            <a:spLocks noGrp="1"/>
          </p:cNvSpPr>
          <p:nvPr>
            <p:ph idx="1"/>
          </p:nvPr>
        </p:nvSpPr>
        <p:spPr>
          <a:xfrm>
            <a:off x="200025" y="1076325"/>
            <a:ext cx="8478838" cy="4389438"/>
          </a:xfrm>
        </p:spPr>
        <p:txBody>
          <a:bodyPr/>
          <a:lstStyle/>
          <a:p>
            <a:pPr marL="0" indent="0" eaLnBrk="1" hangingPunct="1">
              <a:spcBef>
                <a:spcPct val="0"/>
              </a:spcBef>
              <a:buClrTx/>
              <a:buSzTx/>
              <a:buFont typeface="Wingdings 2" panose="05020102010507070707" pitchFamily="18" charset="2"/>
              <a:buNone/>
              <a:defRPr/>
            </a:pPr>
            <a:r>
              <a:rPr lang="en-GB" sz="1800" b="1" dirty="0" smtClean="0">
                <a:solidFill>
                  <a:prstClr val="black"/>
                </a:solidFill>
                <a:latin typeface="+mj-lt"/>
                <a:cs typeface="Arial" charset="0"/>
              </a:rPr>
              <a:t>Why?</a:t>
            </a:r>
          </a:p>
          <a:p>
            <a:pPr eaLnBrk="1" hangingPunct="1">
              <a:spcBef>
                <a:spcPct val="0"/>
              </a:spcBef>
              <a:buClrTx/>
              <a:buSzTx/>
              <a:defRPr/>
            </a:pPr>
            <a:r>
              <a:rPr lang="en-GB" sz="1800" dirty="0" smtClean="0">
                <a:solidFill>
                  <a:prstClr val="black"/>
                </a:solidFill>
                <a:latin typeface="+mj-lt"/>
                <a:cs typeface="Arial" charset="0"/>
              </a:rPr>
              <a:t>Geology </a:t>
            </a:r>
            <a:r>
              <a:rPr lang="en-GB" sz="1800" dirty="0">
                <a:solidFill>
                  <a:prstClr val="black"/>
                </a:solidFill>
                <a:latin typeface="+mj-lt"/>
                <a:cs typeface="Arial" charset="0"/>
              </a:rPr>
              <a:t>– seabed </a:t>
            </a:r>
            <a:r>
              <a:rPr lang="en-GB" sz="1800" dirty="0" smtClean="0">
                <a:solidFill>
                  <a:prstClr val="black"/>
                </a:solidFill>
                <a:latin typeface="+mj-lt"/>
                <a:cs typeface="Arial" charset="0"/>
              </a:rPr>
              <a:t>rocky</a:t>
            </a:r>
          </a:p>
          <a:p>
            <a:pPr eaLnBrk="1" hangingPunct="1">
              <a:spcBef>
                <a:spcPct val="0"/>
              </a:spcBef>
              <a:buClrTx/>
              <a:buSzTx/>
              <a:defRPr/>
            </a:pPr>
            <a:r>
              <a:rPr lang="en-GB" sz="1800" dirty="0" smtClean="0">
                <a:solidFill>
                  <a:prstClr val="black"/>
                </a:solidFill>
                <a:latin typeface="+mj-lt"/>
                <a:cs typeface="Arial" charset="0"/>
              </a:rPr>
              <a:t>Effective breakwater</a:t>
            </a:r>
            <a:endParaRPr lang="en-GB" sz="1800" dirty="0">
              <a:solidFill>
                <a:prstClr val="black"/>
              </a:solidFill>
              <a:latin typeface="+mj-lt"/>
              <a:cs typeface="Arial" charset="0"/>
            </a:endParaRPr>
          </a:p>
          <a:p>
            <a:pPr eaLnBrk="1" hangingPunct="1">
              <a:spcBef>
                <a:spcPct val="0"/>
              </a:spcBef>
              <a:buClrTx/>
              <a:buSzTx/>
              <a:defRPr/>
            </a:pPr>
            <a:r>
              <a:rPr lang="en-GB" sz="1800" dirty="0" smtClean="0">
                <a:solidFill>
                  <a:prstClr val="black"/>
                </a:solidFill>
                <a:latin typeface="+mj-lt"/>
                <a:cs typeface="Arial" charset="0"/>
              </a:rPr>
              <a:t>Filter </a:t>
            </a:r>
            <a:r>
              <a:rPr lang="en-GB" sz="1800" dirty="0">
                <a:solidFill>
                  <a:prstClr val="black"/>
                </a:solidFill>
                <a:latin typeface="+mj-lt"/>
                <a:cs typeface="Arial" charset="0"/>
              </a:rPr>
              <a:t>feeding species – sponges, anemones, stony &amp; soft corals</a:t>
            </a:r>
          </a:p>
          <a:p>
            <a:pPr eaLnBrk="1" hangingPunct="1">
              <a:spcBef>
                <a:spcPct val="0"/>
              </a:spcBef>
              <a:buClrTx/>
              <a:buSzTx/>
              <a:defRPr/>
            </a:pPr>
            <a:r>
              <a:rPr lang="en-GB" sz="1800" dirty="0" smtClean="0">
                <a:solidFill>
                  <a:prstClr val="black"/>
                </a:solidFill>
                <a:latin typeface="+mj-lt"/>
                <a:cs typeface="Arial" charset="0"/>
              </a:rPr>
              <a:t>Productive </a:t>
            </a:r>
            <a:r>
              <a:rPr lang="en-GB" sz="1800" dirty="0">
                <a:solidFill>
                  <a:prstClr val="black"/>
                </a:solidFill>
                <a:latin typeface="+mj-lt"/>
                <a:cs typeface="Arial" charset="0"/>
              </a:rPr>
              <a:t>seas – tide-swept waters of Bristol Channel</a:t>
            </a:r>
          </a:p>
          <a:p>
            <a:pPr eaLnBrk="1" hangingPunct="1">
              <a:spcBef>
                <a:spcPct val="0"/>
              </a:spcBef>
              <a:buClrTx/>
              <a:buSzTx/>
              <a:defRPr/>
            </a:pPr>
            <a:r>
              <a:rPr lang="en-GB" sz="1800" dirty="0" smtClean="0">
                <a:solidFill>
                  <a:prstClr val="black"/>
                </a:solidFill>
                <a:latin typeface="+mj-lt"/>
                <a:cs typeface="Arial" charset="0"/>
              </a:rPr>
              <a:t>Sits </a:t>
            </a:r>
            <a:r>
              <a:rPr lang="en-GB" sz="1800" dirty="0">
                <a:solidFill>
                  <a:prstClr val="black"/>
                </a:solidFill>
                <a:latin typeface="+mj-lt"/>
                <a:cs typeface="Arial" charset="0"/>
              </a:rPr>
              <a:t>between boundary of cold Boreal and warm </a:t>
            </a:r>
            <a:r>
              <a:rPr lang="en-GB" sz="1800" dirty="0" smtClean="0">
                <a:solidFill>
                  <a:prstClr val="black"/>
                </a:solidFill>
                <a:latin typeface="+mj-lt"/>
                <a:cs typeface="Arial" charset="0"/>
              </a:rPr>
              <a:t>temperate</a:t>
            </a:r>
          </a:p>
          <a:p>
            <a:pPr eaLnBrk="1" hangingPunct="1">
              <a:spcBef>
                <a:spcPct val="0"/>
              </a:spcBef>
              <a:buClrTx/>
              <a:buSzTx/>
              <a:defRPr/>
            </a:pPr>
            <a:r>
              <a:rPr lang="en-GB" sz="1800" dirty="0" smtClean="0">
                <a:solidFill>
                  <a:prstClr val="black"/>
                </a:solidFill>
                <a:latin typeface="+mj-lt"/>
                <a:cs typeface="Arial" charset="0"/>
              </a:rPr>
              <a:t>Sunfish </a:t>
            </a:r>
            <a:r>
              <a:rPr lang="en-GB" sz="1800" dirty="0">
                <a:solidFill>
                  <a:prstClr val="black"/>
                </a:solidFill>
                <a:latin typeface="+mj-lt"/>
                <a:cs typeface="Arial" charset="0"/>
              </a:rPr>
              <a:t>and Basking sharks</a:t>
            </a:r>
          </a:p>
          <a:p>
            <a:pPr eaLnBrk="1" hangingPunct="1">
              <a:spcBef>
                <a:spcPct val="0"/>
              </a:spcBef>
              <a:buClrTx/>
              <a:buSzTx/>
              <a:defRPr/>
            </a:pPr>
            <a:r>
              <a:rPr lang="en-GB" sz="1800" dirty="0" smtClean="0">
                <a:solidFill>
                  <a:prstClr val="black"/>
                </a:solidFill>
                <a:latin typeface="+mj-lt"/>
                <a:cs typeface="Arial" charset="0"/>
              </a:rPr>
              <a:t>Breeding </a:t>
            </a:r>
            <a:r>
              <a:rPr lang="en-GB" sz="1800" dirty="0">
                <a:solidFill>
                  <a:prstClr val="black"/>
                </a:solidFill>
                <a:latin typeface="+mj-lt"/>
                <a:cs typeface="Arial" charset="0"/>
              </a:rPr>
              <a:t>site for grey seals</a:t>
            </a:r>
          </a:p>
          <a:p>
            <a:pPr eaLnBrk="1" hangingPunct="1">
              <a:spcBef>
                <a:spcPct val="0"/>
              </a:spcBef>
              <a:buClrTx/>
              <a:buSzTx/>
              <a:defRPr/>
            </a:pPr>
            <a:r>
              <a:rPr lang="en-GB" sz="1800" dirty="0" smtClean="0">
                <a:solidFill>
                  <a:prstClr val="black"/>
                </a:solidFill>
                <a:latin typeface="+mj-lt"/>
                <a:cs typeface="Arial" charset="0"/>
              </a:rPr>
              <a:t>Seabirds </a:t>
            </a:r>
            <a:r>
              <a:rPr lang="en-GB" sz="1800" dirty="0">
                <a:solidFill>
                  <a:prstClr val="black"/>
                </a:solidFill>
                <a:latin typeface="+mj-lt"/>
                <a:cs typeface="Arial" charset="0"/>
              </a:rPr>
              <a:t>– razorbills kittiwakes, Manx shearwaters and guillemots</a:t>
            </a:r>
            <a:endParaRPr lang="en-GB" sz="1800" dirty="0" smtClean="0">
              <a:solidFill>
                <a:prstClr val="black"/>
              </a:solidFill>
              <a:latin typeface="+mj-lt"/>
              <a:cs typeface="Arial" charset="0"/>
            </a:endParaRPr>
          </a:p>
          <a:p>
            <a:pPr marL="0" indent="0" eaLnBrk="1" hangingPunct="1">
              <a:spcBef>
                <a:spcPct val="0"/>
              </a:spcBef>
              <a:buClrTx/>
              <a:buSzTx/>
              <a:buFont typeface="Wingdings 2" panose="05020102010507070707" pitchFamily="18" charset="2"/>
              <a:buNone/>
              <a:defRPr/>
            </a:pPr>
            <a:endParaRPr lang="en-GB" sz="1800" dirty="0">
              <a:solidFill>
                <a:prstClr val="black"/>
              </a:solidFill>
              <a:latin typeface="+mj-lt"/>
              <a:cs typeface="Arial" charset="0"/>
            </a:endParaRPr>
          </a:p>
          <a:p>
            <a:pPr marL="0" indent="0" eaLnBrk="1" hangingPunct="1">
              <a:spcBef>
                <a:spcPct val="0"/>
              </a:spcBef>
              <a:buClrTx/>
              <a:buSzTx/>
              <a:buFont typeface="Wingdings 2" panose="05020102010507070707" pitchFamily="18" charset="2"/>
              <a:buNone/>
              <a:defRPr/>
            </a:pPr>
            <a:r>
              <a:rPr lang="en-GB" sz="1800" b="1" dirty="0" smtClean="0">
                <a:solidFill>
                  <a:prstClr val="black"/>
                </a:solidFill>
                <a:latin typeface="+mj-lt"/>
                <a:cs typeface="Arial" charset="0"/>
              </a:rPr>
              <a:t>England’s </a:t>
            </a:r>
            <a:r>
              <a:rPr lang="en-GB" sz="1800" b="1" dirty="0">
                <a:solidFill>
                  <a:prstClr val="black"/>
                </a:solidFill>
                <a:latin typeface="+mj-lt"/>
                <a:cs typeface="Arial" charset="0"/>
              </a:rPr>
              <a:t>first marine conservation zone</a:t>
            </a:r>
          </a:p>
          <a:p>
            <a:pPr eaLnBrk="1" hangingPunct="1">
              <a:spcBef>
                <a:spcPct val="0"/>
              </a:spcBef>
              <a:buClrTx/>
              <a:buSzTx/>
              <a:defRPr/>
            </a:pPr>
            <a:r>
              <a:rPr lang="en-GB" sz="1800" dirty="0" smtClean="0">
                <a:solidFill>
                  <a:prstClr val="black"/>
                </a:solidFill>
                <a:latin typeface="+mj-lt"/>
                <a:cs typeface="Arial" charset="0"/>
              </a:rPr>
              <a:t>No </a:t>
            </a:r>
            <a:r>
              <a:rPr lang="en-GB" sz="1800" dirty="0">
                <a:solidFill>
                  <a:prstClr val="black"/>
                </a:solidFill>
                <a:latin typeface="+mj-lt"/>
                <a:cs typeface="Arial" charset="0"/>
              </a:rPr>
              <a:t>Take Zone </a:t>
            </a:r>
          </a:p>
          <a:p>
            <a:pPr eaLnBrk="1" hangingPunct="1">
              <a:spcBef>
                <a:spcPct val="0"/>
              </a:spcBef>
              <a:buClrTx/>
              <a:buSzTx/>
              <a:defRPr/>
            </a:pPr>
            <a:r>
              <a:rPr lang="en-GB" sz="1800" dirty="0" smtClean="0">
                <a:solidFill>
                  <a:prstClr val="black"/>
                </a:solidFill>
                <a:latin typeface="+mj-lt"/>
                <a:cs typeface="Arial" charset="0"/>
              </a:rPr>
              <a:t>First </a:t>
            </a:r>
            <a:r>
              <a:rPr lang="en-GB" sz="1800" dirty="0">
                <a:solidFill>
                  <a:prstClr val="black"/>
                </a:solidFill>
                <a:latin typeface="+mj-lt"/>
                <a:cs typeface="Arial" charset="0"/>
              </a:rPr>
              <a:t>legally enforced no fishing area </a:t>
            </a:r>
            <a:r>
              <a:rPr lang="en-GB" sz="1800" dirty="0" smtClean="0">
                <a:solidFill>
                  <a:prstClr val="black"/>
                </a:solidFill>
                <a:latin typeface="+mj-lt"/>
                <a:cs typeface="Arial" charset="0"/>
              </a:rPr>
              <a:t>Byelaw (2003</a:t>
            </a:r>
            <a:r>
              <a:rPr lang="en-GB" sz="1800" dirty="0">
                <a:solidFill>
                  <a:prstClr val="black"/>
                </a:solidFill>
                <a:latin typeface="+mj-lt"/>
                <a:cs typeface="Arial" charset="0"/>
              </a:rPr>
              <a:t>)</a:t>
            </a:r>
          </a:p>
          <a:p>
            <a:pPr eaLnBrk="1" hangingPunct="1">
              <a:spcBef>
                <a:spcPct val="0"/>
              </a:spcBef>
              <a:buClrTx/>
              <a:buSzTx/>
              <a:defRPr/>
            </a:pPr>
            <a:r>
              <a:rPr lang="en-GB" sz="1800" dirty="0" smtClean="0">
                <a:solidFill>
                  <a:prstClr val="black"/>
                </a:solidFill>
                <a:latin typeface="+mj-lt"/>
                <a:cs typeface="Arial" charset="0"/>
              </a:rPr>
              <a:t>4km2 </a:t>
            </a:r>
            <a:r>
              <a:rPr lang="en-GB" sz="1800" dirty="0">
                <a:solidFill>
                  <a:prstClr val="black"/>
                </a:solidFill>
                <a:latin typeface="+mj-lt"/>
                <a:cs typeface="Arial" charset="0"/>
              </a:rPr>
              <a:t>– variety of habitats and </a:t>
            </a:r>
            <a:r>
              <a:rPr lang="en-GB" sz="1800" dirty="0" smtClean="0">
                <a:solidFill>
                  <a:prstClr val="black"/>
                </a:solidFill>
                <a:latin typeface="+mj-lt"/>
                <a:cs typeface="Arial" charset="0"/>
              </a:rPr>
              <a:t>species</a:t>
            </a:r>
          </a:p>
          <a:p>
            <a:pPr marL="0" indent="0" eaLnBrk="1" hangingPunct="1">
              <a:spcBef>
                <a:spcPct val="0"/>
              </a:spcBef>
              <a:buClrTx/>
              <a:buSzTx/>
              <a:buFont typeface="Wingdings 2" panose="05020102010507070707" pitchFamily="18" charset="2"/>
              <a:buNone/>
              <a:defRPr/>
            </a:pPr>
            <a:endParaRPr lang="en-GB" sz="1800" b="1" dirty="0" smtClean="0">
              <a:solidFill>
                <a:prstClr val="black"/>
              </a:solidFill>
              <a:latin typeface="+mj-lt"/>
              <a:cs typeface="Arial" charset="0"/>
            </a:endParaRPr>
          </a:p>
          <a:p>
            <a:pPr marL="0" indent="0" eaLnBrk="1" hangingPunct="1">
              <a:spcBef>
                <a:spcPct val="0"/>
              </a:spcBef>
              <a:buClrTx/>
              <a:buSzTx/>
              <a:buFont typeface="Wingdings 2" panose="05020102010507070707" pitchFamily="18" charset="2"/>
              <a:buNone/>
              <a:defRPr/>
            </a:pPr>
            <a:r>
              <a:rPr lang="en-GB" sz="1800" b="1" dirty="0" smtClean="0">
                <a:solidFill>
                  <a:prstClr val="black"/>
                </a:solidFill>
                <a:latin typeface="+mj-lt"/>
                <a:cs typeface="Arial" charset="0"/>
              </a:rPr>
              <a:t>Also:  </a:t>
            </a:r>
          </a:p>
          <a:p>
            <a:pPr eaLnBrk="1" hangingPunct="1">
              <a:spcBef>
                <a:spcPct val="0"/>
              </a:spcBef>
              <a:buClrTx/>
              <a:buSzTx/>
              <a:defRPr/>
            </a:pPr>
            <a:r>
              <a:rPr lang="en-GB" sz="1800" dirty="0" smtClean="0">
                <a:solidFill>
                  <a:prstClr val="black"/>
                </a:solidFill>
                <a:latin typeface="+mj-lt"/>
                <a:cs typeface="Arial" charset="0"/>
              </a:rPr>
              <a:t>SSSI, MNR, SAC</a:t>
            </a:r>
          </a:p>
          <a:p>
            <a:pPr eaLnBrk="1" hangingPunct="1">
              <a:spcBef>
                <a:spcPct val="0"/>
              </a:spcBef>
              <a:buClrTx/>
              <a:buSzTx/>
              <a:defRPr/>
            </a:pPr>
            <a:r>
              <a:rPr lang="en-GB" sz="1800" dirty="0" smtClean="0">
                <a:solidFill>
                  <a:prstClr val="black"/>
                </a:solidFill>
                <a:latin typeface="+mj-lt"/>
                <a:cs typeface="Arial" charset="0"/>
              </a:rPr>
              <a:t>NTZ </a:t>
            </a:r>
            <a:r>
              <a:rPr lang="en-GB" sz="1800" dirty="0">
                <a:solidFill>
                  <a:prstClr val="black"/>
                </a:solidFill>
                <a:latin typeface="+mj-lt"/>
                <a:cs typeface="Arial" charset="0"/>
              </a:rPr>
              <a:t>is mandated by law and enforced by Fisheries Authorities.</a:t>
            </a:r>
          </a:p>
          <a:p>
            <a:pPr eaLnBrk="1" hangingPunct="1">
              <a:spcBef>
                <a:spcPct val="0"/>
              </a:spcBef>
              <a:buClrTx/>
              <a:buSzTx/>
              <a:defRPr/>
            </a:pPr>
            <a:r>
              <a:rPr lang="en-GB" sz="1800" dirty="0" smtClean="0">
                <a:solidFill>
                  <a:prstClr val="black"/>
                </a:solidFill>
                <a:latin typeface="+mj-lt"/>
                <a:cs typeface="Arial" charset="0"/>
              </a:rPr>
              <a:t>Some other </a:t>
            </a:r>
            <a:r>
              <a:rPr lang="en-GB" sz="1800" dirty="0">
                <a:solidFill>
                  <a:prstClr val="black"/>
                </a:solidFill>
                <a:latin typeface="+mj-lt"/>
                <a:cs typeface="Arial" charset="0"/>
              </a:rPr>
              <a:t>NTZs exist in UK waters but are voluntary</a:t>
            </a:r>
          </a:p>
          <a:p>
            <a:pPr eaLnBrk="1" hangingPunct="1">
              <a:spcBef>
                <a:spcPct val="0"/>
              </a:spcBef>
              <a:buClrTx/>
              <a:buSzTx/>
              <a:defRPr/>
            </a:pPr>
            <a:r>
              <a:rPr lang="en-GB" sz="1800" dirty="0" smtClean="0">
                <a:solidFill>
                  <a:prstClr val="black"/>
                </a:solidFill>
                <a:latin typeface="+mj-lt"/>
                <a:cs typeface="Arial" charset="0"/>
              </a:rPr>
              <a:t>Rely </a:t>
            </a:r>
            <a:r>
              <a:rPr lang="en-GB" sz="1800" dirty="0">
                <a:solidFill>
                  <a:prstClr val="black"/>
                </a:solidFill>
                <a:latin typeface="+mj-lt"/>
                <a:cs typeface="Arial" charset="0"/>
              </a:rPr>
              <a:t>on fishermen’s honesty &amp; understanding of biodiversity</a:t>
            </a:r>
          </a:p>
          <a:p>
            <a:pPr marL="0" indent="0">
              <a:buFont typeface="Wingdings 2" panose="05020102010507070707" pitchFamily="18" charset="2"/>
              <a:buNone/>
              <a:defRPr/>
            </a:pPr>
            <a:endParaRPr lang="en-GB" dirty="0"/>
          </a:p>
        </p:txBody>
      </p:sp>
      <p:pic>
        <p:nvPicPr>
          <p:cNvPr id="6349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0375" y="2520950"/>
            <a:ext cx="2157413" cy="3656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descr="Lundy_aerial (small)_Nicola"/>
          <p:cNvPicPr>
            <a:picLocks noChangeAspect="1" noChangeArrowheads="1"/>
          </p:cNvPicPr>
          <p:nvPr>
            <p:ph/>
          </p:nvPr>
        </p:nvPicPr>
        <p:blipFill>
          <a:blip r:embed="rId3">
            <a:extLst>
              <a:ext uri="{28A0092B-C50C-407E-A947-70E740481C1C}">
                <a14:useLocalDpi xmlns:a14="http://schemas.microsoft.com/office/drawing/2010/main" val="0"/>
              </a:ext>
            </a:extLst>
          </a:blip>
          <a:srcRect t="6250"/>
          <a:stretch>
            <a:fillRect/>
          </a:stretch>
        </p:blipFill>
        <p:spPr>
          <a:xfrm>
            <a:off x="0" y="0"/>
            <a:ext cx="9144000" cy="68580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4515" name="Text Box 12"/>
          <p:cNvSpPr txBox="1">
            <a:spLocks noChangeArrowheads="1"/>
          </p:cNvSpPr>
          <p:nvPr/>
        </p:nvSpPr>
        <p:spPr bwMode="auto">
          <a:xfrm>
            <a:off x="5919788" y="119697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US" altLang="en-US" sz="1800">
              <a:latin typeface="Arial" panose="020B0604020202020204" pitchFamily="34" charset="0"/>
            </a:endParaRPr>
          </a:p>
        </p:txBody>
      </p:sp>
      <p:sp>
        <p:nvSpPr>
          <p:cNvPr id="9237" name="Text Box 21"/>
          <p:cNvSpPr txBox="1">
            <a:spLocks noChangeArrowheads="1"/>
          </p:cNvSpPr>
          <p:nvPr/>
        </p:nvSpPr>
        <p:spPr bwMode="auto">
          <a:xfrm>
            <a:off x="4984750" y="6196013"/>
            <a:ext cx="41084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1" hangingPunct="1">
              <a:defRPr/>
            </a:pPr>
            <a:r>
              <a:rPr lang="en-GB">
                <a:solidFill>
                  <a:schemeClr val="bg1"/>
                </a:solidFill>
                <a:effectLst>
                  <a:outerShdw blurRad="38100" dist="38100" dir="2700000" algn="tl">
                    <a:srgbClr val="000000"/>
                  </a:outerShdw>
                </a:effectLst>
                <a:latin typeface="Arial" charset="0"/>
                <a:cs typeface="Arial" charset="0"/>
              </a:rPr>
              <a:t>The No-Take zone is 4.3 km</a:t>
            </a:r>
            <a:r>
              <a:rPr lang="en-US">
                <a:solidFill>
                  <a:schemeClr val="bg1"/>
                </a:solidFill>
                <a:effectLst>
                  <a:outerShdw blurRad="38100" dist="38100" dir="2700000" algn="tl">
                    <a:srgbClr val="000000"/>
                  </a:outerShdw>
                </a:effectLst>
                <a:latin typeface="Book Antiqua" pitchFamily="18" charset="0"/>
                <a:cs typeface="Arial" charset="0"/>
              </a:rPr>
              <a:t>²</a:t>
            </a:r>
          </a:p>
        </p:txBody>
      </p:sp>
      <p:pic>
        <p:nvPicPr>
          <p:cNvPr id="9265" name="Picture 49" descr="Lundy_zoning_04"/>
          <p:cNvPicPr>
            <a:picLocks noChangeAspect="1" noChangeArrowheads="1"/>
          </p:cNvPicPr>
          <p:nvPr/>
        </p:nvPicPr>
        <p:blipFill>
          <a:blip r:embed="rId4">
            <a:extLst>
              <a:ext uri="{28A0092B-C50C-407E-A947-70E740481C1C}">
                <a14:useLocalDpi xmlns:a14="http://schemas.microsoft.com/office/drawing/2010/main" val="0"/>
              </a:ext>
            </a:extLst>
          </a:blip>
          <a:srcRect l="20024" t="12099" r="19994" b="23378"/>
          <a:stretch>
            <a:fillRect/>
          </a:stretch>
        </p:blipFill>
        <p:spPr bwMode="auto">
          <a:xfrm>
            <a:off x="-36513" y="0"/>
            <a:ext cx="48402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266" name="Group 50"/>
          <p:cNvGrpSpPr>
            <a:grpSpLocks/>
          </p:cNvGrpSpPr>
          <p:nvPr/>
        </p:nvGrpSpPr>
        <p:grpSpPr bwMode="auto">
          <a:xfrm>
            <a:off x="4032250" y="260350"/>
            <a:ext cx="5148263" cy="915988"/>
            <a:chOff x="2517" y="494"/>
            <a:chExt cx="3440" cy="577"/>
          </a:xfrm>
        </p:grpSpPr>
        <p:sp>
          <p:nvSpPr>
            <p:cNvPr id="64529" name="Line 51"/>
            <p:cNvSpPr>
              <a:spLocks noChangeShapeType="1"/>
            </p:cNvSpPr>
            <p:nvPr/>
          </p:nvSpPr>
          <p:spPr bwMode="auto">
            <a:xfrm>
              <a:off x="2517" y="618"/>
              <a:ext cx="127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4530" name="Text Box 52"/>
            <p:cNvSpPr txBox="1">
              <a:spLocks noChangeArrowheads="1"/>
            </p:cNvSpPr>
            <p:nvPr/>
          </p:nvSpPr>
          <p:spPr bwMode="auto">
            <a:xfrm>
              <a:off x="3729" y="494"/>
              <a:ext cx="222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800">
                  <a:latin typeface="Arial" panose="020B0604020202020204" pitchFamily="34" charset="0"/>
                </a:rPr>
                <a:t>General use zone – all activities allowed except spearfishing</a:t>
              </a:r>
              <a:endParaRPr lang="en-US" altLang="en-US" sz="1800">
                <a:latin typeface="Arial" panose="020B0604020202020204" pitchFamily="34" charset="0"/>
              </a:endParaRPr>
            </a:p>
          </p:txBody>
        </p:sp>
      </p:grpSp>
      <p:grpSp>
        <p:nvGrpSpPr>
          <p:cNvPr id="9269" name="Group 53"/>
          <p:cNvGrpSpPr>
            <a:grpSpLocks/>
          </p:cNvGrpSpPr>
          <p:nvPr/>
        </p:nvGrpSpPr>
        <p:grpSpPr bwMode="auto">
          <a:xfrm>
            <a:off x="2051050" y="1268413"/>
            <a:ext cx="7019925" cy="915987"/>
            <a:chOff x="1338" y="721"/>
            <a:chExt cx="4422" cy="577"/>
          </a:xfrm>
        </p:grpSpPr>
        <p:sp>
          <p:nvSpPr>
            <p:cNvPr id="64527" name="Line 54"/>
            <p:cNvSpPr>
              <a:spLocks noChangeShapeType="1"/>
            </p:cNvSpPr>
            <p:nvPr/>
          </p:nvSpPr>
          <p:spPr bwMode="auto">
            <a:xfrm>
              <a:off x="1338" y="890"/>
              <a:ext cx="244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4528" name="Text Box 55"/>
            <p:cNvSpPr txBox="1">
              <a:spLocks noChangeArrowheads="1"/>
            </p:cNvSpPr>
            <p:nvPr/>
          </p:nvSpPr>
          <p:spPr bwMode="auto">
            <a:xfrm>
              <a:off x="3729" y="721"/>
              <a:ext cx="2031"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800">
                  <a:latin typeface="Arial" panose="020B0604020202020204" pitchFamily="34" charset="0"/>
                </a:rPr>
                <a:t>‘Refuge zone’ (but fishing with static gear and angling permitted)</a:t>
              </a:r>
              <a:endParaRPr lang="en-US" altLang="en-US" sz="1800">
                <a:latin typeface="Arial" panose="020B0604020202020204" pitchFamily="34" charset="0"/>
              </a:endParaRPr>
            </a:p>
          </p:txBody>
        </p:sp>
      </p:grpSp>
      <p:grpSp>
        <p:nvGrpSpPr>
          <p:cNvPr id="9272" name="Group 56"/>
          <p:cNvGrpSpPr>
            <a:grpSpLocks/>
          </p:cNvGrpSpPr>
          <p:nvPr/>
        </p:nvGrpSpPr>
        <p:grpSpPr bwMode="auto">
          <a:xfrm>
            <a:off x="3074988" y="2166938"/>
            <a:ext cx="6072187" cy="1190625"/>
            <a:chOff x="1973" y="1207"/>
            <a:chExt cx="3825" cy="750"/>
          </a:xfrm>
        </p:grpSpPr>
        <p:sp>
          <p:nvSpPr>
            <p:cNvPr id="64525" name="Line 57"/>
            <p:cNvSpPr>
              <a:spLocks noChangeShapeType="1"/>
            </p:cNvSpPr>
            <p:nvPr/>
          </p:nvSpPr>
          <p:spPr bwMode="auto">
            <a:xfrm>
              <a:off x="1973" y="1525"/>
              <a:ext cx="176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4526" name="Text Box 58"/>
            <p:cNvSpPr txBox="1">
              <a:spLocks noChangeArrowheads="1"/>
            </p:cNvSpPr>
            <p:nvPr/>
          </p:nvSpPr>
          <p:spPr bwMode="auto">
            <a:xfrm>
              <a:off x="3722" y="1207"/>
              <a:ext cx="207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800">
                  <a:latin typeface="Arial" panose="020B0604020202020204" pitchFamily="34" charset="0"/>
                </a:rPr>
                <a:t>No-Take zone – no extraction but boating, access to the shore and recreational diving permitted</a:t>
              </a:r>
              <a:endParaRPr lang="en-US" altLang="en-US" sz="1800">
                <a:latin typeface="Arial" panose="020B0604020202020204" pitchFamily="34" charset="0"/>
              </a:endParaRPr>
            </a:p>
          </p:txBody>
        </p:sp>
      </p:grpSp>
      <p:grpSp>
        <p:nvGrpSpPr>
          <p:cNvPr id="9275" name="Group 59"/>
          <p:cNvGrpSpPr>
            <a:grpSpLocks/>
          </p:cNvGrpSpPr>
          <p:nvPr/>
        </p:nvGrpSpPr>
        <p:grpSpPr bwMode="auto">
          <a:xfrm>
            <a:off x="3219450" y="4868863"/>
            <a:ext cx="5903913" cy="1190625"/>
            <a:chOff x="1973" y="3154"/>
            <a:chExt cx="3876" cy="750"/>
          </a:xfrm>
        </p:grpSpPr>
        <p:sp>
          <p:nvSpPr>
            <p:cNvPr id="64523" name="Line 60"/>
            <p:cNvSpPr>
              <a:spLocks noChangeShapeType="1"/>
            </p:cNvSpPr>
            <p:nvPr/>
          </p:nvSpPr>
          <p:spPr bwMode="auto">
            <a:xfrm>
              <a:off x="1973" y="3294"/>
              <a:ext cx="1769"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77" name="Text Box 61"/>
            <p:cNvSpPr txBox="1">
              <a:spLocks noChangeArrowheads="1"/>
            </p:cNvSpPr>
            <p:nvPr/>
          </p:nvSpPr>
          <p:spPr bwMode="auto">
            <a:xfrm>
              <a:off x="3709" y="3154"/>
              <a:ext cx="2140"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defRPr/>
              </a:pPr>
              <a:r>
                <a:rPr lang="en-GB">
                  <a:solidFill>
                    <a:schemeClr val="bg1"/>
                  </a:solidFill>
                  <a:effectLst>
                    <a:outerShdw blurRad="38100" dist="38100" dir="2700000" algn="tl">
                      <a:srgbClr val="000000"/>
                    </a:outerShdw>
                  </a:effectLst>
                  <a:latin typeface="Arial" charset="0"/>
                  <a:cs typeface="Arial" charset="0"/>
                </a:rPr>
                <a:t>‘Recreational Zone’ (restrictions as for the Refuge Zone but used for moorings and anchoring)</a:t>
              </a:r>
              <a:endParaRPr lang="en-US">
                <a:solidFill>
                  <a:schemeClr val="bg1"/>
                </a:solidFill>
                <a:effectLst>
                  <a:outerShdw blurRad="38100" dist="38100" dir="2700000" algn="tl">
                    <a:srgbClr val="000000"/>
                  </a:outerShdw>
                </a:effectLst>
                <a:latin typeface="Arial" charset="0"/>
                <a:cs typeface="Arial" charset="0"/>
              </a:endParaRPr>
            </a:p>
          </p:txBody>
        </p:sp>
      </p:grpSp>
      <p:sp>
        <p:nvSpPr>
          <p:cNvPr id="64522" name="Text Box 62"/>
          <p:cNvSpPr txBox="1">
            <a:spLocks noChangeArrowheads="1"/>
          </p:cNvSpPr>
          <p:nvPr/>
        </p:nvSpPr>
        <p:spPr bwMode="auto">
          <a:xfrm>
            <a:off x="8667750" y="88900"/>
            <a:ext cx="4095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1600">
                <a:latin typeface="Arial" panose="020B0604020202020204" pitchFamily="34" charset="0"/>
              </a:rPr>
              <a:t>24</a:t>
            </a:r>
            <a:endParaRPr lang="en-US" altLang="en-US" sz="16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6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6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6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27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927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3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
        <p:nvSpPr>
          <p:cNvPr id="66563" name="Title 2"/>
          <p:cNvSpPr>
            <a:spLocks noGrp="1"/>
          </p:cNvSpPr>
          <p:nvPr>
            <p:ph type="title"/>
          </p:nvPr>
        </p:nvSpPr>
        <p:spPr>
          <a:xfrm>
            <a:off x="187325" y="-15875"/>
            <a:ext cx="8229600" cy="1143000"/>
          </a:xfrm>
        </p:spPr>
        <p:txBody>
          <a:bodyPr/>
          <a:lstStyle/>
          <a:p>
            <a:r>
              <a:rPr lang="en-GB" altLang="en-US" smtClean="0">
                <a:solidFill>
                  <a:schemeClr val="bg1"/>
                </a:solidFill>
              </a:rPr>
              <a:t>Monitoring</a:t>
            </a:r>
          </a:p>
        </p:txBody>
      </p:sp>
      <p:sp>
        <p:nvSpPr>
          <p:cNvPr id="4" name="Content Placeholder 3"/>
          <p:cNvSpPr>
            <a:spLocks noGrp="1"/>
          </p:cNvSpPr>
          <p:nvPr>
            <p:ph idx="1"/>
          </p:nvPr>
        </p:nvSpPr>
        <p:spPr>
          <a:xfrm>
            <a:off x="187325" y="1233488"/>
            <a:ext cx="8229600" cy="4389437"/>
          </a:xfrm>
        </p:spPr>
        <p:txBody>
          <a:bodyPr/>
          <a:lstStyle/>
          <a:p>
            <a:pPr>
              <a:defRPr/>
            </a:pPr>
            <a:r>
              <a:rPr lang="en-GB" dirty="0" smtClean="0">
                <a:solidFill>
                  <a:srgbClr val="FFFF00"/>
                </a:solidFill>
                <a:latin typeface="+mj-lt"/>
              </a:rPr>
              <a:t>Lobster </a:t>
            </a:r>
            <a:r>
              <a:rPr lang="en-GB" i="1" dirty="0" err="1" smtClean="0">
                <a:solidFill>
                  <a:srgbClr val="FFFF00"/>
                </a:solidFill>
                <a:latin typeface="+mj-lt"/>
              </a:rPr>
              <a:t>Homarus</a:t>
            </a:r>
            <a:r>
              <a:rPr lang="en-GB" i="1" dirty="0" smtClean="0">
                <a:solidFill>
                  <a:srgbClr val="FFFF00"/>
                </a:solidFill>
                <a:latin typeface="+mj-lt"/>
              </a:rPr>
              <a:t> </a:t>
            </a:r>
            <a:r>
              <a:rPr lang="en-GB" i="1" dirty="0" err="1" smtClean="0">
                <a:solidFill>
                  <a:srgbClr val="FFFF00"/>
                </a:solidFill>
                <a:latin typeface="+mj-lt"/>
              </a:rPr>
              <a:t>gammarus</a:t>
            </a:r>
            <a:r>
              <a:rPr lang="en-GB" dirty="0" smtClean="0">
                <a:solidFill>
                  <a:srgbClr val="FFFF00"/>
                </a:solidFill>
                <a:latin typeface="+mj-lt"/>
              </a:rPr>
              <a:t>, brown crab </a:t>
            </a:r>
            <a:r>
              <a:rPr lang="en-GB" i="1" dirty="0" smtClean="0">
                <a:solidFill>
                  <a:srgbClr val="FFFF00"/>
                </a:solidFill>
                <a:latin typeface="+mj-lt"/>
              </a:rPr>
              <a:t>Cancer </a:t>
            </a:r>
            <a:r>
              <a:rPr lang="en-GB" i="1" dirty="0" err="1" smtClean="0">
                <a:solidFill>
                  <a:srgbClr val="FFFF00"/>
                </a:solidFill>
                <a:latin typeface="+mj-lt"/>
              </a:rPr>
              <a:t>pagurus</a:t>
            </a:r>
            <a:r>
              <a:rPr lang="en-GB" dirty="0" smtClean="0">
                <a:solidFill>
                  <a:srgbClr val="FFFF00"/>
                </a:solidFill>
                <a:latin typeface="+mj-lt"/>
              </a:rPr>
              <a:t>, spider crab </a:t>
            </a:r>
            <a:r>
              <a:rPr lang="en-GB" i="1" dirty="0" err="1" smtClean="0">
                <a:solidFill>
                  <a:srgbClr val="FFFF00"/>
                </a:solidFill>
                <a:latin typeface="+mj-lt"/>
              </a:rPr>
              <a:t>Maja</a:t>
            </a:r>
            <a:r>
              <a:rPr lang="en-GB" i="1" dirty="0" smtClean="0">
                <a:solidFill>
                  <a:srgbClr val="FFFF00"/>
                </a:solidFill>
                <a:latin typeface="+mj-lt"/>
              </a:rPr>
              <a:t> </a:t>
            </a:r>
            <a:r>
              <a:rPr lang="en-GB" i="1" dirty="0" err="1" smtClean="0">
                <a:solidFill>
                  <a:srgbClr val="FFFF00"/>
                </a:solidFill>
                <a:latin typeface="+mj-lt"/>
              </a:rPr>
              <a:t>squinado</a:t>
            </a:r>
            <a:r>
              <a:rPr lang="en-GB" dirty="0" smtClean="0">
                <a:solidFill>
                  <a:srgbClr val="FFFF00"/>
                </a:solidFill>
                <a:latin typeface="+mj-lt"/>
              </a:rPr>
              <a:t>, velvet crab </a:t>
            </a:r>
            <a:r>
              <a:rPr lang="en-GB" i="1" dirty="0" err="1" smtClean="0">
                <a:solidFill>
                  <a:srgbClr val="FFFF00"/>
                </a:solidFill>
                <a:latin typeface="+mj-lt"/>
              </a:rPr>
              <a:t>Necora</a:t>
            </a:r>
            <a:r>
              <a:rPr lang="en-GB" i="1" dirty="0" smtClean="0">
                <a:solidFill>
                  <a:srgbClr val="FFFF00"/>
                </a:solidFill>
                <a:latin typeface="+mj-lt"/>
              </a:rPr>
              <a:t> </a:t>
            </a:r>
            <a:r>
              <a:rPr lang="en-GB" i="1" dirty="0" err="1" smtClean="0">
                <a:solidFill>
                  <a:srgbClr val="FFFF00"/>
                </a:solidFill>
                <a:latin typeface="+mj-lt"/>
              </a:rPr>
              <a:t>puber</a:t>
            </a:r>
            <a:endParaRPr lang="en-GB" i="1" dirty="0" smtClean="0">
              <a:solidFill>
                <a:srgbClr val="FFFF00"/>
              </a:solidFill>
              <a:latin typeface="+mj-lt"/>
            </a:endParaRPr>
          </a:p>
          <a:p>
            <a:pPr>
              <a:defRPr/>
            </a:pPr>
            <a:r>
              <a:rPr lang="en-GB" dirty="0" smtClean="0">
                <a:solidFill>
                  <a:srgbClr val="FFFF00"/>
                </a:solidFill>
                <a:latin typeface="+mj-lt"/>
              </a:rPr>
              <a:t>Scallops </a:t>
            </a:r>
            <a:r>
              <a:rPr lang="en-GB" i="1" dirty="0" err="1" smtClean="0">
                <a:solidFill>
                  <a:srgbClr val="FFFF00"/>
                </a:solidFill>
                <a:latin typeface="+mj-lt"/>
              </a:rPr>
              <a:t>Pecten</a:t>
            </a:r>
            <a:r>
              <a:rPr lang="en-GB" i="1" dirty="0" smtClean="0">
                <a:solidFill>
                  <a:srgbClr val="FFFF00"/>
                </a:solidFill>
                <a:latin typeface="+mj-lt"/>
              </a:rPr>
              <a:t> </a:t>
            </a:r>
            <a:r>
              <a:rPr lang="en-GB" i="1" dirty="0" err="1" smtClean="0">
                <a:solidFill>
                  <a:srgbClr val="FFFF00"/>
                </a:solidFill>
                <a:latin typeface="+mj-lt"/>
              </a:rPr>
              <a:t>maximus</a:t>
            </a:r>
            <a:endParaRPr lang="en-GB" i="1" dirty="0" smtClean="0">
              <a:solidFill>
                <a:srgbClr val="FFFF00"/>
              </a:solidFill>
              <a:latin typeface="+mj-lt"/>
            </a:endParaRPr>
          </a:p>
          <a:p>
            <a:pPr>
              <a:defRPr/>
            </a:pPr>
            <a:r>
              <a:rPr lang="en-GB" dirty="0" smtClean="0">
                <a:solidFill>
                  <a:srgbClr val="FFFF00"/>
                </a:solidFill>
                <a:latin typeface="+mj-lt"/>
              </a:rPr>
              <a:t>Rock </a:t>
            </a:r>
            <a:r>
              <a:rPr lang="en-GB" dirty="0" err="1" smtClean="0">
                <a:solidFill>
                  <a:srgbClr val="FFFF00"/>
                </a:solidFill>
                <a:latin typeface="+mj-lt"/>
              </a:rPr>
              <a:t>epifauna</a:t>
            </a:r>
            <a:r>
              <a:rPr lang="en-GB" dirty="0" smtClean="0">
                <a:solidFill>
                  <a:srgbClr val="FFFF00"/>
                </a:solidFill>
                <a:latin typeface="+mj-lt"/>
              </a:rPr>
              <a:t> – Sponges </a:t>
            </a:r>
            <a:r>
              <a:rPr lang="en-GB" i="1" dirty="0" err="1" smtClean="0">
                <a:solidFill>
                  <a:srgbClr val="FFFF00"/>
                </a:solidFill>
                <a:latin typeface="+mj-lt"/>
              </a:rPr>
              <a:t>Porifera</a:t>
            </a:r>
            <a:r>
              <a:rPr lang="en-GB" i="1" dirty="0" smtClean="0">
                <a:solidFill>
                  <a:srgbClr val="FFFF00"/>
                </a:solidFill>
                <a:latin typeface="+mj-lt"/>
              </a:rPr>
              <a:t> spp</a:t>
            </a:r>
            <a:r>
              <a:rPr lang="en-GB" dirty="0" smtClean="0">
                <a:solidFill>
                  <a:srgbClr val="FFFF00"/>
                </a:solidFill>
                <a:latin typeface="+mj-lt"/>
              </a:rPr>
              <a:t>., Corals &amp; anemones Cnidarians spp., sea squirts Ascidians spp., starfish &amp; sea urchins echinoderms spp.</a:t>
            </a:r>
          </a:p>
          <a:p>
            <a:pPr>
              <a:defRPr/>
            </a:pPr>
            <a:r>
              <a:rPr lang="en-GB" dirty="0">
                <a:solidFill>
                  <a:srgbClr val="FFFF00"/>
                </a:solidFill>
                <a:latin typeface="+mj-lt"/>
              </a:rPr>
              <a:t>D</a:t>
            </a:r>
            <a:r>
              <a:rPr lang="en-GB" dirty="0" smtClean="0">
                <a:solidFill>
                  <a:srgbClr val="FFFF00"/>
                </a:solidFill>
                <a:latin typeface="+mj-lt"/>
              </a:rPr>
              <a:t>ead man’s fingers </a:t>
            </a:r>
            <a:r>
              <a:rPr lang="en-GB" i="1" dirty="0" err="1" smtClean="0">
                <a:solidFill>
                  <a:srgbClr val="FFFF00"/>
                </a:solidFill>
                <a:latin typeface="+mj-lt"/>
              </a:rPr>
              <a:t>Alcyonium</a:t>
            </a:r>
            <a:r>
              <a:rPr lang="en-GB" i="1" dirty="0" smtClean="0">
                <a:solidFill>
                  <a:srgbClr val="FFFF00"/>
                </a:solidFill>
                <a:latin typeface="+mj-lt"/>
              </a:rPr>
              <a:t> </a:t>
            </a:r>
            <a:r>
              <a:rPr lang="en-GB" i="1" dirty="0" err="1" smtClean="0">
                <a:solidFill>
                  <a:srgbClr val="FFFF00"/>
                </a:solidFill>
                <a:latin typeface="+mj-lt"/>
              </a:rPr>
              <a:t>digitatum</a:t>
            </a:r>
            <a:r>
              <a:rPr lang="en-GB" i="1" dirty="0" smtClean="0">
                <a:solidFill>
                  <a:srgbClr val="FFFF00"/>
                </a:solidFill>
                <a:latin typeface="+mj-lt"/>
              </a:rPr>
              <a:t> </a:t>
            </a:r>
            <a:r>
              <a:rPr lang="en-GB" dirty="0" smtClean="0">
                <a:solidFill>
                  <a:srgbClr val="FFFF00"/>
                </a:solidFill>
                <a:latin typeface="+mj-lt"/>
              </a:rPr>
              <a:t>and trumpet anemone </a:t>
            </a:r>
            <a:r>
              <a:rPr lang="en-GB" i="1" dirty="0" err="1" smtClean="0">
                <a:solidFill>
                  <a:srgbClr val="FFFF00"/>
                </a:solidFill>
                <a:latin typeface="+mj-lt"/>
              </a:rPr>
              <a:t>Aiptasia</a:t>
            </a:r>
            <a:r>
              <a:rPr lang="en-GB" i="1" dirty="0" smtClean="0">
                <a:solidFill>
                  <a:srgbClr val="FFFF00"/>
                </a:solidFill>
                <a:latin typeface="+mj-lt"/>
              </a:rPr>
              <a:t> </a:t>
            </a:r>
            <a:r>
              <a:rPr lang="en-GB" i="1" dirty="0" err="1" smtClean="0">
                <a:solidFill>
                  <a:srgbClr val="FFFF00"/>
                </a:solidFill>
                <a:latin typeface="+mj-lt"/>
              </a:rPr>
              <a:t>mutablis</a:t>
            </a:r>
            <a:endParaRPr lang="en-GB" i="1" dirty="0" smtClean="0">
              <a:solidFill>
                <a:srgbClr val="FFFF00"/>
              </a:solidFill>
              <a:latin typeface="+mj-lt"/>
            </a:endParaRPr>
          </a:p>
          <a:p>
            <a:pPr>
              <a:defRPr/>
            </a:pPr>
            <a:r>
              <a:rPr lang="en-GB" dirty="0" smtClean="0">
                <a:solidFill>
                  <a:srgbClr val="FFFF00"/>
                </a:solidFill>
                <a:latin typeface="+mj-lt"/>
              </a:rPr>
              <a:t>Pink Sea Fan </a:t>
            </a:r>
            <a:r>
              <a:rPr lang="en-GB" i="1" dirty="0" err="1" smtClean="0">
                <a:solidFill>
                  <a:srgbClr val="FFFF00"/>
                </a:solidFill>
                <a:latin typeface="+mj-lt"/>
              </a:rPr>
              <a:t>Eunicella</a:t>
            </a:r>
            <a:r>
              <a:rPr lang="en-GB" i="1" dirty="0" smtClean="0">
                <a:solidFill>
                  <a:srgbClr val="FFFF00"/>
                </a:solidFill>
                <a:latin typeface="+mj-lt"/>
              </a:rPr>
              <a:t> </a:t>
            </a:r>
            <a:r>
              <a:rPr lang="en-GB" i="1" dirty="0" err="1" smtClean="0">
                <a:solidFill>
                  <a:srgbClr val="FFFF00"/>
                </a:solidFill>
                <a:latin typeface="+mj-lt"/>
              </a:rPr>
              <a:t>verrucosa</a:t>
            </a:r>
            <a:endParaRPr lang="en-GB" i="1" dirty="0" smtClean="0">
              <a:solidFill>
                <a:srgbClr val="FFFF00"/>
              </a:solidFill>
              <a:latin typeface="+mj-lt"/>
            </a:endParaRPr>
          </a:p>
          <a:p>
            <a:pPr>
              <a:defRPr/>
            </a:pPr>
            <a:endParaRPr lang="en-GB" i="1" dirty="0">
              <a:latin typeface="+mj-lt"/>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2"/>
          <p:cNvSpPr>
            <a:spLocks noGrp="1"/>
          </p:cNvSpPr>
          <p:nvPr>
            <p:ph type="title"/>
          </p:nvPr>
        </p:nvSpPr>
        <p:spPr/>
        <p:txBody>
          <a:bodyPr/>
          <a:lstStyle/>
          <a:p>
            <a:r>
              <a:rPr lang="en-GB" altLang="en-US" smtClean="0"/>
              <a:t>No Take Zones (NTZ)</a:t>
            </a:r>
          </a:p>
        </p:txBody>
      </p:sp>
      <p:sp>
        <p:nvSpPr>
          <p:cNvPr id="2" name="Content Placeholder 1"/>
          <p:cNvSpPr>
            <a:spLocks noGrp="1"/>
          </p:cNvSpPr>
          <p:nvPr>
            <p:ph idx="1"/>
          </p:nvPr>
        </p:nvSpPr>
        <p:spPr/>
        <p:txBody>
          <a:bodyPr/>
          <a:lstStyle/>
          <a:p>
            <a:pPr marL="0" indent="0">
              <a:buFont typeface="Wingdings 2" panose="05020102010507070707" pitchFamily="18" charset="2"/>
              <a:buNone/>
              <a:defRPr/>
            </a:pPr>
            <a:r>
              <a:rPr lang="en-GB" sz="1800" dirty="0" smtClean="0">
                <a:solidFill>
                  <a:schemeClr val="bg2">
                    <a:lumMod val="50000"/>
                  </a:schemeClr>
                </a:solidFill>
                <a:latin typeface="+mj-lt"/>
              </a:rPr>
              <a:t>“</a:t>
            </a:r>
            <a:r>
              <a:rPr lang="en-GB" sz="1800" dirty="0">
                <a:solidFill>
                  <a:schemeClr val="bg2">
                    <a:lumMod val="50000"/>
                  </a:schemeClr>
                </a:solidFill>
                <a:latin typeface="+mj-lt"/>
              </a:rPr>
              <a:t>An area of land and/or sea especially dedicated to the protection and maintenance of biological diversity, and of natural and associated cultural resources, and managed through legal or other effective means” </a:t>
            </a:r>
          </a:p>
          <a:p>
            <a:pPr marL="0" indent="0">
              <a:buFont typeface="Wingdings 2" panose="05020102010507070707" pitchFamily="18" charset="2"/>
              <a:buNone/>
              <a:defRPr/>
            </a:pPr>
            <a:r>
              <a:rPr lang="en-GB" sz="1800" dirty="0">
                <a:latin typeface="+mj-lt"/>
              </a:rPr>
              <a:t>(IUCN, 1994:4) </a:t>
            </a:r>
            <a:endParaRPr lang="en-GB" sz="1800" dirty="0" smtClean="0">
              <a:latin typeface="+mj-lt"/>
            </a:endParaRPr>
          </a:p>
          <a:p>
            <a:pPr marL="0" indent="0">
              <a:buFont typeface="Wingdings 2" panose="05020102010507070707" pitchFamily="18" charset="2"/>
              <a:buNone/>
              <a:defRPr/>
            </a:pPr>
            <a:endParaRPr lang="en-GB" sz="1800" dirty="0" smtClean="0">
              <a:latin typeface="+mj-lt"/>
            </a:endParaRPr>
          </a:p>
          <a:p>
            <a:pPr>
              <a:defRPr/>
            </a:pPr>
            <a:r>
              <a:rPr lang="en-GB" sz="1800" dirty="0" smtClean="0">
                <a:latin typeface="+mj-lt"/>
              </a:rPr>
              <a:t>Closed to:</a:t>
            </a:r>
          </a:p>
          <a:p>
            <a:pPr marL="0" indent="0">
              <a:buFont typeface="Wingdings 2" panose="05020102010507070707" pitchFamily="18" charset="2"/>
              <a:buNone/>
              <a:defRPr/>
            </a:pPr>
            <a:r>
              <a:rPr lang="en-GB" sz="1800" dirty="0">
                <a:latin typeface="+mj-lt"/>
              </a:rPr>
              <a:t>	</a:t>
            </a:r>
            <a:r>
              <a:rPr lang="en-GB" sz="1800" dirty="0" smtClean="0">
                <a:latin typeface="+mj-lt"/>
              </a:rPr>
              <a:t>Extractive uses</a:t>
            </a:r>
          </a:p>
          <a:p>
            <a:pPr marL="0" indent="0">
              <a:buFont typeface="Wingdings 2" panose="05020102010507070707" pitchFamily="18" charset="2"/>
              <a:buNone/>
              <a:defRPr/>
            </a:pPr>
            <a:r>
              <a:rPr lang="en-GB" sz="1800" dirty="0">
                <a:latin typeface="+mj-lt"/>
              </a:rPr>
              <a:t>	</a:t>
            </a:r>
            <a:r>
              <a:rPr lang="en-GB" sz="1800" dirty="0" smtClean="0">
                <a:latin typeface="+mj-lt"/>
              </a:rPr>
              <a:t>Harmful anthropogenic activities</a:t>
            </a:r>
          </a:p>
          <a:p>
            <a:pPr>
              <a:defRPr/>
            </a:pPr>
            <a:r>
              <a:rPr lang="en-GB" sz="1800" dirty="0" smtClean="0">
                <a:latin typeface="+mj-lt"/>
              </a:rPr>
              <a:t>Aims to protect biodiversity</a:t>
            </a:r>
          </a:p>
          <a:p>
            <a:pPr>
              <a:defRPr/>
            </a:pPr>
            <a:r>
              <a:rPr lang="en-GB" sz="1800" dirty="0" smtClean="0">
                <a:latin typeface="+mj-lt"/>
              </a:rPr>
              <a:t>Achieve long-term sustainable fishing</a:t>
            </a:r>
          </a:p>
          <a:p>
            <a:pPr>
              <a:defRPr/>
            </a:pPr>
            <a:r>
              <a:rPr lang="en-GB" sz="1800" dirty="0" smtClean="0">
                <a:latin typeface="+mj-lt"/>
              </a:rPr>
              <a:t>Well managed non-consumptive activities</a:t>
            </a:r>
          </a:p>
          <a:p>
            <a:pPr>
              <a:defRPr/>
            </a:pPr>
            <a:r>
              <a:rPr lang="en-GB" sz="1800" dirty="0" smtClean="0">
                <a:latin typeface="+mj-lt"/>
              </a:rPr>
              <a:t>In isolation</a:t>
            </a:r>
          </a:p>
          <a:p>
            <a:pPr>
              <a:defRPr/>
            </a:pPr>
            <a:r>
              <a:rPr lang="en-GB" sz="1800" dirty="0" smtClean="0">
                <a:latin typeface="+mj-lt"/>
              </a:rPr>
              <a:t>As part of a larger Marine Reserve</a:t>
            </a:r>
            <a:endParaRPr lang="en-GB" sz="1800" dirty="0">
              <a:latin typeface="+mj-lt"/>
            </a:endParaRPr>
          </a:p>
        </p:txBody>
      </p:sp>
      <p:pic>
        <p:nvPicPr>
          <p:cNvPr id="675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8250" y="3309938"/>
            <a:ext cx="3860800" cy="231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3"/>
          <p:cNvSpPr>
            <a:spLocks noGrp="1"/>
          </p:cNvSpPr>
          <p:nvPr>
            <p:ph type="title"/>
          </p:nvPr>
        </p:nvSpPr>
        <p:spPr>
          <a:xfrm>
            <a:off x="652463" y="327025"/>
            <a:ext cx="8229600" cy="1143000"/>
          </a:xfrm>
        </p:spPr>
        <p:txBody>
          <a:bodyPr/>
          <a:lstStyle/>
          <a:p>
            <a:r>
              <a:rPr lang="en-GB" altLang="en-US" smtClean="0"/>
              <a:t>Benefits of NTZ</a:t>
            </a:r>
          </a:p>
        </p:txBody>
      </p:sp>
      <p:sp>
        <p:nvSpPr>
          <p:cNvPr id="5" name="Content Placeholder 4"/>
          <p:cNvSpPr>
            <a:spLocks noGrp="1"/>
          </p:cNvSpPr>
          <p:nvPr>
            <p:ph idx="1"/>
          </p:nvPr>
        </p:nvSpPr>
        <p:spPr>
          <a:xfrm>
            <a:off x="323850" y="1331913"/>
            <a:ext cx="8229600" cy="4389437"/>
          </a:xfrm>
        </p:spPr>
        <p:txBody>
          <a:bodyPr/>
          <a:lstStyle/>
          <a:p>
            <a:pPr marL="514350" indent="-514350">
              <a:buFont typeface="+mj-lt"/>
              <a:buAutoNum type="arabicPeriod"/>
              <a:defRPr/>
            </a:pPr>
            <a:r>
              <a:rPr lang="en-GB" sz="2000" dirty="0" smtClean="0">
                <a:latin typeface="+mj-lt"/>
              </a:rPr>
              <a:t>Ecosystem resilience</a:t>
            </a:r>
          </a:p>
          <a:p>
            <a:pPr marL="514350" indent="-514350">
              <a:buFont typeface="+mj-lt"/>
              <a:buAutoNum type="arabicPeriod"/>
              <a:defRPr/>
            </a:pPr>
            <a:r>
              <a:rPr lang="en-GB" sz="2000" dirty="0" smtClean="0">
                <a:latin typeface="+mj-lt"/>
              </a:rPr>
              <a:t>Species Diversity</a:t>
            </a:r>
          </a:p>
          <a:p>
            <a:pPr marL="514350" indent="-514350">
              <a:buFont typeface="+mj-lt"/>
              <a:buAutoNum type="arabicPeriod"/>
              <a:defRPr/>
            </a:pPr>
            <a:r>
              <a:rPr lang="en-GB" sz="2000" dirty="0" smtClean="0">
                <a:latin typeface="+mj-lt"/>
              </a:rPr>
              <a:t>Abundance</a:t>
            </a:r>
          </a:p>
          <a:p>
            <a:pPr marL="514350" indent="-514350">
              <a:buFont typeface="+mj-lt"/>
              <a:buAutoNum type="arabicPeriod"/>
              <a:defRPr/>
            </a:pPr>
            <a:r>
              <a:rPr lang="en-GB" sz="2000" dirty="0" smtClean="0">
                <a:latin typeface="+mj-lt"/>
              </a:rPr>
              <a:t>Nursery ground</a:t>
            </a:r>
          </a:p>
          <a:p>
            <a:pPr marL="514350" indent="-514350">
              <a:buFont typeface="+mj-lt"/>
              <a:buAutoNum type="arabicPeriod"/>
              <a:defRPr/>
            </a:pPr>
            <a:r>
              <a:rPr lang="en-GB" sz="2000" dirty="0" smtClean="0">
                <a:latin typeface="+mj-lt"/>
              </a:rPr>
              <a:t>Body size</a:t>
            </a:r>
          </a:p>
          <a:p>
            <a:pPr marL="514350" indent="-514350">
              <a:buFont typeface="+mj-lt"/>
              <a:buAutoNum type="arabicPeriod"/>
              <a:defRPr/>
            </a:pPr>
            <a:r>
              <a:rPr lang="en-GB" sz="2000" dirty="0" smtClean="0">
                <a:latin typeface="+mj-lt"/>
              </a:rPr>
              <a:t>Larger fish &amp; invertebrates = more young</a:t>
            </a:r>
          </a:p>
          <a:p>
            <a:pPr marL="514350" indent="-514350">
              <a:buFont typeface="+mj-lt"/>
              <a:buAutoNum type="arabicPeriod"/>
              <a:defRPr/>
            </a:pPr>
            <a:r>
              <a:rPr lang="en-GB" sz="2000" dirty="0" smtClean="0">
                <a:latin typeface="+mj-lt"/>
              </a:rPr>
              <a:t>Conservation of habitats</a:t>
            </a:r>
          </a:p>
          <a:p>
            <a:pPr marL="514350" indent="-514350">
              <a:buFont typeface="+mj-lt"/>
              <a:buAutoNum type="arabicPeriod"/>
              <a:defRPr/>
            </a:pPr>
            <a:r>
              <a:rPr lang="en-GB" sz="2000" dirty="0" smtClean="0">
                <a:latin typeface="+mj-lt"/>
              </a:rPr>
              <a:t>Prevention of over-fishing</a:t>
            </a:r>
          </a:p>
          <a:p>
            <a:pPr marL="514350" indent="-514350">
              <a:buFont typeface="+mj-lt"/>
              <a:buAutoNum type="arabicPeriod"/>
              <a:defRPr/>
            </a:pPr>
            <a:r>
              <a:rPr lang="en-GB" sz="2000" dirty="0" smtClean="0">
                <a:latin typeface="+mj-lt"/>
              </a:rPr>
              <a:t>Protection of many other species</a:t>
            </a:r>
          </a:p>
          <a:p>
            <a:pPr marL="514350" indent="-514350">
              <a:buFont typeface="+mj-lt"/>
              <a:buAutoNum type="arabicPeriod"/>
              <a:defRPr/>
            </a:pPr>
            <a:r>
              <a:rPr lang="en-GB" sz="2000" dirty="0" smtClean="0">
                <a:latin typeface="+mj-lt"/>
              </a:rPr>
              <a:t>Larval dispersal and spill-over</a:t>
            </a:r>
          </a:p>
          <a:p>
            <a:pPr marL="514350" indent="-514350">
              <a:buFont typeface="+mj-lt"/>
              <a:buAutoNum type="arabicPeriod"/>
              <a:defRPr/>
            </a:pPr>
            <a:r>
              <a:rPr lang="en-GB" sz="2000" dirty="0" smtClean="0">
                <a:latin typeface="+mj-lt"/>
              </a:rPr>
              <a:t>Supplementary migration</a:t>
            </a:r>
          </a:p>
          <a:p>
            <a:pPr marL="514350" indent="-514350">
              <a:buFont typeface="+mj-lt"/>
              <a:buAutoNum type="arabicPeriod"/>
              <a:defRPr/>
            </a:pPr>
            <a:r>
              <a:rPr lang="en-GB" sz="2000" dirty="0" smtClean="0">
                <a:latin typeface="+mj-lt"/>
              </a:rPr>
              <a:t>Insurance against uncertainty</a:t>
            </a:r>
          </a:p>
          <a:p>
            <a:pPr marL="514350" indent="-514350">
              <a:buFont typeface="+mj-lt"/>
              <a:buAutoNum type="arabicPeriod"/>
              <a:defRPr/>
            </a:pPr>
            <a:r>
              <a:rPr lang="en-GB" sz="2000" dirty="0" smtClean="0">
                <a:latin typeface="+mj-lt"/>
              </a:rPr>
              <a:t>Tourism!</a:t>
            </a:r>
          </a:p>
          <a:p>
            <a:pPr marL="514350" indent="-514350">
              <a:buFont typeface="+mj-lt"/>
              <a:buAutoNum type="arabicPeriod"/>
              <a:defRPr/>
            </a:pPr>
            <a:r>
              <a:rPr lang="en-GB" sz="2000" dirty="0" smtClean="0">
                <a:latin typeface="+mj-lt"/>
              </a:rPr>
              <a:t>Education</a:t>
            </a:r>
          </a:p>
          <a:p>
            <a:pPr marL="514350" indent="-514350">
              <a:buFont typeface="+mj-lt"/>
              <a:buAutoNum type="arabicPeriod"/>
              <a:defRPr/>
            </a:pPr>
            <a:r>
              <a:rPr lang="en-GB" sz="2000" dirty="0" smtClean="0">
                <a:latin typeface="+mj-lt"/>
              </a:rPr>
              <a:t>Science</a:t>
            </a:r>
            <a:endParaRPr lang="en-GB" sz="2000" dirty="0">
              <a:latin typeface="+mj-lt"/>
            </a:endParaRPr>
          </a:p>
        </p:txBody>
      </p:sp>
      <p:pic>
        <p:nvPicPr>
          <p:cNvPr id="686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907404">
            <a:off x="4974431" y="1775620"/>
            <a:ext cx="3921125" cy="3052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circle(in)">
                                      <p:cBhvr>
                                        <p:cTn id="10" dur="2000"/>
                                        <p:tgtEl>
                                          <p:spTgt spid="5">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circle(in)">
                                      <p:cBhvr>
                                        <p:cTn id="13" dur="2000"/>
                                        <p:tgtEl>
                                          <p:spTgt spid="5">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circle(in)">
                                      <p:cBhvr>
                                        <p:cTn id="16" dur="2000"/>
                                        <p:tgtEl>
                                          <p:spTgt spid="5">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circle(in)">
                                      <p:cBhvr>
                                        <p:cTn id="19" dur="2000"/>
                                        <p:tgtEl>
                                          <p:spTgt spid="5">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circle(in)">
                                      <p:cBhvr>
                                        <p:cTn id="22" dur="2000"/>
                                        <p:tgtEl>
                                          <p:spTgt spid="5">
                                            <p:txEl>
                                              <p:pRg st="5" end="5"/>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circle(in)">
                                      <p:cBhvr>
                                        <p:cTn id="25" dur="2000"/>
                                        <p:tgtEl>
                                          <p:spTgt spid="5">
                                            <p:txEl>
                                              <p:pRg st="6" end="6"/>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5">
                                            <p:txEl>
                                              <p:pRg st="7" end="7"/>
                                            </p:txEl>
                                          </p:spTgt>
                                        </p:tgtEl>
                                        <p:attrNameLst>
                                          <p:attrName>style.visibility</p:attrName>
                                        </p:attrNameLst>
                                      </p:cBhvr>
                                      <p:to>
                                        <p:strVal val="visible"/>
                                      </p:to>
                                    </p:set>
                                    <p:animEffect transition="in" filter="circle(in)">
                                      <p:cBhvr>
                                        <p:cTn id="28" dur="2000"/>
                                        <p:tgtEl>
                                          <p:spTgt spid="5">
                                            <p:txEl>
                                              <p:pRg st="7" end="7"/>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5">
                                            <p:txEl>
                                              <p:pRg st="8" end="8"/>
                                            </p:txEl>
                                          </p:spTgt>
                                        </p:tgtEl>
                                        <p:attrNameLst>
                                          <p:attrName>style.visibility</p:attrName>
                                        </p:attrNameLst>
                                      </p:cBhvr>
                                      <p:to>
                                        <p:strVal val="visible"/>
                                      </p:to>
                                    </p:set>
                                    <p:animEffect transition="in" filter="circle(in)">
                                      <p:cBhvr>
                                        <p:cTn id="31" dur="2000"/>
                                        <p:tgtEl>
                                          <p:spTgt spid="5">
                                            <p:txEl>
                                              <p:pRg st="8" end="8"/>
                                            </p:txEl>
                                          </p:spTgt>
                                        </p:tgtEl>
                                      </p:cBhvr>
                                    </p:animEffect>
                                  </p:childTnLst>
                                </p:cTn>
                              </p:par>
                              <p:par>
                                <p:cTn id="32" presetID="6" presetClass="entr" presetSubtype="16" fill="hold" nodeType="withEffect">
                                  <p:stCondLst>
                                    <p:cond delay="0"/>
                                  </p:stCondLst>
                                  <p:childTnLst>
                                    <p:set>
                                      <p:cBhvr>
                                        <p:cTn id="33" dur="1" fill="hold">
                                          <p:stCondLst>
                                            <p:cond delay="0"/>
                                          </p:stCondLst>
                                        </p:cTn>
                                        <p:tgtEl>
                                          <p:spTgt spid="5">
                                            <p:txEl>
                                              <p:pRg st="9" end="9"/>
                                            </p:txEl>
                                          </p:spTgt>
                                        </p:tgtEl>
                                        <p:attrNameLst>
                                          <p:attrName>style.visibility</p:attrName>
                                        </p:attrNameLst>
                                      </p:cBhvr>
                                      <p:to>
                                        <p:strVal val="visible"/>
                                      </p:to>
                                    </p:set>
                                    <p:animEffect transition="in" filter="circle(in)">
                                      <p:cBhvr>
                                        <p:cTn id="34" dur="2000"/>
                                        <p:tgtEl>
                                          <p:spTgt spid="5">
                                            <p:txEl>
                                              <p:pRg st="9" end="9"/>
                                            </p:txEl>
                                          </p:spTgt>
                                        </p:tgtEl>
                                      </p:cBhvr>
                                    </p:animEffect>
                                  </p:childTnLst>
                                </p:cTn>
                              </p:par>
                              <p:par>
                                <p:cTn id="35" presetID="6" presetClass="entr" presetSubtype="16" fill="hold" nodeType="withEffect">
                                  <p:stCondLst>
                                    <p:cond delay="0"/>
                                  </p:stCondLst>
                                  <p:childTnLst>
                                    <p:set>
                                      <p:cBhvr>
                                        <p:cTn id="36" dur="1" fill="hold">
                                          <p:stCondLst>
                                            <p:cond delay="0"/>
                                          </p:stCondLst>
                                        </p:cTn>
                                        <p:tgtEl>
                                          <p:spTgt spid="5">
                                            <p:txEl>
                                              <p:pRg st="10" end="10"/>
                                            </p:txEl>
                                          </p:spTgt>
                                        </p:tgtEl>
                                        <p:attrNameLst>
                                          <p:attrName>style.visibility</p:attrName>
                                        </p:attrNameLst>
                                      </p:cBhvr>
                                      <p:to>
                                        <p:strVal val="visible"/>
                                      </p:to>
                                    </p:set>
                                    <p:animEffect transition="in" filter="circle(in)">
                                      <p:cBhvr>
                                        <p:cTn id="37" dur="2000"/>
                                        <p:tgtEl>
                                          <p:spTgt spid="5">
                                            <p:txEl>
                                              <p:pRg st="10" end="10"/>
                                            </p:txEl>
                                          </p:spTgt>
                                        </p:tgtEl>
                                      </p:cBhvr>
                                    </p:animEffect>
                                  </p:childTnLst>
                                </p:cTn>
                              </p:par>
                              <p:par>
                                <p:cTn id="38" presetID="6" presetClass="entr" presetSubtype="16" fill="hold" nodeType="withEffect">
                                  <p:stCondLst>
                                    <p:cond delay="0"/>
                                  </p:stCondLst>
                                  <p:childTnLst>
                                    <p:set>
                                      <p:cBhvr>
                                        <p:cTn id="39" dur="1" fill="hold">
                                          <p:stCondLst>
                                            <p:cond delay="0"/>
                                          </p:stCondLst>
                                        </p:cTn>
                                        <p:tgtEl>
                                          <p:spTgt spid="5">
                                            <p:txEl>
                                              <p:pRg st="11" end="11"/>
                                            </p:txEl>
                                          </p:spTgt>
                                        </p:tgtEl>
                                        <p:attrNameLst>
                                          <p:attrName>style.visibility</p:attrName>
                                        </p:attrNameLst>
                                      </p:cBhvr>
                                      <p:to>
                                        <p:strVal val="visible"/>
                                      </p:to>
                                    </p:set>
                                    <p:animEffect transition="in" filter="circle(in)">
                                      <p:cBhvr>
                                        <p:cTn id="40" dur="2000"/>
                                        <p:tgtEl>
                                          <p:spTgt spid="5">
                                            <p:txEl>
                                              <p:pRg st="11" end="11"/>
                                            </p:txEl>
                                          </p:spTgt>
                                        </p:tgtEl>
                                      </p:cBhvr>
                                    </p:animEffect>
                                  </p:childTnLst>
                                </p:cTn>
                              </p:par>
                              <p:par>
                                <p:cTn id="41" presetID="6" presetClass="entr" presetSubtype="16" fill="hold" nodeType="withEffect">
                                  <p:stCondLst>
                                    <p:cond delay="0"/>
                                  </p:stCondLst>
                                  <p:childTnLst>
                                    <p:set>
                                      <p:cBhvr>
                                        <p:cTn id="42" dur="1" fill="hold">
                                          <p:stCondLst>
                                            <p:cond delay="0"/>
                                          </p:stCondLst>
                                        </p:cTn>
                                        <p:tgtEl>
                                          <p:spTgt spid="5">
                                            <p:txEl>
                                              <p:pRg st="12" end="12"/>
                                            </p:txEl>
                                          </p:spTgt>
                                        </p:tgtEl>
                                        <p:attrNameLst>
                                          <p:attrName>style.visibility</p:attrName>
                                        </p:attrNameLst>
                                      </p:cBhvr>
                                      <p:to>
                                        <p:strVal val="visible"/>
                                      </p:to>
                                    </p:set>
                                    <p:animEffect transition="in" filter="circle(in)">
                                      <p:cBhvr>
                                        <p:cTn id="43" dur="2000"/>
                                        <p:tgtEl>
                                          <p:spTgt spid="5">
                                            <p:txEl>
                                              <p:pRg st="12" end="12"/>
                                            </p:txEl>
                                          </p:spTgt>
                                        </p:tgtEl>
                                      </p:cBhvr>
                                    </p:animEffect>
                                  </p:childTnLst>
                                </p:cTn>
                              </p:par>
                              <p:par>
                                <p:cTn id="44" presetID="6" presetClass="entr" presetSubtype="16" fill="hold" nodeType="withEffect">
                                  <p:stCondLst>
                                    <p:cond delay="0"/>
                                  </p:stCondLst>
                                  <p:childTnLst>
                                    <p:set>
                                      <p:cBhvr>
                                        <p:cTn id="45" dur="1" fill="hold">
                                          <p:stCondLst>
                                            <p:cond delay="0"/>
                                          </p:stCondLst>
                                        </p:cTn>
                                        <p:tgtEl>
                                          <p:spTgt spid="5">
                                            <p:txEl>
                                              <p:pRg st="13" end="13"/>
                                            </p:txEl>
                                          </p:spTgt>
                                        </p:tgtEl>
                                        <p:attrNameLst>
                                          <p:attrName>style.visibility</p:attrName>
                                        </p:attrNameLst>
                                      </p:cBhvr>
                                      <p:to>
                                        <p:strVal val="visible"/>
                                      </p:to>
                                    </p:set>
                                    <p:animEffect transition="in" filter="circle(in)">
                                      <p:cBhvr>
                                        <p:cTn id="46" dur="2000"/>
                                        <p:tgtEl>
                                          <p:spTgt spid="5">
                                            <p:txEl>
                                              <p:pRg st="13" end="13"/>
                                            </p:txEl>
                                          </p:spTgt>
                                        </p:tgtEl>
                                      </p:cBhvr>
                                    </p:animEffect>
                                  </p:childTnLst>
                                </p:cTn>
                              </p:par>
                              <p:par>
                                <p:cTn id="47" presetID="6" presetClass="entr" presetSubtype="16" fill="hold" nodeType="withEffect">
                                  <p:stCondLst>
                                    <p:cond delay="0"/>
                                  </p:stCondLst>
                                  <p:childTnLst>
                                    <p:set>
                                      <p:cBhvr>
                                        <p:cTn id="48" dur="1" fill="hold">
                                          <p:stCondLst>
                                            <p:cond delay="0"/>
                                          </p:stCondLst>
                                        </p:cTn>
                                        <p:tgtEl>
                                          <p:spTgt spid="5">
                                            <p:txEl>
                                              <p:pRg st="14" end="14"/>
                                            </p:txEl>
                                          </p:spTgt>
                                        </p:tgtEl>
                                        <p:attrNameLst>
                                          <p:attrName>style.visibility</p:attrName>
                                        </p:attrNameLst>
                                      </p:cBhvr>
                                      <p:to>
                                        <p:strVal val="visible"/>
                                      </p:to>
                                    </p:set>
                                    <p:animEffect transition="in" filter="circle(in)">
                                      <p:cBhvr>
                                        <p:cTn id="49" dur="2000"/>
                                        <p:tgtEl>
                                          <p:spTgt spid="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57200" y="363538"/>
            <a:ext cx="8229600" cy="1143000"/>
          </a:xfrm>
        </p:spPr>
        <p:txBody>
          <a:bodyPr/>
          <a:lstStyle/>
          <a:p>
            <a:r>
              <a:rPr lang="en-GB" altLang="en-US" smtClean="0"/>
              <a:t>Issues to consider</a:t>
            </a:r>
          </a:p>
        </p:txBody>
      </p:sp>
      <p:sp>
        <p:nvSpPr>
          <p:cNvPr id="3" name="Content Placeholder 2"/>
          <p:cNvSpPr>
            <a:spLocks noGrp="1"/>
          </p:cNvSpPr>
          <p:nvPr>
            <p:ph idx="1"/>
          </p:nvPr>
        </p:nvSpPr>
        <p:spPr>
          <a:xfrm>
            <a:off x="457200" y="1506538"/>
            <a:ext cx="3036888" cy="3932237"/>
          </a:xfrm>
        </p:spPr>
        <p:txBody>
          <a:bodyPr/>
          <a:lstStyle/>
          <a:p>
            <a:pPr marL="0" indent="0">
              <a:buFont typeface="Wingdings 2" panose="05020102010507070707" pitchFamily="18" charset="2"/>
              <a:buNone/>
              <a:defRPr/>
            </a:pPr>
            <a:r>
              <a:rPr lang="en-GB" sz="1800" dirty="0" smtClean="0">
                <a:latin typeface="+mj-lt"/>
              </a:rPr>
              <a:t>What is important?</a:t>
            </a:r>
            <a:endParaRPr lang="en-GB" sz="1800" dirty="0">
              <a:latin typeface="+mj-lt"/>
            </a:endParaRPr>
          </a:p>
          <a:p>
            <a:pPr>
              <a:defRPr/>
            </a:pPr>
            <a:r>
              <a:rPr lang="en-GB" sz="1800" dirty="0" smtClean="0">
                <a:latin typeface="+mj-lt"/>
              </a:rPr>
              <a:t>Size of NTZs is important</a:t>
            </a:r>
          </a:p>
          <a:p>
            <a:pPr>
              <a:defRPr/>
            </a:pPr>
            <a:r>
              <a:rPr lang="en-GB" sz="1800" dirty="0" smtClean="0">
                <a:latin typeface="+mj-lt"/>
              </a:rPr>
              <a:t>Networks</a:t>
            </a:r>
          </a:p>
          <a:p>
            <a:pPr>
              <a:defRPr/>
            </a:pPr>
            <a:r>
              <a:rPr lang="en-GB" sz="1800" dirty="0" smtClean="0">
                <a:latin typeface="+mj-lt"/>
              </a:rPr>
              <a:t>Located in productive areas</a:t>
            </a:r>
          </a:p>
          <a:p>
            <a:pPr>
              <a:defRPr/>
            </a:pPr>
            <a:r>
              <a:rPr lang="en-GB" sz="1800" dirty="0" smtClean="0">
                <a:latin typeface="+mj-lt"/>
              </a:rPr>
              <a:t>Temporary or permanent?</a:t>
            </a:r>
          </a:p>
          <a:p>
            <a:pPr>
              <a:defRPr/>
            </a:pPr>
            <a:r>
              <a:rPr lang="en-GB" sz="1800" dirty="0" smtClean="0">
                <a:latin typeface="+mj-lt"/>
              </a:rPr>
              <a:t>Are/should they be complied to? </a:t>
            </a:r>
          </a:p>
          <a:p>
            <a:pPr>
              <a:defRPr/>
            </a:pPr>
            <a:r>
              <a:rPr lang="en-GB" sz="1800" dirty="0" smtClean="0">
                <a:latin typeface="+mj-lt"/>
              </a:rPr>
              <a:t>Enforcement </a:t>
            </a:r>
          </a:p>
          <a:p>
            <a:pPr>
              <a:defRPr/>
            </a:pPr>
            <a:r>
              <a:rPr lang="en-GB" sz="1800" dirty="0" smtClean="0">
                <a:latin typeface="+mj-lt"/>
              </a:rPr>
              <a:t>Some are Community Protected Areas e.g. </a:t>
            </a:r>
            <a:r>
              <a:rPr lang="en-GB" sz="1800" dirty="0" err="1" smtClean="0">
                <a:latin typeface="+mj-lt"/>
              </a:rPr>
              <a:t>Lamlash</a:t>
            </a:r>
            <a:r>
              <a:rPr lang="en-GB" sz="1800" dirty="0" smtClean="0">
                <a:latin typeface="+mj-lt"/>
              </a:rPr>
              <a:t> Bay Is. Aaron </a:t>
            </a:r>
          </a:p>
          <a:p>
            <a:pPr marL="0" indent="0">
              <a:buFont typeface="Wingdings 2" panose="05020102010507070707" pitchFamily="18" charset="2"/>
              <a:buNone/>
              <a:defRPr/>
            </a:pPr>
            <a:endParaRPr lang="en-GB" sz="1800" dirty="0">
              <a:latin typeface="+mj-lt"/>
            </a:endParaRPr>
          </a:p>
          <a:p>
            <a:pPr marL="0" indent="0">
              <a:buFont typeface="Wingdings 2" panose="05020102010507070707" pitchFamily="18" charset="2"/>
              <a:buNone/>
              <a:defRPr/>
            </a:pPr>
            <a:endParaRPr lang="en-GB" sz="1800" dirty="0" smtClean="0">
              <a:latin typeface="+mj-lt"/>
            </a:endParaRPr>
          </a:p>
          <a:p>
            <a:pPr marL="0" indent="0">
              <a:buFont typeface="Wingdings 2" panose="05020102010507070707" pitchFamily="18" charset="2"/>
              <a:buNone/>
              <a:defRPr/>
            </a:pPr>
            <a:endParaRPr lang="en-GB" sz="1800" dirty="0" smtClean="0">
              <a:latin typeface="+mj-lt"/>
            </a:endParaRPr>
          </a:p>
          <a:p>
            <a:pPr marL="0" indent="0">
              <a:buFont typeface="Wingdings 2" panose="05020102010507070707" pitchFamily="18" charset="2"/>
              <a:buNone/>
              <a:defRPr/>
            </a:pPr>
            <a:endParaRPr lang="en-GB" dirty="0">
              <a:latin typeface="+mj-lt"/>
            </a:endParaRPr>
          </a:p>
        </p:txBody>
      </p:sp>
      <p:pic>
        <p:nvPicPr>
          <p:cNvPr id="6963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4300" y="1589088"/>
            <a:ext cx="4762500" cy="3571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
        <p:nvSpPr>
          <p:cNvPr id="69637" name="TextBox 3"/>
          <p:cNvSpPr txBox="1">
            <a:spLocks noChangeArrowheads="1"/>
          </p:cNvSpPr>
          <p:nvPr/>
        </p:nvSpPr>
        <p:spPr bwMode="auto">
          <a:xfrm>
            <a:off x="433388" y="5545138"/>
            <a:ext cx="82534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buFontTx/>
              <a:buNone/>
            </a:pPr>
            <a:r>
              <a:rPr lang="en-GB" altLang="en-US" sz="1800" i="1">
                <a:solidFill>
                  <a:srgbClr val="21B2C9"/>
                </a:solidFill>
                <a:latin typeface="Calibri" panose="020F0502020204030204" pitchFamily="34" charset="0"/>
              </a:rPr>
              <a:t>What are they for? Biodiversity conservation/fisheries management or both?</a:t>
            </a:r>
          </a:p>
          <a:p>
            <a:pPr>
              <a:buFontTx/>
              <a:buNone/>
            </a:pPr>
            <a:r>
              <a:rPr lang="en-GB" altLang="en-US" sz="1800" i="1">
                <a:solidFill>
                  <a:srgbClr val="21B2C9"/>
                </a:solidFill>
                <a:latin typeface="Calibri" panose="020F0502020204030204" pitchFamily="34" charset="0"/>
              </a:rPr>
              <a:t>New Zealand – purely biodiversity conservation BUT Fisheries benefit – an added value</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p:txBody>
          <a:bodyPr/>
          <a:lstStyle/>
          <a:p>
            <a:r>
              <a:rPr lang="en-GB" altLang="en-US" smtClean="0"/>
              <a:t>Considerations</a:t>
            </a:r>
          </a:p>
        </p:txBody>
      </p:sp>
      <p:sp>
        <p:nvSpPr>
          <p:cNvPr id="3" name="Content Placeholder 2"/>
          <p:cNvSpPr>
            <a:spLocks noGrp="1"/>
          </p:cNvSpPr>
          <p:nvPr>
            <p:ph idx="1"/>
          </p:nvPr>
        </p:nvSpPr>
        <p:spPr/>
        <p:txBody>
          <a:bodyPr/>
          <a:lstStyle/>
          <a:p>
            <a:pPr marL="0" indent="0">
              <a:buFont typeface="Wingdings 2" panose="05020102010507070707" pitchFamily="18" charset="2"/>
              <a:buNone/>
              <a:defRPr/>
            </a:pPr>
            <a:r>
              <a:rPr lang="en-GB" sz="1800" b="1" dirty="0">
                <a:solidFill>
                  <a:prstClr val="black"/>
                </a:solidFill>
                <a:latin typeface="Calibri"/>
              </a:rPr>
              <a:t>Most fisheries are against NTZ</a:t>
            </a:r>
          </a:p>
          <a:p>
            <a:pPr marL="0" indent="0">
              <a:buFont typeface="Wingdings 2" panose="05020102010507070707" pitchFamily="18" charset="2"/>
              <a:buNone/>
              <a:defRPr/>
            </a:pPr>
            <a:r>
              <a:rPr lang="en-GB" sz="1800" b="1" dirty="0">
                <a:solidFill>
                  <a:prstClr val="black"/>
                </a:solidFill>
                <a:latin typeface="Calibri"/>
              </a:rPr>
              <a:t>Other options</a:t>
            </a:r>
          </a:p>
          <a:p>
            <a:pPr>
              <a:defRPr/>
            </a:pPr>
            <a:r>
              <a:rPr lang="en-GB" sz="1800" dirty="0">
                <a:solidFill>
                  <a:prstClr val="black"/>
                </a:solidFill>
                <a:latin typeface="Calibri"/>
              </a:rPr>
              <a:t>Less pressure on resources and fewer competing countries</a:t>
            </a:r>
          </a:p>
          <a:p>
            <a:pPr>
              <a:defRPr/>
            </a:pPr>
            <a:r>
              <a:rPr lang="en-GB" sz="1800" dirty="0">
                <a:solidFill>
                  <a:prstClr val="black"/>
                </a:solidFill>
                <a:latin typeface="Calibri"/>
              </a:rPr>
              <a:t>Total Allowable Catch (TACs)</a:t>
            </a:r>
          </a:p>
          <a:p>
            <a:pPr>
              <a:defRPr/>
            </a:pPr>
            <a:r>
              <a:rPr lang="en-GB" sz="1800" dirty="0">
                <a:solidFill>
                  <a:prstClr val="black"/>
                </a:solidFill>
                <a:latin typeface="Calibri"/>
              </a:rPr>
              <a:t>Marine zoning and catch controls preferred</a:t>
            </a:r>
          </a:p>
          <a:p>
            <a:pPr>
              <a:defRPr/>
            </a:pPr>
            <a:r>
              <a:rPr lang="en-GB" sz="1800" dirty="0" smtClean="0">
                <a:solidFill>
                  <a:prstClr val="black"/>
                </a:solidFill>
                <a:latin typeface="Calibri"/>
              </a:rPr>
              <a:t>Compensation</a:t>
            </a:r>
          </a:p>
          <a:p>
            <a:pPr>
              <a:defRPr/>
            </a:pPr>
            <a:r>
              <a:rPr lang="en-GB" sz="1800" dirty="0" smtClean="0">
                <a:solidFill>
                  <a:prstClr val="black"/>
                </a:solidFill>
                <a:latin typeface="Calibri"/>
              </a:rPr>
              <a:t>Voluntary Time closures (e.g. Parts of Scotland)</a:t>
            </a:r>
          </a:p>
          <a:p>
            <a:pPr>
              <a:defRPr/>
            </a:pPr>
            <a:r>
              <a:rPr lang="en-GB" sz="1800" dirty="0" smtClean="0">
                <a:solidFill>
                  <a:prstClr val="black"/>
                </a:solidFill>
                <a:latin typeface="Calibri"/>
              </a:rPr>
              <a:t>Common fisheries Policy: Days at sea</a:t>
            </a:r>
            <a:r>
              <a:rPr lang="en-GB" sz="1800" smtClean="0">
                <a:solidFill>
                  <a:prstClr val="black"/>
                </a:solidFill>
                <a:latin typeface="Calibri"/>
              </a:rPr>
              <a:t>, quotas </a:t>
            </a:r>
            <a:r>
              <a:rPr lang="en-GB" sz="1800" dirty="0" smtClean="0">
                <a:solidFill>
                  <a:prstClr val="black"/>
                </a:solidFill>
                <a:latin typeface="Calibri"/>
              </a:rPr>
              <a:t>(Wise, 2013)</a:t>
            </a:r>
          </a:p>
          <a:p>
            <a:pPr>
              <a:defRPr/>
            </a:pPr>
            <a:endParaRPr lang="en-GB" sz="1800" dirty="0" smtClean="0">
              <a:solidFill>
                <a:prstClr val="black"/>
              </a:solidFill>
              <a:latin typeface="Calibri"/>
            </a:endParaRPr>
          </a:p>
          <a:p>
            <a:pPr marL="0" indent="0">
              <a:buFont typeface="Wingdings 2" panose="05020102010507070707" pitchFamily="18" charset="2"/>
              <a:buNone/>
              <a:defRPr/>
            </a:pPr>
            <a:r>
              <a:rPr lang="en-GB" sz="1800" b="1" dirty="0" smtClean="0">
                <a:solidFill>
                  <a:prstClr val="black"/>
                </a:solidFill>
                <a:latin typeface="Calibri"/>
              </a:rPr>
              <a:t>Some measured commercial benefits</a:t>
            </a:r>
            <a:endParaRPr lang="en-GB" sz="1800" b="1" dirty="0">
              <a:solidFill>
                <a:prstClr val="black"/>
              </a:solidFill>
              <a:latin typeface="Calibri"/>
            </a:endParaRPr>
          </a:p>
          <a:p>
            <a:pPr>
              <a:defRPr/>
            </a:pPr>
            <a:r>
              <a:rPr lang="en-GB" sz="1800" dirty="0">
                <a:solidFill>
                  <a:prstClr val="black"/>
                </a:solidFill>
                <a:latin typeface="Calibri"/>
              </a:rPr>
              <a:t>Densities of snapper 15% higher in NTZs</a:t>
            </a:r>
          </a:p>
          <a:p>
            <a:pPr>
              <a:defRPr/>
            </a:pPr>
            <a:r>
              <a:rPr lang="en-GB" sz="1800" dirty="0" smtClean="0">
                <a:solidFill>
                  <a:prstClr val="black"/>
                </a:solidFill>
                <a:latin typeface="Calibri"/>
              </a:rPr>
              <a:t>4 </a:t>
            </a:r>
            <a:r>
              <a:rPr lang="en-GB" sz="1800" dirty="0">
                <a:solidFill>
                  <a:prstClr val="black"/>
                </a:solidFill>
                <a:latin typeface="Calibri"/>
              </a:rPr>
              <a:t>times more spiny lobster (Tonga Island Reserve)</a:t>
            </a:r>
          </a:p>
          <a:p>
            <a:pPr>
              <a:defRPr/>
            </a:pPr>
            <a:r>
              <a:rPr lang="en-GB" sz="1800" dirty="0" smtClean="0">
                <a:solidFill>
                  <a:prstClr val="black"/>
                </a:solidFill>
                <a:latin typeface="Calibri"/>
              </a:rPr>
              <a:t>Rock </a:t>
            </a:r>
            <a:r>
              <a:rPr lang="en-GB" sz="1800" dirty="0">
                <a:solidFill>
                  <a:prstClr val="black"/>
                </a:solidFill>
                <a:latin typeface="Calibri"/>
              </a:rPr>
              <a:t>lobster increasing in size and number by 7% per year (</a:t>
            </a:r>
            <a:r>
              <a:rPr lang="en-GB" sz="1800" dirty="0" err="1">
                <a:solidFill>
                  <a:prstClr val="black"/>
                </a:solidFill>
                <a:latin typeface="Calibri"/>
              </a:rPr>
              <a:t>DoC</a:t>
            </a:r>
            <a:r>
              <a:rPr lang="en-GB" sz="1800" dirty="0">
                <a:solidFill>
                  <a:prstClr val="black"/>
                </a:solidFill>
                <a:latin typeface="Calibri"/>
              </a:rPr>
              <a:t>, 2005)</a:t>
            </a:r>
          </a:p>
          <a:p>
            <a:pPr>
              <a:defRPr/>
            </a:pPr>
            <a:endParaRPr lang="en-GB" dirty="0"/>
          </a:p>
        </p:txBody>
      </p:sp>
      <p:pic>
        <p:nvPicPr>
          <p:cNvPr id="7066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9875" y="811213"/>
            <a:ext cx="2386013"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pic>
        <p:nvPicPr>
          <p:cNvPr id="70661" name="Picture 4"/>
          <p:cNvPicPr>
            <a:picLocks noChangeAspect="1" noChangeArrowheads="1"/>
          </p:cNvPicPr>
          <p:nvPr/>
        </p:nvPicPr>
        <p:blipFill>
          <a:blip r:embed="rId3">
            <a:extLst>
              <a:ext uri="{28A0092B-C50C-407E-A947-70E740481C1C}">
                <a14:useLocalDpi xmlns:a14="http://schemas.microsoft.com/office/drawing/2010/main" val="0"/>
              </a:ext>
            </a:extLst>
          </a:blip>
          <a:srcRect l="31512" r="31618"/>
          <a:stretch>
            <a:fillRect/>
          </a:stretch>
        </p:blipFill>
        <p:spPr bwMode="auto">
          <a:xfrm>
            <a:off x="7440613" y="2735263"/>
            <a:ext cx="1565275" cy="3184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endParaRPr lang="en-GB" altLang="en-US" smtClean="0"/>
          </a:p>
        </p:txBody>
      </p:sp>
      <p:sp>
        <p:nvSpPr>
          <p:cNvPr id="71683" name="Content Placeholder 2"/>
          <p:cNvSpPr>
            <a:spLocks noGrp="1"/>
          </p:cNvSpPr>
          <p:nvPr>
            <p:ph idx="1"/>
          </p:nvPr>
        </p:nvSpPr>
        <p:spPr/>
        <p:txBody>
          <a:bodyPr/>
          <a:lstStyle/>
          <a:p>
            <a:endParaRPr lang="en-GB" altLang="en-US" smtClean="0"/>
          </a:p>
        </p:txBody>
      </p:sp>
      <p:pic>
        <p:nvPicPr>
          <p:cNvPr id="7168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29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2011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Lst>
        </p:spPr>
      </p:pic>
      <p:sp>
        <p:nvSpPr>
          <p:cNvPr id="72707" name="Rectangle 2"/>
          <p:cNvSpPr>
            <a:spLocks noGrp="1" noChangeArrowheads="1"/>
          </p:cNvSpPr>
          <p:nvPr>
            <p:ph type="title"/>
          </p:nvPr>
        </p:nvSpPr>
        <p:spPr>
          <a:xfrm>
            <a:off x="252413" y="19050"/>
            <a:ext cx="8229600" cy="1143000"/>
          </a:xfrm>
        </p:spPr>
        <p:txBody>
          <a:bodyPr/>
          <a:lstStyle/>
          <a:p>
            <a:pPr eaLnBrk="1" hangingPunct="1"/>
            <a:r>
              <a:rPr lang="en-AU" altLang="en-US" sz="4000" b="1" smtClean="0"/>
              <a:t>Conclusion</a:t>
            </a:r>
          </a:p>
        </p:txBody>
      </p:sp>
      <p:sp>
        <p:nvSpPr>
          <p:cNvPr id="14339" name="Rectangle 3"/>
          <p:cNvSpPr>
            <a:spLocks noGrp="1" noChangeArrowheads="1"/>
          </p:cNvSpPr>
          <p:nvPr>
            <p:ph idx="1"/>
          </p:nvPr>
        </p:nvSpPr>
        <p:spPr>
          <a:xfrm>
            <a:off x="252413" y="1233488"/>
            <a:ext cx="8229600" cy="4389437"/>
          </a:xfrm>
        </p:spPr>
        <p:txBody>
          <a:bodyPr/>
          <a:lstStyle/>
          <a:p>
            <a:pPr eaLnBrk="1" hangingPunct="1">
              <a:defRPr/>
            </a:pPr>
            <a:r>
              <a:rPr lang="en-AU" dirty="0" smtClean="0">
                <a:latin typeface="+mj-lt"/>
              </a:rPr>
              <a:t>Quality vs. quantity of protected areas</a:t>
            </a:r>
          </a:p>
          <a:p>
            <a:pPr eaLnBrk="1" hangingPunct="1">
              <a:defRPr/>
            </a:pPr>
            <a:r>
              <a:rPr lang="en-AU" dirty="0" smtClean="0">
                <a:latin typeface="+mj-lt"/>
              </a:rPr>
              <a:t>Bigger Bang for Conservation Buck</a:t>
            </a:r>
          </a:p>
          <a:p>
            <a:pPr eaLnBrk="1" hangingPunct="1">
              <a:defRPr/>
            </a:pPr>
            <a:r>
              <a:rPr lang="en-AU" dirty="0" smtClean="0">
                <a:latin typeface="+mj-lt"/>
              </a:rPr>
              <a:t>Return on Investment – Conservation value for future generations</a:t>
            </a:r>
          </a:p>
          <a:p>
            <a:pPr eaLnBrk="1" hangingPunct="1">
              <a:defRPr/>
            </a:pPr>
            <a:r>
              <a:rPr lang="en-AU" dirty="0" smtClean="0">
                <a:latin typeface="+mj-lt"/>
              </a:rPr>
              <a:t>Competition with other resource users</a:t>
            </a:r>
          </a:p>
          <a:p>
            <a:pPr eaLnBrk="1" hangingPunct="1">
              <a:defRPr/>
            </a:pPr>
            <a:r>
              <a:rPr lang="en-AU" dirty="0" smtClean="0">
                <a:latin typeface="+mj-lt"/>
              </a:rPr>
              <a:t>Poor past planning decisions can be overcome</a:t>
            </a:r>
          </a:p>
          <a:p>
            <a:pPr eaLnBrk="1" hangingPunct="1">
              <a:defRPr/>
            </a:pPr>
            <a:r>
              <a:rPr lang="en-AU" dirty="0" smtClean="0">
                <a:latin typeface="+mj-lt"/>
              </a:rPr>
              <a:t>Don’t get lost in models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14339">
                                            <p:txEl>
                                              <p:pRg st="1" end="1"/>
                                            </p:txEl>
                                          </p:spTgt>
                                        </p:tgtEl>
                                        <p:attrNameLst>
                                          <p:attrName>style.visibility</p:attrName>
                                        </p:attrNameLst>
                                      </p:cBhvr>
                                      <p:to>
                                        <p:strVal val="visible"/>
                                      </p:to>
                                    </p:set>
                                    <p:animEffect transition="in" filter="fade">
                                      <p:cBhvr>
                                        <p:cTn id="14" dur="1000"/>
                                        <p:tgtEl>
                                          <p:spTgt spid="14339">
                                            <p:txEl>
                                              <p:pRg st="1" end="1"/>
                                            </p:txEl>
                                          </p:spTgt>
                                        </p:tgtEl>
                                      </p:cBhvr>
                                    </p:animEffect>
                                    <p:anim calcmode="lin" valueType="num">
                                      <p:cBhvr>
                                        <p:cTn id="15"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14339">
                                            <p:txEl>
                                              <p:pRg st="2" end="2"/>
                                            </p:txEl>
                                          </p:spTgt>
                                        </p:tgtEl>
                                        <p:attrNameLst>
                                          <p:attrName>style.visibility</p:attrName>
                                        </p:attrNameLst>
                                      </p:cBhvr>
                                      <p:to>
                                        <p:strVal val="visible"/>
                                      </p:to>
                                    </p:set>
                                    <p:animEffect transition="in" filter="fade">
                                      <p:cBhvr>
                                        <p:cTn id="21" dur="1000"/>
                                        <p:tgtEl>
                                          <p:spTgt spid="14339">
                                            <p:txEl>
                                              <p:pRg st="2" end="2"/>
                                            </p:txEl>
                                          </p:spTgt>
                                        </p:tgtEl>
                                      </p:cBhvr>
                                    </p:animEffect>
                                    <p:anim calcmode="lin" valueType="num">
                                      <p:cBhvr>
                                        <p:cTn id="22"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14339">
                                            <p:txEl>
                                              <p:pRg st="3" end="3"/>
                                            </p:txEl>
                                          </p:spTgt>
                                        </p:tgtEl>
                                        <p:attrNameLst>
                                          <p:attrName>style.visibility</p:attrName>
                                        </p:attrNameLst>
                                      </p:cBhvr>
                                      <p:to>
                                        <p:strVal val="visible"/>
                                      </p:to>
                                    </p:set>
                                    <p:animEffect transition="in" filter="fade">
                                      <p:cBhvr>
                                        <p:cTn id="28" dur="1000"/>
                                        <p:tgtEl>
                                          <p:spTgt spid="14339">
                                            <p:txEl>
                                              <p:pRg st="3" end="3"/>
                                            </p:txEl>
                                          </p:spTgt>
                                        </p:tgtEl>
                                      </p:cBhvr>
                                    </p:animEffect>
                                    <p:anim calcmode="lin" valueType="num">
                                      <p:cBhvr>
                                        <p:cTn id="29"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14339">
                                            <p:txEl>
                                              <p:pRg st="4" end="4"/>
                                            </p:txEl>
                                          </p:spTgt>
                                        </p:tgtEl>
                                        <p:attrNameLst>
                                          <p:attrName>style.visibility</p:attrName>
                                        </p:attrNameLst>
                                      </p:cBhvr>
                                      <p:to>
                                        <p:strVal val="visible"/>
                                      </p:to>
                                    </p:set>
                                    <p:animEffect transition="in" filter="fade">
                                      <p:cBhvr>
                                        <p:cTn id="35" dur="1000"/>
                                        <p:tgtEl>
                                          <p:spTgt spid="14339">
                                            <p:txEl>
                                              <p:pRg st="4" end="4"/>
                                            </p:txEl>
                                          </p:spTgt>
                                        </p:tgtEl>
                                      </p:cBhvr>
                                    </p:animEffect>
                                    <p:anim calcmode="lin" valueType="num">
                                      <p:cBhvr>
                                        <p:cTn id="36"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433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7" presetClass="entr" presetSubtype="0" fill="hold" grpId="0" nodeType="clickEffect">
                                  <p:stCondLst>
                                    <p:cond delay="0"/>
                                  </p:stCondLst>
                                  <p:childTnLst>
                                    <p:set>
                                      <p:cBhvr>
                                        <p:cTn id="41" dur="1" fill="hold">
                                          <p:stCondLst>
                                            <p:cond delay="0"/>
                                          </p:stCondLst>
                                        </p:cTn>
                                        <p:tgtEl>
                                          <p:spTgt spid="14339">
                                            <p:txEl>
                                              <p:pRg st="5" end="5"/>
                                            </p:txEl>
                                          </p:spTgt>
                                        </p:tgtEl>
                                        <p:attrNameLst>
                                          <p:attrName>style.visibility</p:attrName>
                                        </p:attrNameLst>
                                      </p:cBhvr>
                                      <p:to>
                                        <p:strVal val="visible"/>
                                      </p:to>
                                    </p:set>
                                    <p:animEffect transition="in" filter="fade">
                                      <p:cBhvr>
                                        <p:cTn id="42" dur="1000"/>
                                        <p:tgtEl>
                                          <p:spTgt spid="14339">
                                            <p:txEl>
                                              <p:pRg st="5" end="5"/>
                                            </p:txEl>
                                          </p:spTgt>
                                        </p:tgtEl>
                                      </p:cBhvr>
                                    </p:animEffect>
                                    <p:anim calcmode="lin" valueType="num">
                                      <p:cBhvr>
                                        <p:cTn id="43"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633413"/>
            <a:ext cx="12192000" cy="8124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ctrTitle"/>
          </p:nvPr>
        </p:nvSpPr>
        <p:spPr>
          <a:xfrm>
            <a:off x="685800" y="332656"/>
            <a:ext cx="7772400" cy="1470025"/>
          </a:xfrm>
          <a:extLst/>
        </p:spPr>
        <p:txBody>
          <a:bodyPr/>
          <a:lstStyle/>
          <a:p>
            <a:pPr algn="ctr" eaLnBrk="1" fontAlgn="auto" hangingPunct="1">
              <a:spcAft>
                <a:spcPts val="0"/>
              </a:spcAft>
              <a:defRPr/>
            </a:pPr>
            <a:r>
              <a:rPr lang="en-GB" dirty="0" smtClean="0">
                <a:solidFill>
                  <a:schemeClr val="tx1">
                    <a:lumMod val="95000"/>
                  </a:schemeClr>
                </a:solidFill>
              </a:rPr>
              <a:t>Connectivity Conservation</a:t>
            </a:r>
            <a:br>
              <a:rPr lang="en-GB" dirty="0" smtClean="0">
                <a:solidFill>
                  <a:schemeClr val="tx1">
                    <a:lumMod val="95000"/>
                  </a:schemeClr>
                </a:solidFill>
              </a:rPr>
            </a:br>
            <a:r>
              <a:rPr lang="en-GB" sz="2400" dirty="0" smtClean="0">
                <a:solidFill>
                  <a:schemeClr val="tx1">
                    <a:lumMod val="95000"/>
                  </a:schemeClr>
                </a:solidFill>
              </a:rPr>
              <a:t>Coastal Management of Coral Reefs</a:t>
            </a:r>
            <a:endParaRPr lang="en-GB" sz="2400" dirty="0">
              <a:solidFill>
                <a:schemeClr val="tx1">
                  <a:lumMod val="95000"/>
                </a:schemeClr>
              </a:solidFill>
            </a:endParaRPr>
          </a:p>
        </p:txBody>
      </p:sp>
      <p:sp>
        <p:nvSpPr>
          <p:cNvPr id="74756" name="Subtitle 2"/>
          <p:cNvSpPr>
            <a:spLocks noGrp="1"/>
          </p:cNvSpPr>
          <p:nvPr>
            <p:ph type="subTitle" idx="1"/>
          </p:nvPr>
        </p:nvSpPr>
        <p:spPr>
          <a:xfrm>
            <a:off x="2843213" y="3860800"/>
            <a:ext cx="4465637" cy="1512888"/>
          </a:xfrm>
        </p:spPr>
        <p:txBody>
          <a:bodyPr/>
          <a:lstStyle/>
          <a:p>
            <a:pPr marR="0" algn="ctr" eaLnBrk="1" hangingPunct="1">
              <a:lnSpc>
                <a:spcPct val="90000"/>
              </a:lnSpc>
            </a:pPr>
            <a:endParaRPr lang="en-GB" altLang="en-US" sz="1500" smtClean="0">
              <a:latin typeface="Calibri" panose="020F0502020204030204" pitchFamily="34" charset="0"/>
            </a:endParaRPr>
          </a:p>
          <a:p>
            <a:pPr marR="0" algn="ctr" eaLnBrk="1" hangingPunct="1">
              <a:lnSpc>
                <a:spcPct val="90000"/>
              </a:lnSpc>
            </a:pPr>
            <a:r>
              <a:rPr lang="en-GB" altLang="en-US" sz="1500" smtClean="0">
                <a:solidFill>
                  <a:srgbClr val="FFFF00"/>
                </a:solidFill>
                <a:latin typeface="Calibri" panose="020F0502020204030204" pitchFamily="34" charset="0"/>
              </a:rPr>
              <a:t>TED Ed should take 1 hour to complete.  </a:t>
            </a:r>
          </a:p>
          <a:p>
            <a:pPr marR="0" algn="ctr" eaLnBrk="1" hangingPunct="1">
              <a:lnSpc>
                <a:spcPct val="90000"/>
              </a:lnSpc>
            </a:pPr>
            <a:r>
              <a:rPr lang="en-GB" altLang="en-US" sz="1500" smtClean="0">
                <a:solidFill>
                  <a:srgbClr val="F2F2F2"/>
                </a:solidFill>
                <a:latin typeface="Calibri" panose="020F0502020204030204" pitchFamily="34" charset="0"/>
              </a:rPr>
              <a:t>Watch, think, then ‘dig deeper’:  </a:t>
            </a:r>
            <a:r>
              <a:rPr lang="en-GB" altLang="en-US" sz="1500" smtClean="0">
                <a:solidFill>
                  <a:srgbClr val="FFFF00"/>
                </a:solidFill>
                <a:latin typeface="Calibri" panose="020F0502020204030204" pitchFamily="34" charset="0"/>
                <a:hlinkClick r:id="rId4"/>
              </a:rPr>
              <a:t>coral video and exercise</a:t>
            </a:r>
            <a:endParaRPr lang="en-GB" altLang="en-US" sz="1500" smtClean="0">
              <a:solidFill>
                <a:srgbClr val="FFFF00"/>
              </a:solidFill>
              <a:latin typeface="Calibri" panose="020F0502020204030204" pitchFamily="34" charset="0"/>
            </a:endParaRPr>
          </a:p>
          <a:p>
            <a:pPr marR="0" algn="ctr" eaLnBrk="1" hangingPunct="1">
              <a:lnSpc>
                <a:spcPct val="90000"/>
              </a:lnSpc>
            </a:pPr>
            <a:endParaRPr lang="en-GB" altLang="en-US" sz="1500" smtClean="0">
              <a:solidFill>
                <a:srgbClr val="FFFF00"/>
              </a:solidFill>
              <a:latin typeface="Calibri" panose="020F0502020204030204" pitchFamily="34" charset="0"/>
            </a:endParaRPr>
          </a:p>
          <a:p>
            <a:pPr marR="0" algn="ctr" eaLnBrk="1" hangingPunct="1">
              <a:lnSpc>
                <a:spcPct val="90000"/>
              </a:lnSpc>
            </a:pPr>
            <a:r>
              <a:rPr lang="en-GB" altLang="en-US" sz="1300" smtClean="0">
                <a:latin typeface="Calibri" panose="020F0502020204030204" pitchFamily="34" charset="0"/>
              </a:rPr>
              <a:t>Adapted from: Discovering the Deep: Conserving our spectacular, vulnerable coral reefs - Joshua Drew</a:t>
            </a:r>
          </a:p>
          <a:p>
            <a:pPr marR="0" algn="ctr" eaLnBrk="1" hangingPunct="1">
              <a:lnSpc>
                <a:spcPct val="90000"/>
              </a:lnSpc>
            </a:pPr>
            <a:endParaRPr lang="en-GB" altLang="en-US" sz="1500" smtClean="0">
              <a:solidFill>
                <a:srgbClr val="FFFF00"/>
              </a:solidFill>
              <a:latin typeface="Calibri" panose="020F0502020204030204" pitchFamily="34" charset="0"/>
            </a:endParaRPr>
          </a:p>
          <a:p>
            <a:pPr marR="0" algn="ctr" eaLnBrk="1" hangingPunct="1">
              <a:lnSpc>
                <a:spcPct val="90000"/>
              </a:lnSpc>
            </a:pPr>
            <a:endParaRPr lang="en-GB" altLang="en-US" sz="240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44500" y="387350"/>
            <a:ext cx="8229600" cy="1143000"/>
          </a:xfrm>
        </p:spPr>
        <p:txBody>
          <a:bodyPr/>
          <a:lstStyle/>
          <a:p>
            <a:pPr eaLnBrk="1" hangingPunct="1"/>
            <a:r>
              <a:rPr lang="en-AU" altLang="en-US" sz="4000" b="1" smtClean="0"/>
              <a:t>Seminar?</a:t>
            </a:r>
          </a:p>
        </p:txBody>
      </p:sp>
      <p:sp>
        <p:nvSpPr>
          <p:cNvPr id="76803" name="Rectangle 9"/>
          <p:cNvSpPr>
            <a:spLocks noGrp="1" noChangeArrowheads="1"/>
          </p:cNvSpPr>
          <p:nvPr>
            <p:ph sz="half" idx="1"/>
          </p:nvPr>
        </p:nvSpPr>
        <p:spPr>
          <a:xfrm>
            <a:off x="457200" y="3429000"/>
            <a:ext cx="4038600" cy="2192338"/>
          </a:xfrm>
        </p:spPr>
        <p:txBody>
          <a:bodyPr/>
          <a:lstStyle/>
          <a:p>
            <a:pPr eaLnBrk="1" hangingPunct="1">
              <a:lnSpc>
                <a:spcPct val="80000"/>
              </a:lnSpc>
              <a:buFontTx/>
              <a:buNone/>
            </a:pPr>
            <a:endParaRPr lang="en-AU" altLang="en-US" sz="1800" b="1" smtClean="0"/>
          </a:p>
          <a:p>
            <a:pPr eaLnBrk="1" hangingPunct="1">
              <a:lnSpc>
                <a:spcPct val="80000"/>
              </a:lnSpc>
              <a:buFontTx/>
              <a:buNone/>
            </a:pPr>
            <a:r>
              <a:rPr lang="en-AU" altLang="en-US" sz="1400" smtClean="0"/>
              <a:t>	</a:t>
            </a:r>
          </a:p>
        </p:txBody>
      </p:sp>
      <p:sp>
        <p:nvSpPr>
          <p:cNvPr id="3" name="Rectangle 2"/>
          <p:cNvSpPr/>
          <p:nvPr/>
        </p:nvSpPr>
        <p:spPr>
          <a:xfrm rot="20671951">
            <a:off x="920340" y="1457497"/>
            <a:ext cx="7455724" cy="4579715"/>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lnSpc>
                <a:spcPct val="90000"/>
              </a:lnSpc>
              <a:defRPr/>
            </a:pPr>
            <a:r>
              <a:rPr lang="en-AU"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1. What is the role of MPAs in Habitat Management?</a:t>
            </a:r>
          </a:p>
          <a:p>
            <a:pPr algn="ctr" eaLnBrk="1" hangingPunct="1">
              <a:lnSpc>
                <a:spcPct val="90000"/>
              </a:lnSpc>
              <a:defRPr/>
            </a:pPr>
            <a:endParaRPr lang="en-AU"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endParaRPr>
          </a:p>
          <a:p>
            <a:pPr algn="ctr" eaLnBrk="1" hangingPunct="1">
              <a:lnSpc>
                <a:spcPct val="90000"/>
              </a:lnSpc>
              <a:defRPr/>
            </a:pPr>
            <a:r>
              <a:rPr lang="en-AU"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rPr>
              <a:t>2. Review  closed area management</a:t>
            </a:r>
            <a:endParaRPr lang="en-GB" sz="5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Arial" charset="0"/>
              <a:cs typeface="Arial"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Biodiversity and the blind spot of nature conservation policy</a:t>
            </a:r>
            <a:endParaRPr lang="en-GB" dirty="0"/>
          </a:p>
        </p:txBody>
      </p:sp>
      <p:sp>
        <p:nvSpPr>
          <p:cNvPr id="3" name="Content Placeholder 2"/>
          <p:cNvSpPr>
            <a:spLocks noGrp="1"/>
          </p:cNvSpPr>
          <p:nvPr>
            <p:ph sz="half" idx="1"/>
          </p:nvPr>
        </p:nvSpPr>
        <p:spPr/>
        <p:txBody>
          <a:bodyPr/>
          <a:lstStyle/>
          <a:p>
            <a:r>
              <a:rPr lang="en-GB" dirty="0" smtClean="0"/>
              <a:t>2020</a:t>
            </a:r>
          </a:p>
          <a:p>
            <a:r>
              <a:rPr lang="en-GB" dirty="0" smtClean="0"/>
              <a:t>Basically talks about why we should protect non protected areas.</a:t>
            </a:r>
            <a:endParaRPr lang="en-GB" dirty="0" smtClean="0">
              <a:hlinkClick r:id="rId2"/>
            </a:endParaRPr>
          </a:p>
          <a:p>
            <a:endParaRPr lang="en-GB" dirty="0">
              <a:hlinkClick r:id="rId2"/>
            </a:endParaRPr>
          </a:p>
          <a:p>
            <a:r>
              <a:rPr lang="en-GB" dirty="0" smtClean="0">
                <a:hlinkClick r:id="rId2"/>
              </a:rPr>
              <a:t>https</a:t>
            </a:r>
            <a:r>
              <a:rPr lang="en-GB" dirty="0">
                <a:hlinkClick r:id="rId2"/>
              </a:rPr>
              <a:t>://politicalecologynetwork.org/2020/04/30/biodiversity-and-the-blind-spot-of-nature-conservation-policy</a:t>
            </a:r>
            <a:r>
              <a:rPr lang="en-GB" dirty="0" smtClean="0">
                <a:hlinkClick r:id="rId2"/>
              </a:rPr>
              <a:t>/</a:t>
            </a:r>
            <a:endParaRPr lang="en-GB" dirty="0" smtClean="0"/>
          </a:p>
          <a:p>
            <a:endParaRPr lang="en-GB" dirty="0"/>
          </a:p>
        </p:txBody>
      </p:sp>
      <p:sp>
        <p:nvSpPr>
          <p:cNvPr id="4" name="Content Placeholder 3"/>
          <p:cNvSpPr>
            <a:spLocks noGrp="1"/>
          </p:cNvSpPr>
          <p:nvPr>
            <p:ph sz="half" idx="2"/>
          </p:nvPr>
        </p:nvSpPr>
        <p:spPr/>
        <p:txBody>
          <a:bodyPr/>
          <a:lstStyle/>
          <a:p>
            <a:r>
              <a:rPr lang="en-GB" dirty="0" smtClean="0"/>
              <a:t>Perhaps develop a seminar</a:t>
            </a:r>
          </a:p>
          <a:p>
            <a:endParaRPr lang="en-GB" dirty="0"/>
          </a:p>
        </p:txBody>
      </p:sp>
    </p:spTree>
    <p:extLst>
      <p:ext uri="{BB962C8B-B14F-4D97-AF65-F5344CB8AC3E}">
        <p14:creationId xmlns:p14="http://schemas.microsoft.com/office/powerpoint/2010/main" val="26237424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A9F73C4-02C0-472D-953A-A064EBA678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0172D8-6CE4-48FA-B167-1172A4070C3E}">
  <ds:schemaRefs>
    <ds:schemaRef ds:uri="http://schemas.microsoft.com/sharepoint/v3/contenttype/forms"/>
  </ds:schemaRefs>
</ds:datastoreItem>
</file>

<file path=customXml/itemProps3.xml><?xml version="1.0" encoding="utf-8"?>
<ds:datastoreItem xmlns:ds="http://schemas.openxmlformats.org/officeDocument/2006/customXml" ds:itemID="{D92D2A1D-423E-480C-B973-4FEE917AB21C}">
  <ds:schemaRefs>
    <ds:schemaRef ds:uri="http://schemas.microsoft.com/office/2006/documentManagement/types"/>
    <ds:schemaRef ds:uri="696490a5-0429-499a-a254-a60426c02ef0"/>
    <ds:schemaRef ds:uri="http://purl.org/dc/elements/1.1/"/>
    <ds:schemaRef ds:uri="http://schemas.openxmlformats.org/package/2006/metadata/core-properties"/>
    <ds:schemaRef ds:uri="http://schemas.microsoft.com/office/infopath/2007/PartnerControls"/>
    <ds:schemaRef ds:uri="http://purl.org/dc/terms/"/>
    <ds:schemaRef ds:uri="d2d6d51c-be45-489c-bfaa-c0c3d4c0c982"/>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3071</TotalTime>
  <Words>5261</Words>
  <Application>Microsoft Office PowerPoint</Application>
  <PresentationFormat>On-screen Show (4:3)</PresentationFormat>
  <Paragraphs>332</Paragraphs>
  <Slides>35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Constantia</vt:lpstr>
      <vt:lpstr>Wingdings 2</vt:lpstr>
      <vt:lpstr>Book Antiqua</vt:lpstr>
      <vt:lpstr>Flow</vt:lpstr>
      <vt:lpstr>MPAs  Are they an efficient use of conservation resources?</vt:lpstr>
      <vt:lpstr>PowerPoint Presentation</vt:lpstr>
      <vt:lpstr>International Requirements  </vt:lpstr>
      <vt:lpstr>Conservation Strategy</vt:lpstr>
      <vt:lpstr>PowerPoint Presentation</vt:lpstr>
      <vt:lpstr>PowerPoint Presentation</vt:lpstr>
      <vt:lpstr>PowerPoint Presentation</vt:lpstr>
      <vt:lpstr>Habitat Management</vt:lpstr>
      <vt:lpstr>PowerPoint Presentation</vt:lpstr>
      <vt:lpstr>How are they chosen?</vt:lpstr>
      <vt:lpstr>PowerPoint Presentation</vt:lpstr>
      <vt:lpstr>PowerPoint Presentation</vt:lpstr>
      <vt:lpstr>Research project The ‘cost’ of MPA</vt:lpstr>
      <vt:lpstr>Study Area</vt:lpstr>
      <vt:lpstr>Principles &amp; Methods</vt:lpstr>
      <vt:lpstr>Overview of Results</vt:lpstr>
      <vt:lpstr>Gap Analysis Results</vt:lpstr>
      <vt:lpstr>Design New Reserves</vt:lpstr>
      <vt:lpstr>Comparison of Reserve Designs</vt:lpstr>
      <vt:lpstr>Summary</vt:lpstr>
      <vt:lpstr>Implications &amp; Limitations</vt:lpstr>
      <vt:lpstr>PowerPoint Presentation</vt:lpstr>
      <vt:lpstr>PowerPoint Presentation</vt:lpstr>
      <vt:lpstr>Lundy</vt:lpstr>
      <vt:lpstr>PowerPoint Presentation</vt:lpstr>
      <vt:lpstr>Monitoring</vt:lpstr>
      <vt:lpstr>No Take Zones (NTZ)</vt:lpstr>
      <vt:lpstr>Benefits of NTZ</vt:lpstr>
      <vt:lpstr>Issues to consider</vt:lpstr>
      <vt:lpstr>Considerations</vt:lpstr>
      <vt:lpstr>PowerPoint Presentation</vt:lpstr>
      <vt:lpstr>Conclusion</vt:lpstr>
      <vt:lpstr>Connectivity Conservation Coastal Management of Coral Reefs</vt:lpstr>
      <vt:lpstr>Seminar?</vt:lpstr>
      <vt:lpstr>Biodiversity and the blind spot of nature conservation policy</vt:lpstr>
    </vt:vector>
  </TitlesOfParts>
  <Company>Networking Plus Pty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Method For Incorporating Existing ad hoc Marine Reserves Into Efficient, Ecologically Coherent Reserve Networks</dc:title>
  <dc:creator>Bigcheez</dc:creator>
  <cp:lastModifiedBy>Chris House</cp:lastModifiedBy>
  <cp:revision>87</cp:revision>
  <cp:lastPrinted>2014-02-11T13:47:38Z</cp:lastPrinted>
  <dcterms:created xsi:type="dcterms:W3CDTF">2011-05-03T16:39:14Z</dcterms:created>
  <dcterms:modified xsi:type="dcterms:W3CDTF">2020-11-12T12:07:20Z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