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7" r:id="rId3"/>
    <p:sldId id="256"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49F1618-5DCD-4E5D-9327-FD83A3292228}">
          <p14:sldIdLst>
            <p14:sldId id="258"/>
          </p14:sldIdLst>
        </p14:section>
        <p14:section name="Untitled Section" id="{2F92CA38-AD9F-45D0-A07A-CF322DDA2155}">
          <p14:sldIdLst>
            <p14:sldId id="257"/>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CD6838-C7D2-44AA-B4DF-A6FA4C89F8CA}" v="8" dt="2025-03-23T03:59:30.3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94660"/>
  </p:normalViewPr>
  <p:slideViewPr>
    <p:cSldViewPr snapToGrid="0">
      <p:cViewPr varScale="1">
        <p:scale>
          <a:sx n="94" d="100"/>
          <a:sy n="94"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F8CD39-6F5C-4C3B-9BA4-2595C907739E}" type="doc">
      <dgm:prSet loTypeId="urn:microsoft.com/office/officeart/2005/8/layout/vList3" loCatId="list" qsTypeId="urn:microsoft.com/office/officeart/2005/8/quickstyle/simple1" qsCatId="simple" csTypeId="urn:microsoft.com/office/officeart/2005/8/colors/accent1_2" csCatId="accent1"/>
      <dgm:spPr/>
      <dgm:t>
        <a:bodyPr/>
        <a:lstStyle/>
        <a:p>
          <a:endParaRPr lang="en-GB"/>
        </a:p>
      </dgm:t>
    </dgm:pt>
    <dgm:pt modelId="{196188ED-2D8A-40AD-860F-1817F1904B64}">
      <dgm:prSet/>
      <dgm:spPr/>
      <dgm:t>
        <a:bodyPr/>
        <a:lstStyle/>
        <a:p>
          <a:r>
            <a:rPr lang="en-GB" b="1"/>
            <a:t>01. Introduction and Research Aim</a:t>
          </a:r>
          <a:endParaRPr lang="en-GB"/>
        </a:p>
      </dgm:t>
    </dgm:pt>
    <dgm:pt modelId="{97EE8EC0-30B9-4179-8569-B2B6A958CB89}" type="parTrans" cxnId="{9AB8F436-8D00-4B18-BD56-8D7459E5F1E8}">
      <dgm:prSet/>
      <dgm:spPr/>
      <dgm:t>
        <a:bodyPr/>
        <a:lstStyle/>
        <a:p>
          <a:endParaRPr lang="en-GB"/>
        </a:p>
      </dgm:t>
    </dgm:pt>
    <dgm:pt modelId="{31FA6612-83F5-4BF1-AF5E-64B32176B1D5}" type="sibTrans" cxnId="{9AB8F436-8D00-4B18-BD56-8D7459E5F1E8}">
      <dgm:prSet/>
      <dgm:spPr/>
      <dgm:t>
        <a:bodyPr/>
        <a:lstStyle/>
        <a:p>
          <a:endParaRPr lang="en-GB"/>
        </a:p>
      </dgm:t>
    </dgm:pt>
    <dgm:pt modelId="{AD6F9583-FE52-4482-A9FD-6D946A7E7776}">
      <dgm:prSet/>
      <dgm:spPr/>
      <dgm:t>
        <a:bodyPr/>
        <a:lstStyle/>
        <a:p>
          <a:r>
            <a:rPr lang="en-GB" b="1"/>
            <a:t>Overview of the Methods Chapter:</a:t>
          </a:r>
          <a:br>
            <a:rPr lang="en-GB"/>
          </a:br>
          <a:r>
            <a:rPr lang="en-GB"/>
            <a:t>This methods chapter outlines the approach used in this dissertation to explore the mental health challenges faced by healthcare workers during the COVID-19 pandemic. It includes the research strategy, search methods, and the criteria used for selecting relevant information (Lai et al., 2020; Zhang et al., 2020).</a:t>
          </a:r>
        </a:p>
      </dgm:t>
    </dgm:pt>
    <dgm:pt modelId="{6D304FB4-45C9-4783-9248-726D5799824C}" type="parTrans" cxnId="{58BC7DCB-11AE-4DA0-8B8A-83A94847C32D}">
      <dgm:prSet/>
      <dgm:spPr/>
      <dgm:t>
        <a:bodyPr/>
        <a:lstStyle/>
        <a:p>
          <a:endParaRPr lang="en-GB"/>
        </a:p>
      </dgm:t>
    </dgm:pt>
    <dgm:pt modelId="{0FAFE3B2-55AD-4863-8752-9501EF129B61}" type="sibTrans" cxnId="{58BC7DCB-11AE-4DA0-8B8A-83A94847C32D}">
      <dgm:prSet/>
      <dgm:spPr/>
      <dgm:t>
        <a:bodyPr/>
        <a:lstStyle/>
        <a:p>
          <a:endParaRPr lang="en-GB"/>
        </a:p>
      </dgm:t>
    </dgm:pt>
    <dgm:pt modelId="{A1DF2D3B-3B07-46E8-9D9D-FC81AB644362}">
      <dgm:prSet/>
      <dgm:spPr/>
      <dgm:t>
        <a:bodyPr/>
        <a:lstStyle/>
        <a:p>
          <a:r>
            <a:rPr lang="en-GB" b="1" i="0" baseline="0" dirty="0"/>
            <a:t>Research Aim:</a:t>
          </a:r>
          <a:br>
            <a:rPr lang="en-GB" b="0" i="0" baseline="0" dirty="0"/>
          </a:br>
          <a:r>
            <a:rPr lang="en-GB" b="0" i="0" baseline="0" dirty="0"/>
            <a:t>The primary aim of this research is to explore the impact of the COVID-19 pandemic on the mental health of healthcare workers, focusing on the challenges they have faced, the coping strategies they employed, and the institutional support provided (Cabarkapa et al., 2020; </a:t>
          </a:r>
          <a:r>
            <a:rPr lang="en-GB" b="0" i="0" baseline="0" dirty="0" err="1"/>
            <a:t>Spoorthy</a:t>
          </a:r>
          <a:r>
            <a:rPr lang="en-GB" b="0" i="0" baseline="0" dirty="0"/>
            <a:t> et al., 2020). This research seeks to understand how these factors affect their mental well-being and offer insights for improving future support mechanisms (Buchanan et al., 2020).</a:t>
          </a:r>
          <a:endParaRPr lang="en-GB" dirty="0"/>
        </a:p>
      </dgm:t>
    </dgm:pt>
    <dgm:pt modelId="{33CCA1B8-997C-42BD-92CF-54EA18FE547B}" type="parTrans" cxnId="{CE58D68D-379D-4C29-B482-A5E9C5730EDD}">
      <dgm:prSet/>
      <dgm:spPr/>
      <dgm:t>
        <a:bodyPr/>
        <a:lstStyle/>
        <a:p>
          <a:endParaRPr lang="en-GB"/>
        </a:p>
      </dgm:t>
    </dgm:pt>
    <dgm:pt modelId="{4EC2D786-630E-48B1-B065-2F6550DDE49E}" type="sibTrans" cxnId="{CE58D68D-379D-4C29-B482-A5E9C5730EDD}">
      <dgm:prSet/>
      <dgm:spPr/>
      <dgm:t>
        <a:bodyPr/>
        <a:lstStyle/>
        <a:p>
          <a:endParaRPr lang="en-GB"/>
        </a:p>
      </dgm:t>
    </dgm:pt>
    <dgm:pt modelId="{59448518-F2B2-4827-9921-27B42376DBE9}" type="pres">
      <dgm:prSet presAssocID="{33F8CD39-6F5C-4C3B-9BA4-2595C907739E}" presName="linearFlow" presStyleCnt="0">
        <dgm:presLayoutVars>
          <dgm:dir/>
          <dgm:resizeHandles val="exact"/>
        </dgm:presLayoutVars>
      </dgm:prSet>
      <dgm:spPr/>
    </dgm:pt>
    <dgm:pt modelId="{8DBA49BE-0AE2-474B-8B3F-E284AF9658D0}" type="pres">
      <dgm:prSet presAssocID="{196188ED-2D8A-40AD-860F-1817F1904B64}" presName="composite" presStyleCnt="0"/>
      <dgm:spPr/>
    </dgm:pt>
    <dgm:pt modelId="{BBFEC1C0-72B3-48DC-B838-FB956BBD774A}" type="pres">
      <dgm:prSet presAssocID="{196188ED-2D8A-40AD-860F-1817F1904B64}" presName="imgShp" presStyleLbl="fgImgPlace1" presStyleIdx="0" presStyleCnt="3"/>
      <dgm:spPr/>
    </dgm:pt>
    <dgm:pt modelId="{E5CD3734-0D19-4966-A5E2-79BC9FC8701A}" type="pres">
      <dgm:prSet presAssocID="{196188ED-2D8A-40AD-860F-1817F1904B64}" presName="txShp" presStyleLbl="node1" presStyleIdx="0" presStyleCnt="3">
        <dgm:presLayoutVars>
          <dgm:bulletEnabled val="1"/>
        </dgm:presLayoutVars>
      </dgm:prSet>
      <dgm:spPr/>
    </dgm:pt>
    <dgm:pt modelId="{C0593364-FFC5-4F63-A55F-1044C539324F}" type="pres">
      <dgm:prSet presAssocID="{31FA6612-83F5-4BF1-AF5E-64B32176B1D5}" presName="spacing" presStyleCnt="0"/>
      <dgm:spPr/>
    </dgm:pt>
    <dgm:pt modelId="{D58F3E85-0F94-4EAC-8E47-73166B80E692}" type="pres">
      <dgm:prSet presAssocID="{AD6F9583-FE52-4482-A9FD-6D946A7E7776}" presName="composite" presStyleCnt="0"/>
      <dgm:spPr/>
    </dgm:pt>
    <dgm:pt modelId="{24CA4728-389A-44FA-AA53-C414CD74D739}" type="pres">
      <dgm:prSet presAssocID="{AD6F9583-FE52-4482-A9FD-6D946A7E7776}" presName="imgShp" presStyleLbl="fgImgPlace1" presStyleIdx="1" presStyleCnt="3"/>
      <dgm:spPr/>
    </dgm:pt>
    <dgm:pt modelId="{3C45E69F-B447-413D-852A-5DB1D4D23D7C}" type="pres">
      <dgm:prSet presAssocID="{AD6F9583-FE52-4482-A9FD-6D946A7E7776}" presName="txShp" presStyleLbl="node1" presStyleIdx="1" presStyleCnt="3">
        <dgm:presLayoutVars>
          <dgm:bulletEnabled val="1"/>
        </dgm:presLayoutVars>
      </dgm:prSet>
      <dgm:spPr/>
    </dgm:pt>
    <dgm:pt modelId="{6B8F62E4-B1C9-4041-983F-6811179643CE}" type="pres">
      <dgm:prSet presAssocID="{0FAFE3B2-55AD-4863-8752-9501EF129B61}" presName="spacing" presStyleCnt="0"/>
      <dgm:spPr/>
    </dgm:pt>
    <dgm:pt modelId="{6E7C59BA-6A18-4A55-932A-F9F36F1BF7E2}" type="pres">
      <dgm:prSet presAssocID="{A1DF2D3B-3B07-46E8-9D9D-FC81AB644362}" presName="composite" presStyleCnt="0"/>
      <dgm:spPr/>
    </dgm:pt>
    <dgm:pt modelId="{DBECDE1A-4BC8-4E29-B782-6469C1C8D077}" type="pres">
      <dgm:prSet presAssocID="{A1DF2D3B-3B07-46E8-9D9D-FC81AB644362}" presName="imgShp" presStyleLbl="fgImgPlace1" presStyleIdx="2" presStyleCnt="3"/>
      <dgm:spPr/>
    </dgm:pt>
    <dgm:pt modelId="{BB83FEE5-B2E3-47DE-BF38-FB20B7D76D25}" type="pres">
      <dgm:prSet presAssocID="{A1DF2D3B-3B07-46E8-9D9D-FC81AB644362}" presName="txShp" presStyleLbl="node1" presStyleIdx="2" presStyleCnt="3">
        <dgm:presLayoutVars>
          <dgm:bulletEnabled val="1"/>
        </dgm:presLayoutVars>
      </dgm:prSet>
      <dgm:spPr/>
    </dgm:pt>
  </dgm:ptLst>
  <dgm:cxnLst>
    <dgm:cxn modelId="{9AB8F436-8D00-4B18-BD56-8D7459E5F1E8}" srcId="{33F8CD39-6F5C-4C3B-9BA4-2595C907739E}" destId="{196188ED-2D8A-40AD-860F-1817F1904B64}" srcOrd="0" destOrd="0" parTransId="{97EE8EC0-30B9-4179-8569-B2B6A958CB89}" sibTransId="{31FA6612-83F5-4BF1-AF5E-64B32176B1D5}"/>
    <dgm:cxn modelId="{865BB54E-2747-4EE1-B6C3-942D0D6E1AAA}" type="presOf" srcId="{196188ED-2D8A-40AD-860F-1817F1904B64}" destId="{E5CD3734-0D19-4966-A5E2-79BC9FC8701A}" srcOrd="0" destOrd="0" presId="urn:microsoft.com/office/officeart/2005/8/layout/vList3"/>
    <dgm:cxn modelId="{D29D5A72-8F75-4278-9276-6B4D518BFAD0}" type="presOf" srcId="{AD6F9583-FE52-4482-A9FD-6D946A7E7776}" destId="{3C45E69F-B447-413D-852A-5DB1D4D23D7C}" srcOrd="0" destOrd="0" presId="urn:microsoft.com/office/officeart/2005/8/layout/vList3"/>
    <dgm:cxn modelId="{79DA4959-72B4-41B6-8B1C-174B790C29EF}" type="presOf" srcId="{33F8CD39-6F5C-4C3B-9BA4-2595C907739E}" destId="{59448518-F2B2-4827-9921-27B42376DBE9}" srcOrd="0" destOrd="0" presId="urn:microsoft.com/office/officeart/2005/8/layout/vList3"/>
    <dgm:cxn modelId="{2F1ED58B-5D97-45FA-8E6E-3A5031778D18}" type="presOf" srcId="{A1DF2D3B-3B07-46E8-9D9D-FC81AB644362}" destId="{BB83FEE5-B2E3-47DE-BF38-FB20B7D76D25}" srcOrd="0" destOrd="0" presId="urn:microsoft.com/office/officeart/2005/8/layout/vList3"/>
    <dgm:cxn modelId="{CE58D68D-379D-4C29-B482-A5E9C5730EDD}" srcId="{33F8CD39-6F5C-4C3B-9BA4-2595C907739E}" destId="{A1DF2D3B-3B07-46E8-9D9D-FC81AB644362}" srcOrd="2" destOrd="0" parTransId="{33CCA1B8-997C-42BD-92CF-54EA18FE547B}" sibTransId="{4EC2D786-630E-48B1-B065-2F6550DDE49E}"/>
    <dgm:cxn modelId="{58BC7DCB-11AE-4DA0-8B8A-83A94847C32D}" srcId="{33F8CD39-6F5C-4C3B-9BA4-2595C907739E}" destId="{AD6F9583-FE52-4482-A9FD-6D946A7E7776}" srcOrd="1" destOrd="0" parTransId="{6D304FB4-45C9-4783-9248-726D5799824C}" sibTransId="{0FAFE3B2-55AD-4863-8752-9501EF129B61}"/>
    <dgm:cxn modelId="{553662E5-DAC6-4A97-9F9B-E978344F40B8}" type="presParOf" srcId="{59448518-F2B2-4827-9921-27B42376DBE9}" destId="{8DBA49BE-0AE2-474B-8B3F-E284AF9658D0}" srcOrd="0" destOrd="0" presId="urn:microsoft.com/office/officeart/2005/8/layout/vList3"/>
    <dgm:cxn modelId="{690C58E1-DBDA-4C41-8425-28E96FC5040B}" type="presParOf" srcId="{8DBA49BE-0AE2-474B-8B3F-E284AF9658D0}" destId="{BBFEC1C0-72B3-48DC-B838-FB956BBD774A}" srcOrd="0" destOrd="0" presId="urn:microsoft.com/office/officeart/2005/8/layout/vList3"/>
    <dgm:cxn modelId="{80F36652-7E15-42CA-B152-99DAEB70594A}" type="presParOf" srcId="{8DBA49BE-0AE2-474B-8B3F-E284AF9658D0}" destId="{E5CD3734-0D19-4966-A5E2-79BC9FC8701A}" srcOrd="1" destOrd="0" presId="urn:microsoft.com/office/officeart/2005/8/layout/vList3"/>
    <dgm:cxn modelId="{4B585EF2-5003-4039-9555-0E642A870D50}" type="presParOf" srcId="{59448518-F2B2-4827-9921-27B42376DBE9}" destId="{C0593364-FFC5-4F63-A55F-1044C539324F}" srcOrd="1" destOrd="0" presId="urn:microsoft.com/office/officeart/2005/8/layout/vList3"/>
    <dgm:cxn modelId="{D2EB9B45-C036-4E42-A0E2-1F99C55AB1EB}" type="presParOf" srcId="{59448518-F2B2-4827-9921-27B42376DBE9}" destId="{D58F3E85-0F94-4EAC-8E47-73166B80E692}" srcOrd="2" destOrd="0" presId="urn:microsoft.com/office/officeart/2005/8/layout/vList3"/>
    <dgm:cxn modelId="{31D3AEB6-C65A-4419-91F0-7F331485419A}" type="presParOf" srcId="{D58F3E85-0F94-4EAC-8E47-73166B80E692}" destId="{24CA4728-389A-44FA-AA53-C414CD74D739}" srcOrd="0" destOrd="0" presId="urn:microsoft.com/office/officeart/2005/8/layout/vList3"/>
    <dgm:cxn modelId="{889F03A6-7858-4EFE-82E8-B02FA81A78B3}" type="presParOf" srcId="{D58F3E85-0F94-4EAC-8E47-73166B80E692}" destId="{3C45E69F-B447-413D-852A-5DB1D4D23D7C}" srcOrd="1" destOrd="0" presId="urn:microsoft.com/office/officeart/2005/8/layout/vList3"/>
    <dgm:cxn modelId="{6F78244D-C828-4006-95D6-4CA35644B869}" type="presParOf" srcId="{59448518-F2B2-4827-9921-27B42376DBE9}" destId="{6B8F62E4-B1C9-4041-983F-6811179643CE}" srcOrd="3" destOrd="0" presId="urn:microsoft.com/office/officeart/2005/8/layout/vList3"/>
    <dgm:cxn modelId="{5A88B8D3-7968-48BA-A56B-26C412D12D12}" type="presParOf" srcId="{59448518-F2B2-4827-9921-27B42376DBE9}" destId="{6E7C59BA-6A18-4A55-932A-F9F36F1BF7E2}" srcOrd="4" destOrd="0" presId="urn:microsoft.com/office/officeart/2005/8/layout/vList3"/>
    <dgm:cxn modelId="{444D7947-1FCB-4F4B-B381-86BB701EF37E}" type="presParOf" srcId="{6E7C59BA-6A18-4A55-932A-F9F36F1BF7E2}" destId="{DBECDE1A-4BC8-4E29-B782-6469C1C8D077}" srcOrd="0" destOrd="0" presId="urn:microsoft.com/office/officeart/2005/8/layout/vList3"/>
    <dgm:cxn modelId="{CA96650E-A67E-487B-8676-40EF5C1F46CD}" type="presParOf" srcId="{6E7C59BA-6A18-4A55-932A-F9F36F1BF7E2}" destId="{BB83FEE5-B2E3-47DE-BF38-FB20B7D76D25}"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CF4117-6097-42B9-9837-81E4435678D9}"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GB"/>
        </a:p>
      </dgm:t>
    </dgm:pt>
    <dgm:pt modelId="{421AE7C7-27B2-4144-803B-85131B80332E}">
      <dgm:prSet/>
      <dgm:spPr/>
      <dgm:t>
        <a:bodyPr/>
        <a:lstStyle/>
        <a:p>
          <a:r>
            <a:rPr lang="en-GB" b="1"/>
            <a:t>03. Searching for Information</a:t>
          </a:r>
          <a:r>
            <a:rPr lang="en-GB" b="1" i="0" baseline="0"/>
            <a:t>Search Process:</a:t>
          </a:r>
          <a:endParaRPr lang="en-GB"/>
        </a:p>
      </dgm:t>
    </dgm:pt>
    <dgm:pt modelId="{C28A3F52-1BAE-4CA3-A036-8DED05C1F75F}" type="parTrans" cxnId="{101B3C29-DFAB-46CE-8B82-8B3F0B8C4603}">
      <dgm:prSet/>
      <dgm:spPr/>
      <dgm:t>
        <a:bodyPr/>
        <a:lstStyle/>
        <a:p>
          <a:endParaRPr lang="en-GB"/>
        </a:p>
      </dgm:t>
    </dgm:pt>
    <dgm:pt modelId="{45CCDE1C-A177-450A-8E1B-8BAB31E7F56E}" type="sibTrans" cxnId="{101B3C29-DFAB-46CE-8B82-8B3F0B8C4603}">
      <dgm:prSet/>
      <dgm:spPr/>
      <dgm:t>
        <a:bodyPr/>
        <a:lstStyle/>
        <a:p>
          <a:endParaRPr lang="en-GB"/>
        </a:p>
      </dgm:t>
    </dgm:pt>
    <dgm:pt modelId="{2C1ED76C-2152-403F-91BA-60628347720B}">
      <dgm:prSet/>
      <dgm:spPr/>
      <dgm:t>
        <a:bodyPr/>
        <a:lstStyle/>
        <a:p>
          <a:r>
            <a:rPr lang="en-GB" b="1"/>
            <a:t>Step 1</a:t>
          </a:r>
          <a:r>
            <a:rPr lang="en-GB"/>
            <a:t>: Identified key themes for research: mental health of healthcare workers during COVID-19, stress, anxiety, burnout, coping mechanisms, and institutional support (Lai et al., 2020).</a:t>
          </a:r>
        </a:p>
      </dgm:t>
    </dgm:pt>
    <dgm:pt modelId="{348A33CA-0310-4EF6-8915-4080B01192DD}" type="parTrans" cxnId="{6909CE95-A648-40DD-AAAB-C30B973BF8BB}">
      <dgm:prSet/>
      <dgm:spPr/>
      <dgm:t>
        <a:bodyPr/>
        <a:lstStyle/>
        <a:p>
          <a:endParaRPr lang="en-GB"/>
        </a:p>
      </dgm:t>
    </dgm:pt>
    <dgm:pt modelId="{8CBBBB5F-0DB5-4A28-BEE1-FA7BAED967C0}" type="sibTrans" cxnId="{6909CE95-A648-40DD-AAAB-C30B973BF8BB}">
      <dgm:prSet/>
      <dgm:spPr/>
      <dgm:t>
        <a:bodyPr/>
        <a:lstStyle/>
        <a:p>
          <a:endParaRPr lang="en-GB"/>
        </a:p>
      </dgm:t>
    </dgm:pt>
    <dgm:pt modelId="{E1B687C5-8449-4382-9AAF-881AB46A0908}">
      <dgm:prSet/>
      <dgm:spPr/>
      <dgm:t>
        <a:bodyPr/>
        <a:lstStyle/>
        <a:p>
          <a:r>
            <a:rPr lang="en-GB" b="1"/>
            <a:t>Step 2</a:t>
          </a:r>
          <a:r>
            <a:rPr lang="en-GB"/>
            <a:t>: Conducted searches using various academic databases (PubMed, Google Scholar) with the relevant keywords (Greenberg et al., 2020).</a:t>
          </a:r>
        </a:p>
      </dgm:t>
    </dgm:pt>
    <dgm:pt modelId="{1ACA695F-8630-468E-970E-3AE74005AA48}" type="parTrans" cxnId="{86E65568-4F9C-4651-9BD4-1091E5E55396}">
      <dgm:prSet/>
      <dgm:spPr/>
      <dgm:t>
        <a:bodyPr/>
        <a:lstStyle/>
        <a:p>
          <a:endParaRPr lang="en-GB"/>
        </a:p>
      </dgm:t>
    </dgm:pt>
    <dgm:pt modelId="{CE47D2DA-460F-4719-990A-53E5BF35F455}" type="sibTrans" cxnId="{86E65568-4F9C-4651-9BD4-1091E5E55396}">
      <dgm:prSet/>
      <dgm:spPr/>
      <dgm:t>
        <a:bodyPr/>
        <a:lstStyle/>
        <a:p>
          <a:endParaRPr lang="en-GB"/>
        </a:p>
      </dgm:t>
    </dgm:pt>
    <dgm:pt modelId="{04FB8B82-F276-4FA8-A82A-50B7FC90FE6E}">
      <dgm:prSet/>
      <dgm:spPr/>
      <dgm:t>
        <a:bodyPr/>
        <a:lstStyle/>
        <a:p>
          <a:r>
            <a:rPr lang="en-GB" b="1"/>
            <a:t>Step 3</a:t>
          </a:r>
          <a:r>
            <a:rPr lang="en-GB"/>
            <a:t>: Narrowed down the search to peer-reviewed articles, journals, and studies focusing on healthcare workers' mental health during the pandemic.</a:t>
          </a:r>
        </a:p>
      </dgm:t>
    </dgm:pt>
    <dgm:pt modelId="{B1E94BE2-8A91-4BB4-8464-928965FF8AB8}" type="parTrans" cxnId="{B14CA7C4-D7CE-420A-9F01-A4CFBCB28F49}">
      <dgm:prSet/>
      <dgm:spPr/>
      <dgm:t>
        <a:bodyPr/>
        <a:lstStyle/>
        <a:p>
          <a:endParaRPr lang="en-GB"/>
        </a:p>
      </dgm:t>
    </dgm:pt>
    <dgm:pt modelId="{8CEA64D3-639B-4413-8963-3ADE1FEE8783}" type="sibTrans" cxnId="{B14CA7C4-D7CE-420A-9F01-A4CFBCB28F49}">
      <dgm:prSet/>
      <dgm:spPr/>
      <dgm:t>
        <a:bodyPr/>
        <a:lstStyle/>
        <a:p>
          <a:endParaRPr lang="en-GB"/>
        </a:p>
      </dgm:t>
    </dgm:pt>
    <dgm:pt modelId="{61101A7A-A40F-4ED3-AE53-6EC24AA337E3}">
      <dgm:prSet/>
      <dgm:spPr/>
      <dgm:t>
        <a:bodyPr/>
        <a:lstStyle/>
        <a:p>
          <a:r>
            <a:rPr lang="en-GB" b="1" dirty="0"/>
            <a:t>Step 4</a:t>
          </a:r>
          <a:r>
            <a:rPr lang="en-GB" dirty="0"/>
            <a:t>: Prioritised sources from 2020 onwards to capture the impact of the pandemic specifically, with a focus on global research and institutional responses (Cabarkapa et al., 2020).</a:t>
          </a:r>
        </a:p>
      </dgm:t>
    </dgm:pt>
    <dgm:pt modelId="{E4A92C70-999D-4134-B005-09520EE0ED8D}" type="parTrans" cxnId="{DA973603-C712-4E54-914B-109E03434FA6}">
      <dgm:prSet/>
      <dgm:spPr/>
      <dgm:t>
        <a:bodyPr/>
        <a:lstStyle/>
        <a:p>
          <a:endParaRPr lang="en-GB"/>
        </a:p>
      </dgm:t>
    </dgm:pt>
    <dgm:pt modelId="{23219F52-8F7C-419C-B800-15502D50CCBE}" type="sibTrans" cxnId="{DA973603-C712-4E54-914B-109E03434FA6}">
      <dgm:prSet/>
      <dgm:spPr/>
      <dgm:t>
        <a:bodyPr/>
        <a:lstStyle/>
        <a:p>
          <a:endParaRPr lang="en-GB"/>
        </a:p>
      </dgm:t>
    </dgm:pt>
    <dgm:pt modelId="{EB0BC5E2-A842-40CF-B39D-640EE31754E5}">
      <dgm:prSet/>
      <dgm:spPr/>
      <dgm:t>
        <a:bodyPr/>
        <a:lstStyle/>
        <a:p>
          <a:r>
            <a:rPr lang="en-GB" b="1"/>
            <a:t>Step 5</a:t>
          </a:r>
          <a:r>
            <a:rPr lang="en-GB"/>
            <a:t>: Analysed abstract and full-text articles to ensure they met the criteria and directly related to the research topic (Wu et al., 2020).</a:t>
          </a:r>
        </a:p>
      </dgm:t>
    </dgm:pt>
    <dgm:pt modelId="{6086ED88-2771-41B3-A56A-286C7D2E2FE6}" type="parTrans" cxnId="{2E607478-B6F9-4820-BC5D-AF02475AD49D}">
      <dgm:prSet/>
      <dgm:spPr/>
      <dgm:t>
        <a:bodyPr/>
        <a:lstStyle/>
        <a:p>
          <a:endParaRPr lang="en-GB"/>
        </a:p>
      </dgm:t>
    </dgm:pt>
    <dgm:pt modelId="{984D6925-3623-44E0-AD03-0DBAC1D8B816}" type="sibTrans" cxnId="{2E607478-B6F9-4820-BC5D-AF02475AD49D}">
      <dgm:prSet/>
      <dgm:spPr/>
      <dgm:t>
        <a:bodyPr/>
        <a:lstStyle/>
        <a:p>
          <a:endParaRPr lang="en-GB"/>
        </a:p>
      </dgm:t>
    </dgm:pt>
    <dgm:pt modelId="{49DADAB4-7212-4D9A-AF86-726A27687C78}" type="pres">
      <dgm:prSet presAssocID="{D5CF4117-6097-42B9-9837-81E4435678D9}" presName="Name0" presStyleCnt="0">
        <dgm:presLayoutVars>
          <dgm:dir/>
          <dgm:animLvl val="lvl"/>
          <dgm:resizeHandles val="exact"/>
        </dgm:presLayoutVars>
      </dgm:prSet>
      <dgm:spPr/>
    </dgm:pt>
    <dgm:pt modelId="{F03ED028-A96B-4F76-91F8-5F551182497F}" type="pres">
      <dgm:prSet presAssocID="{421AE7C7-27B2-4144-803B-85131B80332E}" presName="linNode" presStyleCnt="0"/>
      <dgm:spPr/>
    </dgm:pt>
    <dgm:pt modelId="{9D3361A3-275E-401F-A1AD-259B5A138E3C}" type="pres">
      <dgm:prSet presAssocID="{421AE7C7-27B2-4144-803B-85131B80332E}" presName="parentText" presStyleLbl="node1" presStyleIdx="0" presStyleCnt="1">
        <dgm:presLayoutVars>
          <dgm:chMax val="1"/>
          <dgm:bulletEnabled val="1"/>
        </dgm:presLayoutVars>
      </dgm:prSet>
      <dgm:spPr>
        <a:prstGeom prst="flowChartDelay">
          <a:avLst/>
        </a:prstGeom>
      </dgm:spPr>
    </dgm:pt>
    <dgm:pt modelId="{EAA9ACFE-7B6B-4246-BA6C-BBBB7120BE7A}" type="pres">
      <dgm:prSet presAssocID="{421AE7C7-27B2-4144-803B-85131B80332E}" presName="descendantText" presStyleLbl="alignAccFollowNode1" presStyleIdx="0" presStyleCnt="1">
        <dgm:presLayoutVars>
          <dgm:bulletEnabled val="1"/>
        </dgm:presLayoutVars>
      </dgm:prSet>
      <dgm:spPr/>
    </dgm:pt>
  </dgm:ptLst>
  <dgm:cxnLst>
    <dgm:cxn modelId="{DA973603-C712-4E54-914B-109E03434FA6}" srcId="{421AE7C7-27B2-4144-803B-85131B80332E}" destId="{61101A7A-A40F-4ED3-AE53-6EC24AA337E3}" srcOrd="3" destOrd="0" parTransId="{E4A92C70-999D-4134-B005-09520EE0ED8D}" sibTransId="{23219F52-8F7C-419C-B800-15502D50CCBE}"/>
    <dgm:cxn modelId="{5836B20D-2E0E-4BC8-9805-C74A6F71E6F7}" type="presOf" srcId="{2C1ED76C-2152-403F-91BA-60628347720B}" destId="{EAA9ACFE-7B6B-4246-BA6C-BBBB7120BE7A}" srcOrd="0" destOrd="0" presId="urn:microsoft.com/office/officeart/2005/8/layout/vList5"/>
    <dgm:cxn modelId="{193A780F-25D4-4F98-9B93-B5B83930C2C8}" type="presOf" srcId="{E1B687C5-8449-4382-9AAF-881AB46A0908}" destId="{EAA9ACFE-7B6B-4246-BA6C-BBBB7120BE7A}" srcOrd="0" destOrd="1" presId="urn:microsoft.com/office/officeart/2005/8/layout/vList5"/>
    <dgm:cxn modelId="{944EA41B-DDDA-4694-86E0-0B5A63DF3B08}" type="presOf" srcId="{D5CF4117-6097-42B9-9837-81E4435678D9}" destId="{49DADAB4-7212-4D9A-AF86-726A27687C78}" srcOrd="0" destOrd="0" presId="urn:microsoft.com/office/officeart/2005/8/layout/vList5"/>
    <dgm:cxn modelId="{101B3C29-DFAB-46CE-8B82-8B3F0B8C4603}" srcId="{D5CF4117-6097-42B9-9837-81E4435678D9}" destId="{421AE7C7-27B2-4144-803B-85131B80332E}" srcOrd="0" destOrd="0" parTransId="{C28A3F52-1BAE-4CA3-A036-8DED05C1F75F}" sibTransId="{45CCDE1C-A177-450A-8E1B-8BAB31E7F56E}"/>
    <dgm:cxn modelId="{86E65568-4F9C-4651-9BD4-1091E5E55396}" srcId="{421AE7C7-27B2-4144-803B-85131B80332E}" destId="{E1B687C5-8449-4382-9AAF-881AB46A0908}" srcOrd="1" destOrd="0" parTransId="{1ACA695F-8630-468E-970E-3AE74005AA48}" sibTransId="{CE47D2DA-460F-4719-990A-53E5BF35F455}"/>
    <dgm:cxn modelId="{2E607478-B6F9-4820-BC5D-AF02475AD49D}" srcId="{421AE7C7-27B2-4144-803B-85131B80332E}" destId="{EB0BC5E2-A842-40CF-B39D-640EE31754E5}" srcOrd="4" destOrd="0" parTransId="{6086ED88-2771-41B3-A56A-286C7D2E2FE6}" sibTransId="{984D6925-3623-44E0-AD03-0DBAC1D8B816}"/>
    <dgm:cxn modelId="{D5229E8C-D15D-42A2-B622-8D169CF4041D}" type="presOf" srcId="{421AE7C7-27B2-4144-803B-85131B80332E}" destId="{9D3361A3-275E-401F-A1AD-259B5A138E3C}" srcOrd="0" destOrd="0" presId="urn:microsoft.com/office/officeart/2005/8/layout/vList5"/>
    <dgm:cxn modelId="{6909CE95-A648-40DD-AAAB-C30B973BF8BB}" srcId="{421AE7C7-27B2-4144-803B-85131B80332E}" destId="{2C1ED76C-2152-403F-91BA-60628347720B}" srcOrd="0" destOrd="0" parTransId="{348A33CA-0310-4EF6-8915-4080B01192DD}" sibTransId="{8CBBBB5F-0DB5-4A28-BEE1-FA7BAED967C0}"/>
    <dgm:cxn modelId="{9F4AADAF-C8B6-4E6C-8050-FAE4C3BAE4DF}" type="presOf" srcId="{61101A7A-A40F-4ED3-AE53-6EC24AA337E3}" destId="{EAA9ACFE-7B6B-4246-BA6C-BBBB7120BE7A}" srcOrd="0" destOrd="3" presId="urn:microsoft.com/office/officeart/2005/8/layout/vList5"/>
    <dgm:cxn modelId="{6844E4BB-1FB3-42EF-BBCA-551D05BAC202}" type="presOf" srcId="{EB0BC5E2-A842-40CF-B39D-640EE31754E5}" destId="{EAA9ACFE-7B6B-4246-BA6C-BBBB7120BE7A}" srcOrd="0" destOrd="4" presId="urn:microsoft.com/office/officeart/2005/8/layout/vList5"/>
    <dgm:cxn modelId="{E8AD38C4-5FA4-41DE-9F09-C5D3A6E9C7A1}" type="presOf" srcId="{04FB8B82-F276-4FA8-A82A-50B7FC90FE6E}" destId="{EAA9ACFE-7B6B-4246-BA6C-BBBB7120BE7A}" srcOrd="0" destOrd="2" presId="urn:microsoft.com/office/officeart/2005/8/layout/vList5"/>
    <dgm:cxn modelId="{B14CA7C4-D7CE-420A-9F01-A4CFBCB28F49}" srcId="{421AE7C7-27B2-4144-803B-85131B80332E}" destId="{04FB8B82-F276-4FA8-A82A-50B7FC90FE6E}" srcOrd="2" destOrd="0" parTransId="{B1E94BE2-8A91-4BB4-8464-928965FF8AB8}" sibTransId="{8CEA64D3-639B-4413-8963-3ADE1FEE8783}"/>
    <dgm:cxn modelId="{0C9FECF6-AB42-4568-9704-2C9AAF525307}" type="presParOf" srcId="{49DADAB4-7212-4D9A-AF86-726A27687C78}" destId="{F03ED028-A96B-4F76-91F8-5F551182497F}" srcOrd="0" destOrd="0" presId="urn:microsoft.com/office/officeart/2005/8/layout/vList5"/>
    <dgm:cxn modelId="{C754CC31-D0B7-4423-BFE7-E8CD64E1FCA8}" type="presParOf" srcId="{F03ED028-A96B-4F76-91F8-5F551182497F}" destId="{9D3361A3-275E-401F-A1AD-259B5A138E3C}" srcOrd="0" destOrd="0" presId="urn:microsoft.com/office/officeart/2005/8/layout/vList5"/>
    <dgm:cxn modelId="{76113FD6-57EF-42DE-843F-87A983A96893}" type="presParOf" srcId="{F03ED028-A96B-4F76-91F8-5F551182497F}" destId="{EAA9ACFE-7B6B-4246-BA6C-BBBB7120BE7A}"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CF37E8-5E93-4C68-BFD9-51AB74596A91}"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D5E2E6A5-8C40-490F-B3A0-057573B0DEE6}">
      <dgm:prSet/>
      <dgm:spPr/>
      <dgm:t>
        <a:bodyPr/>
        <a:lstStyle/>
        <a:p>
          <a:r>
            <a:rPr lang="en-GB" b="1"/>
            <a:t>06. Inclusion Criteria</a:t>
          </a:r>
          <a:endParaRPr lang="en-GB"/>
        </a:p>
      </dgm:t>
    </dgm:pt>
    <dgm:pt modelId="{4349D4F9-86CD-4808-BB1C-9DECC9C6EC99}" type="parTrans" cxnId="{7887FD19-0A12-4377-8B1E-AEB9F67B80FF}">
      <dgm:prSet/>
      <dgm:spPr/>
      <dgm:t>
        <a:bodyPr/>
        <a:lstStyle/>
        <a:p>
          <a:endParaRPr lang="en-GB"/>
        </a:p>
      </dgm:t>
    </dgm:pt>
    <dgm:pt modelId="{A4537888-8F69-45A8-A7D7-F850D28F339A}" type="sibTrans" cxnId="{7887FD19-0A12-4377-8B1E-AEB9F67B80FF}">
      <dgm:prSet/>
      <dgm:spPr/>
      <dgm:t>
        <a:bodyPr/>
        <a:lstStyle/>
        <a:p>
          <a:endParaRPr lang="en-GB"/>
        </a:p>
      </dgm:t>
    </dgm:pt>
    <dgm:pt modelId="{006E5BEA-F41E-47D0-9EC0-B1D7F9B0EEDE}">
      <dgm:prSet/>
      <dgm:spPr/>
      <dgm:t>
        <a:bodyPr/>
        <a:lstStyle/>
        <a:p>
          <a:r>
            <a:rPr lang="en-GB"/>
            <a:t>Sources published within the last five years (2020-2025) to ensure relevance to the ongoing COVID-19 pandemic (Lai et al., 2020).</a:t>
          </a:r>
        </a:p>
      </dgm:t>
    </dgm:pt>
    <dgm:pt modelId="{83738429-D3D3-4540-95B0-ACCDBDD835A5}" type="parTrans" cxnId="{ED155BD2-DEAB-4860-92D6-BDBAE065C5D3}">
      <dgm:prSet/>
      <dgm:spPr/>
      <dgm:t>
        <a:bodyPr/>
        <a:lstStyle/>
        <a:p>
          <a:endParaRPr lang="en-GB"/>
        </a:p>
      </dgm:t>
    </dgm:pt>
    <dgm:pt modelId="{1C68BCBE-D865-4F96-9C2D-342C85C6248B}" type="sibTrans" cxnId="{ED155BD2-DEAB-4860-92D6-BDBAE065C5D3}">
      <dgm:prSet/>
      <dgm:spPr/>
      <dgm:t>
        <a:bodyPr/>
        <a:lstStyle/>
        <a:p>
          <a:endParaRPr lang="en-GB"/>
        </a:p>
      </dgm:t>
    </dgm:pt>
    <dgm:pt modelId="{F58119D6-859E-4FAE-9090-6043C320AC10}">
      <dgm:prSet/>
      <dgm:spPr/>
      <dgm:t>
        <a:bodyPr/>
        <a:lstStyle/>
        <a:p>
          <a:r>
            <a:rPr lang="en-GB"/>
            <a:t>Articles and studies published in English to ensure clarity and accessibility.</a:t>
          </a:r>
        </a:p>
      </dgm:t>
    </dgm:pt>
    <dgm:pt modelId="{8E34B8E7-CD57-403E-9BAA-DDB1CD19606A}" type="parTrans" cxnId="{3F6CF98A-DAA3-4E89-91E6-47A28CA9B08D}">
      <dgm:prSet/>
      <dgm:spPr/>
      <dgm:t>
        <a:bodyPr/>
        <a:lstStyle/>
        <a:p>
          <a:endParaRPr lang="en-GB"/>
        </a:p>
      </dgm:t>
    </dgm:pt>
    <dgm:pt modelId="{7C0D2FB6-27AC-4A13-8F85-AFF42276191F}" type="sibTrans" cxnId="{3F6CF98A-DAA3-4E89-91E6-47A28CA9B08D}">
      <dgm:prSet/>
      <dgm:spPr/>
      <dgm:t>
        <a:bodyPr/>
        <a:lstStyle/>
        <a:p>
          <a:endParaRPr lang="en-GB"/>
        </a:p>
      </dgm:t>
    </dgm:pt>
    <dgm:pt modelId="{9229FCDB-A5CE-4BF5-BF65-AC4680EFDEB3}">
      <dgm:prSet/>
      <dgm:spPr/>
      <dgm:t>
        <a:bodyPr/>
        <a:lstStyle/>
        <a:p>
          <a:r>
            <a:rPr lang="en-GB"/>
            <a:t>Research focused on healthcare workers, particularly those on the front lines of COVID-19 care (Wu et al., 2020).</a:t>
          </a:r>
        </a:p>
      </dgm:t>
    </dgm:pt>
    <dgm:pt modelId="{E810495E-8C9C-4CAE-8875-A71AC946E605}" type="parTrans" cxnId="{7ECC51CE-95C7-4822-BF48-FF3513CCA198}">
      <dgm:prSet/>
      <dgm:spPr/>
      <dgm:t>
        <a:bodyPr/>
        <a:lstStyle/>
        <a:p>
          <a:endParaRPr lang="en-GB"/>
        </a:p>
      </dgm:t>
    </dgm:pt>
    <dgm:pt modelId="{EDA65A64-9A5A-44F2-9F1F-109BAF255306}" type="sibTrans" cxnId="{7ECC51CE-95C7-4822-BF48-FF3513CCA198}">
      <dgm:prSet/>
      <dgm:spPr/>
      <dgm:t>
        <a:bodyPr/>
        <a:lstStyle/>
        <a:p>
          <a:endParaRPr lang="en-GB"/>
        </a:p>
      </dgm:t>
    </dgm:pt>
    <dgm:pt modelId="{AC09716D-308C-4776-AA00-698CCBE633C5}">
      <dgm:prSet/>
      <dgm:spPr/>
      <dgm:t>
        <a:bodyPr/>
        <a:lstStyle/>
        <a:p>
          <a:r>
            <a:rPr lang="en-GB"/>
            <a:t>Fully accessible, peer-reviewed sources from academic journals, government reports, and healthcare organisations (Chekroud et al., 2018).</a:t>
          </a:r>
        </a:p>
      </dgm:t>
    </dgm:pt>
    <dgm:pt modelId="{FDDE738B-1740-4FC9-A9E7-E825F88FF3A3}" type="parTrans" cxnId="{17E6CCDC-28AD-4484-A8E1-F3FCE982EFBE}">
      <dgm:prSet/>
      <dgm:spPr/>
      <dgm:t>
        <a:bodyPr/>
        <a:lstStyle/>
        <a:p>
          <a:endParaRPr lang="en-GB"/>
        </a:p>
      </dgm:t>
    </dgm:pt>
    <dgm:pt modelId="{CB1DBE34-E658-4AC3-B682-0729A01C1487}" type="sibTrans" cxnId="{17E6CCDC-28AD-4484-A8E1-F3FCE982EFBE}">
      <dgm:prSet/>
      <dgm:spPr/>
      <dgm:t>
        <a:bodyPr/>
        <a:lstStyle/>
        <a:p>
          <a:endParaRPr lang="en-GB"/>
        </a:p>
      </dgm:t>
    </dgm:pt>
    <dgm:pt modelId="{DC429FEE-9EE9-4382-9404-F0240ECA9DB9}" type="pres">
      <dgm:prSet presAssocID="{A7CF37E8-5E93-4C68-BFD9-51AB74596A91}" presName="Name0" presStyleCnt="0">
        <dgm:presLayoutVars>
          <dgm:chMax val="7"/>
          <dgm:dir/>
          <dgm:animLvl val="lvl"/>
          <dgm:resizeHandles val="exact"/>
        </dgm:presLayoutVars>
      </dgm:prSet>
      <dgm:spPr/>
    </dgm:pt>
    <dgm:pt modelId="{785943C9-0207-466C-8495-D10A0A573492}" type="pres">
      <dgm:prSet presAssocID="{D5E2E6A5-8C40-490F-B3A0-057573B0DEE6}" presName="circle1" presStyleLbl="node1" presStyleIdx="0" presStyleCnt="1"/>
      <dgm:spPr/>
    </dgm:pt>
    <dgm:pt modelId="{2D153FB6-E20B-45CE-A08F-1854657AEA5D}" type="pres">
      <dgm:prSet presAssocID="{D5E2E6A5-8C40-490F-B3A0-057573B0DEE6}" presName="space" presStyleCnt="0"/>
      <dgm:spPr/>
    </dgm:pt>
    <dgm:pt modelId="{F965FDAD-9809-492E-89EA-872780BA1957}" type="pres">
      <dgm:prSet presAssocID="{D5E2E6A5-8C40-490F-B3A0-057573B0DEE6}" presName="rect1" presStyleLbl="alignAcc1" presStyleIdx="0" presStyleCnt="1"/>
      <dgm:spPr/>
    </dgm:pt>
    <dgm:pt modelId="{E7D30D01-5700-4C84-ACB7-F3597DF91E97}" type="pres">
      <dgm:prSet presAssocID="{D5E2E6A5-8C40-490F-B3A0-057573B0DEE6}" presName="rect1ParTx" presStyleLbl="alignAcc1" presStyleIdx="0" presStyleCnt="1">
        <dgm:presLayoutVars>
          <dgm:chMax val="1"/>
          <dgm:bulletEnabled val="1"/>
        </dgm:presLayoutVars>
      </dgm:prSet>
      <dgm:spPr/>
    </dgm:pt>
    <dgm:pt modelId="{03A0662C-D017-4A2A-945A-8B8E29E0A01C}" type="pres">
      <dgm:prSet presAssocID="{D5E2E6A5-8C40-490F-B3A0-057573B0DEE6}" presName="rect1ChTx" presStyleLbl="alignAcc1" presStyleIdx="0" presStyleCnt="1">
        <dgm:presLayoutVars>
          <dgm:bulletEnabled val="1"/>
        </dgm:presLayoutVars>
      </dgm:prSet>
      <dgm:spPr/>
    </dgm:pt>
  </dgm:ptLst>
  <dgm:cxnLst>
    <dgm:cxn modelId="{7887FD19-0A12-4377-8B1E-AEB9F67B80FF}" srcId="{A7CF37E8-5E93-4C68-BFD9-51AB74596A91}" destId="{D5E2E6A5-8C40-490F-B3A0-057573B0DEE6}" srcOrd="0" destOrd="0" parTransId="{4349D4F9-86CD-4808-BB1C-9DECC9C6EC99}" sibTransId="{A4537888-8F69-45A8-A7D7-F850D28F339A}"/>
    <dgm:cxn modelId="{45D1EE23-DD7D-49E1-822A-3CC4E19AC3CF}" type="presOf" srcId="{D5E2E6A5-8C40-490F-B3A0-057573B0DEE6}" destId="{F965FDAD-9809-492E-89EA-872780BA1957}" srcOrd="0" destOrd="0" presId="urn:microsoft.com/office/officeart/2005/8/layout/target3"/>
    <dgm:cxn modelId="{E82FC526-52ED-4DC9-BF7E-831F1BB60993}" type="presOf" srcId="{F58119D6-859E-4FAE-9090-6043C320AC10}" destId="{03A0662C-D017-4A2A-945A-8B8E29E0A01C}" srcOrd="0" destOrd="1" presId="urn:microsoft.com/office/officeart/2005/8/layout/target3"/>
    <dgm:cxn modelId="{41578363-3B54-46B1-B450-CB101E3552FB}" type="presOf" srcId="{9229FCDB-A5CE-4BF5-BF65-AC4680EFDEB3}" destId="{03A0662C-D017-4A2A-945A-8B8E29E0A01C}" srcOrd="0" destOrd="2" presId="urn:microsoft.com/office/officeart/2005/8/layout/target3"/>
    <dgm:cxn modelId="{3F6CF98A-DAA3-4E89-91E6-47A28CA9B08D}" srcId="{D5E2E6A5-8C40-490F-B3A0-057573B0DEE6}" destId="{F58119D6-859E-4FAE-9090-6043C320AC10}" srcOrd="1" destOrd="0" parTransId="{8E34B8E7-CD57-403E-9BAA-DDB1CD19606A}" sibTransId="{7C0D2FB6-27AC-4A13-8F85-AFF42276191F}"/>
    <dgm:cxn modelId="{CF289A9A-1152-4C3D-AC24-DBC9958615DA}" type="presOf" srcId="{AC09716D-308C-4776-AA00-698CCBE633C5}" destId="{03A0662C-D017-4A2A-945A-8B8E29E0A01C}" srcOrd="0" destOrd="3" presId="urn:microsoft.com/office/officeart/2005/8/layout/target3"/>
    <dgm:cxn modelId="{D11935A9-9057-4275-8109-55857E523768}" type="presOf" srcId="{D5E2E6A5-8C40-490F-B3A0-057573B0DEE6}" destId="{E7D30D01-5700-4C84-ACB7-F3597DF91E97}" srcOrd="1" destOrd="0" presId="urn:microsoft.com/office/officeart/2005/8/layout/target3"/>
    <dgm:cxn modelId="{7ECC51CE-95C7-4822-BF48-FF3513CCA198}" srcId="{D5E2E6A5-8C40-490F-B3A0-057573B0DEE6}" destId="{9229FCDB-A5CE-4BF5-BF65-AC4680EFDEB3}" srcOrd="2" destOrd="0" parTransId="{E810495E-8C9C-4CAE-8875-A71AC946E605}" sibTransId="{EDA65A64-9A5A-44F2-9F1F-109BAF255306}"/>
    <dgm:cxn modelId="{ED155BD2-DEAB-4860-92D6-BDBAE065C5D3}" srcId="{D5E2E6A5-8C40-490F-B3A0-057573B0DEE6}" destId="{006E5BEA-F41E-47D0-9EC0-B1D7F9B0EEDE}" srcOrd="0" destOrd="0" parTransId="{83738429-D3D3-4540-95B0-ACCDBDD835A5}" sibTransId="{1C68BCBE-D865-4F96-9C2D-342C85C6248B}"/>
    <dgm:cxn modelId="{2EC7D4DB-64DA-4F9B-8AD1-19277CCABC31}" type="presOf" srcId="{006E5BEA-F41E-47D0-9EC0-B1D7F9B0EEDE}" destId="{03A0662C-D017-4A2A-945A-8B8E29E0A01C}" srcOrd="0" destOrd="0" presId="urn:microsoft.com/office/officeart/2005/8/layout/target3"/>
    <dgm:cxn modelId="{17E6CCDC-28AD-4484-A8E1-F3FCE982EFBE}" srcId="{D5E2E6A5-8C40-490F-B3A0-057573B0DEE6}" destId="{AC09716D-308C-4776-AA00-698CCBE633C5}" srcOrd="3" destOrd="0" parTransId="{FDDE738B-1740-4FC9-A9E7-E825F88FF3A3}" sibTransId="{CB1DBE34-E658-4AC3-B682-0729A01C1487}"/>
    <dgm:cxn modelId="{9D06CEDE-B8E1-4024-8A6B-F63B7883A8AC}" type="presOf" srcId="{A7CF37E8-5E93-4C68-BFD9-51AB74596A91}" destId="{DC429FEE-9EE9-4382-9404-F0240ECA9DB9}" srcOrd="0" destOrd="0" presId="urn:microsoft.com/office/officeart/2005/8/layout/target3"/>
    <dgm:cxn modelId="{57FBC542-CFA8-424F-80B5-1382E9D5DF42}" type="presParOf" srcId="{DC429FEE-9EE9-4382-9404-F0240ECA9DB9}" destId="{785943C9-0207-466C-8495-D10A0A573492}" srcOrd="0" destOrd="0" presId="urn:microsoft.com/office/officeart/2005/8/layout/target3"/>
    <dgm:cxn modelId="{7FEF6AB2-C241-4814-BBAB-121162A29FA8}" type="presParOf" srcId="{DC429FEE-9EE9-4382-9404-F0240ECA9DB9}" destId="{2D153FB6-E20B-45CE-A08F-1854657AEA5D}" srcOrd="1" destOrd="0" presId="urn:microsoft.com/office/officeart/2005/8/layout/target3"/>
    <dgm:cxn modelId="{A509952C-3186-4E87-9AF6-A74184BF316E}" type="presParOf" srcId="{DC429FEE-9EE9-4382-9404-F0240ECA9DB9}" destId="{F965FDAD-9809-492E-89EA-872780BA1957}" srcOrd="2" destOrd="0" presId="urn:microsoft.com/office/officeart/2005/8/layout/target3"/>
    <dgm:cxn modelId="{F865EDF4-C9B7-4E3D-83F5-BA0E29EF8B80}" type="presParOf" srcId="{DC429FEE-9EE9-4382-9404-F0240ECA9DB9}" destId="{E7D30D01-5700-4C84-ACB7-F3597DF91E97}" srcOrd="3" destOrd="0" presId="urn:microsoft.com/office/officeart/2005/8/layout/target3"/>
    <dgm:cxn modelId="{7D8F6BB9-F8AA-46EE-A20C-92C65508ED5C}" type="presParOf" srcId="{DC429FEE-9EE9-4382-9404-F0240ECA9DB9}" destId="{03A0662C-D017-4A2A-945A-8B8E29E0A01C}" srcOrd="4" destOrd="0" presId="urn:microsoft.com/office/officeart/2005/8/layout/target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6C2AC4-E594-4774-995E-F46A3B63179A}"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84FCD95-BE22-432B-8690-E3F58D004509}">
      <dgm:prSet/>
      <dgm:spPr/>
      <dgm:t>
        <a:bodyPr/>
        <a:lstStyle/>
        <a:p>
          <a:r>
            <a:rPr lang="en-GB" b="1"/>
            <a:t>07. Exclusion Criteria</a:t>
          </a:r>
          <a:endParaRPr lang="en-GB"/>
        </a:p>
      </dgm:t>
    </dgm:pt>
    <dgm:pt modelId="{6CDFD167-47C9-4A41-A1E0-831B6F58E2D9}" type="parTrans" cxnId="{07675B81-3E87-4E95-8248-564A3BC0B864}">
      <dgm:prSet/>
      <dgm:spPr/>
      <dgm:t>
        <a:bodyPr/>
        <a:lstStyle/>
        <a:p>
          <a:endParaRPr lang="en-GB"/>
        </a:p>
      </dgm:t>
    </dgm:pt>
    <dgm:pt modelId="{E8DBFA47-A9E1-41AB-9DC7-C3991F4B50E1}" type="sibTrans" cxnId="{07675B81-3E87-4E95-8248-564A3BC0B864}">
      <dgm:prSet/>
      <dgm:spPr/>
      <dgm:t>
        <a:bodyPr/>
        <a:lstStyle/>
        <a:p>
          <a:endParaRPr lang="en-GB"/>
        </a:p>
      </dgm:t>
    </dgm:pt>
    <dgm:pt modelId="{2E037348-800A-4ED4-A558-4A91712771CE}">
      <dgm:prSet/>
      <dgm:spPr/>
      <dgm:t>
        <a:bodyPr/>
        <a:lstStyle/>
        <a:p>
          <a:r>
            <a:rPr lang="en-GB"/>
            <a:t>Sources older than five years, as they may not reflect the current state of the pandemic (Zhang et al., 2020).</a:t>
          </a:r>
        </a:p>
      </dgm:t>
    </dgm:pt>
    <dgm:pt modelId="{3A04D80F-6734-4925-8DD5-FD7395CC76D8}" type="parTrans" cxnId="{D3F01DD7-FCFC-47F1-BF9B-C753FD84BB76}">
      <dgm:prSet/>
      <dgm:spPr/>
      <dgm:t>
        <a:bodyPr/>
        <a:lstStyle/>
        <a:p>
          <a:endParaRPr lang="en-GB"/>
        </a:p>
      </dgm:t>
    </dgm:pt>
    <dgm:pt modelId="{40091B63-D8B8-40F3-A4E8-112FC7D4C181}" type="sibTrans" cxnId="{D3F01DD7-FCFC-47F1-BF9B-C753FD84BB76}">
      <dgm:prSet/>
      <dgm:spPr/>
      <dgm:t>
        <a:bodyPr/>
        <a:lstStyle/>
        <a:p>
          <a:endParaRPr lang="en-GB"/>
        </a:p>
      </dgm:t>
    </dgm:pt>
    <dgm:pt modelId="{0EE784C3-F7ED-4982-87BC-B1680476F06D}">
      <dgm:prSet/>
      <dgm:spPr/>
      <dgm:t>
        <a:bodyPr/>
        <a:lstStyle/>
        <a:p>
          <a:r>
            <a:rPr lang="en-GB"/>
            <a:t>Articles or reports that do not focus on healthcare workers' mental health during COVID-19 (Cabarkapa et al., 2020).</a:t>
          </a:r>
        </a:p>
      </dgm:t>
    </dgm:pt>
    <dgm:pt modelId="{96E6F28C-C66B-44C3-A8A3-1DDAC560ADEF}" type="parTrans" cxnId="{468856E7-5278-44E1-B30F-D2F3CD9530AD}">
      <dgm:prSet/>
      <dgm:spPr/>
      <dgm:t>
        <a:bodyPr/>
        <a:lstStyle/>
        <a:p>
          <a:endParaRPr lang="en-GB"/>
        </a:p>
      </dgm:t>
    </dgm:pt>
    <dgm:pt modelId="{E7262DB9-44FC-4861-8E18-57F9833E52AC}" type="sibTrans" cxnId="{468856E7-5278-44E1-B30F-D2F3CD9530AD}">
      <dgm:prSet/>
      <dgm:spPr/>
      <dgm:t>
        <a:bodyPr/>
        <a:lstStyle/>
        <a:p>
          <a:endParaRPr lang="en-GB"/>
        </a:p>
      </dgm:t>
    </dgm:pt>
    <dgm:pt modelId="{EE727A15-E828-46E4-B1BD-CB980A11AE50}">
      <dgm:prSet/>
      <dgm:spPr/>
      <dgm:t>
        <a:bodyPr/>
        <a:lstStyle/>
        <a:p>
          <a:r>
            <a:rPr lang="en-GB"/>
            <a:t>Non-peer-reviewed articles or those lacking rigorous research methodologies (Greenberg et al., 2020).</a:t>
          </a:r>
        </a:p>
      </dgm:t>
    </dgm:pt>
    <dgm:pt modelId="{50739E4D-8287-4E27-90C5-810A25902267}" type="parTrans" cxnId="{447B2A5B-5D98-4192-AD9C-41DE7E617D1D}">
      <dgm:prSet/>
      <dgm:spPr/>
      <dgm:t>
        <a:bodyPr/>
        <a:lstStyle/>
        <a:p>
          <a:endParaRPr lang="en-GB"/>
        </a:p>
      </dgm:t>
    </dgm:pt>
    <dgm:pt modelId="{E7119DF2-F8FB-4D5C-B62E-DFA5FD589EFA}" type="sibTrans" cxnId="{447B2A5B-5D98-4192-AD9C-41DE7E617D1D}">
      <dgm:prSet/>
      <dgm:spPr/>
      <dgm:t>
        <a:bodyPr/>
        <a:lstStyle/>
        <a:p>
          <a:endParaRPr lang="en-GB"/>
        </a:p>
      </dgm:t>
    </dgm:pt>
    <dgm:pt modelId="{B2808BC0-0895-4441-A81F-35E2A2182D03}">
      <dgm:prSet/>
      <dgm:spPr/>
      <dgm:t>
        <a:bodyPr/>
        <a:lstStyle/>
        <a:p>
          <a:r>
            <a:rPr lang="en-GB"/>
            <a:t>Studies with incomplete data or inaccessible full texts (Shaukat et al., 2020).</a:t>
          </a:r>
        </a:p>
      </dgm:t>
    </dgm:pt>
    <dgm:pt modelId="{8B0D9EE8-66F9-4067-95A3-8ED89F8CCF3E}" type="parTrans" cxnId="{D45A011A-2B6F-42C2-A40B-494928F12E9F}">
      <dgm:prSet/>
      <dgm:spPr/>
      <dgm:t>
        <a:bodyPr/>
        <a:lstStyle/>
        <a:p>
          <a:endParaRPr lang="en-GB"/>
        </a:p>
      </dgm:t>
    </dgm:pt>
    <dgm:pt modelId="{1BB75E48-388E-4378-AEE7-D26B5AA8A187}" type="sibTrans" cxnId="{D45A011A-2B6F-42C2-A40B-494928F12E9F}">
      <dgm:prSet/>
      <dgm:spPr/>
      <dgm:t>
        <a:bodyPr/>
        <a:lstStyle/>
        <a:p>
          <a:endParaRPr lang="en-GB"/>
        </a:p>
      </dgm:t>
    </dgm:pt>
    <dgm:pt modelId="{BF8268A1-F722-4ACC-A769-FB132EA67831}" type="pres">
      <dgm:prSet presAssocID="{566C2AC4-E594-4774-995E-F46A3B63179A}" presName="Name0" presStyleCnt="0">
        <dgm:presLayoutVars>
          <dgm:chMax val="7"/>
          <dgm:dir/>
          <dgm:animLvl val="lvl"/>
          <dgm:resizeHandles val="exact"/>
        </dgm:presLayoutVars>
      </dgm:prSet>
      <dgm:spPr/>
    </dgm:pt>
    <dgm:pt modelId="{B34F095E-EC5B-438C-B8B8-BAA922ADD5BB}" type="pres">
      <dgm:prSet presAssocID="{A84FCD95-BE22-432B-8690-E3F58D004509}" presName="circle1" presStyleLbl="node1" presStyleIdx="0" presStyleCnt="1"/>
      <dgm:spPr/>
    </dgm:pt>
    <dgm:pt modelId="{4D435BD9-D2A2-4BA9-9120-14DAD6332368}" type="pres">
      <dgm:prSet presAssocID="{A84FCD95-BE22-432B-8690-E3F58D004509}" presName="space" presStyleCnt="0"/>
      <dgm:spPr/>
    </dgm:pt>
    <dgm:pt modelId="{ABCE14E6-E5EB-4DBF-A727-F7DC01602955}" type="pres">
      <dgm:prSet presAssocID="{A84FCD95-BE22-432B-8690-E3F58D004509}" presName="rect1" presStyleLbl="alignAcc1" presStyleIdx="0" presStyleCnt="1"/>
      <dgm:spPr/>
    </dgm:pt>
    <dgm:pt modelId="{907B3708-9622-42D0-95BB-C088CB15710C}" type="pres">
      <dgm:prSet presAssocID="{A84FCD95-BE22-432B-8690-E3F58D004509}" presName="rect1ParTx" presStyleLbl="alignAcc1" presStyleIdx="0" presStyleCnt="1">
        <dgm:presLayoutVars>
          <dgm:chMax val="1"/>
          <dgm:bulletEnabled val="1"/>
        </dgm:presLayoutVars>
      </dgm:prSet>
      <dgm:spPr/>
    </dgm:pt>
    <dgm:pt modelId="{CA9F4043-D910-4446-A4FA-683997BC80E8}" type="pres">
      <dgm:prSet presAssocID="{A84FCD95-BE22-432B-8690-E3F58D004509}" presName="rect1ChTx" presStyleLbl="alignAcc1" presStyleIdx="0" presStyleCnt="1">
        <dgm:presLayoutVars>
          <dgm:bulletEnabled val="1"/>
        </dgm:presLayoutVars>
      </dgm:prSet>
      <dgm:spPr/>
    </dgm:pt>
  </dgm:ptLst>
  <dgm:cxnLst>
    <dgm:cxn modelId="{D45A011A-2B6F-42C2-A40B-494928F12E9F}" srcId="{A84FCD95-BE22-432B-8690-E3F58D004509}" destId="{B2808BC0-0895-4441-A81F-35E2A2182D03}" srcOrd="3" destOrd="0" parTransId="{8B0D9EE8-66F9-4067-95A3-8ED89F8CCF3E}" sibTransId="{1BB75E48-388E-4378-AEE7-D26B5AA8A187}"/>
    <dgm:cxn modelId="{22ECE22C-44F7-48E5-ABF9-CA0D7A8D8E4E}" type="presOf" srcId="{2E037348-800A-4ED4-A558-4A91712771CE}" destId="{CA9F4043-D910-4446-A4FA-683997BC80E8}" srcOrd="0" destOrd="0" presId="urn:microsoft.com/office/officeart/2005/8/layout/target3"/>
    <dgm:cxn modelId="{447B2A5B-5D98-4192-AD9C-41DE7E617D1D}" srcId="{A84FCD95-BE22-432B-8690-E3F58D004509}" destId="{EE727A15-E828-46E4-B1BD-CB980A11AE50}" srcOrd="2" destOrd="0" parTransId="{50739E4D-8287-4E27-90C5-810A25902267}" sibTransId="{E7119DF2-F8FB-4D5C-B62E-DFA5FD589EFA}"/>
    <dgm:cxn modelId="{12285458-50D8-428F-8671-E3CA662FB31D}" type="presOf" srcId="{A84FCD95-BE22-432B-8690-E3F58D004509}" destId="{907B3708-9622-42D0-95BB-C088CB15710C}" srcOrd="1" destOrd="0" presId="urn:microsoft.com/office/officeart/2005/8/layout/target3"/>
    <dgm:cxn modelId="{07675B81-3E87-4E95-8248-564A3BC0B864}" srcId="{566C2AC4-E594-4774-995E-F46A3B63179A}" destId="{A84FCD95-BE22-432B-8690-E3F58D004509}" srcOrd="0" destOrd="0" parTransId="{6CDFD167-47C9-4A41-A1E0-831B6F58E2D9}" sibTransId="{E8DBFA47-A9E1-41AB-9DC7-C3991F4B50E1}"/>
    <dgm:cxn modelId="{98E0BC85-8F8D-4882-9F5A-8D12B421F380}" type="presOf" srcId="{A84FCD95-BE22-432B-8690-E3F58D004509}" destId="{ABCE14E6-E5EB-4DBF-A727-F7DC01602955}" srcOrd="0" destOrd="0" presId="urn:microsoft.com/office/officeart/2005/8/layout/target3"/>
    <dgm:cxn modelId="{2304B0BB-1F7A-45BA-8F3B-F289CB2B314C}" type="presOf" srcId="{566C2AC4-E594-4774-995E-F46A3B63179A}" destId="{BF8268A1-F722-4ACC-A769-FB132EA67831}" srcOrd="0" destOrd="0" presId="urn:microsoft.com/office/officeart/2005/8/layout/target3"/>
    <dgm:cxn modelId="{54EEBABF-06F8-44F8-BF22-F2D66F2EA777}" type="presOf" srcId="{0EE784C3-F7ED-4982-87BC-B1680476F06D}" destId="{CA9F4043-D910-4446-A4FA-683997BC80E8}" srcOrd="0" destOrd="1" presId="urn:microsoft.com/office/officeart/2005/8/layout/target3"/>
    <dgm:cxn modelId="{496B75C8-C9E1-457C-9B24-F1C09CCBC1FC}" type="presOf" srcId="{B2808BC0-0895-4441-A81F-35E2A2182D03}" destId="{CA9F4043-D910-4446-A4FA-683997BC80E8}" srcOrd="0" destOrd="3" presId="urn:microsoft.com/office/officeart/2005/8/layout/target3"/>
    <dgm:cxn modelId="{D3F01DD7-FCFC-47F1-BF9B-C753FD84BB76}" srcId="{A84FCD95-BE22-432B-8690-E3F58D004509}" destId="{2E037348-800A-4ED4-A558-4A91712771CE}" srcOrd="0" destOrd="0" parTransId="{3A04D80F-6734-4925-8DD5-FD7395CC76D8}" sibTransId="{40091B63-D8B8-40F3-A4E8-112FC7D4C181}"/>
    <dgm:cxn modelId="{468856E7-5278-44E1-B30F-D2F3CD9530AD}" srcId="{A84FCD95-BE22-432B-8690-E3F58D004509}" destId="{0EE784C3-F7ED-4982-87BC-B1680476F06D}" srcOrd="1" destOrd="0" parTransId="{96E6F28C-C66B-44C3-A8A3-1DDAC560ADEF}" sibTransId="{E7262DB9-44FC-4861-8E18-57F9833E52AC}"/>
    <dgm:cxn modelId="{B2FB1CF7-5153-4DDA-B88D-D5FBCFD5D61F}" type="presOf" srcId="{EE727A15-E828-46E4-B1BD-CB980A11AE50}" destId="{CA9F4043-D910-4446-A4FA-683997BC80E8}" srcOrd="0" destOrd="2" presId="urn:microsoft.com/office/officeart/2005/8/layout/target3"/>
    <dgm:cxn modelId="{DB7BEE99-8FE7-4E44-B079-BDBA380B2548}" type="presParOf" srcId="{BF8268A1-F722-4ACC-A769-FB132EA67831}" destId="{B34F095E-EC5B-438C-B8B8-BAA922ADD5BB}" srcOrd="0" destOrd="0" presId="urn:microsoft.com/office/officeart/2005/8/layout/target3"/>
    <dgm:cxn modelId="{60656358-0130-4E3B-97BC-FF1810E4F796}" type="presParOf" srcId="{BF8268A1-F722-4ACC-A769-FB132EA67831}" destId="{4D435BD9-D2A2-4BA9-9120-14DAD6332368}" srcOrd="1" destOrd="0" presId="urn:microsoft.com/office/officeart/2005/8/layout/target3"/>
    <dgm:cxn modelId="{95AB798E-6F96-4945-BC3F-689FC00982F5}" type="presParOf" srcId="{BF8268A1-F722-4ACC-A769-FB132EA67831}" destId="{ABCE14E6-E5EB-4DBF-A727-F7DC01602955}" srcOrd="2" destOrd="0" presId="urn:microsoft.com/office/officeart/2005/8/layout/target3"/>
    <dgm:cxn modelId="{3636C5EB-894C-469F-B85A-66E98C7672C1}" type="presParOf" srcId="{BF8268A1-F722-4ACC-A769-FB132EA67831}" destId="{907B3708-9622-42D0-95BB-C088CB15710C}" srcOrd="3" destOrd="0" presId="urn:microsoft.com/office/officeart/2005/8/layout/target3"/>
    <dgm:cxn modelId="{F1B2423F-98B0-4823-8C50-E83F06EB4803}" type="presParOf" srcId="{BF8268A1-F722-4ACC-A769-FB132EA67831}" destId="{CA9F4043-D910-4446-A4FA-683997BC80E8}" srcOrd="4" destOrd="0" presId="urn:microsoft.com/office/officeart/2005/8/layout/target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59244D-5BC5-4AF3-BDE3-3AE4A6271E97}"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DFF506C0-B78C-4CAB-A0F1-9246B66E1DB1}">
      <dgm:prSet/>
      <dgm:spPr/>
      <dgm:t>
        <a:bodyPr/>
        <a:lstStyle/>
        <a:p>
          <a:r>
            <a:rPr lang="en-GB" b="1"/>
            <a:t>08. Ethical Considerations</a:t>
          </a:r>
          <a:endParaRPr lang="en-GB"/>
        </a:p>
      </dgm:t>
    </dgm:pt>
    <dgm:pt modelId="{DC4F2C20-9EF0-4CB8-A6A6-42118D197C34}" type="parTrans" cxnId="{065CAFCC-EE42-4AB6-96B5-2C3A1CB9C807}">
      <dgm:prSet/>
      <dgm:spPr/>
      <dgm:t>
        <a:bodyPr/>
        <a:lstStyle/>
        <a:p>
          <a:endParaRPr lang="en-GB"/>
        </a:p>
      </dgm:t>
    </dgm:pt>
    <dgm:pt modelId="{4A862A93-27D6-42B3-B903-BC697841FFFE}" type="sibTrans" cxnId="{065CAFCC-EE42-4AB6-96B5-2C3A1CB9C807}">
      <dgm:prSet/>
      <dgm:spPr/>
      <dgm:t>
        <a:bodyPr/>
        <a:lstStyle/>
        <a:p>
          <a:endParaRPr lang="en-GB"/>
        </a:p>
      </dgm:t>
    </dgm:pt>
    <dgm:pt modelId="{8B26C620-4606-4848-A455-99A7999FC171}">
      <dgm:prSet/>
      <dgm:spPr/>
      <dgm:t>
        <a:bodyPr/>
        <a:lstStyle/>
        <a:p>
          <a:r>
            <a:rPr lang="en-GB" b="1"/>
            <a:t>Definition of Ethics in Secondary Research:</a:t>
          </a:r>
          <a:br>
            <a:rPr lang="en-GB"/>
          </a:br>
          <a:r>
            <a:rPr lang="en-GB"/>
            <a:t>Ethics in secondary research involves ensuring that the research follows principles of integrity, transparency, and respect for the sources used. This includes acknowledging the original authors and ensuring that no data is misrepresented (Chekroud et al., 2018).</a:t>
          </a:r>
        </a:p>
      </dgm:t>
    </dgm:pt>
    <dgm:pt modelId="{060A3623-8FF9-4A17-BBD8-AFAD53FCD605}" type="parTrans" cxnId="{1AD11E0E-672C-4359-8C67-8EC011BE1C10}">
      <dgm:prSet/>
      <dgm:spPr/>
      <dgm:t>
        <a:bodyPr/>
        <a:lstStyle/>
        <a:p>
          <a:endParaRPr lang="en-GB"/>
        </a:p>
      </dgm:t>
    </dgm:pt>
    <dgm:pt modelId="{880FB275-8FAF-46EA-B351-0D12ECD1DE7D}" type="sibTrans" cxnId="{1AD11E0E-672C-4359-8C67-8EC011BE1C10}">
      <dgm:prSet/>
      <dgm:spPr/>
      <dgm:t>
        <a:bodyPr/>
        <a:lstStyle/>
        <a:p>
          <a:endParaRPr lang="en-GB"/>
        </a:p>
      </dgm:t>
    </dgm:pt>
    <dgm:pt modelId="{C9239A52-19A1-45A4-A6CE-E9D3ED05373D}">
      <dgm:prSet/>
      <dgm:spPr/>
      <dgm:t>
        <a:bodyPr/>
        <a:lstStyle/>
        <a:p>
          <a:r>
            <a:rPr lang="en-GB" b="1"/>
            <a:t>Ethical Considerations in this Research:</a:t>
          </a:r>
          <a:endParaRPr lang="en-GB"/>
        </a:p>
      </dgm:t>
    </dgm:pt>
    <dgm:pt modelId="{9C39AE29-2409-4C3D-A0C7-7DC5F26A89C1}" type="parTrans" cxnId="{E9B84917-4B39-4C9F-93BF-C1BD77793300}">
      <dgm:prSet/>
      <dgm:spPr/>
      <dgm:t>
        <a:bodyPr/>
        <a:lstStyle/>
        <a:p>
          <a:endParaRPr lang="en-GB"/>
        </a:p>
      </dgm:t>
    </dgm:pt>
    <dgm:pt modelId="{DEFCB338-25D1-419B-83E5-3EF141AB7B77}" type="sibTrans" cxnId="{E9B84917-4B39-4C9F-93BF-C1BD77793300}">
      <dgm:prSet/>
      <dgm:spPr/>
      <dgm:t>
        <a:bodyPr/>
        <a:lstStyle/>
        <a:p>
          <a:endParaRPr lang="en-GB"/>
        </a:p>
      </dgm:t>
    </dgm:pt>
    <dgm:pt modelId="{B5FF7644-1A23-4786-A80C-F55408FB9870}">
      <dgm:prSet/>
      <dgm:spPr/>
      <dgm:t>
        <a:bodyPr/>
        <a:lstStyle/>
        <a:p>
          <a:r>
            <a:rPr lang="en-GB" b="1" dirty="0">
              <a:latin typeface="Arial" panose="020B0604020202020204" pitchFamily="34" charset="0"/>
              <a:cs typeface="Arial" panose="020B0604020202020204" pitchFamily="34" charset="0"/>
            </a:rPr>
            <a:t>Informed Consent</a:t>
          </a:r>
          <a:r>
            <a:rPr lang="en-GB" dirty="0">
              <a:latin typeface="Arial" panose="020B0604020202020204" pitchFamily="34" charset="0"/>
              <a:cs typeface="Arial" panose="020B0604020202020204" pitchFamily="34" charset="0"/>
            </a:rPr>
            <a:t>: Since secondary research involves using pre-existing data, consent is inherently handled by the authors of the original studies (Zhang et al., 2020).</a:t>
          </a:r>
        </a:p>
      </dgm:t>
    </dgm:pt>
    <dgm:pt modelId="{AAB7E61C-C4ED-4AF5-A920-8CF45E9B46D7}" type="parTrans" cxnId="{1327AAF1-95CD-4067-BFA7-057FB392C36C}">
      <dgm:prSet/>
      <dgm:spPr/>
      <dgm:t>
        <a:bodyPr/>
        <a:lstStyle/>
        <a:p>
          <a:endParaRPr lang="en-GB"/>
        </a:p>
      </dgm:t>
    </dgm:pt>
    <dgm:pt modelId="{CB756124-3AD1-4583-924C-67D4F938ED0F}" type="sibTrans" cxnId="{1327AAF1-95CD-4067-BFA7-057FB392C36C}">
      <dgm:prSet/>
      <dgm:spPr/>
      <dgm:t>
        <a:bodyPr/>
        <a:lstStyle/>
        <a:p>
          <a:endParaRPr lang="en-GB"/>
        </a:p>
      </dgm:t>
    </dgm:pt>
    <dgm:pt modelId="{F21CDB93-89BE-4459-A125-87C4C8E3F7FB}">
      <dgm:prSet/>
      <dgm:spPr/>
      <dgm:t>
        <a:bodyPr/>
        <a:lstStyle/>
        <a:p>
          <a:r>
            <a:rPr lang="en-GB" b="1" dirty="0">
              <a:latin typeface="Arial" panose="020B0604020202020204" pitchFamily="34" charset="0"/>
              <a:cs typeface="Arial" panose="020B0604020202020204" pitchFamily="34" charset="0"/>
            </a:rPr>
            <a:t>Confidentiality</a:t>
          </a:r>
          <a:r>
            <a:rPr lang="en-GB" dirty="0">
              <a:latin typeface="Arial" panose="020B0604020202020204" pitchFamily="34" charset="0"/>
              <a:cs typeface="Arial" panose="020B0604020202020204" pitchFamily="34" charset="0"/>
            </a:rPr>
            <a:t>: Ensuring that any sensitive data, particularly personal information about healthcare workers, is kept confidential in line with privacy regulations (Lai et al., 2020).</a:t>
          </a:r>
        </a:p>
      </dgm:t>
    </dgm:pt>
    <dgm:pt modelId="{80190D56-72E3-4234-8234-0FC8DBD622BF}" type="parTrans" cxnId="{DEEA41E4-BD89-4C65-BF3C-FDF143F15B4E}">
      <dgm:prSet/>
      <dgm:spPr/>
      <dgm:t>
        <a:bodyPr/>
        <a:lstStyle/>
        <a:p>
          <a:endParaRPr lang="en-GB"/>
        </a:p>
      </dgm:t>
    </dgm:pt>
    <dgm:pt modelId="{836CA4B6-F1FF-4071-9B3A-295761135838}" type="sibTrans" cxnId="{DEEA41E4-BD89-4C65-BF3C-FDF143F15B4E}">
      <dgm:prSet/>
      <dgm:spPr/>
      <dgm:t>
        <a:bodyPr/>
        <a:lstStyle/>
        <a:p>
          <a:endParaRPr lang="en-GB"/>
        </a:p>
      </dgm:t>
    </dgm:pt>
    <dgm:pt modelId="{297DE064-408F-4178-B1F5-D767555F2664}">
      <dgm:prSet/>
      <dgm:spPr/>
      <dgm:t>
        <a:bodyPr/>
        <a:lstStyle/>
        <a:p>
          <a:r>
            <a:rPr lang="en-GB" b="1" dirty="0">
              <a:latin typeface="Arial" panose="020B0604020202020204" pitchFamily="34" charset="0"/>
              <a:cs typeface="Arial" panose="020B0604020202020204" pitchFamily="34" charset="0"/>
            </a:rPr>
            <a:t>Integrity</a:t>
          </a:r>
          <a:r>
            <a:rPr lang="en-GB" dirty="0">
              <a:latin typeface="Arial" panose="020B0604020202020204" pitchFamily="34" charset="0"/>
              <a:cs typeface="Arial" panose="020B0604020202020204" pitchFamily="34" charset="0"/>
            </a:rPr>
            <a:t>: All sources were accurately cited, and no information was manipulated to fit preconceived conclusions (Cabarkapa et al., 2020).</a:t>
          </a:r>
        </a:p>
      </dgm:t>
    </dgm:pt>
    <dgm:pt modelId="{6516A7B1-43E4-43D5-B4B6-002C0EF8B99F}" type="parTrans" cxnId="{0D25C4C1-F573-4EC1-A81F-616EC19046BE}">
      <dgm:prSet/>
      <dgm:spPr/>
      <dgm:t>
        <a:bodyPr/>
        <a:lstStyle/>
        <a:p>
          <a:endParaRPr lang="en-GB"/>
        </a:p>
      </dgm:t>
    </dgm:pt>
    <dgm:pt modelId="{A13F2598-C468-4433-8570-0EF23441E2DF}" type="sibTrans" cxnId="{0D25C4C1-F573-4EC1-A81F-616EC19046BE}">
      <dgm:prSet/>
      <dgm:spPr/>
      <dgm:t>
        <a:bodyPr/>
        <a:lstStyle/>
        <a:p>
          <a:endParaRPr lang="en-GB"/>
        </a:p>
      </dgm:t>
    </dgm:pt>
    <dgm:pt modelId="{19B9BDDB-2C54-432D-A3EE-AF4DF1ACF085}">
      <dgm:prSet/>
      <dgm:spPr/>
      <dgm:t>
        <a:bodyPr/>
        <a:lstStyle/>
        <a:p>
          <a:r>
            <a:rPr lang="en-GB" b="1" dirty="0">
              <a:latin typeface="Arial" panose="020B0604020202020204" pitchFamily="34" charset="0"/>
              <a:cs typeface="Arial" panose="020B0604020202020204" pitchFamily="34" charset="0"/>
            </a:rPr>
            <a:t>Impact</a:t>
          </a:r>
          <a:r>
            <a:rPr lang="en-GB" dirty="0">
              <a:latin typeface="Arial" panose="020B0604020202020204" pitchFamily="34" charset="0"/>
              <a:cs typeface="Arial" panose="020B0604020202020204" pitchFamily="34" charset="0"/>
            </a:rPr>
            <a:t>: This research aims to provide insights that could directly contribute to improving the mental well-being of healthcare workers, a socially responsible goal that benefits public health (</a:t>
          </a:r>
          <a:r>
            <a:rPr lang="en-GB" dirty="0" err="1">
              <a:latin typeface="Arial" panose="020B0604020202020204" pitchFamily="34" charset="0"/>
              <a:cs typeface="Arial" panose="020B0604020202020204" pitchFamily="34" charset="0"/>
            </a:rPr>
            <a:t>Spoorthy</a:t>
          </a:r>
          <a:r>
            <a:rPr lang="en-GB" dirty="0">
              <a:latin typeface="Arial" panose="020B0604020202020204" pitchFamily="34" charset="0"/>
              <a:cs typeface="Arial" panose="020B0604020202020204" pitchFamily="34" charset="0"/>
            </a:rPr>
            <a:t> et al., 2020).</a:t>
          </a:r>
        </a:p>
      </dgm:t>
    </dgm:pt>
    <dgm:pt modelId="{6DC13DD4-390E-47DF-9728-AA820B069A04}" type="parTrans" cxnId="{37781F53-DD5D-4628-8AE5-5EDAC6B4E7F6}">
      <dgm:prSet/>
      <dgm:spPr/>
      <dgm:t>
        <a:bodyPr/>
        <a:lstStyle/>
        <a:p>
          <a:endParaRPr lang="en-GB"/>
        </a:p>
      </dgm:t>
    </dgm:pt>
    <dgm:pt modelId="{4B9AB60E-B068-4ABC-B841-99870F9CF7FC}" type="sibTrans" cxnId="{37781F53-DD5D-4628-8AE5-5EDAC6B4E7F6}">
      <dgm:prSet/>
      <dgm:spPr/>
      <dgm:t>
        <a:bodyPr/>
        <a:lstStyle/>
        <a:p>
          <a:endParaRPr lang="en-GB"/>
        </a:p>
      </dgm:t>
    </dgm:pt>
    <dgm:pt modelId="{4B641924-1A98-4445-9740-234E95701417}" type="pres">
      <dgm:prSet presAssocID="{1159244D-5BC5-4AF3-BDE3-3AE4A6271E97}" presName="Name0" presStyleCnt="0">
        <dgm:presLayoutVars>
          <dgm:chMax val="7"/>
          <dgm:dir/>
          <dgm:animLvl val="lvl"/>
          <dgm:resizeHandles val="exact"/>
        </dgm:presLayoutVars>
      </dgm:prSet>
      <dgm:spPr/>
    </dgm:pt>
    <dgm:pt modelId="{2ED8EAC8-ABDF-4B20-8B23-9BA9CE055232}" type="pres">
      <dgm:prSet presAssocID="{DFF506C0-B78C-4CAB-A0F1-9246B66E1DB1}" presName="circle1" presStyleLbl="node1" presStyleIdx="0" presStyleCnt="3"/>
      <dgm:spPr/>
    </dgm:pt>
    <dgm:pt modelId="{EB75A13C-87A2-424F-B3E8-7FFCD13D0ED5}" type="pres">
      <dgm:prSet presAssocID="{DFF506C0-B78C-4CAB-A0F1-9246B66E1DB1}" presName="space" presStyleCnt="0"/>
      <dgm:spPr/>
    </dgm:pt>
    <dgm:pt modelId="{9794EAF8-5D81-407B-ACF4-0F07EDD9A546}" type="pres">
      <dgm:prSet presAssocID="{DFF506C0-B78C-4CAB-A0F1-9246B66E1DB1}" presName="rect1" presStyleLbl="alignAcc1" presStyleIdx="0" presStyleCnt="3"/>
      <dgm:spPr>
        <a:prstGeom prst="flowChartDelay">
          <a:avLst/>
        </a:prstGeom>
      </dgm:spPr>
    </dgm:pt>
    <dgm:pt modelId="{313332ED-FEF6-4CB1-A98E-E3DDBD1393C2}" type="pres">
      <dgm:prSet presAssocID="{8B26C620-4606-4848-A455-99A7999FC171}" presName="vertSpace2" presStyleLbl="node1" presStyleIdx="0" presStyleCnt="3"/>
      <dgm:spPr/>
    </dgm:pt>
    <dgm:pt modelId="{36C7E70A-C49D-4860-97CB-D3846E6F18E3}" type="pres">
      <dgm:prSet presAssocID="{8B26C620-4606-4848-A455-99A7999FC171}" presName="circle2" presStyleLbl="node1" presStyleIdx="1" presStyleCnt="3"/>
      <dgm:spPr/>
    </dgm:pt>
    <dgm:pt modelId="{1F9BE8DA-0F0C-4FC1-B0BD-D7BDA5DE998D}" type="pres">
      <dgm:prSet presAssocID="{8B26C620-4606-4848-A455-99A7999FC171}" presName="rect2" presStyleLbl="alignAcc1" presStyleIdx="1" presStyleCnt="3"/>
      <dgm:spPr/>
    </dgm:pt>
    <dgm:pt modelId="{C2116B6B-04B7-411E-8CDF-615990B66260}" type="pres">
      <dgm:prSet presAssocID="{C9239A52-19A1-45A4-A6CE-E9D3ED05373D}" presName="vertSpace3" presStyleLbl="node1" presStyleIdx="1" presStyleCnt="3"/>
      <dgm:spPr/>
    </dgm:pt>
    <dgm:pt modelId="{72F441D4-D425-48D3-A125-8E50ECB3AE71}" type="pres">
      <dgm:prSet presAssocID="{C9239A52-19A1-45A4-A6CE-E9D3ED05373D}" presName="circle3" presStyleLbl="node1" presStyleIdx="2" presStyleCnt="3"/>
      <dgm:spPr/>
    </dgm:pt>
    <dgm:pt modelId="{F1E1FE05-73AF-47AF-BE86-C09E719D5D4F}" type="pres">
      <dgm:prSet presAssocID="{C9239A52-19A1-45A4-A6CE-E9D3ED05373D}" presName="rect3" presStyleLbl="alignAcc1" presStyleIdx="2" presStyleCnt="3" custLinFactNeighborX="4291" custLinFactNeighborY="-2181"/>
      <dgm:spPr/>
    </dgm:pt>
    <dgm:pt modelId="{A646236E-CD21-493F-BD7B-6C1BBE748CBD}" type="pres">
      <dgm:prSet presAssocID="{DFF506C0-B78C-4CAB-A0F1-9246B66E1DB1}" presName="rect1ParTx" presStyleLbl="alignAcc1" presStyleIdx="2" presStyleCnt="3">
        <dgm:presLayoutVars>
          <dgm:chMax val="1"/>
          <dgm:bulletEnabled val="1"/>
        </dgm:presLayoutVars>
      </dgm:prSet>
      <dgm:spPr/>
    </dgm:pt>
    <dgm:pt modelId="{BB2E8E51-1471-41CE-803F-3F812ADD9A95}" type="pres">
      <dgm:prSet presAssocID="{DFF506C0-B78C-4CAB-A0F1-9246B66E1DB1}" presName="rect1ChTx" presStyleLbl="alignAcc1" presStyleIdx="2" presStyleCnt="3">
        <dgm:presLayoutVars>
          <dgm:bulletEnabled val="1"/>
        </dgm:presLayoutVars>
      </dgm:prSet>
      <dgm:spPr/>
    </dgm:pt>
    <dgm:pt modelId="{EBCF8287-EF34-4C12-8F4A-17BD9376F7F3}" type="pres">
      <dgm:prSet presAssocID="{8B26C620-4606-4848-A455-99A7999FC171}" presName="rect2ParTx" presStyleLbl="alignAcc1" presStyleIdx="2" presStyleCnt="3">
        <dgm:presLayoutVars>
          <dgm:chMax val="1"/>
          <dgm:bulletEnabled val="1"/>
        </dgm:presLayoutVars>
      </dgm:prSet>
      <dgm:spPr/>
    </dgm:pt>
    <dgm:pt modelId="{911DB00A-713C-4403-95AD-F23CA44E1120}" type="pres">
      <dgm:prSet presAssocID="{8B26C620-4606-4848-A455-99A7999FC171}" presName="rect2ChTx" presStyleLbl="alignAcc1" presStyleIdx="2" presStyleCnt="3">
        <dgm:presLayoutVars>
          <dgm:bulletEnabled val="1"/>
        </dgm:presLayoutVars>
      </dgm:prSet>
      <dgm:spPr/>
    </dgm:pt>
    <dgm:pt modelId="{0D30B7F3-A01E-4B80-9CFA-7BB7855863CF}" type="pres">
      <dgm:prSet presAssocID="{C9239A52-19A1-45A4-A6CE-E9D3ED05373D}" presName="rect3ParTx" presStyleLbl="alignAcc1" presStyleIdx="2" presStyleCnt="3">
        <dgm:presLayoutVars>
          <dgm:chMax val="1"/>
          <dgm:bulletEnabled val="1"/>
        </dgm:presLayoutVars>
      </dgm:prSet>
      <dgm:spPr/>
    </dgm:pt>
    <dgm:pt modelId="{F76200D9-037A-429C-B8AD-17B7BD153488}" type="pres">
      <dgm:prSet presAssocID="{C9239A52-19A1-45A4-A6CE-E9D3ED05373D}" presName="rect3ChTx" presStyleLbl="alignAcc1" presStyleIdx="2" presStyleCnt="3">
        <dgm:presLayoutVars>
          <dgm:bulletEnabled val="1"/>
        </dgm:presLayoutVars>
      </dgm:prSet>
      <dgm:spPr/>
    </dgm:pt>
  </dgm:ptLst>
  <dgm:cxnLst>
    <dgm:cxn modelId="{1AD11E0E-672C-4359-8C67-8EC011BE1C10}" srcId="{1159244D-5BC5-4AF3-BDE3-3AE4A6271E97}" destId="{8B26C620-4606-4848-A455-99A7999FC171}" srcOrd="1" destOrd="0" parTransId="{060A3623-8FF9-4A17-BBD8-AFAD53FCD605}" sibTransId="{880FB275-8FAF-46EA-B351-0D12ECD1DE7D}"/>
    <dgm:cxn modelId="{E9B84917-4B39-4C9F-93BF-C1BD77793300}" srcId="{1159244D-5BC5-4AF3-BDE3-3AE4A6271E97}" destId="{C9239A52-19A1-45A4-A6CE-E9D3ED05373D}" srcOrd="2" destOrd="0" parTransId="{9C39AE29-2409-4C3D-A0C7-7DC5F26A89C1}" sibTransId="{DEFCB338-25D1-419B-83E5-3EF141AB7B77}"/>
    <dgm:cxn modelId="{87859E30-E018-4FA8-93B5-050C6AFA92D7}" type="presOf" srcId="{F21CDB93-89BE-4459-A125-87C4C8E3F7FB}" destId="{F76200D9-037A-429C-B8AD-17B7BD153488}" srcOrd="0" destOrd="1" presId="urn:microsoft.com/office/officeart/2005/8/layout/target3"/>
    <dgm:cxn modelId="{C00F6D3D-EF0C-45DB-A0E8-63D756C1262E}" type="presOf" srcId="{297DE064-408F-4178-B1F5-D767555F2664}" destId="{F76200D9-037A-429C-B8AD-17B7BD153488}" srcOrd="0" destOrd="2" presId="urn:microsoft.com/office/officeart/2005/8/layout/target3"/>
    <dgm:cxn modelId="{3FD84E4B-44FD-459A-B7C4-9EA63CA71043}" type="presOf" srcId="{C9239A52-19A1-45A4-A6CE-E9D3ED05373D}" destId="{0D30B7F3-A01E-4B80-9CFA-7BB7855863CF}" srcOrd="1" destOrd="0" presId="urn:microsoft.com/office/officeart/2005/8/layout/target3"/>
    <dgm:cxn modelId="{37781F53-DD5D-4628-8AE5-5EDAC6B4E7F6}" srcId="{C9239A52-19A1-45A4-A6CE-E9D3ED05373D}" destId="{19B9BDDB-2C54-432D-A3EE-AF4DF1ACF085}" srcOrd="3" destOrd="0" parTransId="{6DC13DD4-390E-47DF-9728-AA820B069A04}" sibTransId="{4B9AB60E-B068-4ABC-B841-99870F9CF7FC}"/>
    <dgm:cxn modelId="{8C7A8978-6040-4843-BAFB-709743E6D5CB}" type="presOf" srcId="{1159244D-5BC5-4AF3-BDE3-3AE4A6271E97}" destId="{4B641924-1A98-4445-9740-234E95701417}" srcOrd="0" destOrd="0" presId="urn:microsoft.com/office/officeart/2005/8/layout/target3"/>
    <dgm:cxn modelId="{DF473B90-0A95-4306-8D91-BA4172BD1A3A}" type="presOf" srcId="{8B26C620-4606-4848-A455-99A7999FC171}" destId="{1F9BE8DA-0F0C-4FC1-B0BD-D7BDA5DE998D}" srcOrd="0" destOrd="0" presId="urn:microsoft.com/office/officeart/2005/8/layout/target3"/>
    <dgm:cxn modelId="{84DA92B3-B34E-45B8-A98D-EA4768529580}" type="presOf" srcId="{8B26C620-4606-4848-A455-99A7999FC171}" destId="{EBCF8287-EF34-4C12-8F4A-17BD9376F7F3}" srcOrd="1" destOrd="0" presId="urn:microsoft.com/office/officeart/2005/8/layout/target3"/>
    <dgm:cxn modelId="{2CA98AB4-21D2-4690-8FAD-D5DF6A9705AF}" type="presOf" srcId="{19B9BDDB-2C54-432D-A3EE-AF4DF1ACF085}" destId="{F76200D9-037A-429C-B8AD-17B7BD153488}" srcOrd="0" destOrd="3" presId="urn:microsoft.com/office/officeart/2005/8/layout/target3"/>
    <dgm:cxn modelId="{0D25C4C1-F573-4EC1-A81F-616EC19046BE}" srcId="{C9239A52-19A1-45A4-A6CE-E9D3ED05373D}" destId="{297DE064-408F-4178-B1F5-D767555F2664}" srcOrd="2" destOrd="0" parTransId="{6516A7B1-43E4-43D5-B4B6-002C0EF8B99F}" sibTransId="{A13F2598-C468-4433-8570-0EF23441E2DF}"/>
    <dgm:cxn modelId="{065CAFCC-EE42-4AB6-96B5-2C3A1CB9C807}" srcId="{1159244D-5BC5-4AF3-BDE3-3AE4A6271E97}" destId="{DFF506C0-B78C-4CAB-A0F1-9246B66E1DB1}" srcOrd="0" destOrd="0" parTransId="{DC4F2C20-9EF0-4CB8-A6A6-42118D197C34}" sibTransId="{4A862A93-27D6-42B3-B903-BC697841FFFE}"/>
    <dgm:cxn modelId="{970255D6-E013-42AA-8359-799B3C441ADB}" type="presOf" srcId="{DFF506C0-B78C-4CAB-A0F1-9246B66E1DB1}" destId="{9794EAF8-5D81-407B-ACF4-0F07EDD9A546}" srcOrd="0" destOrd="0" presId="urn:microsoft.com/office/officeart/2005/8/layout/target3"/>
    <dgm:cxn modelId="{AACE92DF-5B30-45A2-8A43-6D83F7A882B3}" type="presOf" srcId="{DFF506C0-B78C-4CAB-A0F1-9246B66E1DB1}" destId="{A646236E-CD21-493F-BD7B-6C1BBE748CBD}" srcOrd="1" destOrd="0" presId="urn:microsoft.com/office/officeart/2005/8/layout/target3"/>
    <dgm:cxn modelId="{DEEA41E4-BD89-4C65-BF3C-FDF143F15B4E}" srcId="{C9239A52-19A1-45A4-A6CE-E9D3ED05373D}" destId="{F21CDB93-89BE-4459-A125-87C4C8E3F7FB}" srcOrd="1" destOrd="0" parTransId="{80190D56-72E3-4234-8234-0FC8DBD622BF}" sibTransId="{836CA4B6-F1FF-4071-9B3A-295761135838}"/>
    <dgm:cxn modelId="{030CAFEB-B029-4841-AA48-EF7752F0F026}" type="presOf" srcId="{B5FF7644-1A23-4786-A80C-F55408FB9870}" destId="{F76200D9-037A-429C-B8AD-17B7BD153488}" srcOrd="0" destOrd="0" presId="urn:microsoft.com/office/officeart/2005/8/layout/target3"/>
    <dgm:cxn modelId="{1327AAF1-95CD-4067-BFA7-057FB392C36C}" srcId="{C9239A52-19A1-45A4-A6CE-E9D3ED05373D}" destId="{B5FF7644-1A23-4786-A80C-F55408FB9870}" srcOrd="0" destOrd="0" parTransId="{AAB7E61C-C4ED-4AF5-A920-8CF45E9B46D7}" sibTransId="{CB756124-3AD1-4583-924C-67D4F938ED0F}"/>
    <dgm:cxn modelId="{4B7E4FFD-0AD0-42E8-A363-294FE3CC5C68}" type="presOf" srcId="{C9239A52-19A1-45A4-A6CE-E9D3ED05373D}" destId="{F1E1FE05-73AF-47AF-BE86-C09E719D5D4F}" srcOrd="0" destOrd="0" presId="urn:microsoft.com/office/officeart/2005/8/layout/target3"/>
    <dgm:cxn modelId="{08CEBF58-0A3A-4223-BC85-BAF5A4A6C9D8}" type="presParOf" srcId="{4B641924-1A98-4445-9740-234E95701417}" destId="{2ED8EAC8-ABDF-4B20-8B23-9BA9CE055232}" srcOrd="0" destOrd="0" presId="urn:microsoft.com/office/officeart/2005/8/layout/target3"/>
    <dgm:cxn modelId="{75135D62-3E09-4565-A6EB-78A4DC9070E1}" type="presParOf" srcId="{4B641924-1A98-4445-9740-234E95701417}" destId="{EB75A13C-87A2-424F-B3E8-7FFCD13D0ED5}" srcOrd="1" destOrd="0" presId="urn:microsoft.com/office/officeart/2005/8/layout/target3"/>
    <dgm:cxn modelId="{87100B96-4C45-4D7B-816E-02ADE10CA41F}" type="presParOf" srcId="{4B641924-1A98-4445-9740-234E95701417}" destId="{9794EAF8-5D81-407B-ACF4-0F07EDD9A546}" srcOrd="2" destOrd="0" presId="urn:microsoft.com/office/officeart/2005/8/layout/target3"/>
    <dgm:cxn modelId="{D5F57299-27DE-48C5-B926-D15208B7CB21}" type="presParOf" srcId="{4B641924-1A98-4445-9740-234E95701417}" destId="{313332ED-FEF6-4CB1-A98E-E3DDBD1393C2}" srcOrd="3" destOrd="0" presId="urn:microsoft.com/office/officeart/2005/8/layout/target3"/>
    <dgm:cxn modelId="{1DF8F3C7-1973-4E4F-9D3E-BCCA57037189}" type="presParOf" srcId="{4B641924-1A98-4445-9740-234E95701417}" destId="{36C7E70A-C49D-4860-97CB-D3846E6F18E3}" srcOrd="4" destOrd="0" presId="urn:microsoft.com/office/officeart/2005/8/layout/target3"/>
    <dgm:cxn modelId="{9B10A591-6C43-40A8-9E56-3FDB1BC68659}" type="presParOf" srcId="{4B641924-1A98-4445-9740-234E95701417}" destId="{1F9BE8DA-0F0C-4FC1-B0BD-D7BDA5DE998D}" srcOrd="5" destOrd="0" presId="urn:microsoft.com/office/officeart/2005/8/layout/target3"/>
    <dgm:cxn modelId="{FEB30F4E-EBA0-441D-AF6F-D225746FCAA5}" type="presParOf" srcId="{4B641924-1A98-4445-9740-234E95701417}" destId="{C2116B6B-04B7-411E-8CDF-615990B66260}" srcOrd="6" destOrd="0" presId="urn:microsoft.com/office/officeart/2005/8/layout/target3"/>
    <dgm:cxn modelId="{6AE3F525-BD29-4C69-A1F1-54829D6C900F}" type="presParOf" srcId="{4B641924-1A98-4445-9740-234E95701417}" destId="{72F441D4-D425-48D3-A125-8E50ECB3AE71}" srcOrd="7" destOrd="0" presId="urn:microsoft.com/office/officeart/2005/8/layout/target3"/>
    <dgm:cxn modelId="{E6A0050C-675D-4C9B-952C-DD6E020A047E}" type="presParOf" srcId="{4B641924-1A98-4445-9740-234E95701417}" destId="{F1E1FE05-73AF-47AF-BE86-C09E719D5D4F}" srcOrd="8" destOrd="0" presId="urn:microsoft.com/office/officeart/2005/8/layout/target3"/>
    <dgm:cxn modelId="{9043447E-FBCE-4B5E-A620-392E3C7D03DE}" type="presParOf" srcId="{4B641924-1A98-4445-9740-234E95701417}" destId="{A646236E-CD21-493F-BD7B-6C1BBE748CBD}" srcOrd="9" destOrd="0" presId="urn:microsoft.com/office/officeart/2005/8/layout/target3"/>
    <dgm:cxn modelId="{EC78A512-B608-4195-B52D-DD1842416933}" type="presParOf" srcId="{4B641924-1A98-4445-9740-234E95701417}" destId="{BB2E8E51-1471-41CE-803F-3F812ADD9A95}" srcOrd="10" destOrd="0" presId="urn:microsoft.com/office/officeart/2005/8/layout/target3"/>
    <dgm:cxn modelId="{BF28E9C3-A6F3-4D6C-A0D5-5AA2D8D0DEB9}" type="presParOf" srcId="{4B641924-1A98-4445-9740-234E95701417}" destId="{EBCF8287-EF34-4C12-8F4A-17BD9376F7F3}" srcOrd="11" destOrd="0" presId="urn:microsoft.com/office/officeart/2005/8/layout/target3"/>
    <dgm:cxn modelId="{16DE3F81-9601-4FD6-A6DF-BCC75B20325C}" type="presParOf" srcId="{4B641924-1A98-4445-9740-234E95701417}" destId="{911DB00A-713C-4403-95AD-F23CA44E1120}" srcOrd="12" destOrd="0" presId="urn:microsoft.com/office/officeart/2005/8/layout/target3"/>
    <dgm:cxn modelId="{1DADD33D-8825-4E66-AE08-A29F3084E820}" type="presParOf" srcId="{4B641924-1A98-4445-9740-234E95701417}" destId="{0D30B7F3-A01E-4B80-9CFA-7BB7855863CF}" srcOrd="13" destOrd="0" presId="urn:microsoft.com/office/officeart/2005/8/layout/target3"/>
    <dgm:cxn modelId="{EA7F52FA-EE6E-46CD-85A7-75916DDBF441}" type="presParOf" srcId="{4B641924-1A98-4445-9740-234E95701417}" destId="{F76200D9-037A-429C-B8AD-17B7BD153488}" srcOrd="14" destOrd="0" presId="urn:microsoft.com/office/officeart/2005/8/layout/target3"/>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D3734-0D19-4966-A5E2-79BC9FC8701A}">
      <dsp:nvSpPr>
        <dsp:cNvPr id="0" name=""/>
        <dsp:cNvSpPr/>
      </dsp:nvSpPr>
      <dsp:spPr>
        <a:xfrm rot="10800000">
          <a:off x="867345" y="117"/>
          <a:ext cx="3171284" cy="274253"/>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38" tIns="19050" rIns="35560" bIns="19050" numCol="1" spcCol="1270" anchor="ctr" anchorCtr="0">
          <a:noAutofit/>
        </a:bodyPr>
        <a:lstStyle/>
        <a:p>
          <a:pPr marL="0" lvl="0" indent="0" algn="ctr" defTabSz="222250">
            <a:lnSpc>
              <a:spcPct val="90000"/>
            </a:lnSpc>
            <a:spcBef>
              <a:spcPct val="0"/>
            </a:spcBef>
            <a:spcAft>
              <a:spcPct val="35000"/>
            </a:spcAft>
            <a:buNone/>
          </a:pPr>
          <a:r>
            <a:rPr lang="en-GB" sz="500" b="1" kern="1200"/>
            <a:t>01. Introduction and Research Aim</a:t>
          </a:r>
          <a:endParaRPr lang="en-GB" sz="500" kern="1200"/>
        </a:p>
      </dsp:txBody>
      <dsp:txXfrm rot="10800000">
        <a:off x="935908" y="117"/>
        <a:ext cx="3102721" cy="274253"/>
      </dsp:txXfrm>
    </dsp:sp>
    <dsp:sp modelId="{BBFEC1C0-72B3-48DC-B838-FB956BBD774A}">
      <dsp:nvSpPr>
        <dsp:cNvPr id="0" name=""/>
        <dsp:cNvSpPr/>
      </dsp:nvSpPr>
      <dsp:spPr>
        <a:xfrm>
          <a:off x="730218" y="117"/>
          <a:ext cx="274253" cy="274253"/>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45E69F-B447-413D-852A-5DB1D4D23D7C}">
      <dsp:nvSpPr>
        <dsp:cNvPr id="0" name=""/>
        <dsp:cNvSpPr/>
      </dsp:nvSpPr>
      <dsp:spPr>
        <a:xfrm rot="10800000">
          <a:off x="867345" y="342934"/>
          <a:ext cx="3171284" cy="274253"/>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38" tIns="19050" rIns="35560" bIns="19050" numCol="1" spcCol="1270" anchor="ctr" anchorCtr="0">
          <a:noAutofit/>
        </a:bodyPr>
        <a:lstStyle/>
        <a:p>
          <a:pPr marL="0" lvl="0" indent="0" algn="ctr" defTabSz="222250">
            <a:lnSpc>
              <a:spcPct val="90000"/>
            </a:lnSpc>
            <a:spcBef>
              <a:spcPct val="0"/>
            </a:spcBef>
            <a:spcAft>
              <a:spcPct val="35000"/>
            </a:spcAft>
            <a:buNone/>
          </a:pPr>
          <a:r>
            <a:rPr lang="en-GB" sz="500" b="1" kern="1200"/>
            <a:t>Overview of the Methods Chapter:</a:t>
          </a:r>
          <a:br>
            <a:rPr lang="en-GB" sz="500" kern="1200"/>
          </a:br>
          <a:r>
            <a:rPr lang="en-GB" sz="500" kern="1200"/>
            <a:t>This methods chapter outlines the approach used in this dissertation to explore the mental health challenges faced by healthcare workers during the COVID-19 pandemic. It includes the research strategy, search methods, and the criteria used for selecting relevant information (Lai et al., 2020; Zhang et al., 2020).</a:t>
          </a:r>
        </a:p>
      </dsp:txBody>
      <dsp:txXfrm rot="10800000">
        <a:off x="935908" y="342934"/>
        <a:ext cx="3102721" cy="274253"/>
      </dsp:txXfrm>
    </dsp:sp>
    <dsp:sp modelId="{24CA4728-389A-44FA-AA53-C414CD74D739}">
      <dsp:nvSpPr>
        <dsp:cNvPr id="0" name=""/>
        <dsp:cNvSpPr/>
      </dsp:nvSpPr>
      <dsp:spPr>
        <a:xfrm>
          <a:off x="730218" y="342934"/>
          <a:ext cx="274253" cy="274253"/>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B83FEE5-B2E3-47DE-BF38-FB20B7D76D25}">
      <dsp:nvSpPr>
        <dsp:cNvPr id="0" name=""/>
        <dsp:cNvSpPr/>
      </dsp:nvSpPr>
      <dsp:spPr>
        <a:xfrm rot="10800000">
          <a:off x="867345" y="685751"/>
          <a:ext cx="3171284" cy="274253"/>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38" tIns="19050" rIns="35560" bIns="19050" numCol="1" spcCol="1270" anchor="ctr" anchorCtr="0">
          <a:noAutofit/>
        </a:bodyPr>
        <a:lstStyle/>
        <a:p>
          <a:pPr marL="0" lvl="0" indent="0" algn="ctr" defTabSz="222250">
            <a:lnSpc>
              <a:spcPct val="90000"/>
            </a:lnSpc>
            <a:spcBef>
              <a:spcPct val="0"/>
            </a:spcBef>
            <a:spcAft>
              <a:spcPct val="35000"/>
            </a:spcAft>
            <a:buNone/>
          </a:pPr>
          <a:r>
            <a:rPr lang="en-GB" sz="500" b="1" i="0" kern="1200" baseline="0" dirty="0"/>
            <a:t>Research Aim:</a:t>
          </a:r>
          <a:br>
            <a:rPr lang="en-GB" sz="500" b="0" i="0" kern="1200" baseline="0" dirty="0"/>
          </a:br>
          <a:r>
            <a:rPr lang="en-GB" sz="500" b="0" i="0" kern="1200" baseline="0" dirty="0"/>
            <a:t>The primary aim of this research is to explore the impact of the COVID-19 pandemic on the mental health of healthcare workers, focusing on the challenges they have faced, the coping strategies they employed, and the institutional support provided (Cabarkapa et al., 2020; </a:t>
          </a:r>
          <a:r>
            <a:rPr lang="en-GB" sz="500" b="0" i="0" kern="1200" baseline="0" dirty="0" err="1"/>
            <a:t>Spoorthy</a:t>
          </a:r>
          <a:r>
            <a:rPr lang="en-GB" sz="500" b="0" i="0" kern="1200" baseline="0" dirty="0"/>
            <a:t> et al., 2020). This research seeks to understand how these factors affect their mental well-being and offer insights for improving future support mechanisms (Buchanan et al., 2020).</a:t>
          </a:r>
          <a:endParaRPr lang="en-GB" sz="500" kern="1200" dirty="0"/>
        </a:p>
      </dsp:txBody>
      <dsp:txXfrm rot="10800000">
        <a:off x="935908" y="685751"/>
        <a:ext cx="3102721" cy="274253"/>
      </dsp:txXfrm>
    </dsp:sp>
    <dsp:sp modelId="{DBECDE1A-4BC8-4E29-B782-6469C1C8D077}">
      <dsp:nvSpPr>
        <dsp:cNvPr id="0" name=""/>
        <dsp:cNvSpPr/>
      </dsp:nvSpPr>
      <dsp:spPr>
        <a:xfrm>
          <a:off x="730218" y="685751"/>
          <a:ext cx="274253" cy="274253"/>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9ACFE-7B6B-4246-BA6C-BBBB7120BE7A}">
      <dsp:nvSpPr>
        <dsp:cNvPr id="0" name=""/>
        <dsp:cNvSpPr/>
      </dsp:nvSpPr>
      <dsp:spPr>
        <a:xfrm rot="5400000">
          <a:off x="2808337" y="-651092"/>
          <a:ext cx="1720471" cy="3452774"/>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30480" bIns="15240" numCol="1" spcCol="1270" anchor="ctr" anchorCtr="0">
          <a:noAutofit/>
        </a:bodyPr>
        <a:lstStyle/>
        <a:p>
          <a:pPr marL="57150" lvl="1" indent="-57150" algn="l" defTabSz="355600">
            <a:lnSpc>
              <a:spcPct val="90000"/>
            </a:lnSpc>
            <a:spcBef>
              <a:spcPct val="0"/>
            </a:spcBef>
            <a:spcAft>
              <a:spcPct val="15000"/>
            </a:spcAft>
            <a:buChar char="•"/>
          </a:pPr>
          <a:r>
            <a:rPr lang="en-GB" sz="800" b="1" kern="1200"/>
            <a:t>Step 1</a:t>
          </a:r>
          <a:r>
            <a:rPr lang="en-GB" sz="800" kern="1200"/>
            <a:t>: Identified key themes for research: mental health of healthcare workers during COVID-19, stress, anxiety, burnout, coping mechanisms, and institutional support (Lai et al., 2020).</a:t>
          </a:r>
        </a:p>
        <a:p>
          <a:pPr marL="57150" lvl="1" indent="-57150" algn="l" defTabSz="355600">
            <a:lnSpc>
              <a:spcPct val="90000"/>
            </a:lnSpc>
            <a:spcBef>
              <a:spcPct val="0"/>
            </a:spcBef>
            <a:spcAft>
              <a:spcPct val="15000"/>
            </a:spcAft>
            <a:buChar char="•"/>
          </a:pPr>
          <a:r>
            <a:rPr lang="en-GB" sz="800" b="1" kern="1200"/>
            <a:t>Step 2</a:t>
          </a:r>
          <a:r>
            <a:rPr lang="en-GB" sz="800" kern="1200"/>
            <a:t>: Conducted searches using various academic databases (PubMed, Google Scholar) with the relevant keywords (Greenberg et al., 2020).</a:t>
          </a:r>
        </a:p>
        <a:p>
          <a:pPr marL="57150" lvl="1" indent="-57150" algn="l" defTabSz="355600">
            <a:lnSpc>
              <a:spcPct val="90000"/>
            </a:lnSpc>
            <a:spcBef>
              <a:spcPct val="0"/>
            </a:spcBef>
            <a:spcAft>
              <a:spcPct val="15000"/>
            </a:spcAft>
            <a:buChar char="•"/>
          </a:pPr>
          <a:r>
            <a:rPr lang="en-GB" sz="800" b="1" kern="1200"/>
            <a:t>Step 3</a:t>
          </a:r>
          <a:r>
            <a:rPr lang="en-GB" sz="800" kern="1200"/>
            <a:t>: Narrowed down the search to peer-reviewed articles, journals, and studies focusing on healthcare workers' mental health during the pandemic.</a:t>
          </a:r>
        </a:p>
        <a:p>
          <a:pPr marL="57150" lvl="1" indent="-57150" algn="l" defTabSz="355600">
            <a:lnSpc>
              <a:spcPct val="90000"/>
            </a:lnSpc>
            <a:spcBef>
              <a:spcPct val="0"/>
            </a:spcBef>
            <a:spcAft>
              <a:spcPct val="15000"/>
            </a:spcAft>
            <a:buChar char="•"/>
          </a:pPr>
          <a:r>
            <a:rPr lang="en-GB" sz="800" b="1" kern="1200" dirty="0"/>
            <a:t>Step 4</a:t>
          </a:r>
          <a:r>
            <a:rPr lang="en-GB" sz="800" kern="1200" dirty="0"/>
            <a:t>: Prioritised sources from 2020 onwards to capture the impact of the pandemic specifically, with a focus on global research and institutional responses (Cabarkapa et al., 2020).</a:t>
          </a:r>
        </a:p>
        <a:p>
          <a:pPr marL="57150" lvl="1" indent="-57150" algn="l" defTabSz="355600">
            <a:lnSpc>
              <a:spcPct val="90000"/>
            </a:lnSpc>
            <a:spcBef>
              <a:spcPct val="0"/>
            </a:spcBef>
            <a:spcAft>
              <a:spcPct val="15000"/>
            </a:spcAft>
            <a:buChar char="•"/>
          </a:pPr>
          <a:r>
            <a:rPr lang="en-GB" sz="800" b="1" kern="1200"/>
            <a:t>Step 5</a:t>
          </a:r>
          <a:r>
            <a:rPr lang="en-GB" sz="800" kern="1200"/>
            <a:t>: Analysed abstract and full-text articles to ensure they met the criteria and directly related to the research topic (Wu et al., 2020).</a:t>
          </a:r>
        </a:p>
      </dsp:txBody>
      <dsp:txXfrm rot="-5400000">
        <a:off x="1942186" y="299045"/>
        <a:ext cx="3368788" cy="1552499"/>
      </dsp:txXfrm>
    </dsp:sp>
    <dsp:sp modelId="{9D3361A3-275E-401F-A1AD-259B5A138E3C}">
      <dsp:nvSpPr>
        <dsp:cNvPr id="0" name=""/>
        <dsp:cNvSpPr/>
      </dsp:nvSpPr>
      <dsp:spPr>
        <a:xfrm>
          <a:off x="0" y="0"/>
          <a:ext cx="1942185" cy="2150589"/>
        </a:xfrm>
        <a:prstGeom prst="flowChartDelay">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b="1" kern="1200"/>
            <a:t>03. Searching for Information</a:t>
          </a:r>
          <a:r>
            <a:rPr lang="en-GB" sz="1300" b="1" i="0" kern="1200" baseline="0"/>
            <a:t>Search Process:</a:t>
          </a:r>
          <a:endParaRPr lang="en-GB" sz="1300" kern="1200"/>
        </a:p>
      </dsp:txBody>
      <dsp:txXfrm>
        <a:off x="0" y="314946"/>
        <a:ext cx="1657759" cy="15206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943C9-0207-466C-8495-D10A0A573492}">
      <dsp:nvSpPr>
        <dsp:cNvPr id="0" name=""/>
        <dsp:cNvSpPr/>
      </dsp:nvSpPr>
      <dsp:spPr>
        <a:xfrm>
          <a:off x="0" y="0"/>
          <a:ext cx="1627177" cy="1627177"/>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65FDAD-9809-492E-89EA-872780BA1957}">
      <dsp:nvSpPr>
        <dsp:cNvPr id="0" name=""/>
        <dsp:cNvSpPr/>
      </dsp:nvSpPr>
      <dsp:spPr>
        <a:xfrm>
          <a:off x="813588" y="0"/>
          <a:ext cx="4778157" cy="162717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06. Inclusion Criteria</a:t>
          </a:r>
          <a:endParaRPr lang="en-GB" sz="3200" kern="1200"/>
        </a:p>
      </dsp:txBody>
      <dsp:txXfrm>
        <a:off x="813588" y="0"/>
        <a:ext cx="2389078" cy="1627177"/>
      </dsp:txXfrm>
    </dsp:sp>
    <dsp:sp modelId="{03A0662C-D017-4A2A-945A-8B8E29E0A01C}">
      <dsp:nvSpPr>
        <dsp:cNvPr id="0" name=""/>
        <dsp:cNvSpPr/>
      </dsp:nvSpPr>
      <dsp:spPr>
        <a:xfrm>
          <a:off x="3202667" y="0"/>
          <a:ext cx="2389078" cy="1627177"/>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57150" lvl="1" indent="-57150" algn="l" defTabSz="400050">
            <a:lnSpc>
              <a:spcPct val="90000"/>
            </a:lnSpc>
            <a:spcBef>
              <a:spcPct val="0"/>
            </a:spcBef>
            <a:spcAft>
              <a:spcPct val="15000"/>
            </a:spcAft>
            <a:buChar char="•"/>
          </a:pPr>
          <a:r>
            <a:rPr lang="en-GB" sz="900" kern="1200"/>
            <a:t>Sources published within the last five years (2020-2025) to ensure relevance to the ongoing COVID-19 pandemic (Lai et al., 2020).</a:t>
          </a:r>
        </a:p>
        <a:p>
          <a:pPr marL="57150" lvl="1" indent="-57150" algn="l" defTabSz="400050">
            <a:lnSpc>
              <a:spcPct val="90000"/>
            </a:lnSpc>
            <a:spcBef>
              <a:spcPct val="0"/>
            </a:spcBef>
            <a:spcAft>
              <a:spcPct val="15000"/>
            </a:spcAft>
            <a:buChar char="•"/>
          </a:pPr>
          <a:r>
            <a:rPr lang="en-GB" sz="900" kern="1200"/>
            <a:t>Articles and studies published in English to ensure clarity and accessibility.</a:t>
          </a:r>
        </a:p>
        <a:p>
          <a:pPr marL="57150" lvl="1" indent="-57150" algn="l" defTabSz="400050">
            <a:lnSpc>
              <a:spcPct val="90000"/>
            </a:lnSpc>
            <a:spcBef>
              <a:spcPct val="0"/>
            </a:spcBef>
            <a:spcAft>
              <a:spcPct val="15000"/>
            </a:spcAft>
            <a:buChar char="•"/>
          </a:pPr>
          <a:r>
            <a:rPr lang="en-GB" sz="900" kern="1200"/>
            <a:t>Research focused on healthcare workers, particularly those on the front lines of COVID-19 care (Wu et al., 2020).</a:t>
          </a:r>
        </a:p>
        <a:p>
          <a:pPr marL="57150" lvl="1" indent="-57150" algn="l" defTabSz="400050">
            <a:lnSpc>
              <a:spcPct val="90000"/>
            </a:lnSpc>
            <a:spcBef>
              <a:spcPct val="0"/>
            </a:spcBef>
            <a:spcAft>
              <a:spcPct val="15000"/>
            </a:spcAft>
            <a:buChar char="•"/>
          </a:pPr>
          <a:r>
            <a:rPr lang="en-GB" sz="900" kern="1200"/>
            <a:t>Fully accessible, peer-reviewed sources from academic journals, government reports, and healthcare organisations (Chekroud et al., 2018).</a:t>
          </a:r>
        </a:p>
      </dsp:txBody>
      <dsp:txXfrm>
        <a:off x="3202667" y="0"/>
        <a:ext cx="2389078" cy="1627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F095E-EC5B-438C-B8B8-BAA922ADD5BB}">
      <dsp:nvSpPr>
        <dsp:cNvPr id="0" name=""/>
        <dsp:cNvSpPr/>
      </dsp:nvSpPr>
      <dsp:spPr>
        <a:xfrm>
          <a:off x="0" y="0"/>
          <a:ext cx="2048894" cy="204889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E14E6-E5EB-4DBF-A727-F7DC01602955}">
      <dsp:nvSpPr>
        <dsp:cNvPr id="0" name=""/>
        <dsp:cNvSpPr/>
      </dsp:nvSpPr>
      <dsp:spPr>
        <a:xfrm>
          <a:off x="1024447" y="0"/>
          <a:ext cx="5133847" cy="204889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07. Exclusion Criteria</a:t>
          </a:r>
          <a:endParaRPr lang="en-GB" sz="3300" kern="1200"/>
        </a:p>
      </dsp:txBody>
      <dsp:txXfrm>
        <a:off x="1024447" y="0"/>
        <a:ext cx="2566923" cy="2048894"/>
      </dsp:txXfrm>
    </dsp:sp>
    <dsp:sp modelId="{CA9F4043-D910-4446-A4FA-683997BC80E8}">
      <dsp:nvSpPr>
        <dsp:cNvPr id="0" name=""/>
        <dsp:cNvSpPr/>
      </dsp:nvSpPr>
      <dsp:spPr>
        <a:xfrm>
          <a:off x="3591370" y="0"/>
          <a:ext cx="2566923" cy="204889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57150" lvl="1" indent="-57150" algn="l" defTabSz="488950">
            <a:lnSpc>
              <a:spcPct val="90000"/>
            </a:lnSpc>
            <a:spcBef>
              <a:spcPct val="0"/>
            </a:spcBef>
            <a:spcAft>
              <a:spcPct val="15000"/>
            </a:spcAft>
            <a:buChar char="•"/>
          </a:pPr>
          <a:r>
            <a:rPr lang="en-GB" sz="1100" kern="1200"/>
            <a:t>Sources older than five years, as they may not reflect the current state of the pandemic (Zhang et al., 2020).</a:t>
          </a:r>
        </a:p>
        <a:p>
          <a:pPr marL="57150" lvl="1" indent="-57150" algn="l" defTabSz="488950">
            <a:lnSpc>
              <a:spcPct val="90000"/>
            </a:lnSpc>
            <a:spcBef>
              <a:spcPct val="0"/>
            </a:spcBef>
            <a:spcAft>
              <a:spcPct val="15000"/>
            </a:spcAft>
            <a:buChar char="•"/>
          </a:pPr>
          <a:r>
            <a:rPr lang="en-GB" sz="1100" kern="1200"/>
            <a:t>Articles or reports that do not focus on healthcare workers' mental health during COVID-19 (Cabarkapa et al., 2020).</a:t>
          </a:r>
        </a:p>
        <a:p>
          <a:pPr marL="57150" lvl="1" indent="-57150" algn="l" defTabSz="488950">
            <a:lnSpc>
              <a:spcPct val="90000"/>
            </a:lnSpc>
            <a:spcBef>
              <a:spcPct val="0"/>
            </a:spcBef>
            <a:spcAft>
              <a:spcPct val="15000"/>
            </a:spcAft>
            <a:buChar char="•"/>
          </a:pPr>
          <a:r>
            <a:rPr lang="en-GB" sz="1100" kern="1200"/>
            <a:t>Non-peer-reviewed articles or those lacking rigorous research methodologies (Greenberg et al., 2020).</a:t>
          </a:r>
        </a:p>
        <a:p>
          <a:pPr marL="57150" lvl="1" indent="-57150" algn="l" defTabSz="488950">
            <a:lnSpc>
              <a:spcPct val="90000"/>
            </a:lnSpc>
            <a:spcBef>
              <a:spcPct val="0"/>
            </a:spcBef>
            <a:spcAft>
              <a:spcPct val="15000"/>
            </a:spcAft>
            <a:buChar char="•"/>
          </a:pPr>
          <a:r>
            <a:rPr lang="en-GB" sz="1100" kern="1200"/>
            <a:t>Studies with incomplete data or inaccessible full texts (Shaukat et al., 2020).</a:t>
          </a:r>
        </a:p>
      </dsp:txBody>
      <dsp:txXfrm>
        <a:off x="3591370" y="0"/>
        <a:ext cx="2566923" cy="20488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8EAC8-ABDF-4B20-8B23-9BA9CE055232}">
      <dsp:nvSpPr>
        <dsp:cNvPr id="0" name=""/>
        <dsp:cNvSpPr/>
      </dsp:nvSpPr>
      <dsp:spPr>
        <a:xfrm>
          <a:off x="0" y="0"/>
          <a:ext cx="1828449" cy="182844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94EAF8-5D81-407B-ACF4-0F07EDD9A546}">
      <dsp:nvSpPr>
        <dsp:cNvPr id="0" name=""/>
        <dsp:cNvSpPr/>
      </dsp:nvSpPr>
      <dsp:spPr>
        <a:xfrm>
          <a:off x="914224" y="0"/>
          <a:ext cx="11186335" cy="1828449"/>
        </a:xfrm>
        <a:prstGeom prst="flowChartDelay">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08. Ethical Considerations</a:t>
          </a:r>
          <a:endParaRPr lang="en-GB" sz="900" kern="1200"/>
        </a:p>
      </dsp:txBody>
      <dsp:txXfrm>
        <a:off x="914224" y="0"/>
        <a:ext cx="5593167" cy="548535"/>
      </dsp:txXfrm>
    </dsp:sp>
    <dsp:sp modelId="{36C7E70A-C49D-4860-97CB-D3846E6F18E3}">
      <dsp:nvSpPr>
        <dsp:cNvPr id="0" name=""/>
        <dsp:cNvSpPr/>
      </dsp:nvSpPr>
      <dsp:spPr>
        <a:xfrm>
          <a:off x="319979" y="548535"/>
          <a:ext cx="1188490" cy="1188490"/>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9BE8DA-0F0C-4FC1-B0BD-D7BDA5DE998D}">
      <dsp:nvSpPr>
        <dsp:cNvPr id="0" name=""/>
        <dsp:cNvSpPr/>
      </dsp:nvSpPr>
      <dsp:spPr>
        <a:xfrm>
          <a:off x="914224" y="548535"/>
          <a:ext cx="11186335" cy="118849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Definition of Ethics in Secondary Research:</a:t>
          </a:r>
          <a:br>
            <a:rPr lang="en-GB" sz="900" kern="1200"/>
          </a:br>
          <a:r>
            <a:rPr lang="en-GB" sz="900" kern="1200"/>
            <a:t>Ethics in secondary research involves ensuring that the research follows principles of integrity, transparency, and respect for the sources used. This includes acknowledging the original authors and ensuring that no data is misrepresented (Chekroud et al., 2018).</a:t>
          </a:r>
        </a:p>
      </dsp:txBody>
      <dsp:txXfrm>
        <a:off x="914224" y="548535"/>
        <a:ext cx="5593167" cy="548534"/>
      </dsp:txXfrm>
    </dsp:sp>
    <dsp:sp modelId="{72F441D4-D425-48D3-A125-8E50ECB3AE71}">
      <dsp:nvSpPr>
        <dsp:cNvPr id="0" name=""/>
        <dsp:cNvSpPr/>
      </dsp:nvSpPr>
      <dsp:spPr>
        <a:xfrm>
          <a:off x="639957" y="1097069"/>
          <a:ext cx="548534" cy="54853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E1FE05-73AF-47AF-BE86-C09E719D5D4F}">
      <dsp:nvSpPr>
        <dsp:cNvPr id="0" name=""/>
        <dsp:cNvSpPr/>
      </dsp:nvSpPr>
      <dsp:spPr>
        <a:xfrm>
          <a:off x="914224" y="1085106"/>
          <a:ext cx="11186335" cy="54853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Ethical Considerations in this Research:</a:t>
          </a:r>
          <a:endParaRPr lang="en-GB" sz="900" kern="1200"/>
        </a:p>
      </dsp:txBody>
      <dsp:txXfrm>
        <a:off x="914224" y="1085106"/>
        <a:ext cx="5593167" cy="548534"/>
      </dsp:txXfrm>
    </dsp:sp>
    <dsp:sp modelId="{F76200D9-037A-429C-B8AD-17B7BD153488}">
      <dsp:nvSpPr>
        <dsp:cNvPr id="0" name=""/>
        <dsp:cNvSpPr/>
      </dsp:nvSpPr>
      <dsp:spPr>
        <a:xfrm>
          <a:off x="6507392" y="1097069"/>
          <a:ext cx="5593167" cy="5485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57150" lvl="1" indent="-57150" algn="l" defTabSz="222250">
            <a:lnSpc>
              <a:spcPct val="90000"/>
            </a:lnSpc>
            <a:spcBef>
              <a:spcPct val="0"/>
            </a:spcBef>
            <a:spcAft>
              <a:spcPct val="15000"/>
            </a:spcAft>
            <a:buChar char="•"/>
          </a:pPr>
          <a:r>
            <a:rPr lang="en-GB" sz="500" b="1" kern="1200" dirty="0">
              <a:latin typeface="Arial" panose="020B0604020202020204" pitchFamily="34" charset="0"/>
              <a:cs typeface="Arial" panose="020B0604020202020204" pitchFamily="34" charset="0"/>
            </a:rPr>
            <a:t>Informed Consent</a:t>
          </a:r>
          <a:r>
            <a:rPr lang="en-GB" sz="500" kern="1200" dirty="0">
              <a:latin typeface="Arial" panose="020B0604020202020204" pitchFamily="34" charset="0"/>
              <a:cs typeface="Arial" panose="020B0604020202020204" pitchFamily="34" charset="0"/>
            </a:rPr>
            <a:t>: Since secondary research involves using pre-existing data, consent is inherently handled by the authors of the original studies (Zhang et al., 2020).</a:t>
          </a:r>
        </a:p>
        <a:p>
          <a:pPr marL="57150" lvl="1" indent="-57150" algn="l" defTabSz="222250">
            <a:lnSpc>
              <a:spcPct val="90000"/>
            </a:lnSpc>
            <a:spcBef>
              <a:spcPct val="0"/>
            </a:spcBef>
            <a:spcAft>
              <a:spcPct val="15000"/>
            </a:spcAft>
            <a:buChar char="•"/>
          </a:pPr>
          <a:r>
            <a:rPr lang="en-GB" sz="500" b="1" kern="1200" dirty="0">
              <a:latin typeface="Arial" panose="020B0604020202020204" pitchFamily="34" charset="0"/>
              <a:cs typeface="Arial" panose="020B0604020202020204" pitchFamily="34" charset="0"/>
            </a:rPr>
            <a:t>Confidentiality</a:t>
          </a:r>
          <a:r>
            <a:rPr lang="en-GB" sz="500" kern="1200" dirty="0">
              <a:latin typeface="Arial" panose="020B0604020202020204" pitchFamily="34" charset="0"/>
              <a:cs typeface="Arial" panose="020B0604020202020204" pitchFamily="34" charset="0"/>
            </a:rPr>
            <a:t>: Ensuring that any sensitive data, particularly personal information about healthcare workers, is kept confidential in line with privacy regulations (Lai et al., 2020).</a:t>
          </a:r>
        </a:p>
        <a:p>
          <a:pPr marL="57150" lvl="1" indent="-57150" algn="l" defTabSz="222250">
            <a:lnSpc>
              <a:spcPct val="90000"/>
            </a:lnSpc>
            <a:spcBef>
              <a:spcPct val="0"/>
            </a:spcBef>
            <a:spcAft>
              <a:spcPct val="15000"/>
            </a:spcAft>
            <a:buChar char="•"/>
          </a:pPr>
          <a:r>
            <a:rPr lang="en-GB" sz="500" b="1" kern="1200" dirty="0">
              <a:latin typeface="Arial" panose="020B0604020202020204" pitchFamily="34" charset="0"/>
              <a:cs typeface="Arial" panose="020B0604020202020204" pitchFamily="34" charset="0"/>
            </a:rPr>
            <a:t>Integrity</a:t>
          </a:r>
          <a:r>
            <a:rPr lang="en-GB" sz="500" kern="1200" dirty="0">
              <a:latin typeface="Arial" panose="020B0604020202020204" pitchFamily="34" charset="0"/>
              <a:cs typeface="Arial" panose="020B0604020202020204" pitchFamily="34" charset="0"/>
            </a:rPr>
            <a:t>: All sources were accurately cited, and no information was manipulated to fit preconceived conclusions (Cabarkapa et al., 2020).</a:t>
          </a:r>
        </a:p>
        <a:p>
          <a:pPr marL="57150" lvl="1" indent="-57150" algn="l" defTabSz="222250">
            <a:lnSpc>
              <a:spcPct val="90000"/>
            </a:lnSpc>
            <a:spcBef>
              <a:spcPct val="0"/>
            </a:spcBef>
            <a:spcAft>
              <a:spcPct val="15000"/>
            </a:spcAft>
            <a:buChar char="•"/>
          </a:pPr>
          <a:r>
            <a:rPr lang="en-GB" sz="500" b="1" kern="1200" dirty="0">
              <a:latin typeface="Arial" panose="020B0604020202020204" pitchFamily="34" charset="0"/>
              <a:cs typeface="Arial" panose="020B0604020202020204" pitchFamily="34" charset="0"/>
            </a:rPr>
            <a:t>Impact</a:t>
          </a:r>
          <a:r>
            <a:rPr lang="en-GB" sz="500" kern="1200" dirty="0">
              <a:latin typeface="Arial" panose="020B0604020202020204" pitchFamily="34" charset="0"/>
              <a:cs typeface="Arial" panose="020B0604020202020204" pitchFamily="34" charset="0"/>
            </a:rPr>
            <a:t>: This research aims to provide insights that could directly contribute to improving the mental well-being of healthcare workers, a socially responsible goal that benefits public health (</a:t>
          </a:r>
          <a:r>
            <a:rPr lang="en-GB" sz="500" kern="1200" dirty="0" err="1">
              <a:latin typeface="Arial" panose="020B0604020202020204" pitchFamily="34" charset="0"/>
              <a:cs typeface="Arial" panose="020B0604020202020204" pitchFamily="34" charset="0"/>
            </a:rPr>
            <a:t>Spoorthy</a:t>
          </a:r>
          <a:r>
            <a:rPr lang="en-GB" sz="500" kern="1200" dirty="0">
              <a:latin typeface="Arial" panose="020B0604020202020204" pitchFamily="34" charset="0"/>
              <a:cs typeface="Arial" panose="020B0604020202020204" pitchFamily="34" charset="0"/>
            </a:rPr>
            <a:t> et al., 2020).</a:t>
          </a:r>
        </a:p>
      </dsp:txBody>
      <dsp:txXfrm>
        <a:off x="6507392" y="1097069"/>
        <a:ext cx="5593167" cy="548534"/>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1AF0C6-1736-492D-BEC9-C59D9218D550}" type="datetimeFigureOut">
              <a:rPr lang="en-GB" smtClean="0"/>
              <a:t>20/05/2025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FAACBD4F-7AB2-424D-B9AE-725996D02ECD}"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4570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1AF0C6-1736-492D-BEC9-C59D9218D550}"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CBD4F-7AB2-424D-B9AE-725996D02ECD}"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8475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1AF0C6-1736-492D-BEC9-C59D9218D550}"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CBD4F-7AB2-424D-B9AE-725996D02ECD}"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9884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1AF0C6-1736-492D-BEC9-C59D9218D550}" type="datetimeFigureOut">
              <a:rPr lang="en-GB" smtClean="0"/>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ACBD4F-7AB2-424D-B9AE-725996D02ECD}"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3607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1AF0C6-1736-492D-BEC9-C59D9218D550}" type="datetimeFigureOut">
              <a:rPr lang="en-GB" smtClean="0"/>
              <a:t>20/05/2025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ACBD4F-7AB2-424D-B9AE-725996D02ECD}"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04536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1AF0C6-1736-492D-BEC9-C59D9218D550}" type="datetimeFigureOut">
              <a:rPr lang="en-GB" smtClean="0"/>
              <a:t>20/05/2025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ACBD4F-7AB2-424D-B9AE-725996D02ECD}"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2253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1AF0C6-1736-492D-BEC9-C59D9218D550}" type="datetimeFigureOut">
              <a:rPr lang="en-GB" smtClean="0"/>
              <a:t>20/05/2025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ACBD4F-7AB2-424D-B9AE-725996D02ECD}" type="slidenum">
              <a:rPr lang="en-GB" smtClean="0"/>
              <a:t>‹#›</a:t>
            </a:fld>
            <a:endParaRPr lang="en-GB"/>
          </a:p>
        </p:txBody>
      </p:sp>
    </p:spTree>
    <p:extLst>
      <p:ext uri="{BB962C8B-B14F-4D97-AF65-F5344CB8AC3E}">
        <p14:creationId xmlns:p14="http://schemas.microsoft.com/office/powerpoint/2010/main" val="4056861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1AF0C6-1736-492D-BEC9-C59D9218D550}" type="datetimeFigureOut">
              <a:rPr lang="en-GB" smtClean="0"/>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ACBD4F-7AB2-424D-B9AE-725996D02ECD}"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85974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81AF0C6-1736-492D-BEC9-C59D9218D550}" type="datetimeFigureOut">
              <a:rPr lang="en-GB" smtClean="0"/>
              <a:t>20/05/2025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FAACBD4F-7AB2-424D-B9AE-725996D02ECD}"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595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1AF0C6-1736-492D-BEC9-C59D9218D550}"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CBD4F-7AB2-424D-B9AE-725996D02ECD}"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7094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1AF0C6-1736-492D-BEC9-C59D9218D550}"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CBD4F-7AB2-424D-B9AE-725996D02ECD}"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18888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81AF0C6-1736-492D-BEC9-C59D9218D550}" type="datetimeFigureOut">
              <a:rPr lang="en-GB" smtClean="0"/>
              <a:t>20/05/2025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AACBD4F-7AB2-424D-B9AE-725996D02ECD}"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09357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diagramData" Target="../diagrams/data4.xml"/><Relationship Id="rId26" Type="http://schemas.openxmlformats.org/officeDocument/2006/relationships/diagramColors" Target="../diagrams/colors5.xml"/><Relationship Id="rId3" Type="http://schemas.openxmlformats.org/officeDocument/2006/relationships/diagramData" Target="../diagrams/data1.xml"/><Relationship Id="rId21" Type="http://schemas.openxmlformats.org/officeDocument/2006/relationships/diagramColors" Target="../diagrams/colors4.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5" Type="http://schemas.openxmlformats.org/officeDocument/2006/relationships/diagramQuickStyle" Target="../diagrams/quickStyle5.xml"/><Relationship Id="rId2" Type="http://schemas.openxmlformats.org/officeDocument/2006/relationships/image" Target="../media/image2.png"/><Relationship Id="rId16" Type="http://schemas.openxmlformats.org/officeDocument/2006/relationships/diagramColors" Target="../diagrams/colors3.xml"/><Relationship Id="rId20" Type="http://schemas.openxmlformats.org/officeDocument/2006/relationships/diagramQuickStyle" Target="../diagrams/quickStyle4.xml"/><Relationship Id="rId1" Type="http://schemas.openxmlformats.org/officeDocument/2006/relationships/slideLayout" Target="../slideLayouts/slideLayout8.xml"/><Relationship Id="rId6" Type="http://schemas.openxmlformats.org/officeDocument/2006/relationships/diagramColors" Target="../diagrams/colors1.xml"/><Relationship Id="rId11" Type="http://schemas.openxmlformats.org/officeDocument/2006/relationships/diagramColors" Target="../diagrams/colors2.xml"/><Relationship Id="rId24" Type="http://schemas.openxmlformats.org/officeDocument/2006/relationships/diagramLayout" Target="../diagrams/layout5.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23" Type="http://schemas.openxmlformats.org/officeDocument/2006/relationships/diagramData" Target="../diagrams/data5.xml"/><Relationship Id="rId10" Type="http://schemas.openxmlformats.org/officeDocument/2006/relationships/diagramQuickStyle" Target="../diagrams/quickStyle2.xml"/><Relationship Id="rId19" Type="http://schemas.openxmlformats.org/officeDocument/2006/relationships/diagramLayout" Target="../diagrams/layout4.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 Id="rId22" Type="http://schemas.microsoft.com/office/2007/relationships/diagramDrawing" Target="../diagrams/drawing4.xml"/><Relationship Id="rId27" Type="http://schemas.microsoft.com/office/2007/relationships/diagramDrawing" Target="../diagrams/drawing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161B9-91CF-2B78-8D67-59552A1A1D5C}"/>
              </a:ext>
            </a:extLst>
          </p:cNvPr>
          <p:cNvSpPr>
            <a:spLocks noGrp="1"/>
          </p:cNvSpPr>
          <p:nvPr>
            <p:ph type="title"/>
          </p:nvPr>
        </p:nvSpPr>
        <p:spPr>
          <a:xfrm>
            <a:off x="839788" y="457200"/>
            <a:ext cx="8258492" cy="3531870"/>
          </a:xfrm>
        </p:spPr>
        <p:txBody>
          <a:bodyPr>
            <a:normAutofit/>
          </a:bodyPr>
          <a:lstStyle/>
          <a:p>
            <a:r>
              <a:rPr lang="en-GB" sz="2800" dirty="0">
                <a:latin typeface="Arial" panose="020B0604020202020204" pitchFamily="34" charset="0"/>
                <a:cs typeface="Arial" panose="020B0604020202020204" pitchFamily="34" charset="0"/>
              </a:rPr>
              <a:t>Student name/ID XXXX</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Programme BSc (Hons) Health and Social Care</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independent project</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Code BMHP 6020</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6D4BAC-3D7C-FC8B-4DE3-EBDDE2C39290}"/>
              </a:ext>
            </a:extLst>
          </p:cNvPr>
          <p:cNvSpPr>
            <a:spLocks noGrp="1"/>
          </p:cNvSpPr>
          <p:nvPr>
            <p:ph idx="1"/>
          </p:nvPr>
        </p:nvSpPr>
        <p:spPr>
          <a:xfrm>
            <a:off x="9258300" y="987425"/>
            <a:ext cx="2097088" cy="4873625"/>
          </a:xfrm>
        </p:spPr>
        <p:txBody>
          <a:bodyPr/>
          <a:lstStyle/>
          <a:p>
            <a:endParaRPr lang="en-GB" dirty="0"/>
          </a:p>
        </p:txBody>
      </p:sp>
      <p:sp>
        <p:nvSpPr>
          <p:cNvPr id="4" name="Text Placeholder 3">
            <a:extLst>
              <a:ext uri="{FF2B5EF4-FFF2-40B4-BE49-F238E27FC236}">
                <a16:creationId xmlns:a16="http://schemas.microsoft.com/office/drawing/2014/main" id="{D9530B00-D0CD-8556-D12D-67BFFCECF82C}"/>
              </a:ext>
            </a:extLst>
          </p:cNvPr>
          <p:cNvSpPr>
            <a:spLocks noGrp="1"/>
          </p:cNvSpPr>
          <p:nvPr>
            <p:ph type="body" sz="half" idx="2"/>
          </p:nvPr>
        </p:nvSpPr>
        <p:spPr>
          <a:xfrm>
            <a:off x="836612" y="3863340"/>
            <a:ext cx="3932237" cy="3531870"/>
          </a:xfrm>
        </p:spPr>
        <p:txBody>
          <a:bodyPr>
            <a:normAutofit/>
          </a:bodyPr>
          <a:lstStyle/>
          <a:p>
            <a:r>
              <a:rPr lang="en-GB" sz="2800" dirty="0">
                <a:latin typeface="Arial" panose="020B0604020202020204" pitchFamily="34" charset="0"/>
                <a:cs typeface="Arial" panose="020B0604020202020204" pitchFamily="34" charset="0"/>
              </a:rPr>
              <a:t>Lecturer</a:t>
            </a:r>
          </a:p>
          <a:p>
            <a:r>
              <a:rPr lang="en-GB" sz="2800" dirty="0">
                <a:latin typeface="Arial" panose="020B0604020202020204" pitchFamily="34" charset="0"/>
                <a:cs typeface="Arial" panose="020B0604020202020204" pitchFamily="34" charset="0"/>
              </a:rPr>
              <a:t>Assignment title  Portfolio</a:t>
            </a:r>
          </a:p>
        </p:txBody>
      </p:sp>
    </p:spTree>
    <p:extLst>
      <p:ext uri="{BB962C8B-B14F-4D97-AF65-F5344CB8AC3E}">
        <p14:creationId xmlns:p14="http://schemas.microsoft.com/office/powerpoint/2010/main" val="730308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FE77D-1CFB-EFB8-4220-501751F8955D}"/>
              </a:ext>
            </a:extLst>
          </p:cNvPr>
          <p:cNvSpPr>
            <a:spLocks noGrp="1"/>
          </p:cNvSpPr>
          <p:nvPr>
            <p:ph type="title"/>
          </p:nvPr>
        </p:nvSpPr>
        <p:spPr>
          <a:xfrm>
            <a:off x="839788" y="457200"/>
            <a:ext cx="6612572" cy="217170"/>
          </a:xfrm>
        </p:spPr>
        <p:txBody>
          <a:bodyPr>
            <a:normAutofit fontScale="90000"/>
          </a:bodyPr>
          <a:lstStyle/>
          <a:p>
            <a:pPr>
              <a:lnSpc>
                <a:spcPct val="115000"/>
              </a:lnSpc>
              <a:spcAft>
                <a:spcPts val="800"/>
              </a:spcAft>
            </a:pPr>
            <a:r>
              <a:rPr lang="en-GB" sz="1100" b="1" kern="0" dirty="0">
                <a:effectLst/>
                <a:latin typeface="Arial" panose="020B0604020202020204" pitchFamily="34" charset="0"/>
                <a:ea typeface="Times New Roman" panose="02020603050405020304" pitchFamily="18" charset="0"/>
                <a:cs typeface="Times New Roman" panose="02020603050405020304" pitchFamily="18" charset="0"/>
              </a:rPr>
              <a:t>Impact of the COVID-19 Pandemic on the Mental Health of Healthcare Workers</a:t>
            </a:r>
            <a:b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Research Methodology Poster</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endParaRPr lang="en-GB" sz="1100"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6702DCB1-88C6-D54E-F8D3-2FEC9480341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08916" y="171451"/>
            <a:ext cx="6324108" cy="1805940"/>
          </a:xfrm>
        </p:spPr>
      </p:pic>
      <p:graphicFrame>
        <p:nvGraphicFramePr>
          <p:cNvPr id="20" name="Diagram 19">
            <a:extLst>
              <a:ext uri="{FF2B5EF4-FFF2-40B4-BE49-F238E27FC236}">
                <a16:creationId xmlns:a16="http://schemas.microsoft.com/office/drawing/2014/main" id="{63B681B8-F803-D7B5-7EB1-BEBB395C574E}"/>
              </a:ext>
            </a:extLst>
          </p:cNvPr>
          <p:cNvGraphicFramePr/>
          <p:nvPr>
            <p:extLst>
              <p:ext uri="{D42A27DB-BD31-4B8C-83A1-F6EECF244321}">
                <p14:modId xmlns:p14="http://schemas.microsoft.com/office/powerpoint/2010/main" val="2786887801"/>
              </p:ext>
            </p:extLst>
          </p:nvPr>
        </p:nvGraphicFramePr>
        <p:xfrm>
          <a:off x="58976" y="457199"/>
          <a:ext cx="4768849" cy="960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 15">
            <a:extLst>
              <a:ext uri="{FF2B5EF4-FFF2-40B4-BE49-F238E27FC236}">
                <a16:creationId xmlns:a16="http://schemas.microsoft.com/office/drawing/2014/main" id="{2E5EC988-EF26-E767-8F11-BC47E1DFA909}"/>
              </a:ext>
            </a:extLst>
          </p:cNvPr>
          <p:cNvGraphicFramePr/>
          <p:nvPr>
            <p:extLst>
              <p:ext uri="{D42A27DB-BD31-4B8C-83A1-F6EECF244321}">
                <p14:modId xmlns:p14="http://schemas.microsoft.com/office/powerpoint/2010/main" val="1618717985"/>
              </p:ext>
            </p:extLst>
          </p:nvPr>
        </p:nvGraphicFramePr>
        <p:xfrm>
          <a:off x="91440" y="1417323"/>
          <a:ext cx="5394960" cy="21505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5" name="Diagram 14">
            <a:extLst>
              <a:ext uri="{FF2B5EF4-FFF2-40B4-BE49-F238E27FC236}">
                <a16:creationId xmlns:a16="http://schemas.microsoft.com/office/drawing/2014/main" id="{06C5BBFD-8E16-66D2-8F08-C5FD189F0B2F}"/>
              </a:ext>
            </a:extLst>
          </p:cNvPr>
          <p:cNvGraphicFramePr/>
          <p:nvPr/>
        </p:nvGraphicFramePr>
        <p:xfrm>
          <a:off x="217170" y="3467411"/>
          <a:ext cx="5591746" cy="1627177"/>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8" name="Diagram 17">
            <a:extLst>
              <a:ext uri="{FF2B5EF4-FFF2-40B4-BE49-F238E27FC236}">
                <a16:creationId xmlns:a16="http://schemas.microsoft.com/office/drawing/2014/main" id="{EE052729-C748-39DD-9175-2B415D3737AD}"/>
              </a:ext>
            </a:extLst>
          </p:cNvPr>
          <p:cNvGraphicFramePr/>
          <p:nvPr/>
        </p:nvGraphicFramePr>
        <p:xfrm>
          <a:off x="5808916" y="2560320"/>
          <a:ext cx="6158294" cy="2048894"/>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17" name="Diagram 16">
            <a:extLst>
              <a:ext uri="{FF2B5EF4-FFF2-40B4-BE49-F238E27FC236}">
                <a16:creationId xmlns:a16="http://schemas.microsoft.com/office/drawing/2014/main" id="{39F3330A-2EC1-C790-702F-324D4BCC9618}"/>
              </a:ext>
            </a:extLst>
          </p:cNvPr>
          <p:cNvGraphicFramePr/>
          <p:nvPr>
            <p:extLst>
              <p:ext uri="{D42A27DB-BD31-4B8C-83A1-F6EECF244321}">
                <p14:modId xmlns:p14="http://schemas.microsoft.com/office/powerpoint/2010/main" val="923139173"/>
              </p:ext>
            </p:extLst>
          </p:nvPr>
        </p:nvGraphicFramePr>
        <p:xfrm>
          <a:off x="91440" y="5052907"/>
          <a:ext cx="12100560" cy="1828449"/>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Tree>
    <p:extLst>
      <p:ext uri="{BB962C8B-B14F-4D97-AF65-F5344CB8AC3E}">
        <p14:creationId xmlns:p14="http://schemas.microsoft.com/office/powerpoint/2010/main" val="3851534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641EB-0375-9DC5-6554-F630261B7D4C}"/>
              </a:ext>
            </a:extLst>
          </p:cNvPr>
          <p:cNvSpPr>
            <a:spLocks noGrp="1"/>
          </p:cNvSpPr>
          <p:nvPr>
            <p:ph type="ctrTitle"/>
          </p:nvPr>
        </p:nvSpPr>
        <p:spPr>
          <a:xfrm>
            <a:off x="1524000" y="1122362"/>
            <a:ext cx="9144000" cy="477837"/>
          </a:xfrm>
        </p:spPr>
        <p:txBody>
          <a:bodyPr>
            <a:normAutofit/>
          </a:bodyPr>
          <a:lstStyle/>
          <a:p>
            <a:r>
              <a:rPr lang="en-GB" sz="1100" dirty="0">
                <a:latin typeface="Arial" panose="020B0604020202020204" pitchFamily="34" charset="0"/>
                <a:cs typeface="Arial" panose="020B0604020202020204" pitchFamily="34" charset="0"/>
              </a:rPr>
              <a:t>References</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7BE10F-7D5A-C9D5-D17D-866C6F87BFB1}"/>
              </a:ext>
            </a:extLst>
          </p:cNvPr>
          <p:cNvSpPr>
            <a:spLocks noGrp="1"/>
          </p:cNvSpPr>
          <p:nvPr>
            <p:ph type="subTitle" idx="1"/>
          </p:nvPr>
        </p:nvSpPr>
        <p:spPr>
          <a:xfrm>
            <a:off x="1524000" y="1600199"/>
            <a:ext cx="9144000" cy="4400551"/>
          </a:xfrm>
        </p:spPr>
        <p:txBody>
          <a:bodyPr>
            <a:normAutofit fontScale="70000" lnSpcReduction="200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Buchanan, T., et al. (2020). 'Mental health of healthcare workers during COVID-19 pandemic'. </a:t>
            </a: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Journal of Occupational Health</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62(2), pp. 96-103.</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Cabarkapa, S., et al. (2020). 'The impact of COVID-19 on the mental health of healthcare workers: A systematic review'. </a:t>
            </a: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Psychiatry Research</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292, p. 113241.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err="1">
                <a:effectLst/>
                <a:latin typeface="Arial" panose="020B0604020202020204" pitchFamily="34" charset="0"/>
                <a:ea typeface="Times New Roman" panose="02020603050405020304" pitchFamily="18" charset="0"/>
                <a:cs typeface="Times New Roman" panose="02020603050405020304" pitchFamily="18" charset="0"/>
              </a:rPr>
              <a:t>Chekroud</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A.M., et al. (2018). 'Mental health interventions for healthcare workers: A systematic review'. </a:t>
            </a: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Journal of Psychological Medicine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50(5), pp. 770-781.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Greenberg, N., et al. (2020). 'COVID-19 and mental health of healthcare workers'. </a:t>
            </a: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The Lancet Psychiatry</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7(5), pp. 388-389.</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Lai, J., et al. (2020). 'Factors associated with mental health outcomes among healthcare workers exposed to coronavirus disease 2019'. </a:t>
            </a: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JAMA Network Open</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3(3), e202184.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Shaukat, N., et al. (2020). 'COVID-19 and mental health of healthcare workers'. </a:t>
            </a: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Journal of Occupational Health</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62(1), pp. 1-10.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err="1">
                <a:effectLst/>
                <a:latin typeface="Arial" panose="020B0604020202020204" pitchFamily="34" charset="0"/>
                <a:ea typeface="Times New Roman" panose="02020603050405020304" pitchFamily="18" charset="0"/>
                <a:cs typeface="Times New Roman" panose="02020603050405020304" pitchFamily="18" charset="0"/>
              </a:rPr>
              <a:t>Spoorthy</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M.S., et al. (2020). 'Mental health problems faced by healthcare workers due to the COVID-19 pandemic'. </a:t>
            </a: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Journal of Clinical Psychiatry</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81(5), pp. 431-437.</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Wu, P., et al. (2020). 'The mental health impact of the COVID-19 epidemic on healthcare workers in China'. </a:t>
            </a: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The Lancet Psychiatry</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7(5), pp. 315-316.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Zhang, Y., et al. (2020). 'Mental health and psychological interventions for healthcare workers during COVID-19 pandemic'. </a:t>
            </a:r>
            <a:r>
              <a:rPr lang="en-GB" sz="1100" i="1" kern="0" dirty="0">
                <a:effectLst/>
                <a:latin typeface="Arial" panose="020B0604020202020204" pitchFamily="34" charset="0"/>
                <a:ea typeface="Times New Roman" panose="02020603050405020304" pitchFamily="18" charset="0"/>
                <a:cs typeface="Times New Roman" panose="02020603050405020304" pitchFamily="18" charset="0"/>
              </a:rPr>
              <a:t>The Lancet Psychiatry</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7(6), pp. 438-440.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506492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995</Words>
  <Application>Microsoft Office PowerPoint</Application>
  <PresentationFormat>Widescreen</PresentationFormat>
  <Paragraphs>41</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Arial</vt:lpstr>
      <vt:lpstr>Gill Sans MT</vt:lpstr>
      <vt:lpstr>Symbol</vt:lpstr>
      <vt:lpstr>Gallery</vt:lpstr>
      <vt:lpstr>Student name/ID XXXX Programme BSc (Hons) Health and Social Care Module  independent project Module Code BMHP 6020 </vt:lpstr>
      <vt:lpstr>Impact of the COVID-19 Pandemic on the Mental Health of Healthcare Workers Research Methodology Poster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nas no1</dc:creator>
  <cp:lastModifiedBy>Chloe Harries</cp:lastModifiedBy>
  <cp:revision>3</cp:revision>
  <dcterms:created xsi:type="dcterms:W3CDTF">2025-03-23T02:23:00Z</dcterms:created>
  <dcterms:modified xsi:type="dcterms:W3CDTF">2025-05-20T15:47:27Z</dcterms:modified>
</cp:coreProperties>
</file>