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4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43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2-01T19:32:02.498"/>
    </inkml:context>
    <inkml:brush xml:id="br0">
      <inkml:brushProperty name="width" value="0.35" units="cm"/>
      <inkml:brushProperty name="height" value="0.35" units="cm"/>
      <inkml:brushProperty name="color" value="#C0C0C0"/>
    </inkml:brush>
  </inkml:definitions>
  <inkml:trace contextRef="#ctx0" brushRef="#br0">0 1 24575,'0'0'-8191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311F9-785C-7B29-9671-7DA65EA4EA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56C7E-573F-6A7B-71D2-857A3ED450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F0A17-4887-652D-79B1-F1938EAFC1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E0D278-2480-BF38-A95E-DEBE284EE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61CCB7-E3D6-7DE8-69AB-A16FAB295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236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D3321-4905-7214-6974-65DD95EB3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FE9DC-41FB-45E7-E109-C81DC4B4B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172C7-1A02-ED3E-8852-F4D00966F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5FE27-33CE-0DC4-2FFB-485A37E8C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D9B79-7B2A-5C18-1432-875BECE58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40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7F848-1B72-497A-F386-3D44688D6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F3ADFA-1A72-2D1D-EA3A-2DB5DDE72F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A48CE-4F41-FE26-DC86-F04AAB75C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A35E9B-C0FB-F81F-5751-C7A1B8420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9B757-D2C8-C359-43BA-63ED87D590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93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462A4-729D-1348-6E37-03F8B96E8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B49E9-885F-60CE-0362-1C23DBC44C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84D0BB-A8CC-2142-7EB7-8AC2096DE0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B9E413-7419-F108-BF36-E129C4882F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259AFA-EB94-2156-F741-6596BCAC8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3A7ABD-062E-B85F-2FF2-AADB9CB87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152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19605-2889-B110-4BED-9CDCF4FC9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4F9F32-F537-EEE5-E8FB-D158C9753B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2074FA-F3DB-C78C-531F-D970DC22EE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60DA84-25DA-71A7-A8F9-38F8A2DF10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641D9D-EB87-AD4B-B201-A933558B0D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DCB53F2-D8F9-C16C-A129-240FB5BE6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885562-9DFE-E45D-24FF-6E65A2F0F1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CB9BBC-0A27-AD85-3A1F-63D0FA0A9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8207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EDFBD-C156-FB40-7611-1BDA9E6C7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693A03-5F35-3A56-0BAF-6A1D2CDC9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654B0D-E518-76C6-CBCC-26FF97D58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655366-393F-3E30-8971-E6FC0B7A0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4384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375FCC-06D0-8288-BDA0-EA15FA294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6BB88A-4C9A-0697-E2EE-C0898E266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BB279A-771B-F4B1-DB19-FC753200D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606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DAD17-703A-8367-592D-BA294D764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0D478-14F3-BFD3-901F-7901F36A9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380507-842B-4D64-6FF0-8F5F9B1001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24FC79-2177-C19B-7CC1-730DECD85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3AA467-DDE7-71D8-5FD9-8B4E00811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C45634-47A6-7700-6305-74B781DC1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979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EF2D7-B2F5-70E9-7182-36DD644B1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B26FBB-964B-0C4A-6C4B-84A5209EE7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43980-53D2-A389-D4D9-9FE2457C7A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03B52F-FA2E-CEE6-36F3-B64CEBC5B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04D7CD-9388-EA8D-8564-40BF0A425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D3EB5F-1D2E-2691-8D49-5B91567C8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442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6B83E-0498-2819-B926-D6589B486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764287-527C-324F-CF7C-1046CEDB3D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30EEF7-18B6-4275-C301-FAEC2BFDC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33834-AB11-E9DC-8DC1-5D636F378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88D50-A0D5-601D-A36C-4457D7E9C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9565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C6BD4E-8226-602E-7414-9B32120668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7F11FE-ACE5-D914-EA72-D7EA88489E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4F868-26BF-E916-0EDE-129B8B57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099B8-D6D0-90A8-71AE-0F863F003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B3706-BF6A-1449-46AB-FDF29F5A68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841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C45A5C-B7D3-B79C-E57A-DA6A090E5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81F2D8-0D07-2851-09F2-BA3AA67AA6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FD24D-71EF-7BB9-0ED9-84069E484D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0A4305-231B-49D7-978D-2AEE93056FB9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7934FC-EC48-6D97-016D-05508F1915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8790E-5087-B9AF-11EA-10DA2F840A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862211-E77D-4AA7-99B0-04A547FFD1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642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3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FE8FF7-A9CF-EC6F-872B-C2768E621D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5278" y="3727174"/>
            <a:ext cx="9561444" cy="2589075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400" dirty="0"/>
              <a:t>People Management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dirty="0"/>
              <a:t>BMSW5010_SWAN</a:t>
            </a:r>
          </a:p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 &amp; Number: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Andreea Ionela Lilea (2126939)</a:t>
            </a:r>
          </a:p>
          <a:p>
            <a:pPr lvl="0">
              <a:lnSpc>
                <a:spcPct val="150000"/>
              </a:lnSpc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dirty="0"/>
              <a:t>Rebecca Francis-Davies</a:t>
            </a:r>
          </a:p>
        </p:txBody>
      </p:sp>
      <p:pic>
        <p:nvPicPr>
          <p:cNvPr id="18" name="Picture 17" descr="university-of-wales-trinity-saint-david-logo-vector | ESRC ...">
            <a:extLst>
              <a:ext uri="{FF2B5EF4-FFF2-40B4-BE49-F238E27FC236}">
                <a16:creationId xmlns:a16="http://schemas.microsoft.com/office/drawing/2014/main" id="{CF04BF25-F7E3-5318-D700-C49A9CB7C7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1736" y="459175"/>
            <a:ext cx="3147695" cy="1748790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4351125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C76C5-636C-B7E7-5446-7BAB40BA1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10275625" cy="1600200"/>
          </a:xfrm>
        </p:spPr>
        <p:txBody>
          <a:bodyPr>
            <a:normAutofit fontScale="90000"/>
          </a:bodyPr>
          <a:lstStyle/>
          <a:p>
            <a:r>
              <a:rPr lang="en-GB" b="1" dirty="0" err="1"/>
              <a:t>BrightWave</a:t>
            </a:r>
            <a:r>
              <a:rPr lang="en-GB" b="1" dirty="0"/>
              <a:t> Services Ltd – Future People Management Strategy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pic>
        <p:nvPicPr>
          <p:cNvPr id="8" name="Picture Placeholder 7" descr="A group of people standing together&#10;&#10;AI-generated content may be incorrect.">
            <a:extLst>
              <a:ext uri="{FF2B5EF4-FFF2-40B4-BE49-F238E27FC236}">
                <a16:creationId xmlns:a16="http://schemas.microsoft.com/office/drawing/2014/main" id="{FEE364A6-31DD-C8BE-3B40-08FD288B34F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6" r="2556"/>
          <a:stretch>
            <a:fillRect/>
          </a:stretch>
        </p:blipFill>
        <p:spPr>
          <a:xfrm>
            <a:off x="5948363" y="2057400"/>
            <a:ext cx="6824225" cy="4800600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4FA529E2-AD4E-48C5-A8EC-E569ED1711F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51001" y="2251064"/>
            <a:ext cx="5251508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Medium-sized facilities management company based in South Wales.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Around 350 staff across cleaning, maintenance and workplace support.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Fast growth has created strain on management and culture.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 Propose a practical three-year HR strategy to strengthen people management.</a:t>
            </a:r>
          </a:p>
        </p:txBody>
      </p:sp>
    </p:spTree>
    <p:extLst>
      <p:ext uri="{BB962C8B-B14F-4D97-AF65-F5344CB8AC3E}">
        <p14:creationId xmlns:p14="http://schemas.microsoft.com/office/powerpoint/2010/main" val="1781809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Placeholder 6" descr="A person standing in front of a whiteboard&#10;&#10;AI-generated content may be incorrect.">
            <a:extLst>
              <a:ext uri="{FF2B5EF4-FFF2-40B4-BE49-F238E27FC236}">
                <a16:creationId xmlns:a16="http://schemas.microsoft.com/office/drawing/2014/main" id="{843E39D1-1A16-3871-B245-829CEC26273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06"/>
          <a:stretch>
            <a:fillRect/>
          </a:stretch>
        </p:blipFill>
        <p:spPr>
          <a:xfrm>
            <a:off x="0" y="0"/>
            <a:ext cx="9457515" cy="6857990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817165-E315-6EB1-B67D-7C335065C0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6870" y="-310393"/>
            <a:ext cx="5318368" cy="1904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Executive Summary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6347D77-3965-349C-CFAD-74E56B2B2DF8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414591" y="1480930"/>
            <a:ext cx="4850114" cy="54399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Main issue: weak people-management capability and “numbers-first” culture.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Turnover at 28%; engagement and communication are low.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Staff feel tasks come before recognition or growth.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3-year plan will:</a:t>
            </a:r>
          </a:p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Train and mentor managers.</a:t>
            </a:r>
          </a:p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Shift culture towards openness and recognition.</a:t>
            </a:r>
          </a:p>
          <a:p>
            <a:pPr marL="342900" marR="0" lvl="0" indent="-3429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</a:rPr>
              <a:t>Improve engagement, fairness and retention. 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400" dirty="0"/>
              <a:t> </a:t>
            </a:r>
          </a:p>
          <a:p>
            <a:pPr lvl="0" fontAlgn="base">
              <a:spcBef>
                <a:spcPct val="0"/>
              </a:spcBef>
              <a:spcAft>
                <a:spcPts val="600"/>
              </a:spcAft>
            </a:pPr>
            <a:r>
              <a:rPr lang="en-GB" sz="1700" dirty="0"/>
              <a:t>             (Armstrong &amp; Taylor, 2023; Schein, 2017)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4454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accent5">
                <a:lumMod val="20000"/>
                <a:lumOff val="80000"/>
              </a:schemeClr>
            </a:gs>
            <a:gs pos="84000">
              <a:schemeClr val="accent1">
                <a:lumMod val="45000"/>
                <a:lumOff val="55000"/>
              </a:schemeClr>
            </a:gs>
            <a:gs pos="95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64D20-F31C-B217-4F81-84D7B7F0F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810" y="89451"/>
            <a:ext cx="8751473" cy="1600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dirty="0"/>
              <a:t>Current People-Management Problems</a:t>
            </a:r>
          </a:p>
        </p:txBody>
      </p:sp>
      <p:pic>
        <p:nvPicPr>
          <p:cNvPr id="7" name="Picture Placeholder 6" descr="A group of people cleaning the floor&#10;&#10;AI-generated content may be incorrect.">
            <a:extLst>
              <a:ext uri="{FF2B5EF4-FFF2-40B4-BE49-F238E27FC236}">
                <a16:creationId xmlns:a16="http://schemas.microsoft.com/office/drawing/2014/main" id="{628BB273-B53F-4B29-8C9E-62FF681B874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6" r="7796"/>
          <a:stretch/>
        </p:blipFill>
        <p:spPr>
          <a:xfrm>
            <a:off x="5646547" y="1689651"/>
            <a:ext cx="6545453" cy="5168349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E9C47FB7-09BC-437E-EE07-BC768529E53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327991" y="2166731"/>
            <a:ext cx="4671391" cy="406006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Supervisors avoid performance discussions; underperformance tolerated.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Managers focus on tasks and costs, not development.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Limited training and recognition opportunities.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High turnover, especially among cleaning staff.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/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1700" dirty="0"/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GB" sz="1800" dirty="0"/>
              <a:t>                (Armstrong &amp; Taylor, 2023; Mullins,2020)</a:t>
            </a:r>
            <a:endParaRPr lang="en-US" altLang="en-US" sz="1800" dirty="0"/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007204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2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8155A-9937-42DC-22E8-B9CC99636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2173" y="-502458"/>
            <a:ext cx="5781606" cy="14746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How Culture Affects Management</a:t>
            </a:r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E3174ED2-1650-F012-46A0-DC1D36BE0CCC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346841" y="1807779"/>
            <a:ext cx="5454869" cy="51605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Culture described as “task-driven” and “numbers-first.”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Focus on cost and efficiency overshadows wellbeing.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Limited communication and recognition.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Low collaboration between teams.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US" altLang="en-US" sz="2000" dirty="0">
              <a:solidFill>
                <a:srgbClr val="595959"/>
              </a:solidFill>
            </a:endParaRPr>
          </a:p>
          <a:p>
            <a:pPr lvl="0" fontAlgn="base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595959"/>
                </a:solidFill>
                <a:effectLst/>
              </a:rPr>
              <a:t>                                     </a:t>
            </a:r>
            <a:r>
              <a:rPr lang="en-GB" sz="1700" dirty="0"/>
              <a:t>(Schein, 2017; Handy, 1999)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rgbClr val="595959"/>
              </a:solidFill>
              <a:effectLst/>
            </a:endParaRPr>
          </a:p>
        </p:txBody>
      </p:sp>
      <p:pic>
        <p:nvPicPr>
          <p:cNvPr id="31" name="Picture Placeholder 30" descr="A diagram of a company's employee&#10;&#10;AI-generated content may be incorrect.">
            <a:extLst>
              <a:ext uri="{FF2B5EF4-FFF2-40B4-BE49-F238E27FC236}">
                <a16:creationId xmlns:a16="http://schemas.microsoft.com/office/drawing/2014/main" id="{9686B5AF-4B56-0A55-D8F3-56520156B8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8" r="1300" b="12265"/>
          <a:stretch>
            <a:fillRect/>
          </a:stretch>
        </p:blipFill>
        <p:spPr>
          <a:xfrm>
            <a:off x="6453352" y="1180589"/>
            <a:ext cx="5234152" cy="4705203"/>
          </a:xfrm>
        </p:spPr>
      </p:pic>
    </p:spTree>
    <p:extLst>
      <p:ext uri="{BB962C8B-B14F-4D97-AF65-F5344CB8AC3E}">
        <p14:creationId xmlns:p14="http://schemas.microsoft.com/office/powerpoint/2010/main" val="16964397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31138-53F9-3A52-1C1C-AD5F2CE13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009" y="999620"/>
            <a:ext cx="4522991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Performance and Leadership Gaps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D7575E-88D2-B771-681D-46A7E554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76457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person and person sitting at a table talking&#10;&#10;AI-generated content may be incorrect.">
            <a:extLst>
              <a:ext uri="{FF2B5EF4-FFF2-40B4-BE49-F238E27FC236}">
                <a16:creationId xmlns:a16="http://schemas.microsoft.com/office/drawing/2014/main" id="{B072E5EC-AA75-4942-5578-BB63B9052DA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669235" y="1225932"/>
            <a:ext cx="6221895" cy="4412758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1">
            <a:extLst>
              <a:ext uri="{FF2B5EF4-FFF2-40B4-BE49-F238E27FC236}">
                <a16:creationId xmlns:a16="http://schemas.microsoft.com/office/drawing/2014/main" id="{D11E2737-42C8-A482-1972-DFFC1F1AE7A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7576458" y="2312276"/>
            <a:ext cx="4615542" cy="435128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Managers promoted for technical skill, not leadership.</a:t>
            </a:r>
            <a:endParaRPr lang="en-US" altLang="en-US" sz="2000" dirty="0"/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Gaps in coaching, feedback and conflict-management skills.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Supervisors unsure how to motivate staff.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Client complaints increasing due to inconsistent service.</a:t>
            </a:r>
            <a:endParaRPr lang="en-US" altLang="en-US" sz="2000" dirty="0"/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2000" dirty="0"/>
              <a:t>          </a:t>
            </a: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US" altLang="en-US" sz="1800" dirty="0"/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lang="en-US" altLang="en-US" sz="1800" dirty="0"/>
              <a:t>                       </a:t>
            </a:r>
            <a:r>
              <a:rPr lang="en-GB" sz="1800" dirty="0"/>
              <a:t>(Armstrong &amp; Taylor, 2023; Ulrich &amp;            Brockbank, 2017)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30976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3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9CC63-AD57-0B69-591E-9288D8405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780" y="199698"/>
            <a:ext cx="5370786" cy="1282262"/>
          </a:xfrm>
        </p:spPr>
        <p:txBody>
          <a:bodyPr/>
          <a:lstStyle/>
          <a:p>
            <a:r>
              <a:rPr lang="en-GB" dirty="0"/>
              <a:t>Engagement and Retention Issues</a:t>
            </a:r>
          </a:p>
        </p:txBody>
      </p:sp>
      <p:pic>
        <p:nvPicPr>
          <p:cNvPr id="7" name="Picture Placeholder 6" descr="A cartoon of people holding a medal and a heart&#10;&#10;AI-generated content may be incorrect.">
            <a:extLst>
              <a:ext uri="{FF2B5EF4-FFF2-40B4-BE49-F238E27FC236}">
                <a16:creationId xmlns:a16="http://schemas.microsoft.com/office/drawing/2014/main" id="{3C7EA1C0-DCCF-AF17-9E73-AD9E37CAA57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" r="-2113" b="11056"/>
          <a:stretch>
            <a:fillRect/>
          </a:stretch>
        </p:blipFill>
        <p:spPr>
          <a:xfrm>
            <a:off x="5087007" y="457200"/>
            <a:ext cx="7104993" cy="5691351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9E14DD18-721F-7959-25DA-9A73C42F453E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47145" y="1894652"/>
            <a:ext cx="4656412" cy="435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turnover 28%, highest in lower-paid roles.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feel undervalued and disconnected.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Poor communication and unclear career paths.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Engagement scores below sector averages.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700" dirty="0">
                <a:latin typeface="Arial" panose="020B0604020202020204" pitchFamily="34" charset="0"/>
              </a:rPr>
              <a:t>                  </a:t>
            </a:r>
            <a:r>
              <a:rPr lang="en-GB" sz="1700" dirty="0"/>
              <a:t>(Guest, 2017; Boxall &amp; Purcell, 2016)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282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9FA7C-14CE-7817-5A26-16EA40C44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2849" y="228600"/>
            <a:ext cx="3932237" cy="745435"/>
          </a:xfrm>
        </p:spPr>
        <p:txBody>
          <a:bodyPr/>
          <a:lstStyle/>
          <a:p>
            <a:r>
              <a:rPr lang="en-GB" dirty="0"/>
              <a:t>Improving the Culture</a:t>
            </a:r>
          </a:p>
        </p:txBody>
      </p:sp>
      <p:pic>
        <p:nvPicPr>
          <p:cNvPr id="7" name="Picture Placeholder 6" descr="A person and person holding gears&#10;&#10;AI-generated content may be incorrect.">
            <a:extLst>
              <a:ext uri="{FF2B5EF4-FFF2-40B4-BE49-F238E27FC236}">
                <a16:creationId xmlns:a16="http://schemas.microsoft.com/office/drawing/2014/main" id="{7B6FB046-50E7-847C-CC7A-F15A21B6BBF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5" r="13695"/>
          <a:stretch>
            <a:fillRect/>
          </a:stretch>
        </p:blipFill>
        <p:spPr>
          <a:xfrm>
            <a:off x="5262701" y="1629626"/>
            <a:ext cx="6077847" cy="4873625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8C02A446-C932-8007-10A6-B45147F6A23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119270" y="1429709"/>
            <a:ext cx="4533486" cy="4970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 open communication and feedback.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Recognise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achievements regularly and fairly.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 managers in emotional intelligence.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Promote teamwork across divisions.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0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      </a:t>
            </a:r>
            <a:r>
              <a:rPr lang="en-GB" sz="1700" dirty="0"/>
              <a:t>(Goleman, 2013; Mullins, 2020)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085EAF69-3569-D131-2F54-B6F7662F67DD}"/>
                  </a:ext>
                </a:extLst>
              </p14:cNvPr>
              <p14:cNvContentPartPr/>
              <p14:nvPr/>
            </p14:nvContentPartPr>
            <p14:xfrm>
              <a:off x="7831080" y="2380680"/>
              <a:ext cx="36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085EAF69-3569-D131-2F54-B6F7662F67D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768080" y="2318040"/>
                <a:ext cx="126000" cy="126000"/>
              </a:xfrm>
              <a:prstGeom prst="rect">
                <a:avLst/>
              </a:prstGeom>
            </p:spPr>
          </p:pic>
        </mc:Fallback>
      </mc:AlternateContent>
      <p:sp>
        <p:nvSpPr>
          <p:cNvPr id="26" name="Ellipse 25">
            <a:extLst>
              <a:ext uri="{FF2B5EF4-FFF2-40B4-BE49-F238E27FC236}">
                <a16:creationId xmlns:a16="http://schemas.microsoft.com/office/drawing/2014/main" id="{5EDE7D31-0511-4A0D-98C3-4A2280C95D14}"/>
              </a:ext>
            </a:extLst>
          </p:cNvPr>
          <p:cNvSpPr/>
          <p:nvPr/>
        </p:nvSpPr>
        <p:spPr>
          <a:xfrm>
            <a:off x="7728666" y="2226365"/>
            <a:ext cx="102413" cy="367748"/>
          </a:xfrm>
          <a:prstGeom prst="ellipse">
            <a:avLst/>
          </a:prstGeom>
          <a:solidFill>
            <a:srgbClr val="C0C0C0">
              <a:alpha val="5000"/>
            </a:srgbClr>
          </a:solidFill>
          <a:ln w="126000">
            <a:solidFill>
              <a:srgbClr val="C0C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 anchorCtr="1"/>
          <a:lstStyle/>
          <a:p>
            <a:endParaRPr lang="en-US">
              <a:solidFill>
                <a:srgbClr val="C0C0C0"/>
              </a:solidFill>
            </a:endParaRPr>
          </a:p>
        </p:txBody>
      </p:sp>
      <p:sp>
        <p:nvSpPr>
          <p:cNvPr id="9" name="Lige forbindelse 8">
            <a:extLst>
              <a:ext uri="{FF2B5EF4-FFF2-40B4-BE49-F238E27FC236}">
                <a16:creationId xmlns:a16="http://schemas.microsoft.com/office/drawing/2014/main" id="{0C19FF42-A1E6-4F6F-95B1-CD30DBB84EDE}"/>
              </a:ext>
            </a:extLst>
          </p:cNvPr>
          <p:cNvSpPr/>
          <p:nvPr/>
        </p:nvSpPr>
        <p:spPr>
          <a:xfrm rot="-5400000" flipV="1">
            <a:off x="10914077" y="3072103"/>
            <a:ext cx="695160" cy="18634"/>
          </a:xfrm>
          <a:prstGeom prst="line">
            <a:avLst/>
          </a:prstGeom>
          <a:solidFill>
            <a:srgbClr val="C0C0C0">
              <a:alpha val="5000"/>
            </a:srgbClr>
          </a:solidFill>
          <a:ln w="126000">
            <a:solidFill>
              <a:srgbClr val="C0C0C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wrap="none" rtlCol="0" anchor="ctr" anchorCtr="1"/>
          <a:lstStyle/>
          <a:p>
            <a:endParaRPr lang="de-DE">
              <a:solidFill>
                <a:srgbClr val="C0C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64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67FBA-BF7F-7896-231A-568903C6C3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6345" y="608435"/>
            <a:ext cx="9819999" cy="97862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Future HR Strategy (Three-Year Plan)</a:t>
            </a:r>
          </a:p>
        </p:txBody>
      </p:sp>
      <p:pic>
        <p:nvPicPr>
          <p:cNvPr id="12" name="Picture Placeholder 11" descr="A group of people drawing gears on a chalkboard&#10;&#10;AI-generated content may be incorrect.">
            <a:extLst>
              <a:ext uri="{FF2B5EF4-FFF2-40B4-BE49-F238E27FC236}">
                <a16:creationId xmlns:a16="http://schemas.microsoft.com/office/drawing/2014/main" id="{62A115B4-0BDC-610C-65EA-F62291933FC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3" r="1734"/>
          <a:stretch>
            <a:fillRect/>
          </a:stretch>
        </p:blipFill>
        <p:spPr>
          <a:xfrm>
            <a:off x="720807" y="1886642"/>
            <a:ext cx="5468347" cy="3075956"/>
          </a:xfrm>
          <a:prstGeom prst="rect">
            <a:avLst/>
          </a:prstGeom>
        </p:spPr>
      </p:pic>
      <p:sp>
        <p:nvSpPr>
          <p:cNvPr id="13" name="Rectangle 1">
            <a:extLst>
              <a:ext uri="{FF2B5EF4-FFF2-40B4-BE49-F238E27FC236}">
                <a16:creationId xmlns:a16="http://schemas.microsoft.com/office/drawing/2014/main" id="{078F6C7A-24A9-F4E0-3E72-8FAFE6C5E42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516413" y="1886643"/>
            <a:ext cx="4954779" cy="38309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 fontScale="92500"/>
          </a:bodyPr>
          <a:lstStyle/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Year 1: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Core manager training on coaching and performance reviews.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Year 2: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Launch mentoring and career pathways.</a:t>
            </a: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Year 3: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Introduce engagement surveys and recognition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.</a:t>
            </a:r>
            <a:endParaRPr lang="en-US" altLang="en-US" sz="1800" dirty="0"/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Continuous alignment with wellbeing and fair-work standards.</a:t>
            </a: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                     </a:t>
            </a:r>
          </a:p>
          <a:p>
            <a:pPr marR="0" lvl="0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                                   </a:t>
            </a:r>
            <a:r>
              <a:rPr lang="en-GB" sz="1700" dirty="0"/>
              <a:t>(Purcell, 2014; Torrington et al., 2020)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effectLst/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37592598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6B69B-A4ED-2D78-5D6C-480512DA2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1890" y="-362932"/>
            <a:ext cx="10886442" cy="1067125"/>
          </a:xfrm>
        </p:spPr>
        <p:txBody>
          <a:bodyPr/>
          <a:lstStyle/>
          <a:p>
            <a:r>
              <a:rPr lang="en-GB" dirty="0" err="1"/>
              <a:t>BrightWave’s</a:t>
            </a:r>
            <a:r>
              <a:rPr lang="en-GB" dirty="0"/>
              <a:t> Path Forward – 3-Year HR Strategy Summary</a:t>
            </a:r>
          </a:p>
        </p:txBody>
      </p:sp>
      <p:pic>
        <p:nvPicPr>
          <p:cNvPr id="7" name="Picture Placeholder 6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5D564F47-4B11-76E0-F014-D0B9478FD9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64" r="20664"/>
          <a:stretch>
            <a:fillRect/>
          </a:stretch>
        </p:blipFill>
        <p:spPr>
          <a:xfrm>
            <a:off x="6442841" y="1298959"/>
            <a:ext cx="5749159" cy="5559041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7EF4723-12E5-82ED-BBBC-71A0738190A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0" y="1006158"/>
            <a:ext cx="6222124" cy="5909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Main Goal: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Strengthen management capability and build a people-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culture.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Key Priorities: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Year 1: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Train managers in coaching and feedback.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Year 2: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Launch mentoring and career pathways.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Year 3: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Embed engagement and recognition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18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1800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Expected Outcomes: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Lower turnover (&lt;20%)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Higher engagement and teamwork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Improved client satisfaction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✅ Sustainable, positive culture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/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700" dirty="0"/>
              <a:t>                           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                                         </a:t>
            </a:r>
            <a:r>
              <a:rPr lang="en-GB" sz="1700" dirty="0"/>
              <a:t>(Schein, 2017; Goleman, 2013)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427252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96D48-249B-46A5-BBC1-A34989F78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3604" y="-337930"/>
            <a:ext cx="4144792" cy="969782"/>
          </a:xfrm>
        </p:spPr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8" name="Picture Placeholder 7" descr="A diagram with text on it">
            <a:extLst>
              <a:ext uri="{FF2B5EF4-FFF2-40B4-BE49-F238E27FC236}">
                <a16:creationId xmlns:a16="http://schemas.microsoft.com/office/drawing/2014/main" id="{9473BE7F-1E59-3BAC-10A2-C5CC9DB6F3C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69" b="10569"/>
          <a:stretch>
            <a:fillRect/>
          </a:stretch>
        </p:blipFill>
        <p:spPr>
          <a:xfrm>
            <a:off x="5748796" y="1633061"/>
            <a:ext cx="6172200" cy="4873625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66C26F06-3216-5C56-2B9D-724EBA183D9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94267" y="1261412"/>
            <a:ext cx="5759881" cy="5616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BrightWave’s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people-management issues stem from culture and capability gaps.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Improving leadership and communication will directly reduce turnover.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 supports that a people-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culture drives engagement and client satisfaction.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Change requires consistent leadership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fair HR practices.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                               </a:t>
            </a:r>
            <a:r>
              <a:rPr kumimoji="0" lang="en-US" altLang="en-US" sz="1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700" dirty="0"/>
              <a:t>(Armstrong &amp; Taylor, 2023; Schein, 2017; Guest, 2017)</a:t>
            </a:r>
            <a:endParaRPr kumimoji="0" lang="en-US" altLang="en-US" sz="1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750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28145-D2A1-52AB-C303-ECEC485D4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496" y="129210"/>
            <a:ext cx="4036529" cy="705678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293FA5-E36B-4E0E-5DD2-55C7989EFD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391" y="1093305"/>
            <a:ext cx="12344399" cy="5635486"/>
          </a:xfrm>
          <a:noFill/>
        </p:spPr>
        <p:txBody>
          <a:bodyPr>
            <a:normAutofit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Armstrong, M. &amp; Taylor, S. (2023) Armstrong’s Handbook of Human Resource Management Practice. London: Kogan Page.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Boxall, P. &amp; Purcell, J. (2016) Strategy and Human Resource Management. 4th </a:t>
            </a:r>
            <a:r>
              <a:rPr lang="en-GB" sz="1900" dirty="0" err="1">
                <a:cs typeface="Arial" panose="020B0604020202020204" pitchFamily="34" charset="0"/>
              </a:rPr>
              <a:t>edn</a:t>
            </a:r>
            <a:r>
              <a:rPr lang="en-GB" sz="1900" dirty="0">
                <a:cs typeface="Arial" panose="020B0604020202020204" pitchFamily="34" charset="0"/>
              </a:rPr>
              <a:t>. Basingstoke: Palgrave Macmillan.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Goleman, D. (2013) The New Leaders: Transforming the Art of Leadership into the Science of Results. London: Little, Brown.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Guest, D.E. (2017) Human Resource Management and Employee Well-being. Oxford: Oxford University Press.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Handy, C. (1999) Understanding Organisations. London: Penguin.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Mullins, L.J. (2020) Management and Organisational Behaviour. 12th </a:t>
            </a:r>
            <a:r>
              <a:rPr lang="en-GB" sz="1900" dirty="0" err="1">
                <a:cs typeface="Arial" panose="020B0604020202020204" pitchFamily="34" charset="0"/>
              </a:rPr>
              <a:t>edn</a:t>
            </a:r>
            <a:r>
              <a:rPr lang="en-GB" sz="1900" dirty="0">
                <a:cs typeface="Arial" panose="020B0604020202020204" pitchFamily="34" charset="0"/>
              </a:rPr>
              <a:t>. Harlow: Pearson Education.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Purcell, J. (2014) Strategy and Human Resource Management. 3rd </a:t>
            </a:r>
            <a:r>
              <a:rPr lang="en-GB" sz="1900" dirty="0" err="1">
                <a:cs typeface="Arial" panose="020B0604020202020204" pitchFamily="34" charset="0"/>
              </a:rPr>
              <a:t>edn</a:t>
            </a:r>
            <a:r>
              <a:rPr lang="en-GB" sz="1900" dirty="0">
                <a:cs typeface="Arial" panose="020B0604020202020204" pitchFamily="34" charset="0"/>
              </a:rPr>
              <a:t>. Basingstoke: Palgrave Macmillan.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Schein, E.H. (2017) Organizational Culture and Leadership. 5th </a:t>
            </a:r>
            <a:r>
              <a:rPr lang="en-GB" sz="1900" dirty="0" err="1">
                <a:cs typeface="Arial" panose="020B0604020202020204" pitchFamily="34" charset="0"/>
              </a:rPr>
              <a:t>edn</a:t>
            </a:r>
            <a:r>
              <a:rPr lang="en-GB" sz="1900" dirty="0">
                <a:cs typeface="Arial" panose="020B0604020202020204" pitchFamily="34" charset="0"/>
              </a:rPr>
              <a:t>. Hoboken, NJ: Wiley.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Torrington, D., Hall, L., Taylor, S. &amp; Atkinson, C. (2020) Human Resource Management. 11th </a:t>
            </a:r>
            <a:r>
              <a:rPr lang="en-GB" sz="1900" dirty="0" err="1">
                <a:cs typeface="Arial" panose="020B0604020202020204" pitchFamily="34" charset="0"/>
              </a:rPr>
              <a:t>edn</a:t>
            </a:r>
            <a:r>
              <a:rPr lang="en-GB" sz="1900" dirty="0">
                <a:cs typeface="Arial" panose="020B0604020202020204" pitchFamily="34" charset="0"/>
              </a:rPr>
              <a:t>. Harlow: Pearson Education.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900" dirty="0">
                <a:cs typeface="Arial" panose="020B0604020202020204" pitchFamily="34" charset="0"/>
              </a:rPr>
              <a:t>Ulrich, D. &amp; Brockbank, W. (2017) HR from the Outside In: Six Competencies for the Future of Human Resources. New York: McGraw-Hill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0465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821</Words>
  <Application>Microsoft Office PowerPoint</Application>
  <PresentationFormat>Widescreen</PresentationFormat>
  <Paragraphs>140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Wingdings</vt:lpstr>
      <vt:lpstr>Office Theme</vt:lpstr>
      <vt:lpstr>PowerPoint Presentation</vt:lpstr>
      <vt:lpstr>BrightWave Services Ltd – Future People Management Strategy  </vt:lpstr>
      <vt:lpstr>Executive Summary</vt:lpstr>
      <vt:lpstr>Current People-Management Problems</vt:lpstr>
      <vt:lpstr>How Culture Affects Management</vt:lpstr>
      <vt:lpstr>Performance and Leadership Gaps</vt:lpstr>
      <vt:lpstr>Engagement and Retention Issues</vt:lpstr>
      <vt:lpstr>Improving the Culture</vt:lpstr>
      <vt:lpstr>Future HR Strategy (Three-Year Plan)</vt:lpstr>
      <vt:lpstr>BrightWave’s Path Forward – 3-Year HR Strategy Summary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Andreea Lilea (2126939)</dc:creator>
  <cp:lastModifiedBy>Andreea Lilea (2126939)</cp:lastModifiedBy>
  <cp:revision>2</cp:revision>
  <dcterms:created xsi:type="dcterms:W3CDTF">2025-12-01T17:40:40Z</dcterms:created>
  <dcterms:modified xsi:type="dcterms:W3CDTF">2025-12-01T23:06:32Z</dcterms:modified>
</cp:coreProperties>
</file>