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90" r:id="rId1"/>
  </p:sldMasterIdLst>
  <p:sldIdLst>
    <p:sldId id="272" r:id="rId2"/>
    <p:sldId id="274" r:id="rId3"/>
    <p:sldId id="269" r:id="rId4"/>
    <p:sldId id="271" r:id="rId5"/>
    <p:sldId id="270" r:id="rId6"/>
    <p:sldId id="256" r:id="rId7"/>
    <p:sldId id="257" r:id="rId8"/>
    <p:sldId id="260" r:id="rId9"/>
    <p:sldId id="265" r:id="rId10"/>
    <p:sldId id="258" r:id="rId11"/>
    <p:sldId id="259" r:id="rId12"/>
    <p:sldId id="261" r:id="rId13"/>
    <p:sldId id="262" r:id="rId14"/>
    <p:sldId id="263" r:id="rId15"/>
    <p:sldId id="267" r:id="rId16"/>
    <p:sldId id="264" r:id="rId17"/>
    <p:sldId id="266"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07" autoAdjust="0"/>
    <p:restoredTop sz="94660"/>
  </p:normalViewPr>
  <p:slideViewPr>
    <p:cSldViewPr snapToGrid="0">
      <p:cViewPr varScale="1">
        <p:scale>
          <a:sx n="72" d="100"/>
          <a:sy n="72" d="100"/>
        </p:scale>
        <p:origin x="72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1675886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352716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945844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4C78D8-2354-4B0B-9338-64697965F286}"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13155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4C78D8-2354-4B0B-9338-64697965F286}" type="datetimeFigureOut">
              <a:rPr lang="en-GB" smtClean="0"/>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400806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4C78D8-2354-4B0B-9338-64697965F286}" type="datetimeFigureOut">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859558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4C78D8-2354-4B0B-9338-64697965F286}" type="datetimeFigureOut">
              <a:rPr lang="en-GB" smtClean="0"/>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090844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94C78D8-2354-4B0B-9338-64697965F286}"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243598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94C78D8-2354-4B0B-9338-64697965F286}"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3449710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879343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27150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1319599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74079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503671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3464734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790280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4C78D8-2354-4B0B-9338-64697965F286}" type="datetimeFigureOut">
              <a:rPr lang="en-GB" smtClean="0"/>
              <a:t>28/01/2019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D4CBFEC-9EA7-4D3C-816A-9465AF39F8A8}" type="slidenum">
              <a:rPr lang="en-GB" smtClean="0"/>
              <a:t>‹#›</a:t>
            </a:fld>
            <a:endParaRPr lang="en-GB"/>
          </a:p>
        </p:txBody>
      </p:sp>
    </p:spTree>
    <p:extLst>
      <p:ext uri="{BB962C8B-B14F-4D97-AF65-F5344CB8AC3E}">
        <p14:creationId xmlns:p14="http://schemas.microsoft.com/office/powerpoint/2010/main" val="70730488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vox.com/2015/9/14/9319695/refugee-migrant-differenc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unhcr.org/"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unhcr.org/pages/49da0e466.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uk-34167271" TargetMode="External"/><Relationship Id="rId2" Type="http://schemas.openxmlformats.org/officeDocument/2006/relationships/hyperlink" Target="https://www.gov.uk/government/speeches/vulnerable-persons-relocation-scheme-for-syrian-nationals"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theguardian.com/uk-news/2017/feb/10/why-has-the-uk-ended-its-dubs-child-refugee-scheme"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B35A-9B03-49ED-99EF-1A9D1D56B6D9}"/>
              </a:ext>
            </a:extLst>
          </p:cNvPr>
          <p:cNvSpPr>
            <a:spLocks noGrp="1"/>
          </p:cNvSpPr>
          <p:nvPr>
            <p:ph type="title"/>
          </p:nvPr>
        </p:nvSpPr>
        <p:spPr/>
        <p:txBody>
          <a:bodyPr/>
          <a:lstStyle/>
          <a:p>
            <a:r>
              <a:rPr lang="en-GB" dirty="0"/>
              <a:t>Hi </a:t>
            </a:r>
            <a:r>
              <a:rPr lang="en-GB" dirty="0" err="1"/>
              <a:t>im</a:t>
            </a:r>
            <a:r>
              <a:rPr lang="en-GB" dirty="0"/>
              <a:t> Tanya Tamplin </a:t>
            </a:r>
            <a:r>
              <a:rPr lang="en-GB" dirty="0" err="1"/>
              <a:t>im</a:t>
            </a:r>
            <a:r>
              <a:rPr lang="en-GB" dirty="0"/>
              <a:t> going to conduct a short video </a:t>
            </a:r>
          </a:p>
        </p:txBody>
      </p:sp>
      <p:sp>
        <p:nvSpPr>
          <p:cNvPr id="3" name="Content Placeholder 2">
            <a:extLst>
              <a:ext uri="{FF2B5EF4-FFF2-40B4-BE49-F238E27FC236}">
                <a16:creationId xmlns:a16="http://schemas.microsoft.com/office/drawing/2014/main" id="{F354D902-B500-4B09-BECE-158482B2A775}"/>
              </a:ext>
            </a:extLst>
          </p:cNvPr>
          <p:cNvSpPr>
            <a:spLocks noGrp="1"/>
          </p:cNvSpPr>
          <p:nvPr>
            <p:ph idx="1"/>
          </p:nvPr>
        </p:nvSpPr>
        <p:spPr>
          <a:xfrm>
            <a:off x="706362" y="2160589"/>
            <a:ext cx="8596668" cy="3880773"/>
          </a:xfrm>
        </p:spPr>
        <p:txBody>
          <a:bodyPr>
            <a:normAutofit/>
          </a:bodyPr>
          <a:lstStyle/>
          <a:p>
            <a:pPr marL="0" indent="0">
              <a:buNone/>
            </a:pPr>
            <a:r>
              <a:rPr lang="en-GB" sz="2400" dirty="0"/>
              <a:t>By applying an intersectional perspective I will critically examine opposing positions on my chosen current issue:</a:t>
            </a:r>
          </a:p>
          <a:p>
            <a:pPr marL="0" indent="0">
              <a:buNone/>
            </a:pPr>
            <a:endParaRPr lang="en-GB" sz="2400" dirty="0"/>
          </a:p>
          <a:p>
            <a:pPr marL="0" indent="0">
              <a:buNone/>
            </a:pPr>
            <a:r>
              <a:rPr lang="en-GB" sz="2400" dirty="0"/>
              <a:t>My current issue is refugees</a:t>
            </a:r>
          </a:p>
        </p:txBody>
      </p:sp>
    </p:spTree>
    <p:extLst>
      <p:ext uri="{BB962C8B-B14F-4D97-AF65-F5344CB8AC3E}">
        <p14:creationId xmlns:p14="http://schemas.microsoft.com/office/powerpoint/2010/main" val="1430842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82F2-2602-4DA8-BDBE-B68A11E048E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93A7C65-8D59-4C24-98E5-C370720BA14C}"/>
              </a:ext>
            </a:extLst>
          </p:cNvPr>
          <p:cNvSpPr>
            <a:spLocks noGrp="1"/>
          </p:cNvSpPr>
          <p:nvPr>
            <p:ph idx="1"/>
          </p:nvPr>
        </p:nvSpPr>
        <p:spPr/>
        <p:txBody>
          <a:bodyPr/>
          <a:lstStyle/>
          <a:p>
            <a:r>
              <a:rPr lang="en-GB" dirty="0"/>
              <a:t>What is an Intersectional perspective</a:t>
            </a:r>
          </a:p>
          <a:p>
            <a:r>
              <a:rPr lang="en-GB" dirty="0" err="1"/>
              <a:t>Kimberle</a:t>
            </a:r>
            <a:r>
              <a:rPr lang="en-GB" dirty="0"/>
              <a:t> Crenshaw theory</a:t>
            </a:r>
          </a:p>
          <a:p>
            <a:r>
              <a:rPr lang="en-GB" dirty="0"/>
              <a:t>Political parties views on refugees</a:t>
            </a:r>
          </a:p>
          <a:p>
            <a:r>
              <a:rPr lang="en-GB" dirty="0"/>
              <a:t>Defining a refugee</a:t>
            </a:r>
          </a:p>
          <a:p>
            <a:r>
              <a:rPr lang="en-GB" dirty="0"/>
              <a:t>Fire arms being sold to the middle east</a:t>
            </a:r>
          </a:p>
          <a:p>
            <a:endParaRPr lang="en-GB" dirty="0"/>
          </a:p>
        </p:txBody>
      </p:sp>
    </p:spTree>
    <p:extLst>
      <p:ext uri="{BB962C8B-B14F-4D97-AF65-F5344CB8AC3E}">
        <p14:creationId xmlns:p14="http://schemas.microsoft.com/office/powerpoint/2010/main" val="140203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9C224-440D-44D5-AE0B-16C9F3F683D0}"/>
              </a:ext>
            </a:extLst>
          </p:cNvPr>
          <p:cNvSpPr>
            <a:spLocks noGrp="1"/>
          </p:cNvSpPr>
          <p:nvPr>
            <p:ph type="title"/>
          </p:nvPr>
        </p:nvSpPr>
        <p:spPr/>
        <p:txBody>
          <a:bodyPr/>
          <a:lstStyle/>
          <a:p>
            <a:r>
              <a:rPr lang="en-GB" dirty="0"/>
              <a:t>Intersectionality:</a:t>
            </a:r>
          </a:p>
        </p:txBody>
      </p:sp>
      <p:sp>
        <p:nvSpPr>
          <p:cNvPr id="3" name="Content Placeholder 2">
            <a:extLst>
              <a:ext uri="{FF2B5EF4-FFF2-40B4-BE49-F238E27FC236}">
                <a16:creationId xmlns:a16="http://schemas.microsoft.com/office/drawing/2014/main" id="{49DAD8A8-EE75-4C10-BF78-4006C9D0B3AD}"/>
              </a:ext>
            </a:extLst>
          </p:cNvPr>
          <p:cNvSpPr>
            <a:spLocks noGrp="1"/>
          </p:cNvSpPr>
          <p:nvPr>
            <p:ph idx="1"/>
          </p:nvPr>
        </p:nvSpPr>
        <p:spPr/>
        <p:txBody>
          <a:bodyPr>
            <a:normAutofit/>
          </a:bodyPr>
          <a:lstStyle/>
          <a:p>
            <a:r>
              <a:rPr lang="en-GB" sz="2400" dirty="0"/>
              <a:t>The interconnection of nature of social categorizations such as class, race and gender as they apply to a given group or individual or as regarded as creating overlapping and interdependent systems of disadvantage or discrimination </a:t>
            </a:r>
          </a:p>
          <a:p>
            <a:r>
              <a:rPr lang="en-GB" sz="2400" i="1" dirty="0"/>
              <a:t>‘through an awareness of intersectionality, we can better acknowledge and ground the differences among us’</a:t>
            </a:r>
            <a:endParaRPr lang="en-GB" sz="2400" dirty="0"/>
          </a:p>
          <a:p>
            <a:pPr marL="0" indent="0">
              <a:buNone/>
            </a:pPr>
            <a:r>
              <a:rPr lang="en-GB" sz="2400" dirty="0"/>
              <a:t>                                                         </a:t>
            </a:r>
          </a:p>
          <a:p>
            <a:pPr marL="0" indent="0">
              <a:buNone/>
            </a:pPr>
            <a:r>
              <a:rPr lang="en-GB" sz="2400" dirty="0"/>
              <a:t>                                                                   Crenshaw, 2014)</a:t>
            </a:r>
          </a:p>
        </p:txBody>
      </p:sp>
    </p:spTree>
    <p:extLst>
      <p:ext uri="{BB962C8B-B14F-4D97-AF65-F5344CB8AC3E}">
        <p14:creationId xmlns:p14="http://schemas.microsoft.com/office/powerpoint/2010/main" val="2864207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8A23-36CF-48D2-93C8-9D35FED3AA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9A3910-9E01-470F-BFA4-1A2B4300B2BB}"/>
              </a:ext>
            </a:extLst>
          </p:cNvPr>
          <p:cNvSpPr>
            <a:spLocks noGrp="1"/>
          </p:cNvSpPr>
          <p:nvPr>
            <p:ph idx="1"/>
          </p:nvPr>
        </p:nvSpPr>
        <p:spPr>
          <a:xfrm>
            <a:off x="677334" y="1045029"/>
            <a:ext cx="8596668" cy="4996333"/>
          </a:xfrm>
        </p:spPr>
        <p:txBody>
          <a:bodyPr>
            <a:noAutofit/>
          </a:bodyPr>
          <a:lstStyle/>
          <a:p>
            <a:r>
              <a:rPr lang="en-GB" sz="2000" dirty="0"/>
              <a:t>Intersectionality is, by it's own rules, divisive. It seeks to put everything into tidy little boxes, but of course you can't create all those boxes without drawing lines between individuals. Right from the start, talking about the discrimination of a black woman, you can see the process as it will eventually, </a:t>
            </a:r>
            <a:r>
              <a:rPr lang="en-GB" sz="2000" dirty="0" err="1"/>
              <a:t>predicitbly</a:t>
            </a:r>
            <a:r>
              <a:rPr lang="en-GB" sz="2000" dirty="0"/>
              <a:t>, break down. What about black lesbians (3 axis)? Black lesbian paraplegics (4 axis)? Black lesbian paraplegics with white partners (5 axis)? Black lesbian paraplegics with perfume allergies and white partners (6 axis)? And so on... Intersectionality (coupled with political correctness) is what has brought us to this mess of identity politics, the hierarchy of victimhood, and the overall radical left game of oppression </a:t>
            </a:r>
            <a:r>
              <a:rPr lang="en-GB" sz="2000" dirty="0" err="1"/>
              <a:t>olympics</a:t>
            </a:r>
            <a:r>
              <a:rPr lang="en-GB" sz="2000" dirty="0"/>
              <a:t>. This is not to say that there aren't problems we need to solve, big problems, but intersectionality conflates things more often than it helps. By it's nature, it puts too much focus on symptoms, not on underlying conditions. It's a bad idea. Individualism, actually treating </a:t>
            </a:r>
            <a:r>
              <a:rPr lang="en-GB" sz="2000" dirty="0" err="1"/>
              <a:t>eveyone</a:t>
            </a:r>
            <a:r>
              <a:rPr lang="en-GB" sz="2000" dirty="0"/>
              <a:t> equally, as capable, responsible adults, and policies that protect the rights of individual citizens over that of any special interest groups, would be a good place to start.﻿ </a:t>
            </a:r>
          </a:p>
        </p:txBody>
      </p:sp>
    </p:spTree>
    <p:extLst>
      <p:ext uri="{BB962C8B-B14F-4D97-AF65-F5344CB8AC3E}">
        <p14:creationId xmlns:p14="http://schemas.microsoft.com/office/powerpoint/2010/main" val="3455282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D1BEE-6F6E-4C86-A574-8030C0625F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8CC8EF-F51F-486C-AE3A-EF4BCBFA45BB}"/>
              </a:ext>
            </a:extLst>
          </p:cNvPr>
          <p:cNvSpPr>
            <a:spLocks noGrp="1"/>
          </p:cNvSpPr>
          <p:nvPr>
            <p:ph idx="1"/>
          </p:nvPr>
        </p:nvSpPr>
        <p:spPr/>
        <p:txBody>
          <a:bodyPr/>
          <a:lstStyle/>
          <a:p>
            <a:pPr fontAlgn="base"/>
            <a:r>
              <a:rPr lang="en-GB" b="1" dirty="0" err="1"/>
              <a:t>Kimberlé</a:t>
            </a:r>
            <a:r>
              <a:rPr lang="en-GB" b="1" dirty="0"/>
              <a:t> Crenshaw on intersectionality: “she came up  with an everyday metaphor that anyone could use”</a:t>
            </a:r>
          </a:p>
          <a:p>
            <a:pPr marL="0" indent="0" fontAlgn="base">
              <a:buNone/>
            </a:pPr>
            <a:endParaRPr lang="en-GB" dirty="0"/>
          </a:p>
          <a:p>
            <a:pPr fontAlgn="base"/>
            <a:r>
              <a:rPr lang="en-GB" dirty="0"/>
              <a:t>I Intersectionality –  theory of how different types of discrimination interaction has brought law professor </a:t>
            </a:r>
            <a:r>
              <a:rPr lang="en-GB" dirty="0" err="1"/>
              <a:t>Kimberlé</a:t>
            </a:r>
            <a:r>
              <a:rPr lang="en-GB" dirty="0"/>
              <a:t> Crenshaw global attention., she talks  about how both feminist and anti-racist campaigns have left “women of colour invisible in plain sight”.</a:t>
            </a:r>
          </a:p>
          <a:p>
            <a:endParaRPr lang="en-GB" dirty="0"/>
          </a:p>
        </p:txBody>
      </p:sp>
    </p:spTree>
    <p:extLst>
      <p:ext uri="{BB962C8B-B14F-4D97-AF65-F5344CB8AC3E}">
        <p14:creationId xmlns:p14="http://schemas.microsoft.com/office/powerpoint/2010/main" val="2914657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9DE2C9C-7164-4795-9BC7-76A471E0E240}"/>
              </a:ext>
            </a:extLst>
          </p:cNvPr>
          <p:cNvSpPr/>
          <p:nvPr/>
        </p:nvSpPr>
        <p:spPr>
          <a:xfrm>
            <a:off x="2332382" y="1166842"/>
            <a:ext cx="7527235" cy="4616648"/>
          </a:xfrm>
          <a:prstGeom prst="rect">
            <a:avLst/>
          </a:prstGeom>
        </p:spPr>
        <p:txBody>
          <a:bodyPr wrap="square">
            <a:spAutoFit/>
          </a:bodyPr>
          <a:lstStyle/>
          <a:p>
            <a:r>
              <a:rPr lang="en-GB" sz="2000" b="1" i="0" u="none" strike="noStrike" dirty="0">
                <a:solidFill>
                  <a:srgbClr val="000000"/>
                </a:solidFill>
                <a:effectLst/>
                <a:latin typeface="Helvetica" panose="020B0604020202020204" pitchFamily="34" charset="0"/>
              </a:rPr>
              <a:t>What is the difference between a refugee, an asylum seeker and a migrant? Does it really matter to understand their definition? Yes, absolutely.</a:t>
            </a:r>
          </a:p>
          <a:p>
            <a:endParaRPr lang="en-GB" dirty="0">
              <a:solidFill>
                <a:srgbClr val="000000"/>
              </a:solidFill>
              <a:latin typeface="Helvetica" panose="020B0604020202020204" pitchFamily="34" charset="0"/>
            </a:endParaRPr>
          </a:p>
          <a:p>
            <a:endParaRPr lang="en-GB" b="0" i="0" u="none" strike="noStrike" dirty="0">
              <a:solidFill>
                <a:srgbClr val="000000"/>
              </a:solidFill>
              <a:effectLst/>
              <a:latin typeface="Helvetica" panose="020B0604020202020204" pitchFamily="34" charset="0"/>
            </a:endParaRPr>
          </a:p>
          <a:p>
            <a:r>
              <a:rPr lang="en-GB" b="0" i="0" u="none" strike="noStrike" dirty="0">
                <a:solidFill>
                  <a:srgbClr val="000000"/>
                </a:solidFill>
                <a:effectLst/>
                <a:latin typeface="Helvetica" panose="020B0604020202020204" pitchFamily="34" charset="0"/>
              </a:rPr>
              <a:t>It’s crucial today to understand what an asylum seeker or a refugee is because of all the misconceptions and misunderstandings around those terms.</a:t>
            </a:r>
          </a:p>
          <a:p>
            <a:r>
              <a:rPr lang="en-GB" b="0" i="0" u="none" strike="noStrike" dirty="0">
                <a:solidFill>
                  <a:srgbClr val="000000"/>
                </a:solidFill>
                <a:effectLst/>
                <a:latin typeface="Helvetica" panose="020B0604020202020204" pitchFamily="34" charset="0"/>
              </a:rPr>
              <a:t>Al Jazeera announced recently that it wasn’t going to refer anymore to the Mediterranean “migrant crisis”, instead it would call it a “refugee crisis”. More than 72,000 have now signed a petition on Change.org urging the BBC to use the term “refugee crisis” instead of “migrant crisis”.</a:t>
            </a:r>
          </a:p>
          <a:p>
            <a:r>
              <a:rPr lang="en-GB" b="0" i="0" u="none" strike="noStrike" dirty="0">
                <a:solidFill>
                  <a:srgbClr val="000000"/>
                </a:solidFill>
                <a:effectLst/>
                <a:latin typeface="Helvetica" panose="020B0604020202020204" pitchFamily="34" charset="0"/>
              </a:rPr>
              <a:t>The terms have distinct meanings, and despite some grey area, confusing them completely leads to problems for those respective populations.</a:t>
            </a:r>
          </a:p>
        </p:txBody>
      </p:sp>
    </p:spTree>
    <p:extLst>
      <p:ext uri="{BB962C8B-B14F-4D97-AF65-F5344CB8AC3E}">
        <p14:creationId xmlns:p14="http://schemas.microsoft.com/office/powerpoint/2010/main" val="205489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2B31D7-450D-4852-82A3-7D8A4D3A5764}"/>
              </a:ext>
            </a:extLst>
          </p:cNvPr>
          <p:cNvSpPr txBox="1"/>
          <p:nvPr/>
        </p:nvSpPr>
        <p:spPr>
          <a:xfrm>
            <a:off x="1179443" y="859809"/>
            <a:ext cx="10018644" cy="5632311"/>
          </a:xfrm>
          <a:prstGeom prst="rect">
            <a:avLst/>
          </a:prstGeom>
          <a:noFill/>
        </p:spPr>
        <p:txBody>
          <a:bodyPr wrap="square" rtlCol="0">
            <a:spAutoFit/>
          </a:bodyPr>
          <a:lstStyle/>
          <a:p>
            <a:pPr algn="just"/>
            <a:r>
              <a:rPr lang="en-GB" b="1" dirty="0">
                <a:latin typeface="Times New Roman" panose="02020603050405020304" pitchFamily="18" charset="0"/>
                <a:cs typeface="Times New Roman" panose="02020603050405020304" pitchFamily="18" charset="0"/>
              </a:rPr>
              <a:t>What is a refugee</a:t>
            </a:r>
          </a:p>
          <a:p>
            <a:pPr algn="just"/>
            <a:r>
              <a:rPr lang="en-GB" b="1" dirty="0">
                <a:latin typeface="Times New Roman" panose="02020603050405020304" pitchFamily="18" charset="0"/>
                <a:cs typeface="Times New Roman" panose="02020603050405020304" pitchFamily="18" charset="0"/>
              </a:rPr>
              <a:t>Definition: </a:t>
            </a:r>
            <a:r>
              <a:rPr lang="en-GB" dirty="0">
                <a:latin typeface="Times New Roman" panose="02020603050405020304" pitchFamily="18" charset="0"/>
                <a:cs typeface="Times New Roman" panose="02020603050405020304" pitchFamily="18" charset="0"/>
              </a:rPr>
              <a:t>Refugees are people fleeing armed conflicts or persecution. There were 19,5 million of them worldwide at the end of 2014 according to UNHCR. Their situation is so perilous that they cross national borders to seek safety in nearby countries and become recognised as refugees with access to assistance from states and aid organisations.</a:t>
            </a:r>
          </a:p>
          <a:p>
            <a:pPr algn="just"/>
            <a:r>
              <a:rPr lang="en-GB" dirty="0">
                <a:latin typeface="Times New Roman" panose="02020603050405020304" pitchFamily="18" charset="0"/>
                <a:cs typeface="Times New Roman" panose="02020603050405020304" pitchFamily="18" charset="0"/>
              </a:rPr>
              <a:t>An important piece of this is that refugees are protected by international law, specifically the 1951 Refugee Convention. But even the terms </a:t>
            </a:r>
            <a:r>
              <a:rPr lang="en-GB" u="sng" dirty="0">
                <a:latin typeface="Times New Roman" panose="02020603050405020304" pitchFamily="18" charset="0"/>
                <a:cs typeface="Times New Roman" panose="02020603050405020304" pitchFamily="18" charset="0"/>
                <a:hlinkClick r:id="rId2"/>
              </a:rPr>
              <a:t>refugee and asylum seeker</a:t>
            </a:r>
            <a:r>
              <a:rPr lang="en-GB" dirty="0">
                <a:latin typeface="Times New Roman" panose="02020603050405020304" pitchFamily="18" charset="0"/>
                <a:cs typeface="Times New Roman" panose="02020603050405020304" pitchFamily="18" charset="0"/>
              </a:rPr>
              <a:t> are often confused.</a:t>
            </a:r>
          </a:p>
          <a:p>
            <a:pPr algn="just"/>
            <a:r>
              <a:rPr lang="en-GB" b="1" dirty="0">
                <a:latin typeface="Times New Roman" panose="02020603050405020304" pitchFamily="18" charset="0"/>
                <a:cs typeface="Times New Roman" panose="02020603050405020304" pitchFamily="18" charset="0"/>
              </a:rPr>
              <a:t>What is an asylum seeker</a:t>
            </a:r>
          </a:p>
          <a:p>
            <a:pPr algn="just"/>
            <a:r>
              <a:rPr lang="en-GB" b="1" dirty="0">
                <a:latin typeface="Times New Roman" panose="02020603050405020304" pitchFamily="18" charset="0"/>
                <a:cs typeface="Times New Roman" panose="02020603050405020304" pitchFamily="18" charset="0"/>
              </a:rPr>
              <a:t>Definition: </a:t>
            </a:r>
            <a:r>
              <a:rPr lang="en-GB" dirty="0">
                <a:latin typeface="Times New Roman" panose="02020603050405020304" pitchFamily="18" charset="0"/>
                <a:cs typeface="Times New Roman" panose="02020603050405020304" pitchFamily="18" charset="0"/>
              </a:rPr>
              <a:t>An asylum seeker is someone who claims to be a refugee but whose claim hasn’t been evaluated. This person would have applied for asylum on the grounds that returning to his or her country would lead to persecution on account of race, religion, nationality or political beliefs.</a:t>
            </a:r>
          </a:p>
          <a:p>
            <a:pPr algn="just"/>
            <a:r>
              <a:rPr lang="en-GB" dirty="0">
                <a:latin typeface="Times New Roman" panose="02020603050405020304" pitchFamily="18" charset="0"/>
                <a:cs typeface="Times New Roman" panose="02020603050405020304" pitchFamily="18" charset="0"/>
              </a:rPr>
              <a:t>Someone is an asylum seeker for so long as their application is pending. So not every asylum seeker will be recognised as a refugee, but every refugee is initially an asylum seeker.</a:t>
            </a:r>
          </a:p>
          <a:p>
            <a:pPr algn="just"/>
            <a:r>
              <a:rPr lang="en-GB" b="1" dirty="0">
                <a:latin typeface="Times New Roman" panose="02020603050405020304" pitchFamily="18" charset="0"/>
                <a:cs typeface="Times New Roman" panose="02020603050405020304" pitchFamily="18" charset="0"/>
              </a:rPr>
              <a:t>Becoming a refugee</a:t>
            </a:r>
          </a:p>
          <a:p>
            <a:pPr algn="just"/>
            <a:r>
              <a:rPr lang="en-GB" dirty="0">
                <a:latin typeface="Times New Roman" panose="02020603050405020304" pitchFamily="18" charset="0"/>
                <a:cs typeface="Times New Roman" panose="02020603050405020304" pitchFamily="18" charset="0"/>
              </a:rPr>
              <a:t>A vital part of being recognised as a refugee is Refugee Status Determination (RSD), a legal process that governments or UNHCR use to determine whether a person seeking international protection is considered a refugee under international, national or regional law.</a:t>
            </a:r>
          </a:p>
          <a:p>
            <a:pPr algn="just"/>
            <a:r>
              <a:rPr lang="en-GB" dirty="0">
                <a:latin typeface="Times New Roman" panose="02020603050405020304" pitchFamily="18" charset="0"/>
                <a:cs typeface="Times New Roman" panose="02020603050405020304" pitchFamily="18" charset="0"/>
              </a:rPr>
              <a:t>The process can be lengthy, complicated and is certainly imperfect. There is still no single uniting model for RSD. States do have the primary responsibility for determining the status of asylum seekers but UNHCR will step in where states are unable or unwilling.</a:t>
            </a:r>
          </a:p>
        </p:txBody>
      </p:sp>
    </p:spTree>
    <p:extLst>
      <p:ext uri="{BB962C8B-B14F-4D97-AF65-F5344CB8AC3E}">
        <p14:creationId xmlns:p14="http://schemas.microsoft.com/office/powerpoint/2010/main" val="67399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F96ED6-57EB-4D56-80F7-41FC09AA3136}"/>
              </a:ext>
            </a:extLst>
          </p:cNvPr>
          <p:cNvSpPr/>
          <p:nvPr/>
        </p:nvSpPr>
        <p:spPr>
          <a:xfrm>
            <a:off x="1404730" y="1192696"/>
            <a:ext cx="7739270" cy="2585323"/>
          </a:xfrm>
          <a:prstGeom prst="rect">
            <a:avLst/>
          </a:prstGeom>
        </p:spPr>
        <p:txBody>
          <a:bodyPr wrap="square">
            <a:spAutoFit/>
          </a:bodyPr>
          <a:lstStyle/>
          <a:p>
            <a:pPr algn="just"/>
            <a:r>
              <a:rPr lang="en-GB" b="1" dirty="0">
                <a:latin typeface="Times New Roman" panose="02020603050405020304" pitchFamily="18" charset="0"/>
                <a:cs typeface="Times New Roman" panose="02020603050405020304" pitchFamily="18" charset="0"/>
              </a:rPr>
              <a:t>What is a migrant</a:t>
            </a:r>
          </a:p>
          <a:p>
            <a:pPr algn="just"/>
            <a:r>
              <a:rPr lang="en-GB" b="1" dirty="0">
                <a:latin typeface="Times New Roman" panose="02020603050405020304" pitchFamily="18" charset="0"/>
                <a:cs typeface="Times New Roman" panose="02020603050405020304" pitchFamily="18" charset="0"/>
              </a:rPr>
              <a:t>Definition: </a:t>
            </a:r>
            <a:r>
              <a:rPr lang="en-GB" dirty="0">
                <a:latin typeface="Times New Roman" panose="02020603050405020304" pitchFamily="18" charset="0"/>
                <a:cs typeface="Times New Roman" panose="02020603050405020304" pitchFamily="18" charset="0"/>
              </a:rPr>
              <a:t>Migrants choose to move not because of a direct threat or persecution but mainly to improve their lives:</a:t>
            </a:r>
          </a:p>
          <a:p>
            <a:pPr algn="just"/>
            <a:r>
              <a:rPr lang="en-GB" dirty="0">
                <a:latin typeface="Times New Roman" panose="02020603050405020304" pitchFamily="18" charset="0"/>
                <a:cs typeface="Times New Roman" panose="02020603050405020304" pitchFamily="18" charset="0"/>
              </a:rPr>
              <a:t>Finding work</a:t>
            </a:r>
          </a:p>
          <a:p>
            <a:pPr algn="just"/>
            <a:r>
              <a:rPr lang="en-GB" dirty="0">
                <a:latin typeface="Times New Roman" panose="02020603050405020304" pitchFamily="18" charset="0"/>
                <a:cs typeface="Times New Roman" panose="02020603050405020304" pitchFamily="18" charset="0"/>
              </a:rPr>
              <a:t>Seeking better education</a:t>
            </a:r>
          </a:p>
          <a:p>
            <a:pPr algn="just"/>
            <a:r>
              <a:rPr lang="en-GB" dirty="0">
                <a:latin typeface="Times New Roman" panose="02020603050405020304" pitchFamily="18" charset="0"/>
                <a:cs typeface="Times New Roman" panose="02020603050405020304" pitchFamily="18" charset="0"/>
              </a:rPr>
              <a:t>Reuniting with family</a:t>
            </a:r>
          </a:p>
          <a:p>
            <a:pPr algn="just"/>
            <a:r>
              <a:rPr lang="en-GB" dirty="0">
                <a:latin typeface="Times New Roman" panose="02020603050405020304" pitchFamily="18" charset="0"/>
                <a:cs typeface="Times New Roman" panose="02020603050405020304" pitchFamily="18" charset="0"/>
              </a:rPr>
              <a:t>Unlike refugees who cannot safely return home, migrants can return home if they wish. This distinction is important for governments, since countries handle migrants under their own immigration laws and processes.</a:t>
            </a:r>
          </a:p>
        </p:txBody>
      </p:sp>
    </p:spTree>
    <p:extLst>
      <p:ext uri="{BB962C8B-B14F-4D97-AF65-F5344CB8AC3E}">
        <p14:creationId xmlns:p14="http://schemas.microsoft.com/office/powerpoint/2010/main" val="583225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7169BB-75A0-4266-A786-8F093BE04FCF}"/>
              </a:ext>
            </a:extLst>
          </p:cNvPr>
          <p:cNvSpPr/>
          <p:nvPr/>
        </p:nvSpPr>
        <p:spPr>
          <a:xfrm>
            <a:off x="1219199" y="1404730"/>
            <a:ext cx="8799443" cy="1938992"/>
          </a:xfrm>
          <a:prstGeom prst="rect">
            <a:avLst/>
          </a:prstGeom>
        </p:spPr>
        <p:txBody>
          <a:bodyPr wrap="square">
            <a:spAutoFit/>
          </a:bodyPr>
          <a:lstStyle/>
          <a:p>
            <a:r>
              <a:rPr lang="en-GB" sz="2400" dirty="0">
                <a:solidFill>
                  <a:srgbClr val="111111"/>
                </a:solidFill>
                <a:latin typeface="Roboto"/>
              </a:rPr>
              <a:t>The </a:t>
            </a:r>
            <a:r>
              <a:rPr lang="en-GB" sz="2400" b="1" dirty="0">
                <a:solidFill>
                  <a:srgbClr val="111111"/>
                </a:solidFill>
                <a:latin typeface="&amp;quot"/>
              </a:rPr>
              <a:t>Human</a:t>
            </a:r>
            <a:r>
              <a:rPr lang="en-GB" sz="2400" dirty="0">
                <a:solidFill>
                  <a:srgbClr val="111111"/>
                </a:solidFill>
                <a:latin typeface="Roboto"/>
              </a:rPr>
              <a:t> </a:t>
            </a:r>
            <a:r>
              <a:rPr lang="en-GB" sz="2400" b="1" dirty="0">
                <a:solidFill>
                  <a:srgbClr val="111111"/>
                </a:solidFill>
                <a:latin typeface="&amp;quot"/>
              </a:rPr>
              <a:t>Rights</a:t>
            </a:r>
            <a:r>
              <a:rPr lang="en-GB" sz="2400" dirty="0">
                <a:solidFill>
                  <a:srgbClr val="111111"/>
                </a:solidFill>
                <a:latin typeface="Roboto"/>
              </a:rPr>
              <a:t> </a:t>
            </a:r>
            <a:r>
              <a:rPr lang="en-GB" sz="2400" b="1" dirty="0">
                <a:solidFill>
                  <a:srgbClr val="111111"/>
                </a:solidFill>
                <a:latin typeface="&amp;quot"/>
              </a:rPr>
              <a:t>Act</a:t>
            </a:r>
            <a:r>
              <a:rPr lang="en-GB" sz="2400" dirty="0">
                <a:solidFill>
                  <a:srgbClr val="111111"/>
                </a:solidFill>
                <a:latin typeface="Roboto"/>
              </a:rPr>
              <a:t> 1998 (c42) is an </a:t>
            </a:r>
            <a:r>
              <a:rPr lang="en-GB" sz="2400" b="1" dirty="0">
                <a:solidFill>
                  <a:srgbClr val="111111"/>
                </a:solidFill>
                <a:latin typeface="&amp;quot"/>
              </a:rPr>
              <a:t>Act</a:t>
            </a:r>
            <a:r>
              <a:rPr lang="en-GB" sz="2400" dirty="0">
                <a:solidFill>
                  <a:srgbClr val="111111"/>
                </a:solidFill>
                <a:latin typeface="Roboto"/>
              </a:rPr>
              <a:t> of Parliament of the United Kingdom which received Royal Assent on 9 November 1998, and mostly came into force on 2 October 2000. Its aim was to incorporate into UK law the </a:t>
            </a:r>
            <a:r>
              <a:rPr lang="en-GB" sz="2400" b="1" dirty="0">
                <a:solidFill>
                  <a:srgbClr val="111111"/>
                </a:solidFill>
                <a:latin typeface="&amp;quot"/>
              </a:rPr>
              <a:t>rights</a:t>
            </a:r>
            <a:r>
              <a:rPr lang="en-GB" sz="2400" dirty="0">
                <a:solidFill>
                  <a:srgbClr val="111111"/>
                </a:solidFill>
                <a:latin typeface="Roboto"/>
              </a:rPr>
              <a:t> contained in the European Convention on </a:t>
            </a:r>
            <a:r>
              <a:rPr lang="en-GB" sz="2400" b="1" dirty="0">
                <a:solidFill>
                  <a:srgbClr val="111111"/>
                </a:solidFill>
                <a:latin typeface="&amp;quot"/>
              </a:rPr>
              <a:t>Human</a:t>
            </a:r>
            <a:r>
              <a:rPr lang="en-GB" sz="2400" dirty="0">
                <a:solidFill>
                  <a:srgbClr val="111111"/>
                </a:solidFill>
                <a:latin typeface="Roboto"/>
              </a:rPr>
              <a:t> </a:t>
            </a:r>
            <a:r>
              <a:rPr lang="en-GB" sz="2400" b="1" dirty="0">
                <a:solidFill>
                  <a:srgbClr val="111111"/>
                </a:solidFill>
                <a:latin typeface="&amp;quot"/>
              </a:rPr>
              <a:t>Rights</a:t>
            </a:r>
            <a:r>
              <a:rPr lang="en-GB" sz="2400" dirty="0">
                <a:solidFill>
                  <a:srgbClr val="111111"/>
                </a:solidFill>
                <a:latin typeface="Roboto"/>
              </a:rPr>
              <a:t>.</a:t>
            </a:r>
            <a:endParaRPr lang="en-GB" sz="2400" dirty="0"/>
          </a:p>
        </p:txBody>
      </p:sp>
    </p:spTree>
    <p:extLst>
      <p:ext uri="{BB962C8B-B14F-4D97-AF65-F5344CB8AC3E}">
        <p14:creationId xmlns:p14="http://schemas.microsoft.com/office/powerpoint/2010/main" val="2348170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9D394D2-EC8E-40ED-AB14-BA4F2165D5B0}"/>
              </a:ext>
            </a:extLst>
          </p:cNvPr>
          <p:cNvSpPr/>
          <p:nvPr/>
        </p:nvSpPr>
        <p:spPr>
          <a:xfrm>
            <a:off x="1787857" y="655093"/>
            <a:ext cx="7356143" cy="3416320"/>
          </a:xfrm>
          <a:prstGeom prst="rect">
            <a:avLst/>
          </a:prstGeom>
        </p:spPr>
        <p:txBody>
          <a:bodyPr wrap="square">
            <a:spAutoFit/>
          </a:bodyPr>
          <a:lstStyle/>
          <a:p>
            <a:r>
              <a:rPr lang="en-GB" b="0" i="0" u="none" strike="noStrike" dirty="0">
                <a:solidFill>
                  <a:srgbClr val="333333"/>
                </a:solidFill>
                <a:effectLst/>
                <a:latin typeface="&amp;quot"/>
              </a:rPr>
              <a:t>The world is witnessing the highest levels of displacement on record. An unprecedented 65.6 million people around the world have been forced from home by conflict and persecution at the end of 2016. Among them are nearly 22.5 million refugees, over half of whom are under the age of 18. There are also 10 million stateless people, who have been denied a nationality and access to basic rights such as education, healthcare, employment and freedom of movement. </a:t>
            </a:r>
          </a:p>
          <a:p>
            <a:r>
              <a:rPr lang="en-GB" b="0" i="0" u="none" strike="noStrike" dirty="0">
                <a:solidFill>
                  <a:srgbClr val="666666"/>
                </a:solidFill>
                <a:effectLst/>
                <a:latin typeface="&amp;quot"/>
              </a:rPr>
              <a:t>An agency to help Refugees</a:t>
            </a:r>
          </a:p>
          <a:p>
            <a:r>
              <a:rPr lang="en-GB" b="0" i="0" u="none" strike="noStrike" dirty="0">
                <a:solidFill>
                  <a:srgbClr val="333333"/>
                </a:solidFill>
                <a:effectLst/>
                <a:latin typeface="&amp;quot"/>
              </a:rPr>
              <a:t>People fleeing persecution and conflict have been granted asylum in foreign lands for thousands of years. The UN agency that helps refugees is </a:t>
            </a:r>
            <a:r>
              <a:rPr lang="en-GB" b="0" i="0" u="sng" strike="noStrike" dirty="0">
                <a:solidFill>
                  <a:srgbClr val="000000"/>
                </a:solidFill>
                <a:effectLst/>
                <a:latin typeface="&amp;quot"/>
                <a:hlinkClick r:id="rId2"/>
              </a:rPr>
              <a:t>UNHCR</a:t>
            </a:r>
            <a:r>
              <a:rPr lang="en-GB" b="0" i="0" u="none" strike="noStrike" dirty="0">
                <a:solidFill>
                  <a:srgbClr val="333333"/>
                </a:solidFill>
                <a:effectLst/>
                <a:latin typeface="&amp;quot"/>
              </a:rPr>
              <a:t> (also known as the UN Refugee Agency), which emerged in the wake of World War II to help Europeans displaced by that conflict.</a:t>
            </a:r>
          </a:p>
        </p:txBody>
      </p:sp>
    </p:spTree>
    <p:extLst>
      <p:ext uri="{BB962C8B-B14F-4D97-AF65-F5344CB8AC3E}">
        <p14:creationId xmlns:p14="http://schemas.microsoft.com/office/powerpoint/2010/main" val="3742986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B96E95-B04E-4D10-BE50-8C2E7B67407B}"/>
              </a:ext>
            </a:extLst>
          </p:cNvPr>
          <p:cNvSpPr/>
          <p:nvPr/>
        </p:nvSpPr>
        <p:spPr>
          <a:xfrm>
            <a:off x="3048000" y="889844"/>
            <a:ext cx="6096000" cy="5078313"/>
          </a:xfrm>
          <a:prstGeom prst="rect">
            <a:avLst/>
          </a:prstGeom>
        </p:spPr>
        <p:txBody>
          <a:bodyPr>
            <a:spAutoFit/>
          </a:bodyPr>
          <a:lstStyle/>
          <a:p>
            <a:r>
              <a:rPr lang="en-GB" b="0" i="0" u="none" strike="noStrike" dirty="0">
                <a:solidFill>
                  <a:srgbClr val="333333"/>
                </a:solidFill>
                <a:effectLst/>
                <a:latin typeface="&amp;quot"/>
              </a:rPr>
              <a:t>UNHCR was established on December 14, 1950 by the UN General Assembly with a three-year mandate to complete its work and then disband. The following year, on July 28, the legal foundation of helping refugees and the basic statute guiding UNHCR's work, the </a:t>
            </a:r>
            <a:r>
              <a:rPr lang="en-GB" b="0" i="0" u="sng" strike="noStrike" dirty="0">
                <a:solidFill>
                  <a:srgbClr val="000000"/>
                </a:solidFill>
                <a:effectLst/>
                <a:latin typeface="&amp;quot"/>
                <a:hlinkClick r:id="rId2"/>
              </a:rPr>
              <a:t>United Nations Convention relating to the Status of Refugees</a:t>
            </a:r>
            <a:r>
              <a:rPr lang="en-GB" b="0" i="0" u="none" strike="noStrike" dirty="0">
                <a:solidFill>
                  <a:srgbClr val="333333"/>
                </a:solidFill>
                <a:effectLst/>
                <a:latin typeface="&amp;quot"/>
              </a:rPr>
              <a:t>, was adopted. So instead of ending its work after three years, UNHCR has been working ever since to help refugees.</a:t>
            </a:r>
          </a:p>
          <a:p>
            <a:r>
              <a:rPr lang="en-GB" b="0" i="0" u="none" strike="noStrike" dirty="0">
                <a:solidFill>
                  <a:srgbClr val="333333"/>
                </a:solidFill>
                <a:effectLst/>
                <a:latin typeface="&amp;quot"/>
              </a:rPr>
              <a:t>In the 1960s, the decolonization of Africa produced the first of that continent's numerous refugee crises needing UNHCR intervention. Over the following two decades, UNHCR had to help with displacement crises in Asia and Latin America. By the end of the century there were fresh refugee problems in Africa and, turning full circle, new waves of refugees in Europe from the series of wars in the Balkans.</a:t>
            </a:r>
          </a:p>
          <a:p>
            <a:r>
              <a:rPr lang="en-GB" b="0" i="0" u="none" strike="noStrike" dirty="0">
                <a:solidFill>
                  <a:srgbClr val="333333"/>
                </a:solidFill>
                <a:effectLst/>
                <a:latin typeface="&amp;quot"/>
              </a:rPr>
              <a:t>In a world  here  nearly 20 people are forcibly displaced every minute as a result of conflict or persecution, the work of UNHCR is more important than ever before.</a:t>
            </a:r>
          </a:p>
        </p:txBody>
      </p:sp>
    </p:spTree>
    <p:extLst>
      <p:ext uri="{BB962C8B-B14F-4D97-AF65-F5344CB8AC3E}">
        <p14:creationId xmlns:p14="http://schemas.microsoft.com/office/powerpoint/2010/main" val="1840151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BF12D2-1033-47FB-83F4-4F93E274FE31}"/>
              </a:ext>
            </a:extLst>
          </p:cNvPr>
          <p:cNvSpPr/>
          <p:nvPr/>
        </p:nvSpPr>
        <p:spPr>
          <a:xfrm>
            <a:off x="1321432" y="728870"/>
            <a:ext cx="7779026" cy="5078313"/>
          </a:xfrm>
          <a:prstGeom prst="rect">
            <a:avLst/>
          </a:prstGeom>
        </p:spPr>
        <p:txBody>
          <a:bodyPr wrap="square">
            <a:spAutoFit/>
          </a:bodyPr>
          <a:lstStyle/>
          <a:p>
            <a:pPr fontAlgn="base"/>
            <a:r>
              <a:rPr lang="en-GB" b="1" dirty="0">
                <a:solidFill>
                  <a:srgbClr val="404040"/>
                </a:solidFill>
                <a:latin typeface="Helmet"/>
              </a:rPr>
              <a:t>Labour has criticised government plans to re-settle 20,000 Syrian refugees in Britain by 2020, saying 4,000 a year is "not enough".</a:t>
            </a:r>
          </a:p>
          <a:p>
            <a:pPr fontAlgn="base"/>
            <a:r>
              <a:rPr lang="en-GB" dirty="0">
                <a:solidFill>
                  <a:srgbClr val="404040"/>
                </a:solidFill>
                <a:latin typeface="Helmet"/>
              </a:rPr>
              <a:t>Shadow home secretary Yvette Cooper called for more urgency and said the UK should also take in some of those who have already reached Europe.</a:t>
            </a:r>
          </a:p>
          <a:p>
            <a:pPr fontAlgn="base"/>
            <a:r>
              <a:rPr lang="en-GB" dirty="0">
                <a:solidFill>
                  <a:srgbClr val="404040"/>
                </a:solidFill>
                <a:latin typeface="Helmet"/>
              </a:rPr>
              <a:t>Home Secretary Theresa May said the government was doing "everything it can" to help refugees most in need.</a:t>
            </a:r>
          </a:p>
          <a:p>
            <a:pPr fontAlgn="base"/>
            <a:r>
              <a:rPr lang="en-GB" dirty="0">
                <a:solidFill>
                  <a:srgbClr val="404040"/>
                </a:solidFill>
                <a:latin typeface="Helmet"/>
              </a:rPr>
              <a:t>MPs were holding an emergency debate on the UK response to the migrant crisis.</a:t>
            </a:r>
          </a:p>
          <a:p>
            <a:pPr fontAlgn="base"/>
            <a:r>
              <a:rPr lang="en-GB" dirty="0">
                <a:solidFill>
                  <a:srgbClr val="404040"/>
                </a:solidFill>
                <a:latin typeface="Helmet"/>
              </a:rPr>
              <a:t>David Cameron announced on Monday that the UK will accept up to 20,000 refugees from camps surrounding Syria.</a:t>
            </a:r>
          </a:p>
          <a:p>
            <a:pPr fontAlgn="base"/>
            <a:r>
              <a:rPr lang="en-GB" dirty="0">
                <a:solidFill>
                  <a:srgbClr val="404040"/>
                </a:solidFill>
                <a:latin typeface="Helmet"/>
              </a:rPr>
              <a:t>The prime minister said the UK had a "moral responsibility" to those displaced by the conflict in Syria.</a:t>
            </a:r>
          </a:p>
          <a:p>
            <a:pPr fontAlgn="base"/>
            <a:r>
              <a:rPr lang="en-GB" dirty="0">
                <a:solidFill>
                  <a:srgbClr val="404040"/>
                </a:solidFill>
                <a:latin typeface="Helmet"/>
              </a:rPr>
              <a:t>But he said taking people from camps in Syria, Turkey and Jordan would provide a "direct and safe" route to safety, instead of encouraging them to make the "hazardous" journey across the Mediterranean by boat. </a:t>
            </a:r>
          </a:p>
          <a:p>
            <a:pPr fontAlgn="base"/>
            <a:endParaRPr lang="en-GB" dirty="0">
              <a:solidFill>
                <a:srgbClr val="404040"/>
              </a:solidFill>
              <a:latin typeface="Helmet"/>
            </a:endParaRPr>
          </a:p>
          <a:p>
            <a:pPr fontAlgn="base"/>
            <a:r>
              <a:rPr lang="en-GB" dirty="0"/>
              <a:t>The new arrivals will be offered five-year humanitarian visas, under the </a:t>
            </a:r>
            <a:r>
              <a:rPr lang="en-GB" b="1" dirty="0">
                <a:hlinkClick r:id="rId2"/>
              </a:rPr>
              <a:t>Vulnerable Persons Relocation Scheme</a:t>
            </a:r>
            <a:r>
              <a:rPr lang="en-GB" dirty="0"/>
              <a:t>, and </a:t>
            </a:r>
            <a:r>
              <a:rPr lang="en-GB" b="1" dirty="0">
                <a:hlinkClick r:id="rId3"/>
              </a:rPr>
              <a:t>their resettlement will be paid for in the first year from the overseas aid budget</a:t>
            </a:r>
            <a:r>
              <a:rPr lang="en-GB" dirty="0"/>
              <a:t>.</a:t>
            </a:r>
            <a:endParaRPr lang="en-GB" b="0" i="0" u="none" strike="noStrike" dirty="0">
              <a:solidFill>
                <a:srgbClr val="404040"/>
              </a:solidFill>
              <a:effectLst/>
              <a:latin typeface="Helmet"/>
            </a:endParaRPr>
          </a:p>
        </p:txBody>
      </p:sp>
    </p:spTree>
    <p:extLst>
      <p:ext uri="{BB962C8B-B14F-4D97-AF65-F5344CB8AC3E}">
        <p14:creationId xmlns:p14="http://schemas.microsoft.com/office/powerpoint/2010/main" val="1646865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11E25E-B96E-44B2-B529-7CB986EDB3DE}"/>
              </a:ext>
            </a:extLst>
          </p:cNvPr>
          <p:cNvSpPr/>
          <p:nvPr/>
        </p:nvSpPr>
        <p:spPr>
          <a:xfrm>
            <a:off x="1484243" y="609601"/>
            <a:ext cx="7659757" cy="4524315"/>
          </a:xfrm>
          <a:prstGeom prst="rect">
            <a:avLst/>
          </a:prstGeom>
        </p:spPr>
        <p:txBody>
          <a:bodyPr wrap="square">
            <a:spAutoFit/>
          </a:bodyPr>
          <a:lstStyle/>
          <a:p>
            <a:pPr fontAlgn="base"/>
            <a:r>
              <a:rPr lang="en-GB" dirty="0">
                <a:solidFill>
                  <a:srgbClr val="191919"/>
                </a:solidFill>
                <a:latin typeface="&amp;quot"/>
              </a:rPr>
              <a:t>Recently, conservative governments on both sides of the Atlantic have been working hard to make refugee migration more difficult. In the United States, Donald Trump signed an executive order shortly after his inauguration blocking refugees and immigrants from seven Muslim-majority countries. In the United Kingdom, the government has announced that </a:t>
            </a:r>
            <a:r>
              <a:rPr lang="en-GB" dirty="0">
                <a:solidFill>
                  <a:srgbClr val="000000"/>
                </a:solidFill>
                <a:latin typeface="&amp;quot"/>
                <a:hlinkClick r:id="rId2"/>
              </a:rPr>
              <a:t>the Dubs programme</a:t>
            </a:r>
            <a:r>
              <a:rPr lang="en-GB" dirty="0">
                <a:solidFill>
                  <a:srgbClr val="191919"/>
                </a:solidFill>
                <a:latin typeface="&amp;quot"/>
              </a:rPr>
              <a:t>, a scheme to resettle unaccompanied child refugees, will be closed down. When the ‘Dubs amendment’ to the Immigration Act passed last year, its supporters thought that Britain had committed to taking in 3000 child refugees. By the time the scheme is discontinued this month, Britain will have resettled only 350.</a:t>
            </a:r>
          </a:p>
          <a:p>
            <a:pPr fontAlgn="base"/>
            <a:r>
              <a:rPr lang="en-GB" dirty="0">
                <a:solidFill>
                  <a:srgbClr val="191919"/>
                </a:solidFill>
                <a:latin typeface="&amp;quot"/>
              </a:rPr>
              <a:t>Both moves now face legal action, with some significant progress already made in the American courts. But even as we let the lawyers work to protect civil liberties, it is imperative that conservatives make amends for their recent failure to stand up for refugee rights. Conservatives are supposed to be the political stewards of life, liberty, responsibility, and inheritance. But on the issue of refugee rights, we are failing our characteristically staunch commitment to these values.</a:t>
            </a:r>
            <a:endParaRPr lang="en-GB" b="0" i="0" u="none" strike="noStrike" dirty="0">
              <a:solidFill>
                <a:srgbClr val="191919"/>
              </a:solidFill>
              <a:effectLst/>
              <a:latin typeface="&amp;quot"/>
            </a:endParaRPr>
          </a:p>
        </p:txBody>
      </p:sp>
    </p:spTree>
    <p:extLst>
      <p:ext uri="{BB962C8B-B14F-4D97-AF65-F5344CB8AC3E}">
        <p14:creationId xmlns:p14="http://schemas.microsoft.com/office/powerpoint/2010/main" val="351456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60194B-37B0-4597-BC80-28610012BDC4}"/>
              </a:ext>
            </a:extLst>
          </p:cNvPr>
          <p:cNvSpPr/>
          <p:nvPr/>
        </p:nvSpPr>
        <p:spPr>
          <a:xfrm>
            <a:off x="3048000" y="612845"/>
            <a:ext cx="6096000" cy="5632311"/>
          </a:xfrm>
          <a:prstGeom prst="rect">
            <a:avLst/>
          </a:prstGeom>
        </p:spPr>
        <p:txBody>
          <a:bodyPr>
            <a:spAutoFit/>
          </a:bodyPr>
          <a:lstStyle/>
          <a:p>
            <a:r>
              <a:rPr lang="en-GB" dirty="0">
                <a:solidFill>
                  <a:srgbClr val="333333"/>
                </a:solidFill>
                <a:latin typeface="&amp;quot"/>
              </a:rPr>
              <a:t>In today's western world there is a irrational fear of everything. Whether it is air travel, sharks  or crime we have a fear of everything. This is mainly created by media who constantly show scary things, because fear sells. This is what has happened with Islam and Muslims.</a:t>
            </a:r>
          </a:p>
          <a:p>
            <a:r>
              <a:rPr lang="en-GB" dirty="0">
                <a:solidFill>
                  <a:srgbClr val="333333"/>
                </a:solidFill>
                <a:latin typeface="&amp;quot"/>
              </a:rPr>
              <a:t>I'm guessing by refugees you primarily mean ones that are fleeing from Syria and Iraq and maybe some in Africa. These people are all fleeing from Muslim countries. This is why we don't allow many in the country. We have a fear of Islam and unfortunately these needy people have to deal with the horrifying consequences of this.</a:t>
            </a:r>
          </a:p>
          <a:p>
            <a:r>
              <a:rPr lang="en-GB" dirty="0">
                <a:solidFill>
                  <a:srgbClr val="333333"/>
                </a:solidFill>
                <a:latin typeface="&amp;quot"/>
              </a:rPr>
              <a:t>These people are fleeing the very terrorist groups that we fear but we still think that these people will do harm. As a result we marginalise Muslims everywhere regardless if they are a refugee or not. This actually is relatively dangerous and has caused many Muslims to become disenfranchised with western culture and perpetrate terrorist acts. We have seen this in Germany where infamously a refugee shot at many people at a shopping centre. Acts like this only add to our fears about Muslims.</a:t>
            </a:r>
            <a:endParaRPr lang="en-GB" b="0" i="0" u="none" strike="noStrike" dirty="0">
              <a:solidFill>
                <a:srgbClr val="333333"/>
              </a:solidFill>
              <a:effectLst/>
              <a:latin typeface="&amp;quot"/>
            </a:endParaRPr>
          </a:p>
        </p:txBody>
      </p:sp>
    </p:spTree>
    <p:extLst>
      <p:ext uri="{BB962C8B-B14F-4D97-AF65-F5344CB8AC3E}">
        <p14:creationId xmlns:p14="http://schemas.microsoft.com/office/powerpoint/2010/main" val="858497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26BED2-56D9-48F4-BB5F-E6A20BCE90A1}"/>
              </a:ext>
            </a:extLst>
          </p:cNvPr>
          <p:cNvSpPr/>
          <p:nvPr/>
        </p:nvSpPr>
        <p:spPr>
          <a:xfrm>
            <a:off x="1828800" y="1311964"/>
            <a:ext cx="7315200" cy="4247317"/>
          </a:xfrm>
          <a:prstGeom prst="rect">
            <a:avLst/>
          </a:prstGeom>
        </p:spPr>
        <p:txBody>
          <a:bodyPr wrap="square">
            <a:spAutoFit/>
          </a:bodyPr>
          <a:lstStyle/>
          <a:p>
            <a:r>
              <a:rPr lang="en-GB" dirty="0">
                <a:solidFill>
                  <a:srgbClr val="0B0C0C"/>
                </a:solidFill>
                <a:latin typeface="&amp;quot"/>
              </a:rPr>
              <a:t>There were 25,771 asylum applications from main applicants in the year ending June 2015, an increase of 10% compared with the previous year (23,515). The number of applications remains low relative to the peak number of applications in 2002 (84,132).</a:t>
            </a:r>
          </a:p>
          <a:p>
            <a:r>
              <a:rPr lang="en-GB" dirty="0">
                <a:solidFill>
                  <a:srgbClr val="0B0C0C"/>
                </a:solidFill>
                <a:latin typeface="&amp;quot"/>
              </a:rPr>
              <a:t>In the year ending June 2015, the largest number of applications for asylum came from nationals of Eritrea (3,568), followed by Pakistan (2,302) and Syria (2,204). Grant rates for asylum, humanitarian protection, discretionary leave or other grants of stay vary between nationalities. For example, 87% of the initial decisions made for nationals of Syria were grants, compared with 73% for Eritrean nationals and 22% for Pakistani nationals.</a:t>
            </a:r>
          </a:p>
          <a:p>
            <a:r>
              <a:rPr lang="en-GB" dirty="0">
                <a:solidFill>
                  <a:srgbClr val="0B0C0C"/>
                </a:solidFill>
                <a:latin typeface="&amp;quot"/>
              </a:rPr>
              <a:t>Most applications for asylum are made by those already in the country (90% of applications) rather than by people at their time of arriving in the UK at a port. Applicants tend to be young and male.</a:t>
            </a:r>
          </a:p>
          <a:p>
            <a:r>
              <a:rPr lang="en-GB" dirty="0">
                <a:solidFill>
                  <a:srgbClr val="0B0C0C"/>
                </a:solidFill>
                <a:latin typeface="&amp;quot"/>
              </a:rPr>
              <a:t>In the year ending June 2015, the number of initial decisions on asylum applications more than doubled to 28,538.</a:t>
            </a:r>
            <a:endParaRPr lang="en-GB" b="0" i="0" u="none" strike="noStrike" dirty="0">
              <a:solidFill>
                <a:srgbClr val="0B0C0C"/>
              </a:solidFill>
              <a:effectLst/>
              <a:latin typeface="&amp;quot"/>
            </a:endParaRPr>
          </a:p>
        </p:txBody>
      </p:sp>
    </p:spTree>
    <p:extLst>
      <p:ext uri="{BB962C8B-B14F-4D97-AF65-F5344CB8AC3E}">
        <p14:creationId xmlns:p14="http://schemas.microsoft.com/office/powerpoint/2010/main" val="524813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6BF84-7CDB-4DF1-A9B8-5AD9B30FF8AE}"/>
              </a:ext>
            </a:extLst>
          </p:cNvPr>
          <p:cNvSpPr/>
          <p:nvPr/>
        </p:nvSpPr>
        <p:spPr>
          <a:xfrm>
            <a:off x="675859" y="423139"/>
            <a:ext cx="11184835" cy="5909310"/>
          </a:xfrm>
          <a:prstGeom prst="rect">
            <a:avLst/>
          </a:prstGeom>
        </p:spPr>
        <p:txBody>
          <a:bodyPr wrap="square">
            <a:spAutoFit/>
          </a:bodyPr>
          <a:lstStyle/>
          <a:p>
            <a:endParaRPr lang="en-GB" dirty="0">
              <a:solidFill>
                <a:srgbClr val="333333"/>
              </a:solidFill>
            </a:endParaRPr>
          </a:p>
          <a:p>
            <a:r>
              <a:rPr lang="en-GB" b="1" dirty="0">
                <a:solidFill>
                  <a:srgbClr val="333333"/>
                </a:solidFill>
                <a:latin typeface="Lato"/>
              </a:rPr>
              <a:t>To start the year, Dr Jonathan Darling, Senior Lecturer in Human Geography specialising in the politics and ethics of forced migration, and </a:t>
            </a:r>
            <a:r>
              <a:rPr lang="en-GB" b="1" dirty="0" err="1">
                <a:solidFill>
                  <a:srgbClr val="333333"/>
                </a:solidFill>
                <a:latin typeface="Lato"/>
              </a:rPr>
              <a:t>Gulwali</a:t>
            </a:r>
            <a:r>
              <a:rPr lang="en-GB" b="1" dirty="0">
                <a:solidFill>
                  <a:srgbClr val="333333"/>
                </a:solidFill>
                <a:latin typeface="Lato"/>
              </a:rPr>
              <a:t> </a:t>
            </a:r>
            <a:r>
              <a:rPr lang="en-GB" b="1" dirty="0" err="1">
                <a:solidFill>
                  <a:srgbClr val="333333"/>
                </a:solidFill>
                <a:latin typeface="Lato"/>
              </a:rPr>
              <a:t>Passarlay</a:t>
            </a:r>
            <a:r>
              <a:rPr lang="en-GB" b="1" dirty="0">
                <a:solidFill>
                  <a:srgbClr val="333333"/>
                </a:solidFill>
                <a:latin typeface="Lato"/>
              </a:rPr>
              <a:t>, Afghan refugee, politics graduate and author of ‘The Lightless Sky’, reflect on how government might support asylum seekers and refugees in 2017. Together, they discuss the challenges of the last year and propose five ways that policy can respond over the coming year. </a:t>
            </a:r>
          </a:p>
          <a:p>
            <a:endParaRPr lang="en-GB" dirty="0">
              <a:solidFill>
                <a:srgbClr val="333333"/>
              </a:solidFill>
              <a:latin typeface="Lato"/>
            </a:endParaRPr>
          </a:p>
          <a:p>
            <a:pPr>
              <a:buFont typeface="Arial" panose="020B0604020202020204" pitchFamily="34" charset="0"/>
              <a:buChar char="•"/>
            </a:pPr>
            <a:r>
              <a:rPr lang="en-GB" dirty="0">
                <a:solidFill>
                  <a:srgbClr val="333333"/>
                </a:solidFill>
                <a:latin typeface="Lato"/>
              </a:rPr>
              <a:t>European countries need to coordinate safe and legal routes for asylum seekers after 2016 saw the highest death toll in the Mediterranean on record</a:t>
            </a:r>
          </a:p>
          <a:p>
            <a:pPr>
              <a:buFont typeface="Arial" panose="020B0604020202020204" pitchFamily="34" charset="0"/>
              <a:buChar char="•"/>
            </a:pPr>
            <a:r>
              <a:rPr lang="en-GB" dirty="0">
                <a:solidFill>
                  <a:srgbClr val="333333"/>
                </a:solidFill>
                <a:latin typeface="Lato"/>
              </a:rPr>
              <a:t>Sponsorship of refugees should be encouraged but should not come in place of government commitments to fund support</a:t>
            </a:r>
          </a:p>
          <a:p>
            <a:pPr>
              <a:buFont typeface="Arial" panose="020B0604020202020204" pitchFamily="34" charset="0"/>
              <a:buChar char="•"/>
            </a:pPr>
            <a:r>
              <a:rPr lang="en-GB" dirty="0">
                <a:solidFill>
                  <a:srgbClr val="333333"/>
                </a:solidFill>
                <a:latin typeface="Lato"/>
              </a:rPr>
              <a:t>The treatment of those in the asylum system should be measured on the same standards and expectations as those arriving with refugee status</a:t>
            </a:r>
          </a:p>
          <a:p>
            <a:pPr>
              <a:buFont typeface="Arial" panose="020B0604020202020204" pitchFamily="34" charset="0"/>
              <a:buChar char="•"/>
            </a:pPr>
            <a:r>
              <a:rPr lang="en-GB" dirty="0">
                <a:solidFill>
                  <a:srgbClr val="333333"/>
                </a:solidFill>
                <a:latin typeface="Lato"/>
              </a:rPr>
              <a:t>The government needs to be much more effective and transparent in communicating its refugee policy</a:t>
            </a:r>
          </a:p>
          <a:p>
            <a:pPr>
              <a:buFont typeface="Arial" panose="020B0604020202020204" pitchFamily="34" charset="0"/>
              <a:buChar char="•"/>
            </a:pPr>
            <a:r>
              <a:rPr lang="en-GB" dirty="0">
                <a:solidFill>
                  <a:srgbClr val="333333"/>
                </a:solidFill>
                <a:latin typeface="Lato"/>
              </a:rPr>
              <a:t>Refugees and their rights must be included in a shared vision of Britain’s collective future.</a:t>
            </a:r>
          </a:p>
          <a:p>
            <a:r>
              <a:rPr lang="en-GB" dirty="0">
                <a:solidFill>
                  <a:srgbClr val="333333"/>
                </a:solidFill>
                <a:latin typeface="Lato"/>
              </a:rPr>
              <a:t>Whilst the number of overall arrivals of refugees in Europe fell slightly in 2016, the scale of movement is still significant and means that migration poses a policy challenge across Europe that is not going away any time soon. As long as global conditions of political instability, insecurity, persecution and conflict persist, then the patterns of refugee mobility seen throughout recent years are likely to remain with us. This reality poses a stark question – what can be done to address the challenges of refugee displacement and to learn the lessons of the recent past?</a:t>
            </a:r>
            <a:endParaRPr lang="en-GB" b="0" i="0" u="none" strike="noStrike" dirty="0">
              <a:solidFill>
                <a:srgbClr val="333333"/>
              </a:solidFill>
              <a:effectLst/>
              <a:latin typeface="Lato"/>
            </a:endParaRPr>
          </a:p>
        </p:txBody>
      </p:sp>
    </p:spTree>
    <p:extLst>
      <p:ext uri="{BB962C8B-B14F-4D97-AF65-F5344CB8AC3E}">
        <p14:creationId xmlns:p14="http://schemas.microsoft.com/office/powerpoint/2010/main" val="1150443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EAA333-DE86-48F4-9496-9009A0483536}"/>
              </a:ext>
            </a:extLst>
          </p:cNvPr>
          <p:cNvSpPr/>
          <p:nvPr/>
        </p:nvSpPr>
        <p:spPr>
          <a:xfrm>
            <a:off x="1311965" y="1683026"/>
            <a:ext cx="7832035" cy="2862322"/>
          </a:xfrm>
          <a:prstGeom prst="rect">
            <a:avLst/>
          </a:prstGeom>
        </p:spPr>
        <p:txBody>
          <a:bodyPr wrap="square">
            <a:spAutoFit/>
          </a:bodyPr>
          <a:lstStyle/>
          <a:p>
            <a:r>
              <a:rPr lang="en-GB" dirty="0">
                <a:solidFill>
                  <a:srgbClr val="121212"/>
                </a:solidFill>
                <a:latin typeface="Guardian Text Egyptian Web"/>
              </a:rPr>
              <a:t>The Middle East is plunging deeper into an arms race, with an estimated $18bn expected to be spent on weapons this year, a development that experts warn is fuelling serious tension and conflict in the region. </a:t>
            </a:r>
          </a:p>
          <a:p>
            <a:endParaRPr lang="en-GB" dirty="0"/>
          </a:p>
          <a:p>
            <a:r>
              <a:rPr lang="en-GB" dirty="0"/>
              <a:t>Unpresidential level of sales in weapons by the west.</a:t>
            </a:r>
          </a:p>
          <a:p>
            <a:endParaRPr lang="en-GB" dirty="0"/>
          </a:p>
          <a:p>
            <a:r>
              <a:rPr lang="en-GB" dirty="0"/>
              <a:t>Mainly to sunny gulf states</a:t>
            </a:r>
          </a:p>
          <a:p>
            <a:endParaRPr lang="en-GB" dirty="0"/>
          </a:p>
          <a:p>
            <a:r>
              <a:rPr lang="en-GB" dirty="0"/>
              <a:t>Vladimir Putin decision was to allow delivery of S-300 along with air missiles</a:t>
            </a:r>
          </a:p>
        </p:txBody>
      </p:sp>
    </p:spTree>
    <p:extLst>
      <p:ext uri="{BB962C8B-B14F-4D97-AF65-F5344CB8AC3E}">
        <p14:creationId xmlns:p14="http://schemas.microsoft.com/office/powerpoint/2010/main" val="957842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51FA6-2E9C-46B2-93FB-BA72482905BF}"/>
              </a:ext>
            </a:extLst>
          </p:cNvPr>
          <p:cNvSpPr txBox="1"/>
          <p:nvPr/>
        </p:nvSpPr>
        <p:spPr>
          <a:xfrm>
            <a:off x="4731657" y="1741714"/>
            <a:ext cx="4122057" cy="2585323"/>
          </a:xfrm>
          <a:prstGeom prst="rect">
            <a:avLst/>
          </a:prstGeom>
          <a:noFill/>
        </p:spPr>
        <p:txBody>
          <a:bodyPr wrap="square" rtlCol="0">
            <a:spAutoFit/>
          </a:bodyPr>
          <a:lstStyle/>
          <a:p>
            <a:r>
              <a:rPr lang="en-GB" dirty="0"/>
              <a:t>In conclusion to this video, it defined what a refugee was, it illustrated the meaning  of intersectionality and highlighted how individuals are being categorized. It talked about political views on migrants and refugees and how labour seems to be more for refuges and how the conservatives seem against refugees.</a:t>
            </a:r>
          </a:p>
        </p:txBody>
      </p:sp>
    </p:spTree>
    <p:extLst>
      <p:ext uri="{BB962C8B-B14F-4D97-AF65-F5344CB8AC3E}">
        <p14:creationId xmlns:p14="http://schemas.microsoft.com/office/powerpoint/2010/main" val="4824861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7602</TotalTime>
  <Words>1566</Words>
  <Application>Microsoft Office PowerPoint</Application>
  <PresentationFormat>Widescreen</PresentationFormat>
  <Paragraphs>82</Paragraphs>
  <Slides>18</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&amp;quot</vt:lpstr>
      <vt:lpstr>Arial</vt:lpstr>
      <vt:lpstr>Guardian Text Egyptian Web</vt:lpstr>
      <vt:lpstr>Helmet</vt:lpstr>
      <vt:lpstr>Helvetica</vt:lpstr>
      <vt:lpstr>Lato</vt:lpstr>
      <vt:lpstr>Roboto</vt:lpstr>
      <vt:lpstr>Times New Roman</vt:lpstr>
      <vt:lpstr>Trebuchet MS</vt:lpstr>
      <vt:lpstr>Wingdings 3</vt:lpstr>
      <vt:lpstr>Facet</vt:lpstr>
      <vt:lpstr>Hi im Tanya Tamplin im going to conduct a short video </vt:lpstr>
      <vt:lpstr>Introduction:</vt:lpstr>
      <vt:lpstr>Intersectionality: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Tania Tamplin (1601918)</dc:creator>
  <cp:lastModifiedBy>Tania Tamplin (1601918)</cp:lastModifiedBy>
  <cp:revision>30</cp:revision>
  <dcterms:created xsi:type="dcterms:W3CDTF">2019-01-23T11:55:02Z</dcterms:created>
  <dcterms:modified xsi:type="dcterms:W3CDTF">2019-01-28T20:03:45Z</dcterms:modified>
</cp:coreProperties>
</file>