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357" r:id="rId2"/>
    <p:sldId id="372" r:id="rId3"/>
    <p:sldId id="384" r:id="rId4"/>
    <p:sldId id="386" r:id="rId5"/>
    <p:sldId id="385" r:id="rId6"/>
    <p:sldId id="352" r:id="rId7"/>
    <p:sldId id="365" r:id="rId8"/>
    <p:sldId id="366" r:id="rId9"/>
    <p:sldId id="277" r:id="rId10"/>
    <p:sldId id="261" r:id="rId11"/>
    <p:sldId id="274" r:id="rId12"/>
    <p:sldId id="262" r:id="rId13"/>
    <p:sldId id="275" r:id="rId14"/>
    <p:sldId id="263" r:id="rId15"/>
    <p:sldId id="363" r:id="rId16"/>
    <p:sldId id="364" r:id="rId17"/>
    <p:sldId id="361" r:id="rId18"/>
    <p:sldId id="360" r:id="rId19"/>
    <p:sldId id="367" r:id="rId20"/>
    <p:sldId id="368" r:id="rId21"/>
    <p:sldId id="369" r:id="rId22"/>
    <p:sldId id="370" r:id="rId23"/>
    <p:sldId id="375" r:id="rId24"/>
    <p:sldId id="383" r:id="rId25"/>
    <p:sldId id="38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A84635-C4C8-4156-8201-D5C8F9ADF839}" v="24" dt="2023-10-27T13:55:32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ntina Bartali" userId="f35004a4-c12f-409a-aa0c-73f304769949" providerId="ADAL" clId="{2FA84635-C4C8-4156-8201-D5C8F9ADF839}"/>
    <pc:docChg chg="custSel addSld modSld">
      <pc:chgData name="Valentina Bartali" userId="f35004a4-c12f-409a-aa0c-73f304769949" providerId="ADAL" clId="{2FA84635-C4C8-4156-8201-D5C8F9ADF839}" dt="2023-10-27T14:03:36.696" v="142"/>
      <pc:docMkLst>
        <pc:docMk/>
      </pc:docMkLst>
      <pc:sldChg chg="modSp mod">
        <pc:chgData name="Valentina Bartali" userId="f35004a4-c12f-409a-aa0c-73f304769949" providerId="ADAL" clId="{2FA84635-C4C8-4156-8201-D5C8F9ADF839}" dt="2023-10-27T13:52:23.919" v="69" actId="108"/>
        <pc:sldMkLst>
          <pc:docMk/>
          <pc:sldMk cId="0" sldId="261"/>
        </pc:sldMkLst>
        <pc:spChg chg="mod">
          <ac:chgData name="Valentina Bartali" userId="f35004a4-c12f-409a-aa0c-73f304769949" providerId="ADAL" clId="{2FA84635-C4C8-4156-8201-D5C8F9ADF839}" dt="2023-10-27T13:52:23.919" v="69" actId="108"/>
          <ac:spMkLst>
            <pc:docMk/>
            <pc:sldMk cId="0" sldId="261"/>
            <ac:spMk id="18435" creationId="{6B16DD45-E378-4EE3-A982-37F50C44E4EA}"/>
          </ac:spMkLst>
        </pc:spChg>
      </pc:sldChg>
      <pc:sldChg chg="modSp mod">
        <pc:chgData name="Valentina Bartali" userId="f35004a4-c12f-409a-aa0c-73f304769949" providerId="ADAL" clId="{2FA84635-C4C8-4156-8201-D5C8F9ADF839}" dt="2023-10-27T13:55:32.549" v="114" actId="1076"/>
        <pc:sldMkLst>
          <pc:docMk/>
          <pc:sldMk cId="0" sldId="263"/>
        </pc:sldMkLst>
        <pc:spChg chg="mod">
          <ac:chgData name="Valentina Bartali" userId="f35004a4-c12f-409a-aa0c-73f304769949" providerId="ADAL" clId="{2FA84635-C4C8-4156-8201-D5C8F9ADF839}" dt="2023-10-27T13:54:02.664" v="82" actId="1076"/>
          <ac:spMkLst>
            <pc:docMk/>
            <pc:sldMk cId="0" sldId="263"/>
            <ac:spMk id="9221" creationId="{64239485-21CD-4DEB-B999-66B5CDD2CE3F}"/>
          </ac:spMkLst>
        </pc:spChg>
        <pc:spChg chg="mod">
          <ac:chgData name="Valentina Bartali" userId="f35004a4-c12f-409a-aa0c-73f304769949" providerId="ADAL" clId="{2FA84635-C4C8-4156-8201-D5C8F9ADF839}" dt="2023-10-27T13:53:45.294" v="77" actId="1076"/>
          <ac:spMkLst>
            <pc:docMk/>
            <pc:sldMk cId="0" sldId="263"/>
            <ac:spMk id="9222" creationId="{336910B2-5F50-44DE-8585-8A73D23BD18D}"/>
          </ac:spMkLst>
        </pc:spChg>
        <pc:spChg chg="mod">
          <ac:chgData name="Valentina Bartali" userId="f35004a4-c12f-409a-aa0c-73f304769949" providerId="ADAL" clId="{2FA84635-C4C8-4156-8201-D5C8F9ADF839}" dt="2023-10-27T13:53:32.064" v="74" actId="1076"/>
          <ac:spMkLst>
            <pc:docMk/>
            <pc:sldMk cId="0" sldId="263"/>
            <ac:spMk id="9224" creationId="{DA9C0F12-35AD-45D7-8814-D4DED0FA24A3}"/>
          </ac:spMkLst>
        </pc:spChg>
        <pc:spChg chg="mod">
          <ac:chgData name="Valentina Bartali" userId="f35004a4-c12f-409a-aa0c-73f304769949" providerId="ADAL" clId="{2FA84635-C4C8-4156-8201-D5C8F9ADF839}" dt="2023-10-27T13:53:39.975" v="76" actId="1076"/>
          <ac:spMkLst>
            <pc:docMk/>
            <pc:sldMk cId="0" sldId="263"/>
            <ac:spMk id="9225" creationId="{4C1C437B-FB2F-4801-A43C-BA71DE19BD0C}"/>
          </ac:spMkLst>
        </pc:spChg>
        <pc:spChg chg="mod">
          <ac:chgData name="Valentina Bartali" userId="f35004a4-c12f-409a-aa0c-73f304769949" providerId="ADAL" clId="{2FA84635-C4C8-4156-8201-D5C8F9ADF839}" dt="2023-10-27T13:53:47.908" v="79" actId="1076"/>
          <ac:spMkLst>
            <pc:docMk/>
            <pc:sldMk cId="0" sldId="263"/>
            <ac:spMk id="9226" creationId="{6BF411BD-19FA-4A1A-8012-9AFC56EE4313}"/>
          </ac:spMkLst>
        </pc:spChg>
        <pc:spChg chg="mod">
          <ac:chgData name="Valentina Bartali" userId="f35004a4-c12f-409a-aa0c-73f304769949" providerId="ADAL" clId="{2FA84635-C4C8-4156-8201-D5C8F9ADF839}" dt="2023-10-27T13:54:06.520" v="83" actId="1076"/>
          <ac:spMkLst>
            <pc:docMk/>
            <pc:sldMk cId="0" sldId="263"/>
            <ac:spMk id="9227" creationId="{F2AA10AC-EDB8-4636-A766-B6795028018F}"/>
          </ac:spMkLst>
        </pc:spChg>
        <pc:spChg chg="mod">
          <ac:chgData name="Valentina Bartali" userId="f35004a4-c12f-409a-aa0c-73f304769949" providerId="ADAL" clId="{2FA84635-C4C8-4156-8201-D5C8F9ADF839}" dt="2023-10-27T13:54:11.212" v="85" actId="1076"/>
          <ac:spMkLst>
            <pc:docMk/>
            <pc:sldMk cId="0" sldId="263"/>
            <ac:spMk id="9228" creationId="{DC08E983-765D-422B-B538-2BFAE6E6A0FC}"/>
          </ac:spMkLst>
        </pc:spChg>
        <pc:spChg chg="mod">
          <ac:chgData name="Valentina Bartali" userId="f35004a4-c12f-409a-aa0c-73f304769949" providerId="ADAL" clId="{2FA84635-C4C8-4156-8201-D5C8F9ADF839}" dt="2023-10-27T13:54:18.356" v="88" actId="1076"/>
          <ac:spMkLst>
            <pc:docMk/>
            <pc:sldMk cId="0" sldId="263"/>
            <ac:spMk id="9229" creationId="{632B8088-7582-4E1D-83FD-5F68A1538A67}"/>
          </ac:spMkLst>
        </pc:spChg>
        <pc:spChg chg="mod">
          <ac:chgData name="Valentina Bartali" userId="f35004a4-c12f-409a-aa0c-73f304769949" providerId="ADAL" clId="{2FA84635-C4C8-4156-8201-D5C8F9ADF839}" dt="2023-10-27T13:53:50.357" v="80" actId="1076"/>
          <ac:spMkLst>
            <pc:docMk/>
            <pc:sldMk cId="0" sldId="263"/>
            <ac:spMk id="9230" creationId="{6DCD94F5-9CB3-4830-8732-99BEE476017E}"/>
          </ac:spMkLst>
        </pc:spChg>
        <pc:spChg chg="mod">
          <ac:chgData name="Valentina Bartali" userId="f35004a4-c12f-409a-aa0c-73f304769949" providerId="ADAL" clId="{2FA84635-C4C8-4156-8201-D5C8F9ADF839}" dt="2023-10-27T13:54:09.657" v="84" actId="1076"/>
          <ac:spMkLst>
            <pc:docMk/>
            <pc:sldMk cId="0" sldId="263"/>
            <ac:spMk id="9231" creationId="{7F283F8D-7FC6-4EF8-8DB1-D530F6735A86}"/>
          </ac:spMkLst>
        </pc:spChg>
        <pc:spChg chg="mod">
          <ac:chgData name="Valentina Bartali" userId="f35004a4-c12f-409a-aa0c-73f304769949" providerId="ADAL" clId="{2FA84635-C4C8-4156-8201-D5C8F9ADF839}" dt="2023-10-27T13:54:12.945" v="86" actId="1076"/>
          <ac:spMkLst>
            <pc:docMk/>
            <pc:sldMk cId="0" sldId="263"/>
            <ac:spMk id="9232" creationId="{8977D7FC-A863-4CAD-AB56-D042605665B8}"/>
          </ac:spMkLst>
        </pc:spChg>
        <pc:spChg chg="mod">
          <ac:chgData name="Valentina Bartali" userId="f35004a4-c12f-409a-aa0c-73f304769949" providerId="ADAL" clId="{2FA84635-C4C8-4156-8201-D5C8F9ADF839}" dt="2023-10-27T13:54:28.610" v="93" actId="1076"/>
          <ac:spMkLst>
            <pc:docMk/>
            <pc:sldMk cId="0" sldId="263"/>
            <ac:spMk id="9233" creationId="{48B4942C-235C-4030-8806-0E7B2E17EA5B}"/>
          </ac:spMkLst>
        </pc:spChg>
        <pc:spChg chg="mod">
          <ac:chgData name="Valentina Bartali" userId="f35004a4-c12f-409a-aa0c-73f304769949" providerId="ADAL" clId="{2FA84635-C4C8-4156-8201-D5C8F9ADF839}" dt="2023-10-27T13:55:32.549" v="114" actId="1076"/>
          <ac:spMkLst>
            <pc:docMk/>
            <pc:sldMk cId="0" sldId="263"/>
            <ac:spMk id="9234" creationId="{03F23F61-8C14-4914-8870-56B145D0D14C}"/>
          </ac:spMkLst>
        </pc:spChg>
        <pc:spChg chg="mod">
          <ac:chgData name="Valentina Bartali" userId="f35004a4-c12f-409a-aa0c-73f304769949" providerId="ADAL" clId="{2FA84635-C4C8-4156-8201-D5C8F9ADF839}" dt="2023-10-27T13:55:24.520" v="111" actId="1076"/>
          <ac:spMkLst>
            <pc:docMk/>
            <pc:sldMk cId="0" sldId="263"/>
            <ac:spMk id="9235" creationId="{B49A2D50-D5B5-46A7-99B1-BCDE578347EC}"/>
          </ac:spMkLst>
        </pc:spChg>
        <pc:spChg chg="mod">
          <ac:chgData name="Valentina Bartali" userId="f35004a4-c12f-409a-aa0c-73f304769949" providerId="ADAL" clId="{2FA84635-C4C8-4156-8201-D5C8F9ADF839}" dt="2023-10-27T13:55:18.728" v="109" actId="1076"/>
          <ac:spMkLst>
            <pc:docMk/>
            <pc:sldMk cId="0" sldId="263"/>
            <ac:spMk id="9236" creationId="{B3082782-83B7-4053-B9DF-E0AE103D03D2}"/>
          </ac:spMkLst>
        </pc:spChg>
        <pc:spChg chg="mod">
          <ac:chgData name="Valentina Bartali" userId="f35004a4-c12f-409a-aa0c-73f304769949" providerId="ADAL" clId="{2FA84635-C4C8-4156-8201-D5C8F9ADF839}" dt="2023-10-27T13:55:12.950" v="107" actId="1076"/>
          <ac:spMkLst>
            <pc:docMk/>
            <pc:sldMk cId="0" sldId="263"/>
            <ac:spMk id="9237" creationId="{DB232FAB-167A-4A10-8233-1EFFB969C76C}"/>
          </ac:spMkLst>
        </pc:spChg>
        <pc:spChg chg="mod">
          <ac:chgData name="Valentina Bartali" userId="f35004a4-c12f-409a-aa0c-73f304769949" providerId="ADAL" clId="{2FA84635-C4C8-4156-8201-D5C8F9ADF839}" dt="2023-10-27T13:53:34.228" v="75" actId="1076"/>
          <ac:spMkLst>
            <pc:docMk/>
            <pc:sldMk cId="0" sldId="263"/>
            <ac:spMk id="9238" creationId="{57471929-2C7B-4D26-ABED-B2263D1165E8}"/>
          </ac:spMkLst>
        </pc:spChg>
        <pc:spChg chg="mod">
          <ac:chgData name="Valentina Bartali" userId="f35004a4-c12f-409a-aa0c-73f304769949" providerId="ADAL" clId="{2FA84635-C4C8-4156-8201-D5C8F9ADF839}" dt="2023-10-27T13:54:26.237" v="92" actId="1076"/>
          <ac:spMkLst>
            <pc:docMk/>
            <pc:sldMk cId="0" sldId="263"/>
            <ac:spMk id="9239" creationId="{2BEE2880-581C-40EF-8048-7244DD53A7F4}"/>
          </ac:spMkLst>
        </pc:spChg>
        <pc:spChg chg="mod">
          <ac:chgData name="Valentina Bartali" userId="f35004a4-c12f-409a-aa0c-73f304769949" providerId="ADAL" clId="{2FA84635-C4C8-4156-8201-D5C8F9ADF839}" dt="2023-10-27T13:54:31.043" v="94" actId="1076"/>
          <ac:spMkLst>
            <pc:docMk/>
            <pc:sldMk cId="0" sldId="263"/>
            <ac:spMk id="9240" creationId="{882FF409-784A-4412-AD06-B767474740AF}"/>
          </ac:spMkLst>
        </pc:spChg>
        <pc:spChg chg="mod">
          <ac:chgData name="Valentina Bartali" userId="f35004a4-c12f-409a-aa0c-73f304769949" providerId="ADAL" clId="{2FA84635-C4C8-4156-8201-D5C8F9ADF839}" dt="2023-10-27T13:55:16.216" v="108" actId="1076"/>
          <ac:spMkLst>
            <pc:docMk/>
            <pc:sldMk cId="0" sldId="263"/>
            <ac:spMk id="9241" creationId="{1B3B99C0-1F59-45F0-ABCB-B46B5C5D9A2C}"/>
          </ac:spMkLst>
        </pc:spChg>
        <pc:spChg chg="mod">
          <ac:chgData name="Valentina Bartali" userId="f35004a4-c12f-409a-aa0c-73f304769949" providerId="ADAL" clId="{2FA84635-C4C8-4156-8201-D5C8F9ADF839}" dt="2023-10-27T13:55:21.927" v="110" actId="1076"/>
          <ac:spMkLst>
            <pc:docMk/>
            <pc:sldMk cId="0" sldId="263"/>
            <ac:spMk id="9242" creationId="{9E48B1BB-7F50-4851-A7BA-55D93F3257AA}"/>
          </ac:spMkLst>
        </pc:spChg>
        <pc:spChg chg="mod">
          <ac:chgData name="Valentina Bartali" userId="f35004a4-c12f-409a-aa0c-73f304769949" providerId="ADAL" clId="{2FA84635-C4C8-4156-8201-D5C8F9ADF839}" dt="2023-10-27T13:55:27.221" v="112" actId="1076"/>
          <ac:spMkLst>
            <pc:docMk/>
            <pc:sldMk cId="0" sldId="263"/>
            <ac:spMk id="9243" creationId="{94E6AB56-5C93-4BEF-A3C7-9FEA3E9997B9}"/>
          </ac:spMkLst>
        </pc:spChg>
        <pc:spChg chg="mod">
          <ac:chgData name="Valentina Bartali" userId="f35004a4-c12f-409a-aa0c-73f304769949" providerId="ADAL" clId="{2FA84635-C4C8-4156-8201-D5C8F9ADF839}" dt="2023-10-27T13:53:22.273" v="73" actId="27636"/>
          <ac:spMkLst>
            <pc:docMk/>
            <pc:sldMk cId="0" sldId="263"/>
            <ac:spMk id="22533" creationId="{F4D5F5FF-437E-444F-BB39-6F06F8C99A60}"/>
          </ac:spMkLst>
        </pc:spChg>
      </pc:sldChg>
      <pc:sldChg chg="modSp mod">
        <pc:chgData name="Valentina Bartali" userId="f35004a4-c12f-409a-aa0c-73f304769949" providerId="ADAL" clId="{2FA84635-C4C8-4156-8201-D5C8F9ADF839}" dt="2023-10-27T13:53:12.907" v="70" actId="20577"/>
        <pc:sldMkLst>
          <pc:docMk/>
          <pc:sldMk cId="0" sldId="275"/>
        </pc:sldMkLst>
        <pc:spChg chg="mod">
          <ac:chgData name="Valentina Bartali" userId="f35004a4-c12f-409a-aa0c-73f304769949" providerId="ADAL" clId="{2FA84635-C4C8-4156-8201-D5C8F9ADF839}" dt="2023-10-27T13:53:12.907" v="70" actId="20577"/>
          <ac:spMkLst>
            <pc:docMk/>
            <pc:sldMk cId="0" sldId="275"/>
            <ac:spMk id="21507" creationId="{F94239D8-3663-4639-963E-55A452EEBABA}"/>
          </ac:spMkLst>
        </pc:spChg>
      </pc:sldChg>
      <pc:sldChg chg="modSp mod modNotesTx">
        <pc:chgData name="Valentina Bartali" userId="f35004a4-c12f-409a-aa0c-73f304769949" providerId="ADAL" clId="{2FA84635-C4C8-4156-8201-D5C8F9ADF839}" dt="2023-10-27T13:51:28.977" v="66" actId="20577"/>
        <pc:sldMkLst>
          <pc:docMk/>
          <pc:sldMk cId="0" sldId="277"/>
        </pc:sldMkLst>
        <pc:spChg chg="mod">
          <ac:chgData name="Valentina Bartali" userId="f35004a4-c12f-409a-aa0c-73f304769949" providerId="ADAL" clId="{2FA84635-C4C8-4156-8201-D5C8F9ADF839}" dt="2023-10-27T13:49:21.181" v="25" actId="20577"/>
          <ac:spMkLst>
            <pc:docMk/>
            <pc:sldMk cId="0" sldId="277"/>
            <ac:spMk id="17410" creationId="{7878224C-4EDE-492F-88EC-9D2EDF2E2102}"/>
          </ac:spMkLst>
        </pc:spChg>
        <pc:spChg chg="mod">
          <ac:chgData name="Valentina Bartali" userId="f35004a4-c12f-409a-aa0c-73f304769949" providerId="ADAL" clId="{2FA84635-C4C8-4156-8201-D5C8F9ADF839}" dt="2023-10-27T13:49:27.693" v="26" actId="20577"/>
          <ac:spMkLst>
            <pc:docMk/>
            <pc:sldMk cId="0" sldId="277"/>
            <ac:spMk id="17411" creationId="{B27F9266-BE66-493C-B06B-B28B17356B44}"/>
          </ac:spMkLst>
        </pc:spChg>
      </pc:sldChg>
      <pc:sldChg chg="modNotesTx">
        <pc:chgData name="Valentina Bartali" userId="f35004a4-c12f-409a-aa0c-73f304769949" providerId="ADAL" clId="{2FA84635-C4C8-4156-8201-D5C8F9ADF839}" dt="2023-10-27T13:48:35.509" v="17"/>
        <pc:sldMkLst>
          <pc:docMk/>
          <pc:sldMk cId="537692316" sldId="352"/>
        </pc:sldMkLst>
      </pc:sldChg>
      <pc:sldChg chg="modSp mod">
        <pc:chgData name="Valentina Bartali" userId="f35004a4-c12f-409a-aa0c-73f304769949" providerId="ADAL" clId="{2FA84635-C4C8-4156-8201-D5C8F9ADF839}" dt="2023-10-27T13:55:57.693" v="115" actId="113"/>
        <pc:sldMkLst>
          <pc:docMk/>
          <pc:sldMk cId="3335970792" sldId="363"/>
        </pc:sldMkLst>
        <pc:spChg chg="mod">
          <ac:chgData name="Valentina Bartali" userId="f35004a4-c12f-409a-aa0c-73f304769949" providerId="ADAL" clId="{2FA84635-C4C8-4156-8201-D5C8F9ADF839}" dt="2023-10-27T13:55:57.693" v="115" actId="113"/>
          <ac:spMkLst>
            <pc:docMk/>
            <pc:sldMk cId="3335970792" sldId="363"/>
            <ac:spMk id="2" creationId="{262F35E2-A346-4061-8B7A-BCB53B09507B}"/>
          </ac:spMkLst>
        </pc:spChg>
      </pc:sldChg>
      <pc:sldChg chg="modNotesTx">
        <pc:chgData name="Valentina Bartali" userId="f35004a4-c12f-409a-aa0c-73f304769949" providerId="ADAL" clId="{2FA84635-C4C8-4156-8201-D5C8F9ADF839}" dt="2023-10-27T14:03:36.696" v="142"/>
        <pc:sldMkLst>
          <pc:docMk/>
          <pc:sldMk cId="1765858179" sldId="383"/>
        </pc:sldMkLst>
      </pc:sldChg>
      <pc:sldChg chg="modNotesTx">
        <pc:chgData name="Valentina Bartali" userId="f35004a4-c12f-409a-aa0c-73f304769949" providerId="ADAL" clId="{2FA84635-C4C8-4156-8201-D5C8F9ADF839}" dt="2023-10-27T13:46:49.109" v="0" actId="20577"/>
        <pc:sldMkLst>
          <pc:docMk/>
          <pc:sldMk cId="2984420164" sldId="384"/>
        </pc:sldMkLst>
      </pc:sldChg>
      <pc:sldChg chg="modSp mod">
        <pc:chgData name="Valentina Bartali" userId="f35004a4-c12f-409a-aa0c-73f304769949" providerId="ADAL" clId="{2FA84635-C4C8-4156-8201-D5C8F9ADF839}" dt="2023-10-27T13:47:01.248" v="1" actId="20577"/>
        <pc:sldMkLst>
          <pc:docMk/>
          <pc:sldMk cId="3848108778" sldId="386"/>
        </pc:sldMkLst>
        <pc:spChg chg="mod">
          <ac:chgData name="Valentina Bartali" userId="f35004a4-c12f-409a-aa0c-73f304769949" providerId="ADAL" clId="{2FA84635-C4C8-4156-8201-D5C8F9ADF839}" dt="2023-10-27T13:47:01.248" v="1" actId="20577"/>
          <ac:spMkLst>
            <pc:docMk/>
            <pc:sldMk cId="3848108778" sldId="386"/>
            <ac:spMk id="3" creationId="{00000000-0000-0000-0000-000000000000}"/>
          </ac:spMkLst>
        </pc:spChg>
      </pc:sldChg>
      <pc:sldChg chg="addSp delSp modSp add mod">
        <pc:chgData name="Valentina Bartali" userId="f35004a4-c12f-409a-aa0c-73f304769949" providerId="ADAL" clId="{2FA84635-C4C8-4156-8201-D5C8F9ADF839}" dt="2023-10-27T14:02:39.621" v="141"/>
        <pc:sldMkLst>
          <pc:docMk/>
          <pc:sldMk cId="3330075643" sldId="387"/>
        </pc:sldMkLst>
        <pc:spChg chg="mod">
          <ac:chgData name="Valentina Bartali" userId="f35004a4-c12f-409a-aa0c-73f304769949" providerId="ADAL" clId="{2FA84635-C4C8-4156-8201-D5C8F9ADF839}" dt="2023-10-27T14:01:03.486" v="140" actId="5793"/>
          <ac:spMkLst>
            <pc:docMk/>
            <pc:sldMk cId="3330075643" sldId="387"/>
            <ac:spMk id="2" creationId="{1B701730-3EC3-48AB-B8AD-BDA980D04C78}"/>
          </ac:spMkLst>
        </pc:spChg>
        <pc:spChg chg="del mod">
          <ac:chgData name="Valentina Bartali" userId="f35004a4-c12f-409a-aa0c-73f304769949" providerId="ADAL" clId="{2FA84635-C4C8-4156-8201-D5C8F9ADF839}" dt="2023-10-27T14:00:50.940" v="118" actId="478"/>
          <ac:spMkLst>
            <pc:docMk/>
            <pc:sldMk cId="3330075643" sldId="387"/>
            <ac:spMk id="3" creationId="{997592FA-31E7-410B-B8D4-29C76A6A82D4}"/>
          </ac:spMkLst>
        </pc:spChg>
        <pc:spChg chg="add mod">
          <ac:chgData name="Valentina Bartali" userId="f35004a4-c12f-409a-aa0c-73f304769949" providerId="ADAL" clId="{2FA84635-C4C8-4156-8201-D5C8F9ADF839}" dt="2023-10-27T14:02:39.621" v="141"/>
          <ac:spMkLst>
            <pc:docMk/>
            <pc:sldMk cId="3330075643" sldId="387"/>
            <ac:spMk id="5" creationId="{8BBC6F80-427F-3217-9A9E-67718C3755E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DDFA83-A31C-401B-8394-62FA62823FE3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8DB991-458B-4AB0-B040-0058EF365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622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course/view.php?id=10958&amp;section=7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peoplepopulationandcommunity/populationandmigration/populationestimates/timeseries/ukpop/pop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8DB991-458B-4AB0-B040-0058EF36597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867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Moodle reading </a:t>
            </a:r>
            <a:r>
              <a:rPr lang="en-GB" dirty="0">
                <a:hlinkClick r:id="rId3"/>
              </a:rPr>
              <a:t>Course: Academic Skills (LCBB4006_BIRM), Tile: Week 7 - Introduction to Data Collection Methods (uwtsd.ac.uk)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8DB991-458B-4AB0-B040-0058EF36597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255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HAVE A LOOK AT THE READING ON MOODLE 5/5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8DB991-458B-4AB0-B040-0058EF36597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2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8DB991-458B-4AB0-B040-0058EF36597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4511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hlinkClick r:id="rId3"/>
              </a:rPr>
              <a:t>Office of National Statistics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8DB991-458B-4AB0-B040-0058EF365979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14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442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819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826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4129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56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470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427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09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062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500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689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27/10/2023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726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g12U1BAno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peoplepopulationandcommunity/populationandmigration/populationestimates/timeseries/ukpop/po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wbho0CgEA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D0665-A18F-4066-96F8-86B780F6C7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2276873"/>
            <a:ext cx="7772400" cy="1470025"/>
          </a:xfrm>
        </p:spPr>
        <p:txBody>
          <a:bodyPr anchor="ctr">
            <a:normAutofit fontScale="90000"/>
          </a:bodyPr>
          <a:lstStyle/>
          <a:p>
            <a:r>
              <a:rPr lang="en-GB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WEEK 7</a:t>
            </a:r>
            <a:br>
              <a:rPr lang="en-GB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GB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Introduction to Data Collection</a:t>
            </a:r>
            <a:br>
              <a:rPr lang="en-GB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GB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Methods </a:t>
            </a:r>
          </a:p>
        </p:txBody>
      </p:sp>
    </p:spTree>
    <p:extLst>
      <p:ext uri="{BB962C8B-B14F-4D97-AF65-F5344CB8AC3E}">
        <p14:creationId xmlns:p14="http://schemas.microsoft.com/office/powerpoint/2010/main" val="1035271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32A86-B3DA-4D20-9ECA-4BDF5CE31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2E3CA-CCE0-4C7C-B986-E6C4969B6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distinguish between data, information and knowledge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Explore the various types of data and data collection methods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To demonstrate how data can be presented in various formats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2232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Data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Data is..</a:t>
            </a:r>
            <a:r>
              <a:rPr lang="en-US" sz="2800" dirty="0">
                <a:ea typeface="ＭＳ Ｐゴシック" panose="020B0600070205080204" pitchFamily="34" charset="-128"/>
              </a:rPr>
              <a:t>u</a:t>
            </a:r>
            <a:r>
              <a:rPr lang="en-US" altLang="ja-JP" sz="2800" dirty="0">
                <a:ea typeface="ＭＳ Ｐゴシック" panose="020B0600070205080204" pitchFamily="34" charset="-128"/>
              </a:rPr>
              <a:t>norganized and unprocessed facts. </a:t>
            </a:r>
          </a:p>
          <a:p>
            <a:pPr marL="0" indent="0">
              <a:buNone/>
            </a:pPr>
            <a:endParaRPr lang="en-US" altLang="ja-JP" sz="2800" dirty="0">
              <a:ea typeface="ＭＳ Ｐゴシック" panose="020B0600070205080204" pitchFamily="34" charset="-128"/>
            </a:endParaRPr>
          </a:p>
          <a:p>
            <a:r>
              <a:rPr lang="en-US" altLang="ja-JP" sz="2800" dirty="0">
                <a:ea typeface="ＭＳ Ｐゴシック" panose="020B0600070205080204" pitchFamily="34" charset="-128"/>
              </a:rPr>
              <a:t>It is a  set of discrete facts about events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Data represents a fact or statement of event without relation to other things.</a:t>
            </a:r>
          </a:p>
          <a:p>
            <a:pPr marL="0" indent="0" algn="ctr">
              <a:buNone/>
            </a:pPr>
            <a:r>
              <a:rPr lang="en-GB" sz="2800" dirty="0">
                <a:hlinkClick r:id="rId3"/>
              </a:rPr>
              <a:t>What is data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8442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/>
              <a:t>Is there any difference between Data, Information and Knowledge? </a:t>
            </a:r>
          </a:p>
        </p:txBody>
      </p:sp>
    </p:spTree>
    <p:extLst>
      <p:ext uri="{BB962C8B-B14F-4D97-AF65-F5344CB8AC3E}">
        <p14:creationId xmlns:p14="http://schemas.microsoft.com/office/powerpoint/2010/main" val="3848108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Data, Information and Knowledge 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idx="1"/>
          </p:nvPr>
        </p:nvSpPr>
        <p:spPr>
          <a:noFill/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/>
          <a:p>
            <a:pPr algn="just"/>
            <a:r>
              <a:rPr lang="en-US" altLang="ja-JP" sz="2800" b="1" u="sng" dirty="0">
                <a:ea typeface="ＭＳ Ｐゴシック" panose="020B0600070205080204" pitchFamily="34" charset="-128"/>
              </a:rPr>
              <a:t>Data</a:t>
            </a:r>
            <a:r>
              <a:rPr lang="en-US" altLang="ja-JP" sz="2800" b="1" dirty="0">
                <a:ea typeface="ＭＳ Ｐゴシック" panose="020B0600070205080204" pitchFamily="34" charset="-128"/>
              </a:rPr>
              <a:t>:</a:t>
            </a:r>
            <a:r>
              <a:rPr lang="en-US" altLang="ja-JP" sz="2800" dirty="0">
                <a:ea typeface="ＭＳ Ｐゴシック" panose="020B0600070205080204" pitchFamily="34" charset="-128"/>
              </a:rPr>
              <a:t>  Unorganized and unprocessed facts; static; a set of discrete facts about events</a:t>
            </a:r>
          </a:p>
          <a:p>
            <a:pPr algn="just"/>
            <a:r>
              <a:rPr lang="en-US" altLang="ja-JP" sz="2800" b="1" u="sng" dirty="0">
                <a:ea typeface="ＭＳ Ｐゴシック" panose="020B0600070205080204" pitchFamily="34" charset="-128"/>
              </a:rPr>
              <a:t>Information</a:t>
            </a:r>
            <a:r>
              <a:rPr lang="en-US" altLang="ja-JP" sz="2800" b="1" dirty="0">
                <a:ea typeface="ＭＳ Ｐゴシック" panose="020B0600070205080204" pitchFamily="34" charset="-128"/>
              </a:rPr>
              <a:t>:</a:t>
            </a:r>
            <a:r>
              <a:rPr lang="en-US" altLang="ja-JP" sz="2800" dirty="0">
                <a:ea typeface="ＭＳ Ｐゴシック" panose="020B0600070205080204" pitchFamily="34" charset="-128"/>
              </a:rPr>
              <a:t>  a combination of data that makes decision making easier</a:t>
            </a:r>
          </a:p>
          <a:p>
            <a:pPr algn="just"/>
            <a:r>
              <a:rPr lang="en-US" altLang="ja-JP" sz="2800" b="1" u="sng" dirty="0">
                <a:ea typeface="ＭＳ Ｐゴシック" panose="020B0600070205080204" pitchFamily="34" charset="-128"/>
              </a:rPr>
              <a:t>Knowledge</a:t>
            </a:r>
            <a:r>
              <a:rPr lang="en-US" altLang="ja-JP" sz="2800" b="1" dirty="0">
                <a:ea typeface="ＭＳ Ｐゴシック" panose="020B0600070205080204" pitchFamily="34" charset="-128"/>
              </a:rPr>
              <a:t> </a:t>
            </a:r>
            <a:r>
              <a:rPr lang="en-US" altLang="ja-JP" sz="2800" dirty="0">
                <a:ea typeface="ＭＳ Ｐゴシック" panose="020B0600070205080204" pitchFamily="34" charset="-128"/>
              </a:rPr>
              <a:t>is derived from information in the same way information is derived from data; it is a person’s range of information</a:t>
            </a:r>
          </a:p>
          <a:p>
            <a:pPr marL="0" indent="0">
              <a:buNone/>
            </a:pPr>
            <a:r>
              <a:rPr lang="en-US" altLang="ja-JP" sz="2800" dirty="0">
                <a:ea typeface="ＭＳ Ｐゴシック" panose="020B0600070205080204" pitchFamily="34" charset="-128"/>
              </a:rPr>
              <a:t>Our focus in this lecture is on data </a:t>
            </a:r>
          </a:p>
        </p:txBody>
      </p:sp>
    </p:spTree>
    <p:extLst>
      <p:ext uri="{BB962C8B-B14F-4D97-AF65-F5344CB8AC3E}">
        <p14:creationId xmlns:p14="http://schemas.microsoft.com/office/powerpoint/2010/main" val="264783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21DB9-D386-43C6-B0D9-D0C7D8ECF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0E2F8-0DC4-4BEF-9D8F-25F43FF63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156854"/>
            <a:ext cx="10972800" cy="41355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3300" dirty="0"/>
          </a:p>
          <a:p>
            <a:pPr marL="457200" lvl="1" indent="0" algn="just">
              <a:buNone/>
            </a:pPr>
            <a:r>
              <a:rPr lang="en-GB" sz="3300" dirty="0"/>
              <a:t>Primary Data – Original data collected for a specific research goal (e.g., interviews, surveys that you conduct yourself for a specific purpose)</a:t>
            </a:r>
          </a:p>
          <a:p>
            <a:pPr marL="457200" lvl="1" indent="0" algn="just">
              <a:buNone/>
            </a:pPr>
            <a:endParaRPr lang="en-GB" sz="3300" dirty="0"/>
          </a:p>
          <a:p>
            <a:pPr marL="457200" lvl="1" indent="0" algn="just">
              <a:buNone/>
            </a:pPr>
            <a:r>
              <a:rPr lang="en-GB" sz="3300" dirty="0"/>
              <a:t>Secondary Data – Data originally collected for a different purpose and reused for another research question (e.g., interviews, surveys, charts, stats already existing that you retrieve to use for your own research)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692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8B73D-370E-4F10-9B1C-E57612A46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Primary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B4942-C5E5-40FD-B2FB-4E73A0A989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Original and relevant to the topic of the research study so the degree of accuracy is very high.</a:t>
            </a:r>
          </a:p>
          <a:p>
            <a:r>
              <a:rPr lang="en-GB" sz="2800" dirty="0"/>
              <a:t>Good for resolving specific research issues. </a:t>
            </a:r>
          </a:p>
          <a:p>
            <a:r>
              <a:rPr lang="en-GB" sz="2800" dirty="0"/>
              <a:t>Higher level of control and up-to-date information</a:t>
            </a:r>
          </a:p>
          <a:p>
            <a:r>
              <a:rPr lang="en-GB" sz="2800" dirty="0"/>
              <a:t>You are the owner of the information.</a:t>
            </a:r>
          </a:p>
          <a:p>
            <a:endParaRPr lang="en-GB" sz="2800" dirty="0"/>
          </a:p>
          <a:p>
            <a:pPr marL="0" indent="0">
              <a:buNone/>
            </a:pPr>
            <a:r>
              <a:rPr lang="en-GB" sz="2800" dirty="0"/>
              <a:t>But….may be expensive and time consuming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1753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554DD-017D-405B-AEFE-C5ECABB3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F5448-5615-494D-AA4C-B1CF95FF5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dirty="0"/>
              <a:t> </a:t>
            </a:r>
            <a:r>
              <a:rPr lang="en-GB" sz="3000" dirty="0"/>
              <a:t>Readily available from other sources</a:t>
            </a:r>
          </a:p>
          <a:p>
            <a:pPr algn="just"/>
            <a:r>
              <a:rPr lang="en-GB" sz="3000" dirty="0"/>
              <a:t>Likely to have been used in previous research, making it easier to carry out further research. </a:t>
            </a:r>
          </a:p>
          <a:p>
            <a:pPr algn="just"/>
            <a:r>
              <a:rPr lang="en-GB" sz="3000" dirty="0"/>
              <a:t>It is time-saving and cost-efficient</a:t>
            </a:r>
          </a:p>
          <a:p>
            <a:pPr algn="just"/>
            <a:endParaRPr lang="en-GB" sz="3000" dirty="0"/>
          </a:p>
          <a:p>
            <a:pPr marL="0" indent="0" algn="just">
              <a:buNone/>
            </a:pPr>
            <a:r>
              <a:rPr lang="en-GB" sz="3000" dirty="0"/>
              <a:t>But…may not answer the researcher's specific research questions or contain specific information that the researcher would like to have.</a:t>
            </a:r>
          </a:p>
        </p:txBody>
      </p:sp>
    </p:spTree>
    <p:extLst>
      <p:ext uri="{BB962C8B-B14F-4D97-AF65-F5344CB8AC3E}">
        <p14:creationId xmlns:p14="http://schemas.microsoft.com/office/powerpoint/2010/main" val="2751481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>
            <a:extLst>
              <a:ext uri="{FF2B5EF4-FFF2-40B4-BE49-F238E27FC236}">
                <a16:creationId xmlns:a16="http://schemas.microsoft.com/office/drawing/2014/main" id="{7878224C-4EDE-492F-88EC-9D2EDF2E21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latin typeface="Arial Black" panose="020B0A04020102020204" pitchFamily="34" charset="0"/>
                <a:ea typeface="ＭＳ Ｐゴシック" panose="020B0600070205080204" pitchFamily="34" charset="-128"/>
              </a:rPr>
              <a:t>Activity</a:t>
            </a:r>
          </a:p>
        </p:txBody>
      </p:sp>
      <p:sp>
        <p:nvSpPr>
          <p:cNvPr id="17411" name="Rectangle 1027">
            <a:extLst>
              <a:ext uri="{FF2B5EF4-FFF2-40B4-BE49-F238E27FC236}">
                <a16:creationId xmlns:a16="http://schemas.microsoft.com/office/drawing/2014/main" id="{B27F9266-BE66-493C-B06B-B28B17356B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43138" y="1736726"/>
            <a:ext cx="7313612" cy="4056063"/>
          </a:xfrm>
        </p:spPr>
        <p:txBody>
          <a:bodyPr/>
          <a:lstStyle/>
          <a:p>
            <a:pPr marL="0" indent="0"/>
            <a:r>
              <a:rPr lang="en-GB" altLang="en-US" sz="28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In groups identify the advantages and disadvantages of using secondary and primary research.</a:t>
            </a:r>
          </a:p>
          <a:p>
            <a:pPr marL="0" indent="0"/>
            <a:endParaRPr lang="en-GB" altLang="en-US" sz="2800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0" indent="0">
              <a:buNone/>
            </a:pPr>
            <a:r>
              <a:rPr lang="en-GB" altLang="en-US" sz="28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Be prepared to report your findings to the group.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E72E95EB-7656-442A-BF22-66954C7A10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latin typeface="Arial Black" panose="020B0A04020102020204" pitchFamily="34" charset="0"/>
                <a:ea typeface="ＭＳ Ｐゴシック" panose="020B0600070205080204" pitchFamily="34" charset="-128"/>
              </a:rPr>
              <a:t>Advantages and Disadvantages of Secondary Research</a:t>
            </a:r>
            <a:endParaRPr lang="en-GB" altLang="en-US" sz="2800">
              <a:latin typeface="Arial Black" panose="020B0A040201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B16DD45-E378-4EE3-A982-37F50C44E4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>
              <a:lnSpc>
                <a:spcPct val="70000"/>
              </a:lnSpc>
              <a:buFont typeface="Monotype Sorts" pitchFamily="14" charset="2"/>
              <a:buChar char="n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Advantages</a:t>
            </a:r>
          </a:p>
          <a:p>
            <a:pPr marL="533400" indent="-533400">
              <a:lnSpc>
                <a:spcPct val="70000"/>
              </a:lnSpc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Inexpensive</a:t>
            </a:r>
          </a:p>
          <a:p>
            <a:pPr marL="533400" indent="-533400">
              <a:lnSpc>
                <a:spcPct val="70000"/>
              </a:lnSpc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Easily accessible</a:t>
            </a:r>
          </a:p>
          <a:p>
            <a:pPr marL="533400" indent="-533400">
              <a:lnSpc>
                <a:spcPct val="70000"/>
              </a:lnSpc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Immediately available</a:t>
            </a:r>
          </a:p>
          <a:p>
            <a:pPr marL="533400" indent="-533400">
              <a:lnSpc>
                <a:spcPct val="70000"/>
              </a:lnSpc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Will provide essential background and help to clarify or refine research problem – essential for literature review</a:t>
            </a:r>
          </a:p>
          <a:p>
            <a:pPr marL="533400" indent="-533400">
              <a:lnSpc>
                <a:spcPct val="70000"/>
              </a:lnSpc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Secondary data sources will provide research method alternatives</a:t>
            </a:r>
          </a:p>
          <a:p>
            <a:pPr marL="533400" indent="-533400">
              <a:lnSpc>
                <a:spcPct val="70000"/>
              </a:lnSpc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sz="30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Will also alert the researcher to any potential difficulties</a:t>
            </a:r>
          </a:p>
          <a:p>
            <a:pPr marL="533400" indent="-533400">
              <a:lnSpc>
                <a:spcPct val="70000"/>
              </a:lnSpc>
              <a:buFont typeface="Monotype Sorts" pitchFamily="14" charset="2"/>
              <a:buChar char="n"/>
            </a:pPr>
            <a:endParaRPr lang="en-US" altLang="en-US" sz="1400" dirty="0">
              <a:solidFill>
                <a:srgbClr val="0070C0"/>
              </a:solidFill>
              <a:latin typeface="Arial Black" panose="020B0A04020102020204" pitchFamily="34" charset="0"/>
              <a:ea typeface="ＭＳ Ｐゴシック" panose="020B0600070205080204" pitchFamily="34" charset="-128"/>
            </a:endParaRPr>
          </a:p>
          <a:p>
            <a:pPr marL="533400" indent="-533400">
              <a:lnSpc>
                <a:spcPct val="70000"/>
              </a:lnSpc>
            </a:pPr>
            <a:endParaRPr lang="en-GB" altLang="en-US" sz="1700" dirty="0">
              <a:solidFill>
                <a:srgbClr val="0070C0"/>
              </a:solidFill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DD2475A9-0717-461F-9E0C-FDDDE54E9A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latin typeface="Arial Black" panose="020B0A04020102020204" pitchFamily="34" charset="0"/>
                <a:ea typeface="ＭＳ Ｐゴシック" panose="020B0600070205080204" pitchFamily="34" charset="-128"/>
              </a:rPr>
              <a:t>Advantages and Disadvantages of Secondary Research</a:t>
            </a:r>
            <a:endParaRPr lang="en-GB" altLang="en-US" sz="2800">
              <a:latin typeface="Arial Black" panose="020B0A040201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28482041-282C-42AD-A6D0-B71524D5A4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33400" indent="-533400">
              <a:lnSpc>
                <a:spcPct val="90000"/>
              </a:lnSpc>
              <a:buFont typeface="Monotype Sorts" pitchFamily="14" charset="2"/>
              <a:buChar char="n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Disadvantages</a:t>
            </a:r>
          </a:p>
          <a:p>
            <a:pPr marL="533400" indent="-533400"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Frequently outdated – e.g. census data</a:t>
            </a:r>
          </a:p>
          <a:p>
            <a:pPr marL="533400" indent="-533400"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Potentially unreliable – not always sure where information has come from</a:t>
            </a:r>
          </a:p>
          <a:p>
            <a:pPr marL="533400" indent="-533400"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May not be applicable – may not totally answer your research questions</a:t>
            </a:r>
          </a:p>
          <a:p>
            <a:pPr marL="533400" indent="-533400">
              <a:buClr>
                <a:schemeClr val="tx1"/>
              </a:buClr>
              <a:buFont typeface="Monotype Sorts" pitchFamily="14" charset="2"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Lack of availability – i.e. no data available or very difficult to obtain</a:t>
            </a:r>
            <a:endParaRPr lang="en-US" altLang="en-US" sz="2000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533400" indent="-533400">
              <a:lnSpc>
                <a:spcPct val="90000"/>
              </a:lnSpc>
            </a:pPr>
            <a:endParaRPr lang="en-GB" altLang="en-US" sz="3100" dirty="0">
              <a:solidFill>
                <a:srgbClr val="0070C0"/>
              </a:solidFill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59C8181-4ADA-4199-94D8-8A3C5C5CAB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 Black" panose="020B0A04020102020204" pitchFamily="34" charset="0"/>
                <a:ea typeface="ＭＳ Ｐゴシック" panose="020B0600070205080204" pitchFamily="34" charset="-128"/>
              </a:rPr>
              <a:t>Advantages and Disadvantages of Primary Research</a:t>
            </a:r>
            <a:endParaRPr lang="en-GB" altLang="en-US" sz="3200">
              <a:latin typeface="Arial Black" panose="020B0A040201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C8FD5A0-F44D-42DE-B1AD-367B9A50DB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Monotype Sorts" pitchFamily="14" charset="2"/>
              <a:buChar char="n"/>
            </a:pPr>
            <a:r>
              <a:rPr lang="en-US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Advantages</a:t>
            </a:r>
          </a:p>
          <a:p>
            <a:pPr eaLnBrk="1" hangingPunct="1">
              <a:buFontTx/>
              <a:buAutoNum type="arabicPeriod"/>
            </a:pPr>
            <a:r>
              <a:rPr lang="en-US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Applicable and usable – if done right</a:t>
            </a:r>
          </a:p>
          <a:p>
            <a:pPr eaLnBrk="1" hangingPunct="1">
              <a:buFontTx/>
              <a:buAutoNum type="arabicPeriod"/>
            </a:pPr>
            <a:r>
              <a:rPr lang="en-US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Accurate and reliable – can answer your direct research questions</a:t>
            </a:r>
          </a:p>
          <a:p>
            <a:pPr eaLnBrk="1" hangingPunct="1">
              <a:buFontTx/>
              <a:buAutoNum type="arabicPeriod"/>
            </a:pPr>
            <a:r>
              <a:rPr lang="en-US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Up-to-date – as you have collected </a:t>
            </a:r>
            <a:r>
              <a:rPr lang="en-US" altLang="en-US">
                <a:solidFill>
                  <a:srgbClr val="0070C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data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E815D8B8-E010-45EB-916C-CDC519743B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>
                <a:latin typeface="Arial Black" panose="020B0A04020102020204" pitchFamily="34" charset="0"/>
                <a:ea typeface="ＭＳ Ｐゴシック" panose="020B0600070205080204" pitchFamily="34" charset="-128"/>
              </a:rPr>
              <a:t>Advantages and Disadvantages of Primary Research</a:t>
            </a:r>
            <a:endParaRPr lang="en-GB" altLang="en-US" sz="3200">
              <a:latin typeface="Arial Black" panose="020B0A040201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F94239D8-3663-4639-963E-55A452EEBA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Monotype Sorts" pitchFamily="14" charset="2"/>
              <a:buChar char="n"/>
            </a:pPr>
            <a:endParaRPr lang="en-US" altLang="en-US" dirty="0">
              <a:solidFill>
                <a:srgbClr val="0070C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eaLnBrk="1" hangingPunct="1">
              <a:buFont typeface="Monotype Sorts" pitchFamily="14" charset="2"/>
              <a:buChar char="n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Disadvantages</a:t>
            </a:r>
          </a:p>
          <a:p>
            <a:pPr eaLnBrk="1" hangingPunct="1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Expensive</a:t>
            </a:r>
          </a:p>
          <a:p>
            <a:pPr eaLnBrk="1" hangingPunct="1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Not immediately available – takes time to define problem, sampling frame, method and analysis</a:t>
            </a:r>
          </a:p>
          <a:p>
            <a:pPr eaLnBrk="1" hangingPunct="1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Not as readily accessible</a:t>
            </a:r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>
            <a:extLst>
              <a:ext uri="{FF2B5EF4-FFF2-40B4-BE49-F238E27FC236}">
                <a16:creationId xmlns:a16="http://schemas.microsoft.com/office/drawing/2014/main" id="{34FEA90C-99D6-4464-B1E2-8E2D09849B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sz="2800">
                <a:latin typeface="Arial Black" panose="020B0A04020102020204" pitchFamily="34" charset="0"/>
                <a:ea typeface="ＭＳ Ｐゴシック" panose="020B0600070205080204" pitchFamily="34" charset="-128"/>
              </a:rPr>
              <a:t>Primary Research Methods &amp; Techniques</a:t>
            </a:r>
            <a:endParaRPr lang="en-GB" altLang="en-US" sz="2800">
              <a:latin typeface="Arial Black" panose="020B0A040201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64239485-21CD-4DEB-B999-66B5CDD2CE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8549" y="3119015"/>
            <a:ext cx="2046288" cy="2971800"/>
          </a:xfrm>
          <a:prstGeom prst="rect">
            <a:avLst/>
          </a:prstGeom>
          <a:noFill/>
          <a:ln w="38100">
            <a:solidFill>
              <a:srgbClr val="5E574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Surveys</a:t>
            </a:r>
          </a:p>
          <a:p>
            <a:pPr eaLnBrk="1" hangingPunct="1">
              <a:buFont typeface="Monotype Sorts" pitchFamily="14" charset="2"/>
              <a:buNone/>
            </a:pPr>
            <a:r>
              <a:rPr lang="en-US" altLang="en-US" sz="1800">
                <a:latin typeface="Arial Black" panose="020B0A04020102020204" pitchFamily="34" charset="0"/>
              </a:rPr>
              <a:t> </a:t>
            </a:r>
          </a:p>
          <a:p>
            <a:pPr eaLnBrk="1" hangingPunct="1">
              <a:buFont typeface="Monotype Sorts" pitchFamily="14" charset="2"/>
              <a:buChar char="n"/>
            </a:pPr>
            <a:r>
              <a:rPr lang="en-US" altLang="en-US" sz="1800">
                <a:latin typeface="Arial Black" panose="020B0A04020102020204" pitchFamily="34" charset="0"/>
              </a:rPr>
              <a:t> </a:t>
            </a:r>
            <a:r>
              <a:rPr lang="en-US" altLang="en-US" sz="1600">
                <a:latin typeface="Arial Black" panose="020B0A04020102020204" pitchFamily="34" charset="0"/>
              </a:rPr>
              <a:t>Personal interview (intercepts)</a:t>
            </a:r>
          </a:p>
          <a:p>
            <a:pPr eaLnBrk="1" hangingPunct="1">
              <a:buFont typeface="Monotype Sorts" pitchFamily="14" charset="2"/>
              <a:buChar char="n"/>
            </a:pPr>
            <a:r>
              <a:rPr lang="en-US" altLang="en-US" sz="1600">
                <a:latin typeface="Arial Black" panose="020B0A04020102020204" pitchFamily="34" charset="0"/>
              </a:rPr>
              <a:t> Mail</a:t>
            </a:r>
          </a:p>
          <a:p>
            <a:pPr eaLnBrk="1" hangingPunct="1">
              <a:buFont typeface="Monotype Sorts" pitchFamily="14" charset="2"/>
              <a:buChar char="n"/>
            </a:pPr>
            <a:r>
              <a:rPr lang="en-US" altLang="en-US" sz="1600">
                <a:latin typeface="Arial Black" panose="020B0A04020102020204" pitchFamily="34" charset="0"/>
              </a:rPr>
              <a:t> In-house, self-administered</a:t>
            </a:r>
          </a:p>
          <a:p>
            <a:pPr eaLnBrk="1" hangingPunct="1">
              <a:buFont typeface="Monotype Sorts" pitchFamily="14" charset="2"/>
              <a:buChar char="n"/>
            </a:pPr>
            <a:r>
              <a:rPr lang="en-US" altLang="en-US" sz="1600">
                <a:latin typeface="Arial Black" panose="020B0A04020102020204" pitchFamily="34" charset="0"/>
              </a:rPr>
              <a:t> Telephone, fax, e-mail, Web</a:t>
            </a:r>
            <a:endParaRPr lang="en-US" altLang="en-US" sz="1800">
              <a:latin typeface="Arial Black" panose="020B0A04020102020204" pitchFamily="34" charset="0"/>
            </a:endParaRP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336910B2-5F50-44DE-8585-8A73D23BD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301083"/>
            <a:ext cx="2667000" cy="7620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 sz="1800">
              <a:latin typeface="Arial Black" panose="020B0A04020102020204" pitchFamily="34" charset="0"/>
            </a:endParaRPr>
          </a:p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Quantitative Data</a:t>
            </a:r>
          </a:p>
        </p:txBody>
      </p:sp>
      <p:sp>
        <p:nvSpPr>
          <p:cNvPr id="22533" name="Rectangle 7">
            <a:extLst>
              <a:ext uri="{FF2B5EF4-FFF2-40B4-BE49-F238E27FC236}">
                <a16:creationId xmlns:a16="http://schemas.microsoft.com/office/drawing/2014/main" id="{F4D5F5FF-437E-444F-BB39-6F06F8C99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749" y="1520824"/>
            <a:ext cx="2038350" cy="6778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 dirty="0">
                <a:latin typeface="Arial Black" panose="020B0A04020102020204" pitchFamily="34" charset="0"/>
              </a:rPr>
              <a:t>Primary Research</a:t>
            </a:r>
          </a:p>
        </p:txBody>
      </p:sp>
      <p:sp>
        <p:nvSpPr>
          <p:cNvPr id="9224" name="Line 8">
            <a:extLst>
              <a:ext uri="{FF2B5EF4-FFF2-40B4-BE49-F238E27FC236}">
                <a16:creationId xmlns:a16="http://schemas.microsoft.com/office/drawing/2014/main" id="{DA9C0F12-35AD-45D7-8814-D4DED0FA24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43300" y="1859755"/>
            <a:ext cx="1752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25" name="Line 9">
            <a:extLst>
              <a:ext uri="{FF2B5EF4-FFF2-40B4-BE49-F238E27FC236}">
                <a16:creationId xmlns:a16="http://schemas.microsoft.com/office/drawing/2014/main" id="{4C1C437B-FB2F-4801-A43C-BA71DE19BD0C}"/>
              </a:ext>
            </a:extLst>
          </p:cNvPr>
          <p:cNvSpPr>
            <a:spLocks noChangeShapeType="1"/>
          </p:cNvSpPr>
          <p:nvPr/>
        </p:nvSpPr>
        <p:spPr bwMode="auto">
          <a:xfrm>
            <a:off x="3543300" y="185975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9226" name="Line 10">
            <a:extLst>
              <a:ext uri="{FF2B5EF4-FFF2-40B4-BE49-F238E27FC236}">
                <a16:creationId xmlns:a16="http://schemas.microsoft.com/office/drawing/2014/main" id="{6BF411BD-19FA-4A1A-8012-9AFC56EE4313}"/>
              </a:ext>
            </a:extLst>
          </p:cNvPr>
          <p:cNvSpPr>
            <a:spLocks noChangeShapeType="1"/>
          </p:cNvSpPr>
          <p:nvPr/>
        </p:nvSpPr>
        <p:spPr bwMode="auto">
          <a:xfrm>
            <a:off x="2347274" y="3063083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27" name="Rectangle 11">
            <a:extLst>
              <a:ext uri="{FF2B5EF4-FFF2-40B4-BE49-F238E27FC236}">
                <a16:creationId xmlns:a16="http://schemas.microsoft.com/office/drawing/2014/main" id="{F2AA10AC-EDB8-4636-A766-B67950280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3480219"/>
            <a:ext cx="2133600" cy="533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Experiments</a:t>
            </a:r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DC08E983-765D-422B-B538-2BFAE6E6A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1" y="4399254"/>
            <a:ext cx="2133600" cy="6858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Mechanical </a:t>
            </a:r>
          </a:p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observation</a:t>
            </a:r>
          </a:p>
        </p:txBody>
      </p:sp>
      <p:sp>
        <p:nvSpPr>
          <p:cNvPr id="9229" name="Rectangle 13">
            <a:extLst>
              <a:ext uri="{FF2B5EF4-FFF2-40B4-BE49-F238E27FC236}">
                <a16:creationId xmlns:a16="http://schemas.microsoft.com/office/drawing/2014/main" id="{632B8088-7582-4E1D-83FD-5F68A1538A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5337176"/>
            <a:ext cx="2133600" cy="533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Simulation</a:t>
            </a:r>
          </a:p>
        </p:txBody>
      </p:sp>
      <p:sp>
        <p:nvSpPr>
          <p:cNvPr id="9230" name="Line 14">
            <a:extLst>
              <a:ext uri="{FF2B5EF4-FFF2-40B4-BE49-F238E27FC236}">
                <a16:creationId xmlns:a16="http://schemas.microsoft.com/office/drawing/2014/main" id="{6DCD94F5-9CB3-4830-8732-99BEE476017E}"/>
              </a:ext>
            </a:extLst>
          </p:cNvPr>
          <p:cNvSpPr>
            <a:spLocks noChangeShapeType="1"/>
          </p:cNvSpPr>
          <p:nvPr/>
        </p:nvSpPr>
        <p:spPr bwMode="auto">
          <a:xfrm>
            <a:off x="4866588" y="3099219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31" name="Line 15">
            <a:extLst>
              <a:ext uri="{FF2B5EF4-FFF2-40B4-BE49-F238E27FC236}">
                <a16:creationId xmlns:a16="http://schemas.microsoft.com/office/drawing/2014/main" id="{7F283F8D-7FC6-4EF8-8DB1-D530F6735A86}"/>
              </a:ext>
            </a:extLst>
          </p:cNvPr>
          <p:cNvSpPr>
            <a:spLocks noChangeShapeType="1"/>
          </p:cNvSpPr>
          <p:nvPr/>
        </p:nvSpPr>
        <p:spPr bwMode="auto">
          <a:xfrm>
            <a:off x="5659225" y="4013619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32" name="Line 16">
            <a:extLst>
              <a:ext uri="{FF2B5EF4-FFF2-40B4-BE49-F238E27FC236}">
                <a16:creationId xmlns:a16="http://schemas.microsoft.com/office/drawing/2014/main" id="{8977D7FC-A863-4CAD-AB56-D042605665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5085054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33" name="Rectangle 17">
            <a:extLst>
              <a:ext uri="{FF2B5EF4-FFF2-40B4-BE49-F238E27FC236}">
                <a16:creationId xmlns:a16="http://schemas.microsoft.com/office/drawing/2014/main" id="{48B4942C-235C-4030-8806-0E7B2E17EA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4268" y="2348768"/>
            <a:ext cx="2895600" cy="7620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 sz="1800">
              <a:latin typeface="Arial Black" panose="020B0A04020102020204" pitchFamily="34" charset="0"/>
            </a:endParaRPr>
          </a:p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Qualitative Data</a:t>
            </a:r>
          </a:p>
        </p:txBody>
      </p:sp>
      <p:sp>
        <p:nvSpPr>
          <p:cNvPr id="9234" name="Rectangle 18">
            <a:extLst>
              <a:ext uri="{FF2B5EF4-FFF2-40B4-BE49-F238E27FC236}">
                <a16:creationId xmlns:a16="http://schemas.microsoft.com/office/drawing/2014/main" id="{03F23F61-8C14-4914-8870-56B145D0D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5366915"/>
            <a:ext cx="2133600" cy="533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Case studies</a:t>
            </a:r>
          </a:p>
        </p:txBody>
      </p:sp>
      <p:sp>
        <p:nvSpPr>
          <p:cNvPr id="9235" name="Rectangle 19">
            <a:extLst>
              <a:ext uri="{FF2B5EF4-FFF2-40B4-BE49-F238E27FC236}">
                <a16:creationId xmlns:a16="http://schemas.microsoft.com/office/drawing/2014/main" id="{B49A2D50-D5B5-46A7-99B1-BCDE57834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4719215"/>
            <a:ext cx="2133600" cy="533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 dirty="0">
                <a:latin typeface="Arial Black" panose="020B0A04020102020204" pitchFamily="34" charset="0"/>
              </a:rPr>
              <a:t>Human </a:t>
            </a:r>
          </a:p>
          <a:p>
            <a:pPr algn="ctr" eaLnBrk="1" hangingPunct="1"/>
            <a:r>
              <a:rPr lang="en-US" altLang="en-US" sz="1800" dirty="0">
                <a:latin typeface="Arial Black" panose="020B0A04020102020204" pitchFamily="34" charset="0"/>
              </a:rPr>
              <a:t>observation</a:t>
            </a:r>
          </a:p>
        </p:txBody>
      </p:sp>
      <p:sp>
        <p:nvSpPr>
          <p:cNvPr id="9236" name="Rectangle 20">
            <a:extLst>
              <a:ext uri="{FF2B5EF4-FFF2-40B4-BE49-F238E27FC236}">
                <a16:creationId xmlns:a16="http://schemas.microsoft.com/office/drawing/2014/main" id="{B3082782-83B7-4053-B9DF-E0AE103D0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4032101"/>
            <a:ext cx="2133600" cy="533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 dirty="0">
                <a:latin typeface="Arial Black" panose="020B0A04020102020204" pitchFamily="34" charset="0"/>
              </a:rPr>
              <a:t>Individual depth</a:t>
            </a:r>
          </a:p>
          <a:p>
            <a:pPr algn="ctr" eaLnBrk="1" hangingPunct="1"/>
            <a:r>
              <a:rPr lang="en-US" altLang="en-US" sz="1800" dirty="0">
                <a:latin typeface="Arial Black" panose="020B0A04020102020204" pitchFamily="34" charset="0"/>
              </a:rPr>
              <a:t>interviews</a:t>
            </a:r>
          </a:p>
        </p:txBody>
      </p:sp>
      <p:sp>
        <p:nvSpPr>
          <p:cNvPr id="9237" name="Rectangle 21">
            <a:extLst>
              <a:ext uri="{FF2B5EF4-FFF2-40B4-BE49-F238E27FC236}">
                <a16:creationId xmlns:a16="http://schemas.microsoft.com/office/drawing/2014/main" id="{DB232FAB-167A-4A10-8233-1EFFB969C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3326387"/>
            <a:ext cx="2133600" cy="533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anose="020B0604020202020204" pitchFamily="34" charset="-128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800">
                <a:latin typeface="Arial Black" panose="020B0A04020102020204" pitchFamily="34" charset="0"/>
              </a:rPr>
              <a:t>Focus groups</a:t>
            </a:r>
          </a:p>
        </p:txBody>
      </p:sp>
      <p:sp>
        <p:nvSpPr>
          <p:cNvPr id="9238" name="Line 22">
            <a:extLst>
              <a:ext uri="{FF2B5EF4-FFF2-40B4-BE49-F238E27FC236}">
                <a16:creationId xmlns:a16="http://schemas.microsoft.com/office/drawing/2014/main" id="{57471929-2C7B-4D26-ABED-B2263D1165E8}"/>
              </a:ext>
            </a:extLst>
          </p:cNvPr>
          <p:cNvSpPr>
            <a:spLocks noChangeShapeType="1"/>
          </p:cNvSpPr>
          <p:nvPr/>
        </p:nvSpPr>
        <p:spPr bwMode="auto">
          <a:xfrm>
            <a:off x="7239000" y="1871539"/>
            <a:ext cx="182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39" name="Line 23">
            <a:extLst>
              <a:ext uri="{FF2B5EF4-FFF2-40B4-BE49-F238E27FC236}">
                <a16:creationId xmlns:a16="http://schemas.microsoft.com/office/drawing/2014/main" id="{2BEE2880-581C-40EF-8048-7244DD53A7F4}"/>
              </a:ext>
            </a:extLst>
          </p:cNvPr>
          <p:cNvSpPr>
            <a:spLocks noChangeShapeType="1"/>
          </p:cNvSpPr>
          <p:nvPr/>
        </p:nvSpPr>
        <p:spPr bwMode="auto">
          <a:xfrm>
            <a:off x="9065443" y="1859755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40" name="Line 24">
            <a:extLst>
              <a:ext uri="{FF2B5EF4-FFF2-40B4-BE49-F238E27FC236}">
                <a16:creationId xmlns:a16="http://schemas.microsoft.com/office/drawing/2014/main" id="{882FF409-784A-4412-AD06-B767474740AF}"/>
              </a:ext>
            </a:extLst>
          </p:cNvPr>
          <p:cNvSpPr>
            <a:spLocks noChangeShapeType="1"/>
          </p:cNvSpPr>
          <p:nvPr/>
        </p:nvSpPr>
        <p:spPr bwMode="auto">
          <a:xfrm>
            <a:off x="9065443" y="3063083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41" name="Line 25">
            <a:extLst>
              <a:ext uri="{FF2B5EF4-FFF2-40B4-BE49-F238E27FC236}">
                <a16:creationId xmlns:a16="http://schemas.microsoft.com/office/drawing/2014/main" id="{1B3B99C0-1F59-45F0-ABCB-B46B5C5D9A2C}"/>
              </a:ext>
            </a:extLst>
          </p:cNvPr>
          <p:cNvSpPr>
            <a:spLocks noChangeShapeType="1"/>
          </p:cNvSpPr>
          <p:nvPr/>
        </p:nvSpPr>
        <p:spPr bwMode="auto">
          <a:xfrm>
            <a:off x="9065443" y="3746919"/>
            <a:ext cx="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42" name="Line 26">
            <a:extLst>
              <a:ext uri="{FF2B5EF4-FFF2-40B4-BE49-F238E27FC236}">
                <a16:creationId xmlns:a16="http://schemas.microsoft.com/office/drawing/2014/main" id="{9E48B1BB-7F50-4851-A7BA-55D93F3257AA}"/>
              </a:ext>
            </a:extLst>
          </p:cNvPr>
          <p:cNvSpPr>
            <a:spLocks noChangeShapeType="1"/>
          </p:cNvSpPr>
          <p:nvPr/>
        </p:nvSpPr>
        <p:spPr bwMode="auto">
          <a:xfrm>
            <a:off x="9108763" y="4490615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43" name="Line 27">
            <a:extLst>
              <a:ext uri="{FF2B5EF4-FFF2-40B4-BE49-F238E27FC236}">
                <a16:creationId xmlns:a16="http://schemas.microsoft.com/office/drawing/2014/main" id="{94E6AB56-5C93-4BEF-A3C7-9FEA3E9997B9}"/>
              </a:ext>
            </a:extLst>
          </p:cNvPr>
          <p:cNvSpPr>
            <a:spLocks noChangeShapeType="1"/>
          </p:cNvSpPr>
          <p:nvPr/>
        </p:nvSpPr>
        <p:spPr bwMode="auto">
          <a:xfrm>
            <a:off x="9077340" y="5252615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uild="p" animBg="1" autoUpdateAnimBg="0"/>
      <p:bldP spid="9222" grpId="0" animBg="1" autoUpdateAnimBg="0"/>
      <p:bldP spid="9227" grpId="0" animBg="1" autoUpdateAnimBg="0"/>
      <p:bldP spid="9228" grpId="0" animBg="1" autoUpdateAnimBg="0"/>
      <p:bldP spid="9229" grpId="0" animBg="1" autoUpdateAnimBg="0"/>
      <p:bldP spid="9233" grpId="0" animBg="1" autoUpdateAnimBg="0"/>
      <p:bldP spid="9234" grpId="0" animBg="1" autoUpdateAnimBg="0"/>
      <p:bldP spid="9235" grpId="0" animBg="1" autoUpdateAnimBg="0"/>
      <p:bldP spid="9236" grpId="0" animBg="1" autoUpdateAnimBg="0"/>
      <p:bldP spid="923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F35E2-A346-4061-8B7A-BCB53B095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Activity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Primary or Secondary Data?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9E3AB-0A2C-491D-8FEB-20B1C2AC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1. You go to </a:t>
            </a:r>
            <a:r>
              <a:rPr lang="en-GB" dirty="0">
                <a:hlinkClick r:id="rId3"/>
              </a:rPr>
              <a:t>Office of National Statistics </a:t>
            </a:r>
            <a:r>
              <a:rPr lang="en-GB" dirty="0"/>
              <a:t>United Kingdom population mid-year estimate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2. You interview your Lecturer to find out what s/he thinks about Coca Cola’s sales performance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3. Coca Cola’s annual reports that you collected yourself from their website </a:t>
            </a:r>
          </a:p>
        </p:txBody>
      </p:sp>
    </p:spTree>
    <p:extLst>
      <p:ext uri="{BB962C8B-B14F-4D97-AF65-F5344CB8AC3E}">
        <p14:creationId xmlns:p14="http://schemas.microsoft.com/office/powerpoint/2010/main" val="3335970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2C079-5A5E-4B0D-8343-CA40AE83D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A2180-9249-48BD-B54C-56367DFDB3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en-GB" sz="2800" dirty="0"/>
              <a:t>Secondary – the data already exists, you only retrieved it</a:t>
            </a:r>
          </a:p>
          <a:p>
            <a:pPr marL="514350" indent="-514350" algn="just">
              <a:buAutoNum type="arabicPeriod"/>
            </a:pPr>
            <a:endParaRPr lang="en-GB" sz="2800" dirty="0"/>
          </a:p>
          <a:p>
            <a:pPr marL="514350" indent="-514350" algn="just">
              <a:buAutoNum type="arabicPeriod"/>
            </a:pPr>
            <a:r>
              <a:rPr lang="en-GB" sz="2800" dirty="0"/>
              <a:t>Primary – the data does not previously exist, you get from the interview</a:t>
            </a:r>
          </a:p>
          <a:p>
            <a:pPr marL="514350" indent="-514350" algn="just">
              <a:buAutoNum type="arabicPeriod"/>
            </a:pPr>
            <a:endParaRPr lang="en-GB" sz="2800" dirty="0"/>
          </a:p>
          <a:p>
            <a:pPr marL="514350" indent="-514350" algn="just">
              <a:buAutoNum type="arabicPeriod"/>
            </a:pPr>
            <a:r>
              <a:rPr lang="en-GB" sz="2800" dirty="0"/>
              <a:t>Secondary  - Annual reports are prepared by the company, you merely retrieved them</a:t>
            </a:r>
          </a:p>
        </p:txBody>
      </p:sp>
    </p:spTree>
    <p:extLst>
      <p:ext uri="{BB962C8B-B14F-4D97-AF65-F5344CB8AC3E}">
        <p14:creationId xmlns:p14="http://schemas.microsoft.com/office/powerpoint/2010/main" val="23026327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03EAD-55C6-481A-BF1D-5B4A6852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COLLECTION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82900-EB68-4E04-8197-75E91AED1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39983"/>
            <a:ext cx="10972800" cy="438496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Quantitative – Data that can be described numerically in terms of objects, variables and other values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Qualitative – Data involving the understanding of the complexities, details and contexts of the research subject, often consisting of texts (e.g., interview transcripts and field notes)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Mixed methods – a mix of the two above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866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1384E-09D3-4781-A4B3-628FFF57B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Common techniques for Presenting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8BEFE-C277-4928-9621-4E7A35CCC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0" y="846138"/>
            <a:ext cx="10972800" cy="4797280"/>
          </a:xfrm>
        </p:spPr>
        <p:txBody>
          <a:bodyPr>
            <a:noAutofit/>
          </a:bodyPr>
          <a:lstStyle/>
          <a:p>
            <a:endParaRPr lang="en-GB" sz="2800" dirty="0"/>
          </a:p>
          <a:p>
            <a:r>
              <a:rPr lang="en-GB" sz="2400" dirty="0"/>
              <a:t>Chart - drawing that shows information in a simple way, often using lines and curves to show amounts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Graphs - a diagram showing the relation between variable quantities, typically of two variables, each measured along one of a pair of axes at right angles.</a:t>
            </a:r>
          </a:p>
          <a:p>
            <a:endParaRPr lang="en-GB" sz="2400" dirty="0"/>
          </a:p>
          <a:p>
            <a:r>
              <a:rPr lang="en-GB" sz="2400" dirty="0"/>
              <a:t>Themes/Text – thematic presentation of analysed qualitative (e.g., interview) data</a:t>
            </a:r>
          </a:p>
          <a:p>
            <a:r>
              <a:rPr lang="en-GB" sz="2400" dirty="0"/>
              <a:t>Working with excel to create charts, diagrams and graphs</a:t>
            </a:r>
          </a:p>
        </p:txBody>
      </p:sp>
    </p:spTree>
    <p:extLst>
      <p:ext uri="{BB962C8B-B14F-4D97-AF65-F5344CB8AC3E}">
        <p14:creationId xmlns:p14="http://schemas.microsoft.com/office/powerpoint/2010/main" val="31974471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7F6AE7AB-4D33-4E17-9E2B-8054D989FF2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80" y="0"/>
            <a:ext cx="9672320" cy="5598160"/>
          </a:xfrm>
        </p:spPr>
      </p:pic>
    </p:spTree>
    <p:extLst>
      <p:ext uri="{BB962C8B-B14F-4D97-AF65-F5344CB8AC3E}">
        <p14:creationId xmlns:p14="http://schemas.microsoft.com/office/powerpoint/2010/main" val="1921654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1DD7C-C406-4BB4-BE27-2B0BEF12B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Showing percentage or proportional data.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B87EAF-F65B-4690-98B4-4A3E4BE57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15714" y="1600200"/>
            <a:ext cx="6160571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744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C5938-10CA-4A19-9918-ACE22D5BC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Good for showing trends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B2B02E-7E03-4B27-B5F0-AED13BB25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9325" y="1600200"/>
            <a:ext cx="6273350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479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81063-4ACB-40A8-B20B-BD29795BE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Comparing data among different categories.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0F383F9-5A25-4981-8123-02AE97404A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7600" y="1600200"/>
            <a:ext cx="7101840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3262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able Structure">
            <a:extLst>
              <a:ext uri="{FF2B5EF4-FFF2-40B4-BE49-F238E27FC236}">
                <a16:creationId xmlns:a16="http://schemas.microsoft.com/office/drawing/2014/main" id="{E914236F-BAC5-4B17-8244-F6BB59472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4213" y="600076"/>
            <a:ext cx="8229600" cy="1096963"/>
          </a:xfrm>
        </p:spPr>
        <p:txBody>
          <a:bodyPr>
            <a:normAutofit fontScale="90000"/>
          </a:bodyPr>
          <a:lstStyle/>
          <a:p>
            <a:br>
              <a:rPr lang="en-US" altLang="en-US" b="1" dirty="0"/>
            </a:br>
            <a:r>
              <a:rPr lang="en-US" altLang="en-US" b="1" dirty="0"/>
              <a:t>Contingency table: Number of insurance claims by gender, 2018</a:t>
            </a:r>
          </a:p>
        </p:txBody>
      </p:sp>
      <p:sp>
        <p:nvSpPr>
          <p:cNvPr id="22531" name="Caption">
            <a:extLst>
              <a:ext uri="{FF2B5EF4-FFF2-40B4-BE49-F238E27FC236}">
                <a16:creationId xmlns:a16="http://schemas.microsoft.com/office/drawing/2014/main" id="{026CB842-C4B6-49DE-A8CB-21EBF3417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5475" y="4956175"/>
            <a:ext cx="800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ts val="1500"/>
              </a:spcBef>
              <a:buClr>
                <a:srgbClr val="007FA3"/>
              </a:buClr>
              <a:buNone/>
            </a:pPr>
            <a:r>
              <a:rPr lang="en-US" altLang="en-US" sz="800" i="1"/>
              <a:t>Source: </a:t>
            </a:r>
            <a:r>
              <a:rPr lang="en-US" altLang="en-US" sz="800"/>
              <a:t>PJ Insurance Services</a:t>
            </a:r>
          </a:p>
        </p:txBody>
      </p:sp>
      <p:pic>
        <p:nvPicPr>
          <p:cNvPr id="22532" name="Picture 1">
            <a:extLst>
              <a:ext uri="{FF2B5EF4-FFF2-40B4-BE49-F238E27FC236}">
                <a16:creationId xmlns:a16="http://schemas.microsoft.com/office/drawing/2014/main" id="{CE5EAB95-C441-40BA-802C-189F9419B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925" y="2449514"/>
            <a:ext cx="8312150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01730-3EC3-48AB-B8AD-BDA980D04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collection group activity -30 minutes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592FA-31E7-410B-B8D4-29C76A6A8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09255"/>
            <a:ext cx="10972800" cy="391703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need to make a group of 3-4 people in a group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Your group is required to collect some data from  any UK based commercial company of your choice.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Your group needs to compare, analyse, and present the collected data in the form of charts, graphs etc.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Your group needs to write their findings based on collected data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8581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01730-3EC3-48AB-B8AD-BDA980D04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Video on Moodle – 20 minutes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BBC6F80-427F-3217-9A9E-67718C375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The Beginner's Guide to Excel - Excel Basics Tutorial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07564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3003</TotalTime>
  <Words>958</Words>
  <Application>Microsoft Office PowerPoint</Application>
  <PresentationFormat>Widescreen</PresentationFormat>
  <Paragraphs>139</Paragraphs>
  <Slides>25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Arial Black</vt:lpstr>
      <vt:lpstr>Calibri</vt:lpstr>
      <vt:lpstr>Comic Sans MS</vt:lpstr>
      <vt:lpstr>Monotype Sorts</vt:lpstr>
      <vt:lpstr>Myriad Pro</vt:lpstr>
      <vt:lpstr>20140311PresentationUWTSDTemplate</vt:lpstr>
      <vt:lpstr>WEEK 7 Introduction to Data Collection Methods </vt:lpstr>
      <vt:lpstr>Today’s Objectives </vt:lpstr>
      <vt:lpstr>What is Data  </vt:lpstr>
      <vt:lpstr>PowerPoint Presentation</vt:lpstr>
      <vt:lpstr>Data, Information and Knowledge </vt:lpstr>
      <vt:lpstr>TYPES OF DATA</vt:lpstr>
      <vt:lpstr>Primary Data</vt:lpstr>
      <vt:lpstr>Secondary Data</vt:lpstr>
      <vt:lpstr>Activity</vt:lpstr>
      <vt:lpstr>Advantages and Disadvantages of Secondary Research</vt:lpstr>
      <vt:lpstr>Advantages and Disadvantages of Secondary Research</vt:lpstr>
      <vt:lpstr>Advantages and Disadvantages of Primary Research</vt:lpstr>
      <vt:lpstr>Advantages and Disadvantages of Primary Research</vt:lpstr>
      <vt:lpstr>Primary Research Methods &amp; Techniques</vt:lpstr>
      <vt:lpstr>Activity  Primary or Secondary Data?</vt:lpstr>
      <vt:lpstr>Answer</vt:lpstr>
      <vt:lpstr>DATA COLLECTION METHODS</vt:lpstr>
      <vt:lpstr>Common techniques for Presenting Data</vt:lpstr>
      <vt:lpstr>PowerPoint Presentation</vt:lpstr>
      <vt:lpstr>Showing percentage or proportional data.</vt:lpstr>
      <vt:lpstr>Good for showing trends</vt:lpstr>
      <vt:lpstr>Comparing data among different categories.</vt:lpstr>
      <vt:lpstr> Contingency table: Number of insurance claims by gender, 2018</vt:lpstr>
      <vt:lpstr>Data collection group activity -30 minutes </vt:lpstr>
      <vt:lpstr>Video on Moodle – 20 minutes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7 DATA COLLECTION METHODS</dc:title>
  <dc:creator>Chijioke Uba</dc:creator>
  <cp:lastModifiedBy>Valentina Bartali</cp:lastModifiedBy>
  <cp:revision>13</cp:revision>
  <dcterms:created xsi:type="dcterms:W3CDTF">2020-06-21T20:57:38Z</dcterms:created>
  <dcterms:modified xsi:type="dcterms:W3CDTF">2023-10-27T14:03:47Z</dcterms:modified>
</cp:coreProperties>
</file>