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940"/>
  </p:normalViewPr>
  <p:slideViewPr>
    <p:cSldViewPr snapToGrid="0">
      <p:cViewPr varScale="1">
        <p:scale>
          <a:sx n="115" d="100"/>
          <a:sy n="115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9/17/23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04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9/17/23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935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9/17/23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577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9/17/23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225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9/17/23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750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9/17/23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256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9/17/23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862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9/17/23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19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9/17/23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010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9/17/23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933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9/17/23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409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9/17/23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802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rights-respecting-schools/resources/teaching-resources/best-practice-case-studie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posproject.org/character-strength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ingschoolwidesel.casel.org/courses/intro-to-sel?_gl=1*18l5qib*_ga*MTMzNjYyNjgyNy4xNjg5MTAzMjM2*_ga_WV5CMTF83E*MTY4OTEwMzIzNi4xLjAuMTY4OTEwMzIzNi4wLjAuMA.." TargetMode="External"/><Relationship Id="rId2" Type="http://schemas.openxmlformats.org/officeDocument/2006/relationships/hyperlink" Target="https://mbl.stanford.edu/resources/measures/stress-mindset-measure-adult-version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rights-respecting-schools/ss-peter-and-pauls-catholic-primary-school/" TargetMode="External"/><Relationship Id="rId2" Type="http://schemas.openxmlformats.org/officeDocument/2006/relationships/hyperlink" Target="https://mentallyhealthyschools.org.uk/whole-school-approach/supporting-staff-wellbe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03171-0BA0-4AF0-AF05-04AFA1A4A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eaf sprouts from plant">
            <a:extLst>
              <a:ext uri="{FF2B5EF4-FFF2-40B4-BE49-F238E27FC236}">
                <a16:creationId xmlns:a16="http://schemas.microsoft.com/office/drawing/2014/main" id="{9978D502-5317-4CF5-3A98-D4939EAB5E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86" r="19360" b="-1"/>
          <a:stretch/>
        </p:blipFill>
        <p:spPr>
          <a:xfrm>
            <a:off x="20" y="10"/>
            <a:ext cx="47624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128B901-D4EA-4C4D-A150-23D2A6DEC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9459" y="1"/>
            <a:ext cx="7482541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60B08A-B322-4C79-AB6D-7E4246352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685800"/>
            <a:ext cx="6099101" cy="5486400"/>
          </a:xfrm>
          <a:prstGeom prst="rect">
            <a:avLst/>
          </a:prstGeom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96991-FF56-5B72-40C2-A36D27292D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371599"/>
            <a:ext cx="4762500" cy="2360429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2023-4 ECAD6007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E3E0FE-787B-8430-406A-DD4A2D71B4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114800"/>
            <a:ext cx="4762500" cy="1371601"/>
          </a:xfrm>
        </p:spPr>
        <p:txBody>
          <a:bodyPr>
            <a:normAutofit/>
          </a:bodyPr>
          <a:lstStyle/>
          <a:p>
            <a:r>
              <a:rPr lang="en-US" dirty="0"/>
              <a:t>2023-4 ECAD6007</a:t>
            </a:r>
          </a:p>
        </p:txBody>
      </p:sp>
    </p:spTree>
    <p:extLst>
      <p:ext uri="{BB962C8B-B14F-4D97-AF65-F5344CB8AC3E}">
        <p14:creationId xmlns:p14="http://schemas.microsoft.com/office/powerpoint/2010/main" val="317613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9E3138-CAFC-96A8-A3E5-E1AE4E514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Cenhedloedd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Hawliau'r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F53F5-FB1B-B8E1-15C8-3971961C4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54 o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ymdrin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phob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nodi’r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sifil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gwleidyddol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economaidd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mhobman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llywodraethau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gyda'i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mwynhau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wahaniaethu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fath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waeth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fo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hil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crefydd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barn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wleidyddol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farn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tarddiad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ethnig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gymdeithasol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eiddo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genedigaeth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riant neu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warcheidwad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cyfreithiol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neu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statws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”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2).</a:t>
            </a:r>
          </a:p>
          <a:p>
            <a:pPr>
              <a:lnSpc>
                <a:spcPct val="90000"/>
              </a:lnSpc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gyfanrwydd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hawliau’n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gysylltiedig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bwysicach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nag un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ymlacio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31)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ryddid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mynegiant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13)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un mor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trais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19)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28).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unig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a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gydnabyddir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cytundeb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dynol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gadarnhau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aelod-wladwriaethau'r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Cenhedloedd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eithrio'r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Unol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Daleithiau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cadarnhau'r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Daeth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rym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y DU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1992.</a:t>
            </a:r>
          </a:p>
        </p:txBody>
      </p:sp>
    </p:spTree>
    <p:extLst>
      <p:ext uri="{BB962C8B-B14F-4D97-AF65-F5344CB8AC3E}">
        <p14:creationId xmlns:p14="http://schemas.microsoft.com/office/powerpoint/2010/main" val="2083830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EDB8AF-A169-A4A8-182A-D610C7ACD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Tasg</a:t>
            </a:r>
            <a:endParaRPr lang="en-US"/>
          </a:p>
        </p:txBody>
      </p:sp>
      <p:pic>
        <p:nvPicPr>
          <p:cNvPr id="5" name="Picture 4" descr="Metal tic-tac-toe game pieces">
            <a:extLst>
              <a:ext uri="{FF2B5EF4-FFF2-40B4-BE49-F238E27FC236}">
                <a16:creationId xmlns:a16="http://schemas.microsoft.com/office/drawing/2014/main" id="{97688099-C4A5-F682-741D-7A6510FEB1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99" r="23435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77535-EF3A-12A8-612F-346289748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hawliau’r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gellir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dull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728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A1E3FC-D0F6-278B-21A6-E264F98A3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n arrow pointing right">
            <a:extLst>
              <a:ext uri="{FF2B5EF4-FFF2-40B4-BE49-F238E27FC236}">
                <a16:creationId xmlns:a16="http://schemas.microsoft.com/office/drawing/2014/main" id="{673AA966-F60A-E5C6-10E0-67E58E35A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98" r="52045" b="-1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35CF2-6851-5CAB-A9F3-AF8AF3CA3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https://www.unicef.org.uk/rights-respecting-schools/resources/teaching-resources/best-practice-case-studies/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Leoliad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Ysgol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Gynradd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Ymchwiliwch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16079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44178-F85F-098C-0789-1A242220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TasgAU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88D67-8843-EA62-FCE6-4C51DC89D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chyfiawnhau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10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plant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maen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bwysicaf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chyfiawnhau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pam?</a:t>
            </a:r>
          </a:p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wefan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CCUHP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gyflwyno’r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bwrpasol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chyd-destunol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Carwsél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plymio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dwfn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gyd-destun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dilys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genedlaethol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oedran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drafod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4" descr="Oil refinery against blue sky">
            <a:extLst>
              <a:ext uri="{FF2B5EF4-FFF2-40B4-BE49-F238E27FC236}">
                <a16:creationId xmlns:a16="http://schemas.microsoft.com/office/drawing/2014/main" id="{92C881CD-E2EC-934C-05BD-2BFEB65530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63" r="26487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039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FD277-0F7B-9FD8-A6F1-9B3DCC705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LLES: Y model PERMA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8907F-4E47-E3AB-3881-D2540AC46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Emosiynau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Perthynasau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Cyflawniadau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Cząsteczki">
            <a:extLst>
              <a:ext uri="{FF2B5EF4-FFF2-40B4-BE49-F238E27FC236}">
                <a16:creationId xmlns:a16="http://schemas.microsoft.com/office/drawing/2014/main" id="{F032EA11-EF2C-9DA2-41AD-61E804BE11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541" r="18475" b="-1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133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88A92C-0BD1-4D13-9480-9CA5056B1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50E0BE-0A13-43E4-9007-A06960852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1"/>
            <a:ext cx="6118275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C9A245-2610-89FE-33D2-71E072395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389" y="914881"/>
            <a:ext cx="5212188" cy="964407"/>
          </a:xfrm>
        </p:spPr>
        <p:txBody>
          <a:bodyPr>
            <a:normAutofit/>
          </a:bodyPr>
          <a:lstStyle/>
          <a:p>
            <a:pPr algn="ctr"/>
            <a:r>
              <a:rPr lang="en-US" dirty="0" err="1"/>
              <a:t>Cymerwch</a:t>
            </a:r>
            <a:r>
              <a:rPr lang="en-US" dirty="0"/>
              <a:t> y </a:t>
            </a:r>
            <a:r>
              <a:rPr lang="en-US" dirty="0" err="1"/>
              <a:t>Cwis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4CB24-4161-DDB7-B48B-887D0946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040" y="2146570"/>
            <a:ext cx="5118965" cy="3754499"/>
          </a:xfrm>
        </p:spPr>
        <p:txBody>
          <a:bodyPr>
            <a:normAutofit/>
          </a:bodyPr>
          <a:lstStyle/>
          <a:p>
            <a:pPr rtl="0" fontAlgn="base"/>
            <a:r>
              <a:rPr lang="en-GB" b="0" i="0" dirty="0">
                <a:effectLst/>
                <a:latin typeface="Calibri" panose="020F0502020204030204" pitchFamily="34" charset="0"/>
              </a:rPr>
              <a:t>24 </a:t>
            </a:r>
            <a:r>
              <a:rPr lang="en-GB" b="0" i="0" dirty="0" err="1">
                <a:effectLst/>
                <a:latin typeface="Calibri" panose="020F0502020204030204" pitchFamily="34" charset="0"/>
              </a:rPr>
              <a:t>Cryfderau</a:t>
            </a:r>
            <a:r>
              <a:rPr lang="en-GB" b="0" i="0" dirty="0">
                <a:effectLst/>
                <a:latin typeface="Calibri" panose="020F0502020204030204" pitchFamily="34" charset="0"/>
              </a:rPr>
              <a:t> </a:t>
            </a:r>
            <a:r>
              <a:rPr lang="en-GB" b="0" i="0" dirty="0" err="1">
                <a:effectLst/>
                <a:latin typeface="Calibri" panose="020F0502020204030204" pitchFamily="34" charset="0"/>
              </a:rPr>
              <a:t>cymeriad</a:t>
            </a:r>
            <a:r>
              <a:rPr lang="en-GB" b="0" i="0" dirty="0">
                <a:effectLst/>
                <a:latin typeface="Calibri" panose="020F0502020204030204" pitchFamily="34" charset="0"/>
              </a:rPr>
              <a:t> – </a:t>
            </a:r>
            <a:r>
              <a:rPr lang="en-GB" b="0" i="0" dirty="0" err="1">
                <a:effectLst/>
                <a:latin typeface="Calibri" panose="020F0502020204030204" pitchFamily="34" charset="0"/>
              </a:rPr>
              <a:t>cwis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GB" b="0" i="0" u="sng" strike="noStrike" dirty="0">
                <a:effectLst/>
                <a:latin typeface="Calibri" panose="020F0502020204030204" pitchFamily="34" charset="0"/>
                <a:hlinkClick r:id="rId2"/>
              </a:rPr>
              <a:t>Positive Psychology's Character Strengths | The Positivity Project (posproject.org)</a:t>
            </a:r>
            <a:r>
              <a:rPr lang="en-GB" b="0" i="0" dirty="0">
                <a:effectLst/>
                <a:latin typeface="Calibri" panose="020F0502020204030204" pitchFamily="34" charset="0"/>
              </a:rPr>
              <a:t>  </a:t>
            </a:r>
            <a:endParaRPr lang="en-GB" b="0" i="0" dirty="0"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29BCADA4-8EA5-6E45-21BF-1C2A600374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46" r="6688"/>
          <a:stretch/>
        </p:blipFill>
        <p:spPr>
          <a:xfrm>
            <a:off x="7467600" y="10"/>
            <a:ext cx="4724400" cy="6857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806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F638A-5DF2-C3E3-F5BE-2E524A25B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Cwis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80191-587D-4C0A-FE38-61B735252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Complete stress measure: </a:t>
            </a:r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2"/>
              </a:rPr>
              <a:t>Stress Mindset Measure (Adult Version) | Mind and Body Lab (stanford.edu)</a:t>
            </a:r>
            <a:r>
              <a:rPr lang="en-GB" sz="1800" b="0" i="0" dirty="0">
                <a:solidFill>
                  <a:srgbClr val="0563C1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sz="1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Explore the free learning course on CASEL framework website </a:t>
            </a:r>
          </a:p>
          <a:p>
            <a:pPr algn="l" rtl="0" fontAlgn="base"/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An Introduction to Social and Emotional Learning (casel.org)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999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A8699-D4C4-7754-F8E0-75B47CFD4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9BD1A-DF83-C07A-DBE2-AECA08723E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/>
            <a:r>
              <a:rPr lang="en-GB" sz="1800" b="0" i="0" dirty="0">
                <a:solidFill>
                  <a:srgbClr val="2E2D29"/>
                </a:solidFill>
                <a:effectLst/>
                <a:latin typeface="Source Sans Pro" panose="020B0503030403020204" pitchFamily="34" charset="0"/>
              </a:rPr>
              <a:t>Crum, A. J., Salovey, P., &amp; </a:t>
            </a:r>
            <a:r>
              <a:rPr lang="en-GB" sz="1800" b="0" i="0" dirty="0" err="1">
                <a:solidFill>
                  <a:srgbClr val="2E2D29"/>
                </a:solidFill>
                <a:effectLst/>
                <a:latin typeface="Source Sans Pro" panose="020B0503030403020204" pitchFamily="34" charset="0"/>
              </a:rPr>
              <a:t>Achor</a:t>
            </a:r>
            <a:r>
              <a:rPr lang="en-GB" sz="1800" b="0" i="0" dirty="0">
                <a:solidFill>
                  <a:srgbClr val="2E2D29"/>
                </a:solidFill>
                <a:effectLst/>
                <a:latin typeface="Source Sans Pro" panose="020B0503030403020204" pitchFamily="34" charset="0"/>
              </a:rPr>
              <a:t>, S. (2013). Rethinking stress: The role of mindsets in determining the stress response. </a:t>
            </a:r>
            <a:r>
              <a:rPr lang="en-GB" sz="1800" b="0" i="1" dirty="0">
                <a:solidFill>
                  <a:srgbClr val="2E2D29"/>
                </a:solidFill>
                <a:effectLst/>
                <a:latin typeface="Source Sans Pro" panose="020B0503030403020204" pitchFamily="34" charset="0"/>
              </a:rPr>
              <a:t>Journal of personality and social psychology</a:t>
            </a:r>
            <a:r>
              <a:rPr lang="en-GB" sz="1800" b="0" i="0" dirty="0">
                <a:solidFill>
                  <a:srgbClr val="2E2D29"/>
                </a:solidFill>
                <a:effectLst/>
                <a:latin typeface="Source Sans Pro" panose="020B0503030403020204" pitchFamily="34" charset="0"/>
              </a:rPr>
              <a:t>, 104(4), 716.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dirty="0">
                <a:solidFill>
                  <a:srgbClr val="2E2D29"/>
                </a:solidFill>
                <a:effectLst/>
                <a:latin typeface="Source Sans Pro" panose="020B0503030403020204" pitchFamily="34" charset="0"/>
              </a:rPr>
              <a:t>Anna Freud Teaching Resources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GB" sz="1800" b="0" i="0" u="sng" strike="noStrike" dirty="0">
                <a:solidFill>
                  <a:srgbClr val="0563C1"/>
                </a:solidFill>
                <a:effectLst/>
                <a:latin typeface="Source Sans Pro" panose="020B0503030403020204" pitchFamily="34" charset="0"/>
                <a:hlinkClick r:id="rId2"/>
              </a:rPr>
              <a:t>Supporting staff wellbeing : Mentally Healthy Schools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Source Sans Pro" panose="020B0503030403020204" pitchFamily="34" charset="0"/>
              </a:rPr>
              <a:t>  </a:t>
            </a:r>
          </a:p>
          <a:p>
            <a:pPr algn="l" rtl="0" fontAlgn="base"/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  <a:hlinkClick r:id="rId3"/>
              </a:rPr>
              <a:t>https://www.unicef.org.uk/rights-respecting-schools/ss-peter-and-pauls</a:t>
            </a:r>
            <a:r>
              <a:rPr lang="en-GB" b="0" i="0">
                <a:solidFill>
                  <a:srgbClr val="000000"/>
                </a:solidFill>
                <a:effectLst/>
                <a:latin typeface="Segoe UI" panose="020B0502040204020203" pitchFamily="34" charset="0"/>
                <a:hlinkClick r:id="rId3"/>
              </a:rPr>
              <a:t>-catholic-primary-school/</a:t>
            </a:r>
            <a:endParaRPr lang="en-GB" sz="1800">
              <a:solidFill>
                <a:srgbClr val="000000"/>
              </a:solidFill>
              <a:latin typeface="Source Sans Pro" panose="020B0503030403020204" pitchFamily="34" charset="0"/>
            </a:endParaRPr>
          </a:p>
          <a:p>
            <a:pPr algn="l" rtl="0" fontAlgn="base"/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777462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DarkSeedLeftStep">
      <a:dk1>
        <a:srgbClr val="000000"/>
      </a:dk1>
      <a:lt1>
        <a:srgbClr val="FFFFFF"/>
      </a:lt1>
      <a:dk2>
        <a:srgbClr val="253C22"/>
      </a:dk2>
      <a:lt2>
        <a:srgbClr val="E8E5E2"/>
      </a:lt2>
      <a:accent1>
        <a:srgbClr val="4D83C3"/>
      </a:accent1>
      <a:accent2>
        <a:srgbClr val="3BA3B1"/>
      </a:accent2>
      <a:accent3>
        <a:srgbClr val="47B594"/>
      </a:accent3>
      <a:accent4>
        <a:srgbClr val="3BB15D"/>
      </a:accent4>
      <a:accent5>
        <a:srgbClr val="56B848"/>
      </a:accent5>
      <a:accent6>
        <a:srgbClr val="7BB13B"/>
      </a:accent6>
      <a:hlink>
        <a:srgbClr val="329636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999</TotalTime>
  <Words>551</Words>
  <Application>Microsoft Macintosh PowerPoint</Application>
  <PresentationFormat>Widescreen</PresentationFormat>
  <Paragraphs>40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Calibri</vt:lpstr>
      <vt:lpstr>Gill Sans MT</vt:lpstr>
      <vt:lpstr>Goudy Old Style</vt:lpstr>
      <vt:lpstr>Segoe UI</vt:lpstr>
      <vt:lpstr>Source Sans Pro</vt:lpstr>
      <vt:lpstr>ClassicFrameVTI</vt:lpstr>
      <vt:lpstr>Hawliau Plant a Lles Athrawon 2023-4 ECAD6007</vt:lpstr>
      <vt:lpstr>Confensiwn y Cenhedloedd Unedig ar Hawliau'r Plentyn</vt:lpstr>
      <vt:lpstr>Tasg</vt:lpstr>
      <vt:lpstr>Tasg</vt:lpstr>
      <vt:lpstr>TasgAU Bellach</vt:lpstr>
      <vt:lpstr>LLES: Y model PERMA</vt:lpstr>
      <vt:lpstr>Cymerwch y Cwis</vt:lpstr>
      <vt:lpstr>Cwis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Hawliau Plant a Lles Athrawon 2023-4 ECAD6007</dc:title>
  <dc:creator>Nicola Evans (IEH)</dc:creator>
  <cp:lastModifiedBy>Nicola Evans (IEH)</cp:lastModifiedBy>
  <cp:revision>2</cp:revision>
  <dcterms:created xsi:type="dcterms:W3CDTF">2023-09-17T20:59:56Z</dcterms:created>
  <dcterms:modified xsi:type="dcterms:W3CDTF">2023-09-18T13:39:09Z</dcterms:modified>
</cp:coreProperties>
</file>