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258" r:id="rId2"/>
    <p:sldId id="263" r:id="rId3"/>
    <p:sldId id="283" r:id="rId4"/>
    <p:sldId id="265" r:id="rId5"/>
    <p:sldId id="285" r:id="rId6"/>
    <p:sldId id="267" r:id="rId7"/>
    <p:sldId id="272" r:id="rId8"/>
    <p:sldId id="270" r:id="rId9"/>
    <p:sldId id="287" r:id="rId10"/>
    <p:sldId id="286" r:id="rId11"/>
    <p:sldId id="277" r:id="rId12"/>
    <p:sldId id="288" r:id="rId13"/>
    <p:sldId id="289" r:id="rId14"/>
    <p:sldId id="290" r:id="rId15"/>
    <p:sldId id="269" r:id="rId16"/>
    <p:sldId id="291" r:id="rId17"/>
    <p:sldId id="266" r:id="rId18"/>
    <p:sldId id="292" r:id="rId19"/>
    <p:sldId id="276" r:id="rId20"/>
    <p:sldId id="293" r:id="rId21"/>
    <p:sldId id="284" r:id="rId22"/>
    <p:sldId id="294" r:id="rId23"/>
    <p:sldId id="278" r:id="rId24"/>
    <p:sldId id="279" r:id="rId25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AE0DC"/>
    <a:srgbClr val="F3F5F4"/>
    <a:srgbClr val="FBF0D2"/>
    <a:srgbClr val="F8E7B2"/>
    <a:srgbClr val="FEFAF0"/>
    <a:srgbClr val="DBE1DD"/>
    <a:srgbClr val="E7E7D8"/>
    <a:srgbClr val="EFEEEE"/>
    <a:srgbClr val="FCFCFC"/>
    <a:srgbClr val="FFFE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03" autoAdjust="0"/>
    <p:restoredTop sz="96318" autoAdjust="0"/>
  </p:normalViewPr>
  <p:slideViewPr>
    <p:cSldViewPr snapToGrid="0">
      <p:cViewPr varScale="1">
        <p:scale>
          <a:sx n="72" d="100"/>
          <a:sy n="72" d="100"/>
        </p:scale>
        <p:origin x="60" y="4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3" d="100"/>
          <a:sy n="83" d="100"/>
        </p:scale>
        <p:origin x="2970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26" Type="http://schemas.openxmlformats.org/officeDocument/2006/relationships/notesMaster" Target="notesMasters/notesMaster1.xml" /><Relationship Id="rId3" Type="http://schemas.openxmlformats.org/officeDocument/2006/relationships/slide" Target="slides/slide2.xml" /><Relationship Id="rId21" Type="http://schemas.openxmlformats.org/officeDocument/2006/relationships/slide" Target="slides/slide20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5" Type="http://schemas.openxmlformats.org/officeDocument/2006/relationships/slide" Target="slides/slide24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slide" Target="slides/slide19.xml" /><Relationship Id="rId29" Type="http://schemas.openxmlformats.org/officeDocument/2006/relationships/presProps" Target="presProp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slide" Target="slides/slide23.xml" /><Relationship Id="rId32" Type="http://schemas.openxmlformats.org/officeDocument/2006/relationships/tableStyles" Target="tableStyles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slide" Target="slides/slide22.xml" /><Relationship Id="rId28" Type="http://schemas.openxmlformats.org/officeDocument/2006/relationships/tags" Target="tags/tag1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31" Type="http://schemas.openxmlformats.org/officeDocument/2006/relationships/theme" Target="theme/theme1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slide" Target="slides/slide21.xml" /><Relationship Id="rId27" Type="http://schemas.openxmlformats.org/officeDocument/2006/relationships/handoutMaster" Target="handoutMasters/handoutMaster1.xml" /><Relationship Id="rId30" Type="http://schemas.openxmlformats.org/officeDocument/2006/relationships/viewProps" Target="viewProps.xml" 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1D80FE-365B-4C0D-AB05-8E17CF462517}" type="datetimeFigureOut">
              <a:rPr lang="zh-CN" altLang="en-US" smtClean="0"/>
              <a:t>2022/8/11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1FD73A-D8F5-470C-B563-55470CACEAE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11103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89778E-B533-491B-A037-63CEC32982E9}" type="datetimeFigureOut">
              <a:rPr lang="zh-CN" altLang="en-US" smtClean="0"/>
              <a:t>2022/8/11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FD65D2-3D3F-4108-9C1E-21CB58C64CD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13490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 /><Relationship Id="rId1" Type="http://schemas.openxmlformats.org/officeDocument/2006/relationships/notesMaster" Target="../notesMasters/notesMaster1.xml" 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 /><Relationship Id="rId1" Type="http://schemas.openxmlformats.org/officeDocument/2006/relationships/notesMaster" Target="../notesMasters/notesMaster1.xml" 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 /><Relationship Id="rId1" Type="http://schemas.openxmlformats.org/officeDocument/2006/relationships/notesMaster" Target="../notesMasters/notesMaster1.xml" 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 /><Relationship Id="rId1" Type="http://schemas.openxmlformats.org/officeDocument/2006/relationships/notesMaster" Target="../notesMasters/notesMaster1.xml" 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 /><Relationship Id="rId1" Type="http://schemas.openxmlformats.org/officeDocument/2006/relationships/notesMaster" Target="../notesMasters/notesMaster1.xml" 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 /><Relationship Id="rId1" Type="http://schemas.openxmlformats.org/officeDocument/2006/relationships/notesMaster" Target="../notesMasters/notesMaster1.xml" 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 /><Relationship Id="rId1" Type="http://schemas.openxmlformats.org/officeDocument/2006/relationships/notesMaster" Target="../notesMasters/notesMaster1.xml" 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 /><Relationship Id="rId1" Type="http://schemas.openxmlformats.org/officeDocument/2006/relationships/notesMaster" Target="../notesMasters/notesMaster1.xml" 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 /><Relationship Id="rId1" Type="http://schemas.openxmlformats.org/officeDocument/2006/relationships/notesMaster" Target="../notesMasters/notesMaster1.xml" 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 /><Relationship Id="rId1" Type="http://schemas.openxmlformats.org/officeDocument/2006/relationships/notesMaster" Target="../notesMasters/notesMaster1.xml" 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 /><Relationship Id="rId1" Type="http://schemas.openxmlformats.org/officeDocument/2006/relationships/notesMaster" Target="../notesMasters/notesMaster1.xml" 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 /><Relationship Id="rId1" Type="http://schemas.openxmlformats.org/officeDocument/2006/relationships/notesMaster" Target="../notesMasters/notesMaster1.xml" 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 /><Relationship Id="rId1" Type="http://schemas.openxmlformats.org/officeDocument/2006/relationships/notesMaster" Target="../notesMasters/notesMaster1.xml" 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 /><Relationship Id="rId1" Type="http://schemas.openxmlformats.org/officeDocument/2006/relationships/notesMaster" Target="../notesMasters/notesMaster1.xml" 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 /><Relationship Id="rId1" Type="http://schemas.openxmlformats.org/officeDocument/2006/relationships/notesMaster" Target="../notesMasters/notesMaster1.xml" 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 /><Relationship Id="rId1" Type="http://schemas.openxmlformats.org/officeDocument/2006/relationships/notesMaster" Target="../notesMasters/notesMaster1.xml" 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 /><Relationship Id="rId1" Type="http://schemas.openxmlformats.org/officeDocument/2006/relationships/notesMaster" Target="../notesMasters/notesMaster1.xml" 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 /><Relationship Id="rId1" Type="http://schemas.openxmlformats.org/officeDocument/2006/relationships/notesMaster" Target="../notesMasters/notesMaster1.xml" 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 /><Relationship Id="rId1" Type="http://schemas.openxmlformats.org/officeDocument/2006/relationships/notesMaster" Target="../notesMasters/notesMaster1.xml" 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 /><Relationship Id="rId1" Type="http://schemas.openxmlformats.org/officeDocument/2006/relationships/notesMaster" Target="../notesMasters/notesMaster1.xml" 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 /><Relationship Id="rId1" Type="http://schemas.openxmlformats.org/officeDocument/2006/relationships/notesMaster" Target="../notesMasters/notesMaster1.xml" 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 /><Relationship Id="rId1" Type="http://schemas.openxmlformats.org/officeDocument/2006/relationships/notesMaster" Target="../notesMasters/notesMaster1.xml" 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03739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29677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47058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90904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02523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14048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86514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8708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6293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368569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415889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19166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15647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03071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88354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32142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054856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30306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86914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444574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222431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618003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963483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00775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2022/8/11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42562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2022/8/11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58910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2022/8/11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11298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2022/8/11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37968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2022/8/11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2237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2022/8/11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8838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2022/8/11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03308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2022/8/11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86835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2022/8/11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40738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2022/8/11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10300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2022/8/11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16899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image" Target="../media/image1.png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image" Target="../media/image2.png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5E120A-4108-4952-BDD3-96E655023CCA}" type="datetimeFigureOut">
              <a:rPr lang="zh-CN" altLang="en-US" smtClean="0"/>
              <a:t>2022/8/11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224"/>
          <a:stretch/>
        </p:blipFill>
        <p:spPr>
          <a:xfrm>
            <a:off x="0" y="4372495"/>
            <a:ext cx="12192000" cy="2622147"/>
          </a:xfrm>
          <a:prstGeom prst="rect">
            <a:avLst/>
          </a:prstGeom>
        </p:spPr>
      </p:pic>
      <p:grpSp>
        <p:nvGrpSpPr>
          <p:cNvPr id="8" name="组合 7"/>
          <p:cNvGrpSpPr/>
          <p:nvPr userDrawn="1"/>
        </p:nvGrpSpPr>
        <p:grpSpPr>
          <a:xfrm>
            <a:off x="5003552" y="223576"/>
            <a:ext cx="2443527" cy="956841"/>
            <a:chOff x="4926448" y="107022"/>
            <a:chExt cx="2443527" cy="956841"/>
          </a:xfrm>
        </p:grpSpPr>
        <p:sp>
          <p:nvSpPr>
            <p:cNvPr id="9" name="文本框 8"/>
            <p:cNvSpPr txBox="1"/>
            <p:nvPr/>
          </p:nvSpPr>
          <p:spPr>
            <a:xfrm>
              <a:off x="4926448" y="663753"/>
              <a:ext cx="2312809" cy="40011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>
              <a:defPPr>
                <a:defRPr lang="zh-CN"/>
              </a:defPPr>
              <a:lvl1pPr>
                <a:defRPr sz="2000">
                  <a:latin typeface="方正宋刻本秀楷简体" panose="02000000000000000000" pitchFamily="2" charset="-122"/>
                  <a:ea typeface="方正宋刻本秀楷简体" panose="02000000000000000000" pitchFamily="2" charset="-122"/>
                </a:defRPr>
              </a:lvl1pPr>
            </a:lstStyle>
            <a:p>
              <a:pPr algn="dist"/>
              <a:r>
                <a:rPr lang="zh-CN" altLang="en-US" dirty="0">
                  <a:latin typeface="汉仪行楷简" panose="02010609000101010101" pitchFamily="49" charset="-122"/>
                  <a:ea typeface="汉仪行楷简" panose="02010609000101010101" pitchFamily="49" charset="-122"/>
                </a:rPr>
                <a:t>古典文学</a:t>
              </a:r>
            </a:p>
          </p:txBody>
        </p:sp>
        <p:cxnSp>
          <p:nvCxnSpPr>
            <p:cNvPr id="10" name="直接连接符 9"/>
            <p:cNvCxnSpPr/>
            <p:nvPr/>
          </p:nvCxnSpPr>
          <p:spPr>
            <a:xfrm>
              <a:off x="4952742" y="700947"/>
              <a:ext cx="2286516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93484" y="107022"/>
              <a:ext cx="2376491" cy="689949"/>
            </a:xfrm>
            <a:prstGeom prst="rect">
              <a:avLst/>
            </a:prstGeom>
          </p:spPr>
        </p:pic>
      </p:grpSp>
      <p:sp>
        <p:nvSpPr>
          <p:cNvPr id="12" name="文本框 11"/>
          <p:cNvSpPr txBox="1"/>
          <p:nvPr userDrawn="1"/>
        </p:nvSpPr>
        <p:spPr>
          <a:xfrm>
            <a:off x="3703649" y="1402117"/>
            <a:ext cx="6555641" cy="433165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pc="600" dirty="0">
                <a:solidFill>
                  <a:schemeClr val="bg1">
                    <a:lumMod val="95000"/>
                  </a:schemeClr>
                </a:solidFill>
                <a:latin typeface="叶根友行书繁" panose="02010601030101010101" pitchFamily="2" charset="-122"/>
                <a:ea typeface="叶根友行书繁" panose="02010601030101010101" pitchFamily="2" charset="-122"/>
              </a:rPr>
              <a:t>千古回首杏雨西湖边</a:t>
            </a:r>
            <a:endParaRPr lang="en-US" altLang="zh-CN" spc="600" dirty="0">
              <a:solidFill>
                <a:schemeClr val="bg1">
                  <a:lumMod val="95000"/>
                </a:schemeClr>
              </a:solidFill>
              <a:latin typeface="叶根友行书繁" panose="02010601030101010101" pitchFamily="2" charset="-122"/>
              <a:ea typeface="叶根友行书繁" panose="02010601030101010101" pitchFamily="2" charset="-122"/>
            </a:endParaRPr>
          </a:p>
          <a:p>
            <a:endParaRPr lang="zh-CN" altLang="en-US" spc="600" dirty="0">
              <a:solidFill>
                <a:schemeClr val="bg1">
                  <a:lumMod val="95000"/>
                </a:schemeClr>
              </a:solidFill>
              <a:latin typeface="叶根友行书繁" panose="02010601030101010101" pitchFamily="2" charset="-122"/>
              <a:ea typeface="叶根友行书繁" panose="02010601030101010101" pitchFamily="2" charset="-122"/>
            </a:endParaRPr>
          </a:p>
          <a:p>
            <a:r>
              <a:rPr lang="zh-CN" altLang="en-US" spc="600" dirty="0">
                <a:solidFill>
                  <a:schemeClr val="bg1">
                    <a:lumMod val="95000"/>
                  </a:schemeClr>
                </a:solidFill>
                <a:latin typeface="叶根友行书繁" panose="02010601030101010101" pitchFamily="2" charset="-122"/>
                <a:ea typeface="叶根友行书繁" panose="02010601030101010101" pitchFamily="2" charset="-122"/>
              </a:rPr>
              <a:t>纸伞朦胧间洒下阴影一片</a:t>
            </a:r>
            <a:endParaRPr lang="en-US" altLang="zh-CN" spc="600" dirty="0">
              <a:solidFill>
                <a:schemeClr val="bg1">
                  <a:lumMod val="95000"/>
                </a:schemeClr>
              </a:solidFill>
              <a:latin typeface="叶根友行书繁" panose="02010601030101010101" pitchFamily="2" charset="-122"/>
              <a:ea typeface="叶根友行书繁" panose="02010601030101010101" pitchFamily="2" charset="-122"/>
            </a:endParaRPr>
          </a:p>
          <a:p>
            <a:endParaRPr lang="zh-CN" altLang="en-US" spc="600" dirty="0">
              <a:solidFill>
                <a:schemeClr val="bg1">
                  <a:lumMod val="95000"/>
                </a:schemeClr>
              </a:solidFill>
              <a:latin typeface="叶根友行书繁" panose="02010601030101010101" pitchFamily="2" charset="-122"/>
              <a:ea typeface="叶根友行书繁" panose="02010601030101010101" pitchFamily="2" charset="-122"/>
            </a:endParaRPr>
          </a:p>
          <a:p>
            <a:r>
              <a:rPr lang="zh-CN" altLang="en-US" spc="600" dirty="0">
                <a:solidFill>
                  <a:schemeClr val="bg1">
                    <a:lumMod val="95000"/>
                  </a:schemeClr>
                </a:solidFill>
                <a:latin typeface="叶根友行书繁" panose="02010601030101010101" pitchFamily="2" charset="-122"/>
                <a:ea typeface="叶根友行书繁" panose="02010601030101010101" pitchFamily="2" charset="-122"/>
              </a:rPr>
              <a:t>眉眼低垂微敛</a:t>
            </a:r>
            <a:endParaRPr lang="en-US" altLang="zh-CN" spc="600" dirty="0">
              <a:solidFill>
                <a:schemeClr val="bg1">
                  <a:lumMod val="95000"/>
                </a:schemeClr>
              </a:solidFill>
              <a:latin typeface="叶根友行书繁" panose="02010601030101010101" pitchFamily="2" charset="-122"/>
              <a:ea typeface="叶根友行书繁" panose="02010601030101010101" pitchFamily="2" charset="-122"/>
            </a:endParaRPr>
          </a:p>
          <a:p>
            <a:endParaRPr lang="zh-CN" altLang="en-US" spc="600" dirty="0">
              <a:solidFill>
                <a:schemeClr val="bg1">
                  <a:lumMod val="95000"/>
                </a:schemeClr>
              </a:solidFill>
              <a:latin typeface="叶根友行书繁" panose="02010601030101010101" pitchFamily="2" charset="-122"/>
              <a:ea typeface="叶根友行书繁" panose="02010601030101010101" pitchFamily="2" charset="-122"/>
            </a:endParaRPr>
          </a:p>
          <a:p>
            <a:r>
              <a:rPr lang="zh-CN" altLang="en-US" spc="600" dirty="0">
                <a:solidFill>
                  <a:schemeClr val="bg1">
                    <a:lumMod val="95000"/>
                  </a:schemeClr>
                </a:solidFill>
                <a:latin typeface="叶根友行书繁" panose="02010601030101010101" pitchFamily="2" charset="-122"/>
                <a:ea typeface="叶根友行书繁" panose="02010601030101010101" pitchFamily="2" charset="-122"/>
              </a:rPr>
              <a:t>风声掠过指尖</a:t>
            </a:r>
            <a:endParaRPr lang="en-US" altLang="zh-CN" spc="600" dirty="0">
              <a:solidFill>
                <a:schemeClr val="bg1">
                  <a:lumMod val="95000"/>
                </a:schemeClr>
              </a:solidFill>
              <a:latin typeface="叶根友行书繁" panose="02010601030101010101" pitchFamily="2" charset="-122"/>
              <a:ea typeface="叶根友行书繁" panose="02010601030101010101" pitchFamily="2" charset="-122"/>
            </a:endParaRPr>
          </a:p>
          <a:p>
            <a:endParaRPr lang="zh-CN" altLang="en-US" spc="600" dirty="0">
              <a:solidFill>
                <a:schemeClr val="bg1">
                  <a:lumMod val="95000"/>
                </a:schemeClr>
              </a:solidFill>
              <a:latin typeface="叶根友行书繁" panose="02010601030101010101" pitchFamily="2" charset="-122"/>
              <a:ea typeface="叶根友行书繁" panose="02010601030101010101" pitchFamily="2" charset="-122"/>
            </a:endParaRPr>
          </a:p>
          <a:p>
            <a:r>
              <a:rPr lang="zh-CN" altLang="en-US" spc="600" dirty="0">
                <a:solidFill>
                  <a:schemeClr val="bg1">
                    <a:lumMod val="95000"/>
                  </a:schemeClr>
                </a:solidFill>
                <a:latin typeface="叶根友行书繁" panose="02010601030101010101" pitchFamily="2" charset="-122"/>
                <a:ea typeface="叶根友行书繁" panose="02010601030101010101" pitchFamily="2" charset="-122"/>
              </a:rPr>
              <a:t>素衣映湖中月 水光潋滟</a:t>
            </a:r>
            <a:endParaRPr lang="en-US" altLang="zh-CN" spc="600" dirty="0">
              <a:solidFill>
                <a:schemeClr val="bg1">
                  <a:lumMod val="95000"/>
                </a:schemeClr>
              </a:solidFill>
              <a:latin typeface="叶根友行书繁" panose="02010601030101010101" pitchFamily="2" charset="-122"/>
              <a:ea typeface="叶根友行书繁" panose="02010601030101010101" pitchFamily="2" charset="-122"/>
            </a:endParaRPr>
          </a:p>
          <a:p>
            <a:endParaRPr lang="zh-CN" altLang="en-US" spc="600" dirty="0">
              <a:solidFill>
                <a:schemeClr val="bg1">
                  <a:lumMod val="95000"/>
                </a:schemeClr>
              </a:solidFill>
              <a:latin typeface="叶根友行书繁" panose="02010601030101010101" pitchFamily="2" charset="-122"/>
              <a:ea typeface="叶根友行书繁" panose="02010601030101010101" pitchFamily="2" charset="-122"/>
            </a:endParaRPr>
          </a:p>
          <a:p>
            <a:r>
              <a:rPr lang="zh-CN" altLang="en-US" spc="600" dirty="0">
                <a:solidFill>
                  <a:schemeClr val="bg1">
                    <a:lumMod val="95000"/>
                  </a:schemeClr>
                </a:solidFill>
                <a:latin typeface="叶根友行书繁" panose="02010601030101010101" pitchFamily="2" charset="-122"/>
                <a:ea typeface="叶根友行书繁" panose="02010601030101010101" pitchFamily="2" charset="-122"/>
              </a:rPr>
              <a:t>把盏笑谈世间 酒色清浅</a:t>
            </a:r>
            <a:endParaRPr lang="en-US" altLang="zh-CN" spc="600" dirty="0">
              <a:solidFill>
                <a:schemeClr val="bg1">
                  <a:lumMod val="95000"/>
                </a:schemeClr>
              </a:solidFill>
              <a:latin typeface="叶根友行书繁" panose="02010601030101010101" pitchFamily="2" charset="-122"/>
              <a:ea typeface="叶根友行书繁" panose="02010601030101010101" pitchFamily="2" charset="-122"/>
            </a:endParaRPr>
          </a:p>
          <a:p>
            <a:endParaRPr lang="zh-CN" altLang="en-US" spc="600" dirty="0">
              <a:solidFill>
                <a:schemeClr val="bg1">
                  <a:lumMod val="95000"/>
                </a:schemeClr>
              </a:solidFill>
              <a:latin typeface="叶根友行书繁" panose="02010601030101010101" pitchFamily="2" charset="-122"/>
              <a:ea typeface="叶根友行书繁" panose="02010601030101010101" pitchFamily="2" charset="-122"/>
            </a:endParaRPr>
          </a:p>
          <a:p>
            <a:r>
              <a:rPr lang="zh-CN" altLang="en-US" spc="600" dirty="0">
                <a:solidFill>
                  <a:schemeClr val="bg1">
                    <a:lumMod val="95000"/>
                  </a:schemeClr>
                </a:solidFill>
                <a:latin typeface="叶根友行书繁" panose="02010601030101010101" pitchFamily="2" charset="-122"/>
                <a:ea typeface="叶根友行书繁" panose="02010601030101010101" pitchFamily="2" charset="-122"/>
              </a:rPr>
              <a:t>琴音何处寄</a:t>
            </a:r>
            <a:endParaRPr lang="en-US" altLang="zh-CN" spc="600" dirty="0">
              <a:solidFill>
                <a:schemeClr val="bg1">
                  <a:lumMod val="95000"/>
                </a:schemeClr>
              </a:solidFill>
              <a:latin typeface="叶根友行书繁" panose="02010601030101010101" pitchFamily="2" charset="-122"/>
              <a:ea typeface="叶根友行书繁" panose="02010601030101010101" pitchFamily="2" charset="-122"/>
            </a:endParaRPr>
          </a:p>
          <a:p>
            <a:endParaRPr lang="zh-CN" altLang="en-US" spc="600" dirty="0">
              <a:solidFill>
                <a:schemeClr val="bg1">
                  <a:lumMod val="95000"/>
                </a:schemeClr>
              </a:solidFill>
              <a:latin typeface="叶根友行书繁" panose="02010601030101010101" pitchFamily="2" charset="-122"/>
              <a:ea typeface="叶根友行书繁" panose="02010601030101010101" pitchFamily="2" charset="-122"/>
            </a:endParaRPr>
          </a:p>
          <a:p>
            <a:r>
              <a:rPr lang="zh-CN" altLang="en-US" spc="600" dirty="0">
                <a:solidFill>
                  <a:schemeClr val="bg1">
                    <a:lumMod val="95000"/>
                  </a:schemeClr>
                </a:solidFill>
                <a:latin typeface="叶根友行书繁" panose="02010601030101010101" pitchFamily="2" charset="-122"/>
                <a:ea typeface="叶根友行书繁" panose="02010601030101010101" pitchFamily="2" charset="-122"/>
              </a:rPr>
              <a:t>流星泯灭光阴</a:t>
            </a:r>
            <a:endParaRPr lang="en-US" altLang="zh-CN" spc="600" dirty="0">
              <a:solidFill>
                <a:schemeClr val="bg1">
                  <a:lumMod val="95000"/>
                </a:schemeClr>
              </a:solidFill>
              <a:latin typeface="叶根友行书繁" panose="02010601030101010101" pitchFamily="2" charset="-122"/>
              <a:ea typeface="叶根友行书繁" panose="02010601030101010101" pitchFamily="2" charset="-122"/>
            </a:endParaRPr>
          </a:p>
          <a:p>
            <a:endParaRPr lang="zh-CN" altLang="en-US" spc="600" dirty="0">
              <a:solidFill>
                <a:schemeClr val="bg1">
                  <a:lumMod val="95000"/>
                </a:schemeClr>
              </a:solidFill>
              <a:latin typeface="叶根友行书繁" panose="02010601030101010101" pitchFamily="2" charset="-122"/>
              <a:ea typeface="叶根友行书繁" panose="02010601030101010101" pitchFamily="2" charset="-122"/>
            </a:endParaRPr>
          </a:p>
          <a:p>
            <a:r>
              <a:rPr lang="zh-CN" altLang="en-US" spc="600" dirty="0">
                <a:solidFill>
                  <a:schemeClr val="bg1">
                    <a:lumMod val="95000"/>
                  </a:schemeClr>
                </a:solidFill>
                <a:latin typeface="叶根友行书繁" panose="02010601030101010101" pitchFamily="2" charset="-122"/>
                <a:ea typeface="叶根友行书繁" panose="02010601030101010101" pitchFamily="2" charset="-122"/>
              </a:rPr>
              <a:t>琉璃月下冰冷的空气</a:t>
            </a:r>
            <a:endParaRPr lang="en-US" altLang="zh-CN" spc="600" dirty="0">
              <a:solidFill>
                <a:schemeClr val="bg1">
                  <a:lumMod val="95000"/>
                </a:schemeClr>
              </a:solidFill>
              <a:latin typeface="叶根友行书繁" panose="02010601030101010101" pitchFamily="2" charset="-122"/>
              <a:ea typeface="叶根友行书繁" panose="02010601030101010101" pitchFamily="2" charset="-122"/>
            </a:endParaRPr>
          </a:p>
          <a:p>
            <a:endParaRPr lang="zh-CN" altLang="en-US" spc="600" dirty="0">
              <a:solidFill>
                <a:schemeClr val="bg1">
                  <a:lumMod val="95000"/>
                </a:schemeClr>
              </a:solidFill>
              <a:latin typeface="叶根友行书繁" panose="02010601030101010101" pitchFamily="2" charset="-122"/>
              <a:ea typeface="叶根友行书繁" panose="02010601030101010101" pitchFamily="2" charset="-122"/>
            </a:endParaRPr>
          </a:p>
          <a:p>
            <a:r>
              <a:rPr lang="zh-CN" altLang="en-US" spc="600" dirty="0">
                <a:solidFill>
                  <a:schemeClr val="bg1">
                    <a:lumMod val="95000"/>
                  </a:schemeClr>
                </a:solidFill>
                <a:latin typeface="叶根友行书繁" panose="02010601030101010101" pitchFamily="2" charset="-122"/>
                <a:ea typeface="叶根友行书繁" panose="02010601030101010101" pitchFamily="2" charset="-122"/>
              </a:rPr>
              <a:t>檐下花灯熟悉记忆</a:t>
            </a:r>
            <a:endParaRPr lang="en-US" altLang="zh-CN" spc="600" dirty="0">
              <a:solidFill>
                <a:schemeClr val="bg1">
                  <a:lumMod val="95000"/>
                </a:schemeClr>
              </a:solidFill>
              <a:latin typeface="叶根友行书繁" panose="02010601030101010101" pitchFamily="2" charset="-122"/>
              <a:ea typeface="叶根友行书繁" panose="02010601030101010101" pitchFamily="2" charset="-122"/>
            </a:endParaRPr>
          </a:p>
          <a:p>
            <a:endParaRPr lang="zh-CN" altLang="en-US" spc="600" dirty="0">
              <a:solidFill>
                <a:schemeClr val="bg1">
                  <a:lumMod val="95000"/>
                </a:schemeClr>
              </a:solidFill>
              <a:latin typeface="叶根友行书繁" panose="02010601030101010101" pitchFamily="2" charset="-122"/>
              <a:ea typeface="叶根友行书繁" panose="02010601030101010101" pitchFamily="2" charset="-122"/>
            </a:endParaRPr>
          </a:p>
          <a:p>
            <a:r>
              <a:rPr lang="zh-CN" altLang="en-US" spc="600" dirty="0">
                <a:solidFill>
                  <a:schemeClr val="bg1">
                    <a:lumMod val="95000"/>
                  </a:schemeClr>
                </a:solidFill>
                <a:latin typeface="叶根友行书繁" panose="02010601030101010101" pitchFamily="2" charset="-122"/>
                <a:ea typeface="叶根友行书繁" panose="02010601030101010101" pitchFamily="2" charset="-122"/>
              </a:rPr>
              <a:t>风动烛火似已熄</a:t>
            </a:r>
            <a:endParaRPr lang="en-US" altLang="zh-CN" spc="600" dirty="0">
              <a:solidFill>
                <a:schemeClr val="bg1">
                  <a:lumMod val="95000"/>
                </a:schemeClr>
              </a:solidFill>
              <a:latin typeface="叶根友行书繁" panose="02010601030101010101" pitchFamily="2" charset="-122"/>
              <a:ea typeface="叶根友行书繁" panose="02010601030101010101" pitchFamily="2" charset="-122"/>
            </a:endParaRPr>
          </a:p>
          <a:p>
            <a:endParaRPr lang="zh-CN" altLang="en-US" spc="600" dirty="0">
              <a:solidFill>
                <a:schemeClr val="bg1">
                  <a:lumMod val="95000"/>
                </a:schemeClr>
              </a:solidFill>
              <a:latin typeface="叶根友行书繁" panose="02010601030101010101" pitchFamily="2" charset="-122"/>
              <a:ea typeface="叶根友行书繁" panose="02010601030101010101" pitchFamily="2" charset="-122"/>
            </a:endParaRPr>
          </a:p>
          <a:p>
            <a:r>
              <a:rPr lang="zh-CN" altLang="en-US" spc="600" dirty="0">
                <a:solidFill>
                  <a:schemeClr val="bg1">
                    <a:lumMod val="95000"/>
                  </a:schemeClr>
                </a:solidFill>
                <a:latin typeface="叶根友行书繁" panose="02010601030101010101" pitchFamily="2" charset="-122"/>
                <a:ea typeface="叶根友行书繁" panose="02010601030101010101" pitchFamily="2" charset="-122"/>
              </a:rPr>
              <a:t>怀念忘川夜空中流萤</a:t>
            </a:r>
          </a:p>
        </p:txBody>
      </p:sp>
    </p:spTree>
    <p:extLst>
      <p:ext uri="{BB962C8B-B14F-4D97-AF65-F5344CB8AC3E}">
        <p14:creationId xmlns:p14="http://schemas.microsoft.com/office/powerpoint/2010/main" val="9122704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 /><Relationship Id="rId7" Type="http://schemas.openxmlformats.org/officeDocument/2006/relationships/image" Target="../media/image6.png" /><Relationship Id="rId2" Type="http://schemas.openxmlformats.org/officeDocument/2006/relationships/slideLayout" Target="../slideLayouts/slideLayout2.xml" /><Relationship Id="rId1" Type="http://schemas.openxmlformats.org/officeDocument/2006/relationships/tags" Target="../tags/tag2.xml" /><Relationship Id="rId6" Type="http://schemas.openxmlformats.org/officeDocument/2006/relationships/image" Target="../media/image5.png" /><Relationship Id="rId5" Type="http://schemas.openxmlformats.org/officeDocument/2006/relationships/image" Target="../media/image4.png" /><Relationship Id="rId4" Type="http://schemas.openxmlformats.org/officeDocument/2006/relationships/image" Target="../media/image3.png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 /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2.xml" /><Relationship Id="rId6" Type="http://schemas.openxmlformats.org/officeDocument/2006/relationships/image" Target="../media/image10.png" /><Relationship Id="rId5" Type="http://schemas.openxmlformats.org/officeDocument/2006/relationships/image" Target="../media/image9.png" /><Relationship Id="rId4" Type="http://schemas.openxmlformats.org/officeDocument/2006/relationships/image" Target="../media/image8.png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notesSlide" Target="../notesSlides/notesSlide3.xml" /><Relationship Id="rId1" Type="http://schemas.openxmlformats.org/officeDocument/2006/relationships/slideLayout" Target="../slideLayouts/slideLayout7.xml" /><Relationship Id="rId5" Type="http://schemas.openxmlformats.org/officeDocument/2006/relationships/image" Target="../media/image11.jpeg" /><Relationship Id="rId4" Type="http://schemas.openxmlformats.org/officeDocument/2006/relationships/image" Target="../media/image5.png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 /><Relationship Id="rId2" Type="http://schemas.openxmlformats.org/officeDocument/2006/relationships/notesSlide" Target="../notesSlides/notesSlide4.xml" /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notesSlide" Target="../notesSlides/notesSlide5.xml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13.jpg" /><Relationship Id="rId4" Type="http://schemas.openxmlformats.org/officeDocument/2006/relationships/image" Target="../media/image5.png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 /><Relationship Id="rId2" Type="http://schemas.openxmlformats.org/officeDocument/2006/relationships/notesSlide" Target="../notesSlides/notesSlide6.xml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16.png" /><Relationship Id="rId4" Type="http://schemas.openxmlformats.org/officeDocument/2006/relationships/image" Target="../media/image15.png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notesSlide" Target="../notesSlides/notesSlide7.xml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11.jpeg" /><Relationship Id="rId4" Type="http://schemas.openxmlformats.org/officeDocument/2006/relationships/image" Target="../media/image5.png" 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 /><Relationship Id="rId2" Type="http://schemas.openxmlformats.org/officeDocument/2006/relationships/notesSlide" Target="../notesSlides/notesSlide8.xml" /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 /><Relationship Id="rId2" Type="http://schemas.openxmlformats.org/officeDocument/2006/relationships/notesSlide" Target="../notesSlides/notesSlide9.xml" /><Relationship Id="rId1" Type="http://schemas.openxmlformats.org/officeDocument/2006/relationships/slideLayout" Target="../slideLayouts/slideLayout2.xml" 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notesSlide" Target="../notesSlides/notesSlide10.xml" /><Relationship Id="rId1" Type="http://schemas.openxmlformats.org/officeDocument/2006/relationships/slideLayout" Target="../slideLayouts/slideLayout7.xml" /><Relationship Id="rId5" Type="http://schemas.openxmlformats.org/officeDocument/2006/relationships/image" Target="../media/image13.jpg" /><Relationship Id="rId4" Type="http://schemas.openxmlformats.org/officeDocument/2006/relationships/image" Target="../media/image5.png" 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 /><Relationship Id="rId2" Type="http://schemas.openxmlformats.org/officeDocument/2006/relationships/notesSlide" Target="../notesSlides/notesSlide11.xml" /><Relationship Id="rId1" Type="http://schemas.openxmlformats.org/officeDocument/2006/relationships/slideLayout" Target="../slideLayouts/slideLayout2.xml" 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 /><Relationship Id="rId2" Type="http://schemas.openxmlformats.org/officeDocument/2006/relationships/notesSlide" Target="../notesSlides/notesSlide12.xml" /><Relationship Id="rId1" Type="http://schemas.openxmlformats.org/officeDocument/2006/relationships/slideLayout" Target="../slideLayouts/slideLayout2.xml" 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 /><Relationship Id="rId2" Type="http://schemas.openxmlformats.org/officeDocument/2006/relationships/notesSlide" Target="../notesSlides/notesSlide13.xml" /><Relationship Id="rId1" Type="http://schemas.openxmlformats.org/officeDocument/2006/relationships/slideLayout" Target="../slideLayouts/slideLayout2.xml" 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notesSlide" Target="../notesSlides/notesSlide14.xml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11.jpeg" /><Relationship Id="rId4" Type="http://schemas.openxmlformats.org/officeDocument/2006/relationships/image" Target="../media/image5.png" 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 /><Relationship Id="rId2" Type="http://schemas.openxmlformats.org/officeDocument/2006/relationships/notesSlide" Target="../notesSlides/notesSlide15.xml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20.png" 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notesSlide" Target="../notesSlides/notesSlide16.xml" /><Relationship Id="rId1" Type="http://schemas.openxmlformats.org/officeDocument/2006/relationships/slideLayout" Target="../slideLayouts/slideLayout7.xml" /><Relationship Id="rId5" Type="http://schemas.openxmlformats.org/officeDocument/2006/relationships/image" Target="../media/image13.jpg" /><Relationship Id="rId4" Type="http://schemas.openxmlformats.org/officeDocument/2006/relationships/image" Target="../media/image5.png" 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 /><Relationship Id="rId2" Type="http://schemas.openxmlformats.org/officeDocument/2006/relationships/notesSlide" Target="../notesSlides/notesSlide17.xml" /><Relationship Id="rId1" Type="http://schemas.openxmlformats.org/officeDocument/2006/relationships/slideLayout" Target="../slideLayouts/slideLayout2.xml" 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notesSlide" Target="../notesSlides/notesSlide18.xml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11.jpeg" /><Relationship Id="rId4" Type="http://schemas.openxmlformats.org/officeDocument/2006/relationships/image" Target="../media/image5.png" 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 /><Relationship Id="rId2" Type="http://schemas.openxmlformats.org/officeDocument/2006/relationships/notesSlide" Target="../notesSlides/notesSlide19.xml" /><Relationship Id="rId1" Type="http://schemas.openxmlformats.org/officeDocument/2006/relationships/slideLayout" Target="../slideLayouts/slideLayout2.xml" 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notesSlide" Target="../notesSlides/notesSlide20.xml" /><Relationship Id="rId1" Type="http://schemas.openxmlformats.org/officeDocument/2006/relationships/slideLayout" Target="../slideLayouts/slideLayout7.xml" /><Relationship Id="rId5" Type="http://schemas.openxmlformats.org/officeDocument/2006/relationships/image" Target="../media/image13.jpg" /><Relationship Id="rId4" Type="http://schemas.openxmlformats.org/officeDocument/2006/relationships/image" Target="../media/image5.png" 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 /><Relationship Id="rId2" Type="http://schemas.openxmlformats.org/officeDocument/2006/relationships/notesSlide" Target="../notesSlides/notesSlide21.xml" /><Relationship Id="rId1" Type="http://schemas.openxmlformats.org/officeDocument/2006/relationships/slideLayout" Target="../slideLayouts/slideLayout7.xml" /><Relationship Id="rId5" Type="http://schemas.openxmlformats.org/officeDocument/2006/relationships/image" Target="../media/image23.png" /><Relationship Id="rId4" Type="http://schemas.openxmlformats.org/officeDocument/2006/relationships/image" Target="../media/image15.png" 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notesSlide" Target="../notesSlides/notesSlide22.xml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11.jpeg" /><Relationship Id="rId4" Type="http://schemas.openxmlformats.org/officeDocument/2006/relationships/image" Target="../media/image5.png" 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 /><Relationship Id="rId2" Type="http://schemas.openxmlformats.org/officeDocument/2006/relationships/notesSlide" Target="../notesSlides/notesSlide23.xml" /><Relationship Id="rId1" Type="http://schemas.openxmlformats.org/officeDocument/2006/relationships/slideLayout" Target="../slideLayouts/slideLayout2.xml" 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 /><Relationship Id="rId2" Type="http://schemas.openxmlformats.org/officeDocument/2006/relationships/notesSlide" Target="../notesSlides/notesSlide24.xml" /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文本框 33"/>
          <p:cNvSpPr txBox="1"/>
          <p:nvPr/>
        </p:nvSpPr>
        <p:spPr>
          <a:xfrm>
            <a:off x="3910878" y="671379"/>
            <a:ext cx="6555641" cy="433165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pc="600" dirty="0">
                <a:solidFill>
                  <a:schemeClr val="bg1">
                    <a:lumMod val="95000"/>
                  </a:schemeClr>
                </a:solidFill>
                <a:latin typeface="叶根友行书繁" panose="02010601030101010101" pitchFamily="2" charset="-122"/>
                <a:ea typeface="叶根友行书繁" panose="02010601030101010101" pitchFamily="2" charset="-122"/>
              </a:rPr>
              <a:t>千古回首杏雨西湖边</a:t>
            </a:r>
            <a:endParaRPr lang="en-US" altLang="zh-CN" spc="600" dirty="0">
              <a:solidFill>
                <a:schemeClr val="bg1">
                  <a:lumMod val="95000"/>
                </a:schemeClr>
              </a:solidFill>
              <a:latin typeface="叶根友行书繁" panose="02010601030101010101" pitchFamily="2" charset="-122"/>
              <a:ea typeface="叶根友行书繁" panose="02010601030101010101" pitchFamily="2" charset="-122"/>
            </a:endParaRPr>
          </a:p>
          <a:p>
            <a:endParaRPr lang="zh-CN" altLang="en-US" spc="600" dirty="0">
              <a:solidFill>
                <a:schemeClr val="bg1">
                  <a:lumMod val="95000"/>
                </a:schemeClr>
              </a:solidFill>
              <a:latin typeface="叶根友行书繁" panose="02010601030101010101" pitchFamily="2" charset="-122"/>
              <a:ea typeface="叶根友行书繁" panose="02010601030101010101" pitchFamily="2" charset="-122"/>
            </a:endParaRPr>
          </a:p>
          <a:p>
            <a:r>
              <a:rPr lang="zh-CN" altLang="en-US" spc="600" dirty="0">
                <a:solidFill>
                  <a:schemeClr val="bg1">
                    <a:lumMod val="95000"/>
                  </a:schemeClr>
                </a:solidFill>
                <a:latin typeface="叶根友行书繁" panose="02010601030101010101" pitchFamily="2" charset="-122"/>
                <a:ea typeface="叶根友行书繁" panose="02010601030101010101" pitchFamily="2" charset="-122"/>
              </a:rPr>
              <a:t>纸伞朦胧间洒下阴影一片</a:t>
            </a:r>
            <a:endParaRPr lang="en-US" altLang="zh-CN" spc="600" dirty="0">
              <a:solidFill>
                <a:schemeClr val="bg1">
                  <a:lumMod val="95000"/>
                </a:schemeClr>
              </a:solidFill>
              <a:latin typeface="叶根友行书繁" panose="02010601030101010101" pitchFamily="2" charset="-122"/>
              <a:ea typeface="叶根友行书繁" panose="02010601030101010101" pitchFamily="2" charset="-122"/>
            </a:endParaRPr>
          </a:p>
          <a:p>
            <a:endParaRPr lang="zh-CN" altLang="en-US" spc="600" dirty="0">
              <a:solidFill>
                <a:schemeClr val="bg1">
                  <a:lumMod val="95000"/>
                </a:schemeClr>
              </a:solidFill>
              <a:latin typeface="叶根友行书繁" panose="02010601030101010101" pitchFamily="2" charset="-122"/>
              <a:ea typeface="叶根友行书繁" panose="02010601030101010101" pitchFamily="2" charset="-122"/>
            </a:endParaRPr>
          </a:p>
          <a:p>
            <a:r>
              <a:rPr lang="zh-CN" altLang="en-US" spc="600" dirty="0">
                <a:solidFill>
                  <a:schemeClr val="bg1">
                    <a:lumMod val="95000"/>
                  </a:schemeClr>
                </a:solidFill>
                <a:latin typeface="叶根友行书繁" panose="02010601030101010101" pitchFamily="2" charset="-122"/>
                <a:ea typeface="叶根友行书繁" panose="02010601030101010101" pitchFamily="2" charset="-122"/>
              </a:rPr>
              <a:t>眉眼低垂微敛</a:t>
            </a:r>
            <a:endParaRPr lang="en-US" altLang="zh-CN" spc="600" dirty="0">
              <a:solidFill>
                <a:schemeClr val="bg1">
                  <a:lumMod val="95000"/>
                </a:schemeClr>
              </a:solidFill>
              <a:latin typeface="叶根友行书繁" panose="02010601030101010101" pitchFamily="2" charset="-122"/>
              <a:ea typeface="叶根友行书繁" panose="02010601030101010101" pitchFamily="2" charset="-122"/>
            </a:endParaRPr>
          </a:p>
          <a:p>
            <a:endParaRPr lang="zh-CN" altLang="en-US" spc="600" dirty="0">
              <a:solidFill>
                <a:schemeClr val="bg1">
                  <a:lumMod val="95000"/>
                </a:schemeClr>
              </a:solidFill>
              <a:latin typeface="叶根友行书繁" panose="02010601030101010101" pitchFamily="2" charset="-122"/>
              <a:ea typeface="叶根友行书繁" panose="02010601030101010101" pitchFamily="2" charset="-122"/>
            </a:endParaRPr>
          </a:p>
          <a:p>
            <a:r>
              <a:rPr lang="zh-CN" altLang="en-US" spc="600" dirty="0">
                <a:solidFill>
                  <a:schemeClr val="bg1">
                    <a:lumMod val="95000"/>
                  </a:schemeClr>
                </a:solidFill>
                <a:latin typeface="叶根友行书繁" panose="02010601030101010101" pitchFamily="2" charset="-122"/>
                <a:ea typeface="叶根友行书繁" panose="02010601030101010101" pitchFamily="2" charset="-122"/>
              </a:rPr>
              <a:t>风声掠过指尖</a:t>
            </a:r>
            <a:endParaRPr lang="en-US" altLang="zh-CN" spc="600" dirty="0">
              <a:solidFill>
                <a:schemeClr val="bg1">
                  <a:lumMod val="95000"/>
                </a:schemeClr>
              </a:solidFill>
              <a:latin typeface="叶根友行书繁" panose="02010601030101010101" pitchFamily="2" charset="-122"/>
              <a:ea typeface="叶根友行书繁" panose="02010601030101010101" pitchFamily="2" charset="-122"/>
            </a:endParaRPr>
          </a:p>
          <a:p>
            <a:endParaRPr lang="zh-CN" altLang="en-US" spc="600" dirty="0">
              <a:solidFill>
                <a:schemeClr val="bg1">
                  <a:lumMod val="95000"/>
                </a:schemeClr>
              </a:solidFill>
              <a:latin typeface="叶根友行书繁" panose="02010601030101010101" pitchFamily="2" charset="-122"/>
              <a:ea typeface="叶根友行书繁" panose="02010601030101010101" pitchFamily="2" charset="-122"/>
            </a:endParaRPr>
          </a:p>
          <a:p>
            <a:r>
              <a:rPr lang="zh-CN" altLang="en-US" spc="600" dirty="0">
                <a:solidFill>
                  <a:schemeClr val="bg1">
                    <a:lumMod val="95000"/>
                  </a:schemeClr>
                </a:solidFill>
                <a:latin typeface="叶根友行书繁" panose="02010601030101010101" pitchFamily="2" charset="-122"/>
                <a:ea typeface="叶根友行书繁" panose="02010601030101010101" pitchFamily="2" charset="-122"/>
              </a:rPr>
              <a:t>素衣映湖中月 水光潋滟</a:t>
            </a:r>
            <a:endParaRPr lang="en-US" altLang="zh-CN" spc="600" dirty="0">
              <a:solidFill>
                <a:schemeClr val="bg1">
                  <a:lumMod val="95000"/>
                </a:schemeClr>
              </a:solidFill>
              <a:latin typeface="叶根友行书繁" panose="02010601030101010101" pitchFamily="2" charset="-122"/>
              <a:ea typeface="叶根友行书繁" panose="02010601030101010101" pitchFamily="2" charset="-122"/>
            </a:endParaRPr>
          </a:p>
          <a:p>
            <a:endParaRPr lang="zh-CN" altLang="en-US" spc="600" dirty="0">
              <a:solidFill>
                <a:schemeClr val="bg1">
                  <a:lumMod val="95000"/>
                </a:schemeClr>
              </a:solidFill>
              <a:latin typeface="叶根友行书繁" panose="02010601030101010101" pitchFamily="2" charset="-122"/>
              <a:ea typeface="叶根友行书繁" panose="02010601030101010101" pitchFamily="2" charset="-122"/>
            </a:endParaRPr>
          </a:p>
          <a:p>
            <a:r>
              <a:rPr lang="zh-CN" altLang="en-US" spc="600" dirty="0">
                <a:solidFill>
                  <a:schemeClr val="bg1">
                    <a:lumMod val="95000"/>
                  </a:schemeClr>
                </a:solidFill>
                <a:latin typeface="叶根友行书繁" panose="02010601030101010101" pitchFamily="2" charset="-122"/>
                <a:ea typeface="叶根友行书繁" panose="02010601030101010101" pitchFamily="2" charset="-122"/>
              </a:rPr>
              <a:t>把盏笑谈世间 酒色清浅</a:t>
            </a:r>
            <a:endParaRPr lang="en-US" altLang="zh-CN" spc="600" dirty="0">
              <a:solidFill>
                <a:schemeClr val="bg1">
                  <a:lumMod val="95000"/>
                </a:schemeClr>
              </a:solidFill>
              <a:latin typeface="叶根友行书繁" panose="02010601030101010101" pitchFamily="2" charset="-122"/>
              <a:ea typeface="叶根友行书繁" panose="02010601030101010101" pitchFamily="2" charset="-122"/>
            </a:endParaRPr>
          </a:p>
          <a:p>
            <a:endParaRPr lang="zh-CN" altLang="en-US" spc="600" dirty="0">
              <a:solidFill>
                <a:schemeClr val="bg1">
                  <a:lumMod val="95000"/>
                </a:schemeClr>
              </a:solidFill>
              <a:latin typeface="叶根友行书繁" panose="02010601030101010101" pitchFamily="2" charset="-122"/>
              <a:ea typeface="叶根友行书繁" panose="02010601030101010101" pitchFamily="2" charset="-122"/>
            </a:endParaRPr>
          </a:p>
          <a:p>
            <a:r>
              <a:rPr lang="zh-CN" altLang="en-US" spc="600" dirty="0">
                <a:solidFill>
                  <a:schemeClr val="bg1">
                    <a:lumMod val="95000"/>
                  </a:schemeClr>
                </a:solidFill>
                <a:latin typeface="叶根友行书繁" panose="02010601030101010101" pitchFamily="2" charset="-122"/>
                <a:ea typeface="叶根友行书繁" panose="02010601030101010101" pitchFamily="2" charset="-122"/>
              </a:rPr>
              <a:t>琴音何处寄</a:t>
            </a:r>
            <a:endParaRPr lang="en-US" altLang="zh-CN" spc="600" dirty="0">
              <a:solidFill>
                <a:schemeClr val="bg1">
                  <a:lumMod val="95000"/>
                </a:schemeClr>
              </a:solidFill>
              <a:latin typeface="叶根友行书繁" panose="02010601030101010101" pitchFamily="2" charset="-122"/>
              <a:ea typeface="叶根友行书繁" panose="02010601030101010101" pitchFamily="2" charset="-122"/>
            </a:endParaRPr>
          </a:p>
          <a:p>
            <a:endParaRPr lang="zh-CN" altLang="en-US" spc="600" dirty="0">
              <a:solidFill>
                <a:schemeClr val="bg1">
                  <a:lumMod val="95000"/>
                </a:schemeClr>
              </a:solidFill>
              <a:latin typeface="叶根友行书繁" panose="02010601030101010101" pitchFamily="2" charset="-122"/>
              <a:ea typeface="叶根友行书繁" panose="02010601030101010101" pitchFamily="2" charset="-122"/>
            </a:endParaRPr>
          </a:p>
          <a:p>
            <a:r>
              <a:rPr lang="zh-CN" altLang="en-US" spc="600" dirty="0">
                <a:solidFill>
                  <a:schemeClr val="bg1">
                    <a:lumMod val="95000"/>
                  </a:schemeClr>
                </a:solidFill>
                <a:latin typeface="叶根友行书繁" panose="02010601030101010101" pitchFamily="2" charset="-122"/>
                <a:ea typeface="叶根友行书繁" panose="02010601030101010101" pitchFamily="2" charset="-122"/>
              </a:rPr>
              <a:t>流星泯</a:t>
            </a:r>
            <a:r>
              <a:rPr lang="zh-TW" altLang="en-US" spc="600" dirty="0">
                <a:solidFill>
                  <a:schemeClr val="bg1">
                    <a:lumMod val="95000"/>
                  </a:schemeClr>
                </a:solidFill>
                <a:latin typeface="叶根友行书繁" panose="02010601030101010101" pitchFamily="2" charset="-122"/>
                <a:ea typeface="叶根友行书繁" panose="02010601030101010101" pitchFamily="2" charset="-122"/>
              </a:rPr>
              <a:t>陳逢陳逢</a:t>
            </a:r>
            <a:r>
              <a:rPr lang="zh-CN" altLang="en-US" spc="600" dirty="0">
                <a:solidFill>
                  <a:schemeClr val="bg1">
                    <a:lumMod val="95000"/>
                  </a:schemeClr>
                </a:solidFill>
                <a:latin typeface="叶根友行书繁" panose="02010601030101010101" pitchFamily="2" charset="-122"/>
                <a:ea typeface="叶根友行书繁" panose="02010601030101010101" pitchFamily="2" charset="-122"/>
              </a:rPr>
              <a:t>灭光阴</a:t>
            </a:r>
            <a:endParaRPr lang="en-US" altLang="zh-CN" spc="600" dirty="0">
              <a:solidFill>
                <a:schemeClr val="bg1">
                  <a:lumMod val="95000"/>
                </a:schemeClr>
              </a:solidFill>
              <a:latin typeface="叶根友行书繁" panose="02010601030101010101" pitchFamily="2" charset="-122"/>
              <a:ea typeface="叶根友行书繁" panose="02010601030101010101" pitchFamily="2" charset="-122"/>
            </a:endParaRPr>
          </a:p>
          <a:p>
            <a:endParaRPr lang="zh-CN" altLang="en-US" spc="600" dirty="0">
              <a:solidFill>
                <a:schemeClr val="bg1">
                  <a:lumMod val="95000"/>
                </a:schemeClr>
              </a:solidFill>
              <a:latin typeface="叶根友行书繁" panose="02010601030101010101" pitchFamily="2" charset="-122"/>
              <a:ea typeface="叶根友行书繁" panose="02010601030101010101" pitchFamily="2" charset="-122"/>
            </a:endParaRPr>
          </a:p>
          <a:p>
            <a:r>
              <a:rPr lang="zh-CN" altLang="en-US" spc="600" dirty="0">
                <a:solidFill>
                  <a:schemeClr val="bg1">
                    <a:lumMod val="95000"/>
                  </a:schemeClr>
                </a:solidFill>
                <a:latin typeface="叶根友行书繁" panose="02010601030101010101" pitchFamily="2" charset="-122"/>
                <a:ea typeface="叶根友行书繁" panose="02010601030101010101" pitchFamily="2" charset="-122"/>
              </a:rPr>
              <a:t>琉璃月下冰冷的空气</a:t>
            </a:r>
            <a:endParaRPr lang="en-US" altLang="zh-CN" spc="600" dirty="0">
              <a:solidFill>
                <a:schemeClr val="bg1">
                  <a:lumMod val="95000"/>
                </a:schemeClr>
              </a:solidFill>
              <a:latin typeface="叶根友行书繁" panose="02010601030101010101" pitchFamily="2" charset="-122"/>
              <a:ea typeface="叶根友行书繁" panose="02010601030101010101" pitchFamily="2" charset="-122"/>
            </a:endParaRPr>
          </a:p>
          <a:p>
            <a:endParaRPr lang="zh-CN" altLang="en-US" spc="600" dirty="0">
              <a:solidFill>
                <a:schemeClr val="bg1">
                  <a:lumMod val="95000"/>
                </a:schemeClr>
              </a:solidFill>
              <a:latin typeface="叶根友行书繁" panose="02010601030101010101" pitchFamily="2" charset="-122"/>
              <a:ea typeface="叶根友行书繁" panose="02010601030101010101" pitchFamily="2" charset="-122"/>
            </a:endParaRPr>
          </a:p>
          <a:p>
            <a:r>
              <a:rPr lang="zh-CN" altLang="en-US" spc="600" dirty="0">
                <a:solidFill>
                  <a:schemeClr val="bg1">
                    <a:lumMod val="95000"/>
                  </a:schemeClr>
                </a:solidFill>
                <a:latin typeface="叶根友行书繁" panose="02010601030101010101" pitchFamily="2" charset="-122"/>
                <a:ea typeface="叶根友行书繁" panose="02010601030101010101" pitchFamily="2" charset="-122"/>
              </a:rPr>
              <a:t>檐下花灯熟悉记忆</a:t>
            </a:r>
            <a:endParaRPr lang="en-US" altLang="zh-CN" spc="600" dirty="0">
              <a:solidFill>
                <a:schemeClr val="bg1">
                  <a:lumMod val="95000"/>
                </a:schemeClr>
              </a:solidFill>
              <a:latin typeface="叶根友行书繁" panose="02010601030101010101" pitchFamily="2" charset="-122"/>
              <a:ea typeface="叶根友行书繁" panose="02010601030101010101" pitchFamily="2" charset="-122"/>
            </a:endParaRPr>
          </a:p>
          <a:p>
            <a:endParaRPr lang="zh-CN" altLang="en-US" spc="600" dirty="0">
              <a:solidFill>
                <a:schemeClr val="bg1">
                  <a:lumMod val="95000"/>
                </a:schemeClr>
              </a:solidFill>
              <a:latin typeface="叶根友行书繁" panose="02010601030101010101" pitchFamily="2" charset="-122"/>
              <a:ea typeface="叶根友行书繁" panose="02010601030101010101" pitchFamily="2" charset="-122"/>
            </a:endParaRPr>
          </a:p>
          <a:p>
            <a:r>
              <a:rPr lang="zh-CN" altLang="en-US" spc="600" dirty="0">
                <a:solidFill>
                  <a:schemeClr val="bg1">
                    <a:lumMod val="95000"/>
                  </a:schemeClr>
                </a:solidFill>
                <a:latin typeface="叶根友行书繁" panose="02010601030101010101" pitchFamily="2" charset="-122"/>
                <a:ea typeface="叶根友行书繁" panose="02010601030101010101" pitchFamily="2" charset="-122"/>
              </a:rPr>
              <a:t>风动烛火似已熄</a:t>
            </a:r>
            <a:endParaRPr lang="en-US" altLang="zh-CN" spc="600" dirty="0">
              <a:solidFill>
                <a:schemeClr val="bg1">
                  <a:lumMod val="95000"/>
                </a:schemeClr>
              </a:solidFill>
              <a:latin typeface="叶根友行书繁" panose="02010601030101010101" pitchFamily="2" charset="-122"/>
              <a:ea typeface="叶根友行书繁" panose="02010601030101010101" pitchFamily="2" charset="-122"/>
            </a:endParaRPr>
          </a:p>
          <a:p>
            <a:endParaRPr lang="zh-CN" altLang="en-US" spc="600" dirty="0">
              <a:solidFill>
                <a:schemeClr val="bg1">
                  <a:lumMod val="95000"/>
                </a:schemeClr>
              </a:solidFill>
              <a:latin typeface="叶根友行书繁" panose="02010601030101010101" pitchFamily="2" charset="-122"/>
              <a:ea typeface="叶根友行书繁" panose="02010601030101010101" pitchFamily="2" charset="-122"/>
            </a:endParaRPr>
          </a:p>
          <a:p>
            <a:r>
              <a:rPr lang="zh-CN" altLang="en-US" spc="600" dirty="0">
                <a:solidFill>
                  <a:schemeClr val="bg1">
                    <a:lumMod val="95000"/>
                  </a:schemeClr>
                </a:solidFill>
                <a:latin typeface="叶根友行书繁" panose="02010601030101010101" pitchFamily="2" charset="-122"/>
                <a:ea typeface="叶根友行书繁" panose="02010601030101010101" pitchFamily="2" charset="-122"/>
              </a:rPr>
              <a:t>怀念忘川夜空中流萤</a:t>
            </a: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224"/>
          <a:stretch/>
        </p:blipFill>
        <p:spPr>
          <a:xfrm>
            <a:off x="0" y="4372495"/>
            <a:ext cx="12192000" cy="2622147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472" b="20486"/>
          <a:stretch/>
        </p:blipFill>
        <p:spPr>
          <a:xfrm>
            <a:off x="2470971" y="2119744"/>
            <a:ext cx="9715258" cy="4738256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816316" y="857974"/>
            <a:ext cx="3036303" cy="5315874"/>
            <a:chOff x="934820" y="588183"/>
            <a:chExt cx="3036303" cy="5315874"/>
          </a:xfrm>
          <a:effectLst>
            <a:outerShdw blurRad="139700" dist="38100" dir="2700000" algn="tl" rotWithShape="0">
              <a:prstClr val="black">
                <a:alpha val="3000"/>
              </a:prstClr>
            </a:outerShdw>
          </a:effectLst>
        </p:grpSpPr>
        <p:sp>
          <p:nvSpPr>
            <p:cNvPr id="4" name="矩形 3"/>
            <p:cNvSpPr/>
            <p:nvPr/>
          </p:nvSpPr>
          <p:spPr>
            <a:xfrm>
              <a:off x="1101551" y="759229"/>
              <a:ext cx="2702840" cy="4973782"/>
            </a:xfrm>
            <a:prstGeom prst="rect">
              <a:avLst/>
            </a:prstGeom>
            <a:solidFill>
              <a:srgbClr val="F3F5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934820" y="588183"/>
              <a:ext cx="3036303" cy="5315874"/>
            </a:xfrm>
            <a:prstGeom prst="rect">
              <a:avLst/>
            </a:prstGeom>
            <a:noFill/>
            <a:ln w="88900">
              <a:solidFill>
                <a:srgbClr val="DAE0D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2424786" y="0"/>
            <a:ext cx="72597" cy="1352391"/>
            <a:chOff x="6060000" y="591212"/>
            <a:chExt cx="72000" cy="1341270"/>
          </a:xfrm>
        </p:grpSpPr>
        <p:cxnSp>
          <p:nvCxnSpPr>
            <p:cNvPr id="12" name="直接连接符 11"/>
            <p:cNvCxnSpPr/>
            <p:nvPr/>
          </p:nvCxnSpPr>
          <p:spPr>
            <a:xfrm>
              <a:off x="6096000" y="591212"/>
              <a:ext cx="0" cy="1331717"/>
            </a:xfrm>
            <a:prstGeom prst="line">
              <a:avLst/>
            </a:prstGeom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椭圆 15"/>
            <p:cNvSpPr/>
            <p:nvPr/>
          </p:nvSpPr>
          <p:spPr>
            <a:xfrm>
              <a:off x="6060000" y="1860482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 flipV="1">
            <a:off x="2434971" y="5480143"/>
            <a:ext cx="72000" cy="1377857"/>
            <a:chOff x="6060000" y="554625"/>
            <a:chExt cx="72000" cy="1377857"/>
          </a:xfrm>
        </p:grpSpPr>
        <p:cxnSp>
          <p:nvCxnSpPr>
            <p:cNvPr id="27" name="直接连接符 26"/>
            <p:cNvCxnSpPr/>
            <p:nvPr/>
          </p:nvCxnSpPr>
          <p:spPr>
            <a:xfrm>
              <a:off x="6096000" y="554625"/>
              <a:ext cx="0" cy="1368303"/>
            </a:xfrm>
            <a:prstGeom prst="line">
              <a:avLst/>
            </a:prstGeom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椭圆 27"/>
            <p:cNvSpPr/>
            <p:nvPr/>
          </p:nvSpPr>
          <p:spPr>
            <a:xfrm>
              <a:off x="6060000" y="1860482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9" name="文本框 28"/>
          <p:cNvSpPr txBox="1"/>
          <p:nvPr/>
        </p:nvSpPr>
        <p:spPr>
          <a:xfrm>
            <a:off x="3027226" y="2290983"/>
            <a:ext cx="553998" cy="379734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2400" spc="300" dirty="0">
                <a:latin typeface="汉仪行楷简" panose="02010609000101010101" pitchFamily="49" charset="-122"/>
                <a:ea typeface="汉仪行楷简" panose="02010609000101010101" pitchFamily="49" charset="-122"/>
              </a:rPr>
              <a:t>第七講 經學統一時代</a:t>
            </a:r>
            <a:endParaRPr lang="zh-CN" altLang="en-US" sz="2400" spc="300" dirty="0">
              <a:latin typeface="汉仪行楷简" panose="02010609000101010101" pitchFamily="49" charset="-122"/>
              <a:ea typeface="汉仪行楷简" panose="02010609000101010101" pitchFamily="49" charset="-122"/>
            </a:endParaRPr>
          </a:p>
        </p:txBody>
      </p:sp>
      <p:pic>
        <p:nvPicPr>
          <p:cNvPr id="31" name="图片 3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8390" y="985410"/>
            <a:ext cx="938786" cy="859538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1866742" y="1386438"/>
            <a:ext cx="1107996" cy="393954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sz="6000" dirty="0">
                <a:latin typeface="汉仪行楷简" panose="02010609000101010101" pitchFamily="49" charset="-122"/>
                <a:ea typeface="汉仪行楷简" panose="02010609000101010101" pitchFamily="49" charset="-122"/>
              </a:rPr>
              <a:t>中國經學史</a:t>
            </a:r>
            <a:endParaRPr lang="zh-CN" altLang="en-US" sz="6000" dirty="0">
              <a:latin typeface="汉仪行楷简" panose="02010609000101010101" pitchFamily="49" charset="-122"/>
              <a:ea typeface="汉仪行楷简" panose="02010609000101010101" pitchFamily="49" charset="-122"/>
            </a:endParaRPr>
          </a:p>
        </p:txBody>
      </p:sp>
      <p:pic>
        <p:nvPicPr>
          <p:cNvPr id="32" name="图片 10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21" t="5219" r="46947" b="43053"/>
          <a:stretch>
            <a:fillRect/>
          </a:stretch>
        </p:blipFill>
        <p:spPr bwMode="auto">
          <a:xfrm>
            <a:off x="747082" y="4722071"/>
            <a:ext cx="1039812" cy="65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</p:pic>
      <p:sp>
        <p:nvSpPr>
          <p:cNvPr id="6" name="文字方塊 5"/>
          <p:cNvSpPr txBox="1"/>
          <p:nvPr/>
        </p:nvSpPr>
        <p:spPr>
          <a:xfrm>
            <a:off x="4327783" y="4023511"/>
            <a:ext cx="677108" cy="161498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3200" dirty="0"/>
              <a:t>陳逢源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77410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125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25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10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25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组合 27"/>
          <p:cNvGrpSpPr/>
          <p:nvPr/>
        </p:nvGrpSpPr>
        <p:grpSpPr>
          <a:xfrm>
            <a:off x="2128784" y="1050277"/>
            <a:ext cx="949781" cy="1662850"/>
            <a:chOff x="934820" y="588183"/>
            <a:chExt cx="3036303" cy="5315874"/>
          </a:xfrm>
          <a:effectLst>
            <a:outerShdw blurRad="139700" dist="38100" dir="2700000" algn="tl" rotWithShape="0">
              <a:prstClr val="black">
                <a:alpha val="3000"/>
              </a:prstClr>
            </a:outerShdw>
          </a:effectLst>
        </p:grpSpPr>
        <p:sp>
          <p:nvSpPr>
            <p:cNvPr id="29" name="矩形 28"/>
            <p:cNvSpPr/>
            <p:nvPr/>
          </p:nvSpPr>
          <p:spPr>
            <a:xfrm>
              <a:off x="1101551" y="759229"/>
              <a:ext cx="2702840" cy="4973782"/>
            </a:xfrm>
            <a:prstGeom prst="rect">
              <a:avLst/>
            </a:prstGeom>
            <a:solidFill>
              <a:srgbClr val="F3F5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矩形 30"/>
            <p:cNvSpPr/>
            <p:nvPr/>
          </p:nvSpPr>
          <p:spPr>
            <a:xfrm>
              <a:off x="934820" y="588183"/>
              <a:ext cx="3036303" cy="5315874"/>
            </a:xfrm>
            <a:prstGeom prst="rect">
              <a:avLst/>
            </a:prstGeom>
            <a:noFill/>
            <a:ln w="28575">
              <a:solidFill>
                <a:srgbClr val="DAE0D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224"/>
          <a:stretch/>
        </p:blipFill>
        <p:spPr>
          <a:xfrm>
            <a:off x="0" y="4372495"/>
            <a:ext cx="12192000" cy="2622147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49" b="34909"/>
          <a:stretch/>
        </p:blipFill>
        <p:spPr>
          <a:xfrm>
            <a:off x="5024834" y="336077"/>
            <a:ext cx="7177266" cy="2485507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2155235" y="1219982"/>
            <a:ext cx="923330" cy="132343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>
            <a:defPPr>
              <a:defRPr lang="zh-CN"/>
            </a:defPPr>
            <a:lvl1pPr>
              <a:defRPr sz="4400">
                <a:latin typeface="方正清刻本悦宋简体" panose="02000000000000000000" pitchFamily="2" charset="-122"/>
                <a:ea typeface="方正清刻本悦宋简体" panose="02000000000000000000" pitchFamily="2" charset="-122"/>
              </a:defRPr>
            </a:lvl1pPr>
          </a:lstStyle>
          <a:p>
            <a:r>
              <a:rPr lang="zh-TW" altLang="en-US" sz="4800" dirty="0">
                <a:latin typeface="汉仪行楷简" panose="02010609000101010101" pitchFamily="49" charset="-122"/>
                <a:ea typeface="汉仪行楷简" panose="02010609000101010101" pitchFamily="49" charset="-122"/>
              </a:rPr>
              <a:t>目次</a:t>
            </a:r>
            <a:endParaRPr lang="zh-CN" altLang="en-US" sz="4800" dirty="0">
              <a:latin typeface="汉仪行楷简" panose="02010609000101010101" pitchFamily="49" charset="-122"/>
              <a:ea typeface="汉仪行楷简" panose="02010609000101010101" pitchFamily="49" charset="-122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008" y="1110105"/>
            <a:ext cx="1219202" cy="731521"/>
          </a:xfrm>
          <a:prstGeom prst="rect">
            <a:avLst/>
          </a:prstGeom>
        </p:spPr>
      </p:pic>
      <p:grpSp>
        <p:nvGrpSpPr>
          <p:cNvPr id="15" name="组合 14"/>
          <p:cNvGrpSpPr/>
          <p:nvPr/>
        </p:nvGrpSpPr>
        <p:grpSpPr>
          <a:xfrm>
            <a:off x="4723629" y="1379005"/>
            <a:ext cx="4433095" cy="539858"/>
            <a:chOff x="3343357" y="3004515"/>
            <a:chExt cx="4433095" cy="539858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43357" y="3049433"/>
              <a:ext cx="559453" cy="494940"/>
            </a:xfrm>
            <a:prstGeom prst="rect">
              <a:avLst/>
            </a:prstGeom>
          </p:spPr>
        </p:pic>
        <p:sp>
          <p:nvSpPr>
            <p:cNvPr id="5" name="文本框 4"/>
            <p:cNvSpPr txBox="1"/>
            <p:nvPr/>
          </p:nvSpPr>
          <p:spPr>
            <a:xfrm>
              <a:off x="4001059" y="3004515"/>
              <a:ext cx="3775393" cy="523220"/>
            </a:xfrm>
            <a:prstGeom prst="rect">
              <a:avLst/>
            </a:prstGeom>
            <a:noFill/>
          </p:spPr>
          <p:txBody>
            <a:bodyPr vert="horz" wrap="none" rtlCol="0">
              <a:spAutoFit/>
            </a:bodyPr>
            <a:lstStyle>
              <a:defPPr>
                <a:defRPr lang="zh-CN"/>
              </a:defPPr>
              <a:lvl1pPr>
                <a:defRPr sz="2000">
                  <a:latin typeface="方正宋刻本秀楷简体" panose="02000000000000000000" pitchFamily="2" charset="-122"/>
                  <a:ea typeface="方正宋刻本秀楷简体" panose="02000000000000000000" pitchFamily="2" charset="-122"/>
                </a:defRPr>
              </a:lvl1pPr>
            </a:lstStyle>
            <a:p>
              <a:r>
                <a:rPr lang="zh-TW" altLang="en-US" sz="2800" dirty="0">
                  <a:latin typeface="汉仪行楷简" panose="02010609000101010101" pitchFamily="49" charset="-122"/>
                  <a:ea typeface="汉仪行楷简" panose="02010609000101010101" pitchFamily="49" charset="-122"/>
                </a:rPr>
                <a:t>隋平陳，統一南北之學</a:t>
              </a:r>
              <a:endParaRPr lang="zh-CN" altLang="en-US" sz="2800" dirty="0">
                <a:latin typeface="汉仪行楷简" panose="02010609000101010101" pitchFamily="49" charset="-122"/>
                <a:ea typeface="汉仪行楷简" panose="02010609000101010101" pitchFamily="49" charset="-122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3415334" y="3112236"/>
              <a:ext cx="41549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latin typeface="方正新舒体繁体" panose="03000509000000000000" pitchFamily="65" charset="-122"/>
                  <a:ea typeface="方正新舒体繁体" panose="03000509000000000000" pitchFamily="65" charset="-122"/>
                </a:rPr>
                <a:t>一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4723629" y="2151827"/>
            <a:ext cx="2637731" cy="539858"/>
            <a:chOff x="3343357" y="3004515"/>
            <a:chExt cx="2637731" cy="539858"/>
          </a:xfrm>
        </p:grpSpPr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43357" y="3049433"/>
              <a:ext cx="559453" cy="494940"/>
            </a:xfrm>
            <a:prstGeom prst="rect">
              <a:avLst/>
            </a:prstGeom>
          </p:spPr>
        </p:pic>
        <p:sp>
          <p:nvSpPr>
            <p:cNvPr id="18" name="文本框 17"/>
            <p:cNvSpPr txBox="1"/>
            <p:nvPr/>
          </p:nvSpPr>
          <p:spPr>
            <a:xfrm>
              <a:off x="4001059" y="3004515"/>
              <a:ext cx="1980029" cy="523220"/>
            </a:xfrm>
            <a:prstGeom prst="rect">
              <a:avLst/>
            </a:prstGeom>
            <a:noFill/>
          </p:spPr>
          <p:txBody>
            <a:bodyPr vert="horz" wrap="none" rtlCol="0">
              <a:spAutoFit/>
            </a:bodyPr>
            <a:lstStyle>
              <a:defPPr>
                <a:defRPr lang="zh-CN"/>
              </a:defPPr>
              <a:lvl1pPr>
                <a:defRPr sz="2800">
                  <a:latin typeface="方正宋刻本秀楷简体" panose="02000000000000000000" pitchFamily="2" charset="-122"/>
                  <a:ea typeface="方正宋刻本秀楷简体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汉仪行楷简" panose="02010609000101010101" pitchFamily="49" charset="-122"/>
                  <a:ea typeface="汉仪行楷简" panose="02010609000101010101" pitchFamily="49" charset="-122"/>
                </a:rPr>
                <a:t>南學之影響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415334" y="3112236"/>
              <a:ext cx="41549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latin typeface="方正新舒体繁体" panose="03000509000000000000" pitchFamily="65" charset="-122"/>
                  <a:ea typeface="方正新舒体繁体" panose="03000509000000000000" pitchFamily="65" charset="-122"/>
                </a:rPr>
                <a:t>二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723629" y="2948886"/>
            <a:ext cx="2996804" cy="539858"/>
            <a:chOff x="3343357" y="3004515"/>
            <a:chExt cx="2996804" cy="539858"/>
          </a:xfrm>
        </p:grpSpPr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43357" y="3049433"/>
              <a:ext cx="559453" cy="494940"/>
            </a:xfrm>
            <a:prstGeom prst="rect">
              <a:avLst/>
            </a:prstGeom>
          </p:spPr>
        </p:pic>
        <p:sp>
          <p:nvSpPr>
            <p:cNvPr id="22" name="文本框 21"/>
            <p:cNvSpPr txBox="1"/>
            <p:nvPr/>
          </p:nvSpPr>
          <p:spPr>
            <a:xfrm>
              <a:off x="4001059" y="3004515"/>
              <a:ext cx="2339102" cy="523220"/>
            </a:xfrm>
            <a:prstGeom prst="rect">
              <a:avLst/>
            </a:prstGeom>
            <a:noFill/>
          </p:spPr>
          <p:txBody>
            <a:bodyPr vert="horz" wrap="none" rtlCol="0">
              <a:spAutoFit/>
            </a:bodyPr>
            <a:lstStyle>
              <a:defPPr>
                <a:defRPr lang="zh-CN"/>
              </a:defPPr>
              <a:lvl1pPr>
                <a:defRPr sz="2800">
                  <a:latin typeface="方正宋刻本秀楷简体" panose="02000000000000000000" pitchFamily="2" charset="-122"/>
                  <a:ea typeface="方正宋刻本秀楷简体" panose="02000000000000000000" pitchFamily="2" charset="-122"/>
                </a:defRPr>
              </a:lvl1pPr>
            </a:lstStyle>
            <a:p>
              <a:r>
                <a:rPr lang="zh-TW" altLang="en-US" dirty="0">
                  <a:latin typeface="汉仪行楷简" panose="02010609000101010101" pitchFamily="49" charset="-122"/>
                  <a:ea typeface="汉仪行楷简" panose="02010609000101010101" pitchFamily="49" charset="-122"/>
                </a:rPr>
                <a:t>撰定五經義疏</a:t>
              </a:r>
              <a:endParaRPr lang="zh-CN" altLang="en-US" dirty="0">
                <a:latin typeface="汉仪行楷简" panose="02010609000101010101" pitchFamily="49" charset="-122"/>
                <a:ea typeface="汉仪行楷简" panose="02010609000101010101" pitchFamily="49" charset="-122"/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3415334" y="3112236"/>
              <a:ext cx="41549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latin typeface="方正新舒体繁体" panose="03000509000000000000" pitchFamily="65" charset="-122"/>
                  <a:ea typeface="方正新舒体繁体" panose="03000509000000000000" pitchFamily="65" charset="-122"/>
                </a:rPr>
                <a:t>三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723629" y="3721708"/>
            <a:ext cx="2637731" cy="539858"/>
            <a:chOff x="3343357" y="3004515"/>
            <a:chExt cx="2637731" cy="539858"/>
          </a:xfrm>
        </p:grpSpPr>
        <p:pic>
          <p:nvPicPr>
            <p:cNvPr id="25" name="图片 2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43357" y="3049433"/>
              <a:ext cx="559453" cy="494940"/>
            </a:xfrm>
            <a:prstGeom prst="rect">
              <a:avLst/>
            </a:prstGeom>
          </p:spPr>
        </p:pic>
        <p:sp>
          <p:nvSpPr>
            <p:cNvPr id="26" name="文本框 25"/>
            <p:cNvSpPr txBox="1"/>
            <p:nvPr/>
          </p:nvSpPr>
          <p:spPr>
            <a:xfrm>
              <a:off x="4001059" y="3004515"/>
              <a:ext cx="1980029" cy="523220"/>
            </a:xfrm>
            <a:prstGeom prst="rect">
              <a:avLst/>
            </a:prstGeom>
            <a:noFill/>
          </p:spPr>
          <p:txBody>
            <a:bodyPr vert="horz" wrap="none" rtlCol="0">
              <a:spAutoFit/>
            </a:bodyPr>
            <a:lstStyle>
              <a:defPPr>
                <a:defRPr lang="zh-CN"/>
              </a:defPPr>
              <a:lvl1pPr>
                <a:defRPr sz="2800">
                  <a:latin typeface="方正宋刻本秀楷简体" panose="02000000000000000000" pitchFamily="2" charset="-122"/>
                  <a:ea typeface="方正宋刻本秀楷简体" panose="02000000000000000000" pitchFamily="2" charset="-122"/>
                </a:defRPr>
              </a:lvl1pPr>
            </a:lstStyle>
            <a:p>
              <a:r>
                <a:rPr lang="zh-TW" altLang="en-US" dirty="0">
                  <a:latin typeface="汉仪行楷简" panose="02010609000101010101" pitchFamily="49" charset="-122"/>
                  <a:ea typeface="汉仪行楷简" panose="02010609000101010101" pitchFamily="49" charset="-122"/>
                </a:rPr>
                <a:t>孔疏的檢討</a:t>
              </a:r>
              <a:endParaRPr lang="zh-CN" altLang="en-US" dirty="0">
                <a:latin typeface="汉仪行楷简" panose="02010609000101010101" pitchFamily="49" charset="-122"/>
                <a:ea typeface="汉仪行楷简" panose="02010609000101010101" pitchFamily="49" charset="-122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3415334" y="3112236"/>
              <a:ext cx="41549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latin typeface="方正新舒体繁体" panose="03000509000000000000" pitchFamily="65" charset="-122"/>
                  <a:ea typeface="方正新舒体繁体" panose="03000509000000000000" pitchFamily="65" charset="-122"/>
                </a:rPr>
                <a:t>四</a:t>
              </a:r>
            </a:p>
          </p:txBody>
        </p:sp>
      </p:grpSp>
      <p:grpSp>
        <p:nvGrpSpPr>
          <p:cNvPr id="32" name="组合 23"/>
          <p:cNvGrpSpPr/>
          <p:nvPr/>
        </p:nvGrpSpPr>
        <p:grpSpPr>
          <a:xfrm>
            <a:off x="4723629" y="4520759"/>
            <a:ext cx="3355877" cy="539858"/>
            <a:chOff x="3343357" y="3004515"/>
            <a:chExt cx="3355877" cy="539858"/>
          </a:xfrm>
        </p:grpSpPr>
        <p:pic>
          <p:nvPicPr>
            <p:cNvPr id="33" name="图片 2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43357" y="3049433"/>
              <a:ext cx="559453" cy="494940"/>
            </a:xfrm>
            <a:prstGeom prst="rect">
              <a:avLst/>
            </a:prstGeom>
          </p:spPr>
        </p:pic>
        <p:sp>
          <p:nvSpPr>
            <p:cNvPr id="34" name="文本框 25"/>
            <p:cNvSpPr txBox="1"/>
            <p:nvPr/>
          </p:nvSpPr>
          <p:spPr>
            <a:xfrm>
              <a:off x="4001059" y="3004515"/>
              <a:ext cx="2698175" cy="523220"/>
            </a:xfrm>
            <a:prstGeom prst="rect">
              <a:avLst/>
            </a:prstGeom>
            <a:noFill/>
          </p:spPr>
          <p:txBody>
            <a:bodyPr vert="horz" wrap="none" rtlCol="0">
              <a:spAutoFit/>
            </a:bodyPr>
            <a:lstStyle>
              <a:defPPr>
                <a:defRPr lang="zh-CN"/>
              </a:defPPr>
              <a:lvl1pPr>
                <a:defRPr sz="2800">
                  <a:latin typeface="方正宋刻本秀楷简体" panose="02000000000000000000" pitchFamily="2" charset="-122"/>
                  <a:ea typeface="方正宋刻本秀楷简体" panose="02000000000000000000" pitchFamily="2" charset="-122"/>
                </a:defRPr>
              </a:lvl1pPr>
            </a:lstStyle>
            <a:p>
              <a:r>
                <a:rPr lang="zh-TW" altLang="en-US" dirty="0">
                  <a:latin typeface="汉仪行楷简" panose="02010609000101010101" pitchFamily="49" charset="-122"/>
                  <a:ea typeface="汉仪行楷简" panose="02010609000101010101" pitchFamily="49" charset="-122"/>
                </a:rPr>
                <a:t>五經正義的淵源</a:t>
              </a:r>
              <a:endParaRPr lang="zh-CN" altLang="en-US" dirty="0">
                <a:latin typeface="汉仪行楷简" panose="02010609000101010101" pitchFamily="49" charset="-122"/>
                <a:ea typeface="汉仪行楷简" panose="02010609000101010101" pitchFamily="49" charset="-122"/>
              </a:endParaRPr>
            </a:p>
          </p:txBody>
        </p:sp>
        <p:sp>
          <p:nvSpPr>
            <p:cNvPr id="35" name="文本框 26"/>
            <p:cNvSpPr txBox="1"/>
            <p:nvPr/>
          </p:nvSpPr>
          <p:spPr>
            <a:xfrm>
              <a:off x="3415334" y="3112236"/>
              <a:ext cx="41549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dirty="0">
                  <a:latin typeface="方正新舒体繁体" panose="03000509000000000000" pitchFamily="65" charset="-122"/>
                  <a:ea typeface="方正新舒体繁体" panose="03000509000000000000" pitchFamily="65" charset="-122"/>
                </a:rPr>
                <a:t>五</a:t>
              </a:r>
              <a:endParaRPr lang="zh-CN" altLang="en-US" dirty="0">
                <a:latin typeface="方正新舒体繁体" panose="03000509000000000000" pitchFamily="65" charset="-122"/>
                <a:ea typeface="方正新舒体繁体" panose="03000509000000000000" pitchFamily="65" charset="-122"/>
              </a:endParaRPr>
            </a:p>
          </p:txBody>
        </p:sp>
      </p:grpSp>
      <p:grpSp>
        <p:nvGrpSpPr>
          <p:cNvPr id="36" name="组合 23"/>
          <p:cNvGrpSpPr/>
          <p:nvPr/>
        </p:nvGrpSpPr>
        <p:grpSpPr>
          <a:xfrm>
            <a:off x="4755227" y="5394934"/>
            <a:ext cx="2996804" cy="539858"/>
            <a:chOff x="3343357" y="3004515"/>
            <a:chExt cx="2996804" cy="539858"/>
          </a:xfrm>
        </p:grpSpPr>
        <p:pic>
          <p:nvPicPr>
            <p:cNvPr id="37" name="图片 2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43357" y="3049433"/>
              <a:ext cx="559453" cy="494940"/>
            </a:xfrm>
            <a:prstGeom prst="rect">
              <a:avLst/>
            </a:prstGeom>
          </p:spPr>
        </p:pic>
        <p:sp>
          <p:nvSpPr>
            <p:cNvPr id="38" name="文本框 25"/>
            <p:cNvSpPr txBox="1"/>
            <p:nvPr/>
          </p:nvSpPr>
          <p:spPr>
            <a:xfrm>
              <a:off x="4001059" y="3004515"/>
              <a:ext cx="2339102" cy="523220"/>
            </a:xfrm>
            <a:prstGeom prst="rect">
              <a:avLst/>
            </a:prstGeom>
            <a:noFill/>
          </p:spPr>
          <p:txBody>
            <a:bodyPr vert="horz" wrap="none" rtlCol="0">
              <a:spAutoFit/>
            </a:bodyPr>
            <a:lstStyle>
              <a:defPPr>
                <a:defRPr lang="zh-CN"/>
              </a:defPPr>
              <a:lvl1pPr>
                <a:defRPr sz="2800">
                  <a:latin typeface="方正宋刻本秀楷简体" panose="02000000000000000000" pitchFamily="2" charset="-122"/>
                  <a:ea typeface="方正宋刻本秀楷简体" panose="02000000000000000000" pitchFamily="2" charset="-122"/>
                </a:defRPr>
              </a:lvl1pPr>
            </a:lstStyle>
            <a:p>
              <a:r>
                <a:rPr lang="zh-TW" altLang="en-US" dirty="0">
                  <a:latin typeface="汉仪行楷简" panose="02010609000101010101" pitchFamily="49" charset="-122"/>
                  <a:ea typeface="汉仪行楷简" panose="02010609000101010101" pitchFamily="49" charset="-122"/>
                </a:rPr>
                <a:t>唐人明經科考</a:t>
              </a:r>
              <a:endParaRPr lang="zh-CN" altLang="en-US" dirty="0">
                <a:latin typeface="汉仪行楷简" panose="02010609000101010101" pitchFamily="49" charset="-122"/>
                <a:ea typeface="汉仪行楷简" panose="02010609000101010101" pitchFamily="49" charset="-122"/>
              </a:endParaRPr>
            </a:p>
          </p:txBody>
        </p:sp>
        <p:sp>
          <p:nvSpPr>
            <p:cNvPr id="39" name="文本框 26"/>
            <p:cNvSpPr txBox="1"/>
            <p:nvPr/>
          </p:nvSpPr>
          <p:spPr>
            <a:xfrm>
              <a:off x="3415334" y="3112236"/>
              <a:ext cx="41549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dirty="0">
                  <a:latin typeface="方正新舒体繁体" panose="03000509000000000000" pitchFamily="65" charset="-122"/>
                  <a:ea typeface="方正新舒体繁体" panose="03000509000000000000" pitchFamily="65" charset="-122"/>
                </a:rPr>
                <a:t>六</a:t>
              </a:r>
              <a:endParaRPr lang="zh-CN" altLang="en-US" dirty="0">
                <a:latin typeface="方正新舒体繁体" panose="03000509000000000000" pitchFamily="65" charset="-122"/>
                <a:ea typeface="方正新舒体繁体" panose="03000509000000000000" pitchFamily="65" charset="-122"/>
              </a:endParaRPr>
            </a:p>
          </p:txBody>
        </p:sp>
      </p:grpSp>
      <p:grpSp>
        <p:nvGrpSpPr>
          <p:cNvPr id="40" name="组合 23"/>
          <p:cNvGrpSpPr/>
          <p:nvPr/>
        </p:nvGrpSpPr>
        <p:grpSpPr>
          <a:xfrm>
            <a:off x="8427612" y="3423294"/>
            <a:ext cx="2637731" cy="539858"/>
            <a:chOff x="3343357" y="3004515"/>
            <a:chExt cx="2637731" cy="539858"/>
          </a:xfrm>
        </p:grpSpPr>
        <p:pic>
          <p:nvPicPr>
            <p:cNvPr id="41" name="图片 2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43357" y="3049433"/>
              <a:ext cx="559453" cy="494940"/>
            </a:xfrm>
            <a:prstGeom prst="rect">
              <a:avLst/>
            </a:prstGeom>
          </p:spPr>
        </p:pic>
        <p:sp>
          <p:nvSpPr>
            <p:cNvPr id="42" name="文本框 25"/>
            <p:cNvSpPr txBox="1"/>
            <p:nvPr/>
          </p:nvSpPr>
          <p:spPr>
            <a:xfrm>
              <a:off x="4001059" y="3004515"/>
              <a:ext cx="1980029" cy="523220"/>
            </a:xfrm>
            <a:prstGeom prst="rect">
              <a:avLst/>
            </a:prstGeom>
            <a:noFill/>
          </p:spPr>
          <p:txBody>
            <a:bodyPr vert="horz" wrap="none" rtlCol="0">
              <a:spAutoFit/>
            </a:bodyPr>
            <a:lstStyle>
              <a:defPPr>
                <a:defRPr lang="zh-CN"/>
              </a:defPPr>
              <a:lvl1pPr>
                <a:defRPr sz="2800">
                  <a:latin typeface="方正宋刻本秀楷简体" panose="02000000000000000000" pitchFamily="2" charset="-122"/>
                  <a:ea typeface="方正宋刻本秀楷简体" panose="02000000000000000000" pitchFamily="2" charset="-122"/>
                </a:defRPr>
              </a:lvl1pPr>
            </a:lstStyle>
            <a:p>
              <a:r>
                <a:rPr lang="zh-TW" altLang="en-US" dirty="0">
                  <a:latin typeface="汉仪行楷简" panose="02010609000101010101" pitchFamily="49" charset="-122"/>
                  <a:ea typeface="汉仪行楷简" panose="02010609000101010101" pitchFamily="49" charset="-122"/>
                </a:rPr>
                <a:t>唐石經刊刻</a:t>
              </a:r>
              <a:endParaRPr lang="zh-CN" altLang="en-US" dirty="0">
                <a:latin typeface="汉仪行楷简" panose="02010609000101010101" pitchFamily="49" charset="-122"/>
                <a:ea typeface="汉仪行楷简" panose="02010609000101010101" pitchFamily="49" charset="-122"/>
              </a:endParaRPr>
            </a:p>
          </p:txBody>
        </p:sp>
        <p:sp>
          <p:nvSpPr>
            <p:cNvPr id="43" name="文本框 26"/>
            <p:cNvSpPr txBox="1"/>
            <p:nvPr/>
          </p:nvSpPr>
          <p:spPr>
            <a:xfrm>
              <a:off x="3415334" y="3112236"/>
              <a:ext cx="41549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dirty="0">
                  <a:latin typeface="方正新舒体繁体" panose="03000509000000000000" pitchFamily="65" charset="-122"/>
                  <a:ea typeface="方正新舒体繁体" panose="03000509000000000000" pitchFamily="65" charset="-122"/>
                </a:rPr>
                <a:t>七</a:t>
              </a:r>
              <a:endParaRPr lang="zh-CN" altLang="en-US" dirty="0">
                <a:latin typeface="方正新舒体繁体" panose="03000509000000000000" pitchFamily="65" charset="-122"/>
                <a:ea typeface="方正新舒体繁体" panose="03000509000000000000" pitchFamily="65" charset="-122"/>
              </a:endParaRPr>
            </a:p>
          </p:txBody>
        </p:sp>
      </p:grpSp>
      <p:grpSp>
        <p:nvGrpSpPr>
          <p:cNvPr id="44" name="组合 23"/>
          <p:cNvGrpSpPr/>
          <p:nvPr/>
        </p:nvGrpSpPr>
        <p:grpSpPr>
          <a:xfrm>
            <a:off x="8453640" y="4391073"/>
            <a:ext cx="2996804" cy="539858"/>
            <a:chOff x="3343357" y="3004515"/>
            <a:chExt cx="2996804" cy="539858"/>
          </a:xfrm>
        </p:grpSpPr>
        <p:pic>
          <p:nvPicPr>
            <p:cNvPr id="45" name="图片 2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43357" y="3049433"/>
              <a:ext cx="559453" cy="494940"/>
            </a:xfrm>
            <a:prstGeom prst="rect">
              <a:avLst/>
            </a:prstGeom>
          </p:spPr>
        </p:pic>
        <p:sp>
          <p:nvSpPr>
            <p:cNvPr id="46" name="文本框 25"/>
            <p:cNvSpPr txBox="1"/>
            <p:nvPr/>
          </p:nvSpPr>
          <p:spPr>
            <a:xfrm>
              <a:off x="4001059" y="3004515"/>
              <a:ext cx="2339102" cy="523220"/>
            </a:xfrm>
            <a:prstGeom prst="rect">
              <a:avLst/>
            </a:prstGeom>
            <a:noFill/>
          </p:spPr>
          <p:txBody>
            <a:bodyPr vert="horz" wrap="none" rtlCol="0">
              <a:spAutoFit/>
            </a:bodyPr>
            <a:lstStyle>
              <a:defPPr>
                <a:defRPr lang="zh-CN"/>
              </a:defPPr>
              <a:lvl1pPr>
                <a:defRPr sz="2800">
                  <a:latin typeface="方正宋刻本秀楷简体" panose="02000000000000000000" pitchFamily="2" charset="-122"/>
                  <a:ea typeface="方正宋刻本秀楷简体" panose="02000000000000000000" pitchFamily="2" charset="-122"/>
                </a:defRPr>
              </a:lvl1pPr>
            </a:lstStyle>
            <a:p>
              <a:r>
                <a:rPr lang="zh-TW" altLang="en-US" dirty="0">
                  <a:latin typeface="汉仪行楷简" panose="02010609000101010101" pitchFamily="49" charset="-122"/>
                  <a:ea typeface="汉仪行楷简" panose="02010609000101010101" pitchFamily="49" charset="-122"/>
                </a:rPr>
                <a:t>唐人經說成果</a:t>
              </a:r>
              <a:endParaRPr lang="zh-CN" altLang="en-US" dirty="0">
                <a:latin typeface="汉仪行楷简" panose="02010609000101010101" pitchFamily="49" charset="-122"/>
                <a:ea typeface="汉仪行楷简" panose="02010609000101010101" pitchFamily="49" charset="-122"/>
              </a:endParaRPr>
            </a:p>
          </p:txBody>
        </p:sp>
        <p:sp>
          <p:nvSpPr>
            <p:cNvPr id="47" name="文本框 26"/>
            <p:cNvSpPr txBox="1"/>
            <p:nvPr/>
          </p:nvSpPr>
          <p:spPr>
            <a:xfrm>
              <a:off x="3415334" y="3112236"/>
              <a:ext cx="41549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dirty="0">
                  <a:latin typeface="方正新舒体繁体" panose="03000509000000000000" pitchFamily="65" charset="-122"/>
                  <a:ea typeface="方正新舒体繁体" panose="03000509000000000000" pitchFamily="65" charset="-122"/>
                </a:rPr>
                <a:t>八</a:t>
              </a:r>
              <a:endParaRPr lang="zh-CN" altLang="en-US" dirty="0">
                <a:latin typeface="方正新舒体繁体" panose="03000509000000000000" pitchFamily="65" charset="-122"/>
                <a:ea typeface="方正新舒体繁体" panose="03000509000000000000" pitchFamily="65" charset="-122"/>
              </a:endParaRPr>
            </a:p>
          </p:txBody>
        </p:sp>
      </p:grpSp>
      <p:grpSp>
        <p:nvGrpSpPr>
          <p:cNvPr id="52" name="组合 23"/>
          <p:cNvGrpSpPr/>
          <p:nvPr/>
        </p:nvGrpSpPr>
        <p:grpSpPr>
          <a:xfrm>
            <a:off x="8471200" y="5229478"/>
            <a:ext cx="3355877" cy="703357"/>
            <a:chOff x="3343357" y="3004515"/>
            <a:chExt cx="3355877" cy="539858"/>
          </a:xfrm>
        </p:grpSpPr>
        <p:pic>
          <p:nvPicPr>
            <p:cNvPr id="53" name="图片 2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43357" y="3049433"/>
              <a:ext cx="559453" cy="494940"/>
            </a:xfrm>
            <a:prstGeom prst="rect">
              <a:avLst/>
            </a:prstGeom>
          </p:spPr>
        </p:pic>
        <p:sp>
          <p:nvSpPr>
            <p:cNvPr id="54" name="文本框 25"/>
            <p:cNvSpPr txBox="1"/>
            <p:nvPr/>
          </p:nvSpPr>
          <p:spPr>
            <a:xfrm>
              <a:off x="4001059" y="3004515"/>
              <a:ext cx="2698175" cy="401595"/>
            </a:xfrm>
            <a:prstGeom prst="rect">
              <a:avLst/>
            </a:prstGeom>
            <a:noFill/>
          </p:spPr>
          <p:txBody>
            <a:bodyPr vert="horz" wrap="none" rtlCol="0">
              <a:spAutoFit/>
            </a:bodyPr>
            <a:lstStyle>
              <a:defPPr>
                <a:defRPr lang="zh-CN"/>
              </a:defPPr>
              <a:lvl1pPr>
                <a:defRPr sz="2800">
                  <a:latin typeface="方正宋刻本秀楷简体" panose="02000000000000000000" pitchFamily="2" charset="-122"/>
                  <a:ea typeface="方正宋刻本秀楷简体" panose="02000000000000000000" pitchFamily="2" charset="-122"/>
                </a:defRPr>
              </a:lvl1pPr>
            </a:lstStyle>
            <a:p>
              <a:r>
                <a:rPr lang="zh-TW" altLang="en-US" dirty="0">
                  <a:latin typeface="汉仪行楷简" panose="02010609000101010101" pitchFamily="49" charset="-122"/>
                  <a:ea typeface="汉仪行楷简" panose="02010609000101010101" pitchFamily="49" charset="-122"/>
                </a:rPr>
                <a:t>唐人經說可議者</a:t>
              </a:r>
              <a:endParaRPr lang="zh-CN" altLang="en-US" dirty="0">
                <a:latin typeface="汉仪行楷简" panose="02010609000101010101" pitchFamily="49" charset="-122"/>
                <a:ea typeface="汉仪行楷简" panose="02010609000101010101" pitchFamily="49" charset="-122"/>
              </a:endParaRPr>
            </a:p>
          </p:txBody>
        </p:sp>
        <p:sp>
          <p:nvSpPr>
            <p:cNvPr id="55" name="文本框 26"/>
            <p:cNvSpPr txBox="1"/>
            <p:nvPr/>
          </p:nvSpPr>
          <p:spPr>
            <a:xfrm>
              <a:off x="3415334" y="3112236"/>
              <a:ext cx="415498" cy="28347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dirty="0">
                  <a:latin typeface="方正新舒体繁体" panose="03000509000000000000" pitchFamily="65" charset="-122"/>
                  <a:ea typeface="方正新舒体繁体" panose="03000509000000000000" pitchFamily="65" charset="-122"/>
                </a:rPr>
                <a:t>九</a:t>
              </a:r>
              <a:endParaRPr lang="zh-CN" altLang="en-US" dirty="0">
                <a:latin typeface="方正新舒体繁体" panose="03000509000000000000" pitchFamily="65" charset="-122"/>
                <a:ea typeface="方正新舒体繁体" panose="03000509000000000000" pitchFamily="65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114555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224"/>
          <a:stretch/>
        </p:blipFill>
        <p:spPr>
          <a:xfrm>
            <a:off x="0" y="4372495"/>
            <a:ext cx="12192000" cy="2622147"/>
          </a:xfrm>
          <a:prstGeom prst="rect">
            <a:avLst/>
          </a:prstGeom>
        </p:spPr>
      </p:pic>
      <p:cxnSp>
        <p:nvCxnSpPr>
          <p:cNvPr id="8" name="直接连接符 7"/>
          <p:cNvCxnSpPr/>
          <p:nvPr/>
        </p:nvCxnSpPr>
        <p:spPr>
          <a:xfrm>
            <a:off x="2389621" y="1342400"/>
            <a:ext cx="0" cy="276950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3115673" y="762647"/>
            <a:ext cx="677108" cy="501675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>
            <a:defPPr>
              <a:defRPr lang="zh-CN"/>
            </a:defPPr>
            <a:lvl1pPr>
              <a:defRPr sz="2800">
                <a:latin typeface="方正清刻本悦宋简体" panose="02000000000000000000" pitchFamily="2" charset="-122"/>
                <a:ea typeface="方正清刻本悦宋简体" panose="02000000000000000000" pitchFamily="2" charset="-122"/>
              </a:defRPr>
            </a:lvl1pPr>
          </a:lstStyle>
          <a:p>
            <a:r>
              <a:rPr lang="zh-TW" altLang="en-US" sz="3200" dirty="0">
                <a:latin typeface="汉仪行楷简" panose="02010609000101010101" pitchFamily="49" charset="-122"/>
                <a:ea typeface="汉仪行楷简" panose="02010609000101010101" pitchFamily="49" charset="-122"/>
              </a:rPr>
              <a:t>壹、隋平陳，統一南北之學</a:t>
            </a:r>
            <a:endParaRPr lang="zh-CN" altLang="en-US" sz="3200" dirty="0">
              <a:latin typeface="汉仪行楷简" panose="02010609000101010101" pitchFamily="49" charset="-122"/>
              <a:ea typeface="汉仪行楷简" panose="02010609000101010101" pitchFamily="49" charset="-122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86462" y="3271026"/>
            <a:ext cx="1420922" cy="1300974"/>
          </a:xfrm>
          <a:prstGeom prst="rect">
            <a:avLst/>
          </a:prstGeom>
        </p:spPr>
      </p:pic>
      <p:sp>
        <p:nvSpPr>
          <p:cNvPr id="12" name="任意多边形 11"/>
          <p:cNvSpPr/>
          <p:nvPr/>
        </p:nvSpPr>
        <p:spPr>
          <a:xfrm flipH="1">
            <a:off x="7298724" y="0"/>
            <a:ext cx="4893276" cy="6861311"/>
          </a:xfrm>
          <a:custGeom>
            <a:avLst/>
            <a:gdLst>
              <a:gd name="connsiteX0" fmla="*/ 0 w 2819987"/>
              <a:gd name="connsiteY0" fmla="*/ 0 h 3954162"/>
              <a:gd name="connsiteX1" fmla="*/ 842906 w 2819987"/>
              <a:gd name="connsiteY1" fmla="*/ 0 h 3954162"/>
              <a:gd name="connsiteX2" fmla="*/ 2819987 w 2819987"/>
              <a:gd name="connsiteY2" fmla="*/ 1977081 h 3954162"/>
              <a:gd name="connsiteX3" fmla="*/ 842906 w 2819987"/>
              <a:gd name="connsiteY3" fmla="*/ 3954162 h 3954162"/>
              <a:gd name="connsiteX4" fmla="*/ 0 w 2819987"/>
              <a:gd name="connsiteY4" fmla="*/ 3954162 h 39541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19987" h="3954162">
                <a:moveTo>
                  <a:pt x="0" y="0"/>
                </a:moveTo>
                <a:lnTo>
                  <a:pt x="842906" y="0"/>
                </a:lnTo>
                <a:cubicBezTo>
                  <a:pt x="1934818" y="0"/>
                  <a:pt x="2819987" y="885169"/>
                  <a:pt x="2819987" y="1977081"/>
                </a:cubicBezTo>
                <a:cubicBezTo>
                  <a:pt x="2819987" y="3068993"/>
                  <a:pt x="1934818" y="3954162"/>
                  <a:pt x="842906" y="3954162"/>
                </a:cubicBezTo>
                <a:lnTo>
                  <a:pt x="0" y="3954162"/>
                </a:lnTo>
                <a:close/>
              </a:path>
            </a:pathLst>
          </a:cu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313578" y="2358938"/>
            <a:ext cx="2308324" cy="175296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>
              <a:defRPr sz="2000">
                <a:latin typeface="方正宋刻本秀楷简体" panose="02000000000000000000" pitchFamily="2" charset="-122"/>
                <a:ea typeface="方正宋刻本秀楷简体" panose="02000000000000000000" pitchFamily="2" charset="-122"/>
              </a:defRPr>
            </a:lvl1pPr>
          </a:lstStyle>
          <a:p>
            <a:r>
              <a:rPr lang="zh-TW" altLang="en-US" sz="13800" dirty="0">
                <a:latin typeface="汉仪行楷简" panose="02010609000101010101" pitchFamily="49" charset="-122"/>
                <a:ea typeface="汉仪行楷简" panose="02010609000101010101" pitchFamily="49" charset="-122"/>
              </a:rPr>
              <a:t>壹</a:t>
            </a:r>
            <a:endParaRPr lang="zh-CN" altLang="en-US" sz="13800" dirty="0">
              <a:latin typeface="汉仪行楷简" panose="02010609000101010101" pitchFamily="49" charset="-122"/>
              <a:ea typeface="汉仪行楷简" panose="0201060900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053870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5695" y="1265283"/>
            <a:ext cx="3353616" cy="5030188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755373" y="1518219"/>
            <a:ext cx="7566991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3600" dirty="0"/>
              <a:t>壹、隋平陳，統一南北之學</a:t>
            </a:r>
          </a:p>
          <a:p>
            <a:pPr>
              <a:lnSpc>
                <a:spcPct val="150000"/>
              </a:lnSpc>
            </a:pPr>
            <a:r>
              <a:rPr lang="zh-TW" altLang="en-US" sz="3200" dirty="0"/>
              <a:t>一、天下南併於北，經學北併於南</a:t>
            </a:r>
          </a:p>
          <a:p>
            <a:pPr>
              <a:lnSpc>
                <a:spcPct val="150000"/>
              </a:lnSpc>
            </a:pPr>
            <a:r>
              <a:rPr lang="zh-TW" altLang="en-US" sz="3200" dirty="0"/>
              <a:t>二、南朝衣冠禮樂，文采風流，北人羡慕</a:t>
            </a:r>
          </a:p>
          <a:p>
            <a:pPr>
              <a:lnSpc>
                <a:spcPct val="150000"/>
              </a:lnSpc>
            </a:pPr>
            <a:r>
              <a:rPr lang="zh-TW" altLang="en-US" sz="3200" dirty="0"/>
              <a:t>三、北學質樸，南學增飾華辭，雅俗共解</a:t>
            </a:r>
          </a:p>
          <a:p>
            <a:pPr>
              <a:lnSpc>
                <a:spcPct val="150000"/>
              </a:lnSpc>
            </a:pPr>
            <a:r>
              <a:rPr lang="zh-TW" altLang="en-US" sz="3200" dirty="0"/>
              <a:t>四、北人重南，南人輕北</a:t>
            </a:r>
          </a:p>
        </p:txBody>
      </p:sp>
    </p:spTree>
    <p:extLst>
      <p:ext uri="{BB962C8B-B14F-4D97-AF65-F5344CB8AC3E}">
        <p14:creationId xmlns:p14="http://schemas.microsoft.com/office/powerpoint/2010/main" val="13281216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224"/>
          <a:stretch/>
        </p:blipFill>
        <p:spPr>
          <a:xfrm>
            <a:off x="0" y="4372495"/>
            <a:ext cx="12192000" cy="2622147"/>
          </a:xfrm>
          <a:prstGeom prst="rect">
            <a:avLst/>
          </a:prstGeom>
        </p:spPr>
      </p:pic>
      <p:cxnSp>
        <p:nvCxnSpPr>
          <p:cNvPr id="8" name="直接连接符 7"/>
          <p:cNvCxnSpPr/>
          <p:nvPr/>
        </p:nvCxnSpPr>
        <p:spPr>
          <a:xfrm>
            <a:off x="2407385" y="1361058"/>
            <a:ext cx="0" cy="276950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2607507" y="1110853"/>
            <a:ext cx="738664" cy="3323987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>
            <a:defPPr>
              <a:defRPr lang="zh-CN"/>
            </a:defPPr>
            <a:lvl1pPr>
              <a:defRPr sz="2800">
                <a:latin typeface="方正清刻本悦宋简体" panose="02000000000000000000" pitchFamily="2" charset="-122"/>
                <a:ea typeface="方正清刻本悦宋简体" panose="02000000000000000000" pitchFamily="2" charset="-122"/>
              </a:defRPr>
            </a:lvl1pPr>
          </a:lstStyle>
          <a:p>
            <a:r>
              <a:rPr lang="zh-TW" altLang="en-US" sz="3600" dirty="0">
                <a:latin typeface="汉仪行楷简" panose="02010609000101010101" pitchFamily="49" charset="-122"/>
                <a:ea typeface="汉仪行楷简" panose="02010609000101010101" pitchFamily="49" charset="-122"/>
              </a:rPr>
              <a:t>貳、南學之影響</a:t>
            </a:r>
            <a:endParaRPr lang="zh-CN" altLang="en-US" sz="3600" dirty="0">
              <a:latin typeface="汉仪行楷简" panose="02010609000101010101" pitchFamily="49" charset="-122"/>
              <a:ea typeface="汉仪行楷简" panose="02010609000101010101" pitchFamily="49" charset="-122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68599" y="3271026"/>
            <a:ext cx="938786" cy="859538"/>
          </a:xfrm>
          <a:prstGeom prst="rect">
            <a:avLst/>
          </a:prstGeom>
        </p:spPr>
      </p:pic>
      <p:sp>
        <p:nvSpPr>
          <p:cNvPr id="12" name="任意多边形 11"/>
          <p:cNvSpPr/>
          <p:nvPr/>
        </p:nvSpPr>
        <p:spPr>
          <a:xfrm flipH="1">
            <a:off x="7298724" y="0"/>
            <a:ext cx="4893276" cy="6861311"/>
          </a:xfrm>
          <a:custGeom>
            <a:avLst/>
            <a:gdLst>
              <a:gd name="connsiteX0" fmla="*/ 0 w 2819987"/>
              <a:gd name="connsiteY0" fmla="*/ 0 h 3954162"/>
              <a:gd name="connsiteX1" fmla="*/ 842906 w 2819987"/>
              <a:gd name="connsiteY1" fmla="*/ 0 h 3954162"/>
              <a:gd name="connsiteX2" fmla="*/ 2819987 w 2819987"/>
              <a:gd name="connsiteY2" fmla="*/ 1977081 h 3954162"/>
              <a:gd name="connsiteX3" fmla="*/ 842906 w 2819987"/>
              <a:gd name="connsiteY3" fmla="*/ 3954162 h 3954162"/>
              <a:gd name="connsiteX4" fmla="*/ 0 w 2819987"/>
              <a:gd name="connsiteY4" fmla="*/ 3954162 h 39541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19987" h="3954162">
                <a:moveTo>
                  <a:pt x="0" y="0"/>
                </a:moveTo>
                <a:lnTo>
                  <a:pt x="842906" y="0"/>
                </a:lnTo>
                <a:cubicBezTo>
                  <a:pt x="1934818" y="0"/>
                  <a:pt x="2819987" y="885169"/>
                  <a:pt x="2819987" y="1977081"/>
                </a:cubicBezTo>
                <a:cubicBezTo>
                  <a:pt x="2819987" y="3068993"/>
                  <a:pt x="1934818" y="3954162"/>
                  <a:pt x="842906" y="3954162"/>
                </a:cubicBezTo>
                <a:lnTo>
                  <a:pt x="0" y="3954162"/>
                </a:lnTo>
                <a:close/>
              </a:path>
            </a:pathLst>
          </a:cu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9167274" y="2358938"/>
            <a:ext cx="2308324" cy="175296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>
              <a:defRPr sz="2000">
                <a:latin typeface="方正宋刻本秀楷简体" panose="02000000000000000000" pitchFamily="2" charset="-122"/>
                <a:ea typeface="方正宋刻本秀楷简体" panose="02000000000000000000" pitchFamily="2" charset="-122"/>
              </a:defRPr>
            </a:lvl1pPr>
          </a:lstStyle>
          <a:p>
            <a:r>
              <a:rPr lang="zh-TW" altLang="en-US" sz="13800" dirty="0">
                <a:latin typeface="汉仪行楷简" panose="02010609000101010101" pitchFamily="49" charset="-122"/>
                <a:ea typeface="汉仪行楷简" panose="02010609000101010101" pitchFamily="49" charset="-122"/>
              </a:rPr>
              <a:t>貳</a:t>
            </a:r>
            <a:endParaRPr lang="zh-CN" altLang="en-US" sz="13800" dirty="0">
              <a:latin typeface="汉仪行楷简" panose="02010609000101010101" pitchFamily="49" charset="-122"/>
              <a:ea typeface="汉仪行楷简" panose="0201060900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070886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288708" y="2756600"/>
            <a:ext cx="3955161" cy="3405661"/>
            <a:chOff x="891471" y="1719625"/>
            <a:chExt cx="4349424" cy="3400435"/>
          </a:xfrm>
          <a:solidFill>
            <a:srgbClr val="FFFFFF"/>
          </a:solidFill>
        </p:grpSpPr>
        <p:sp>
          <p:nvSpPr>
            <p:cNvPr id="2" name="椭圆 1"/>
            <p:cNvSpPr/>
            <p:nvPr/>
          </p:nvSpPr>
          <p:spPr>
            <a:xfrm>
              <a:off x="1532467" y="1719625"/>
              <a:ext cx="3067432" cy="3067432"/>
            </a:xfrm>
            <a:prstGeom prst="ellipse">
              <a:avLst/>
            </a:prstGeom>
            <a:solidFill>
              <a:srgbClr val="FCFC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97937" y="2980803"/>
              <a:ext cx="3067432" cy="2139257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1471" y="3401490"/>
              <a:ext cx="1350276" cy="471572"/>
            </a:xfrm>
            <a:prstGeom prst="rect">
              <a:avLst/>
            </a:prstGeom>
            <a:grpFill/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92843" y="2097355"/>
              <a:ext cx="1448052" cy="505719"/>
            </a:xfrm>
            <a:prstGeom prst="rect">
              <a:avLst/>
            </a:prstGeom>
            <a:grpFill/>
          </p:spPr>
        </p:pic>
      </p:grpSp>
      <p:sp>
        <p:nvSpPr>
          <p:cNvPr id="11" name="矩形 10"/>
          <p:cNvSpPr/>
          <p:nvPr/>
        </p:nvSpPr>
        <p:spPr>
          <a:xfrm>
            <a:off x="4797287" y="1044286"/>
            <a:ext cx="6096000" cy="519424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dirty="0"/>
              <a:t>貳、南學之影響</a:t>
            </a:r>
          </a:p>
          <a:p>
            <a:pPr>
              <a:lnSpc>
                <a:spcPct val="150000"/>
              </a:lnSpc>
            </a:pPr>
            <a:r>
              <a:rPr lang="zh-TW" altLang="en-US" sz="2800" dirty="0"/>
              <a:t>一、學有宗主，非以地域分</a:t>
            </a:r>
          </a:p>
          <a:p>
            <a:pPr>
              <a:lnSpc>
                <a:spcPct val="150000"/>
              </a:lnSpc>
            </a:pPr>
            <a:r>
              <a:rPr lang="zh-TW" altLang="en-US" sz="2800" dirty="0"/>
              <a:t>二、隋併陳，南方書籍傳入北方</a:t>
            </a:r>
          </a:p>
          <a:p>
            <a:pPr>
              <a:lnSpc>
                <a:spcPct val="150000"/>
              </a:lnSpc>
            </a:pPr>
            <a:r>
              <a:rPr lang="zh-TW" altLang="en-US" sz="2800" dirty="0"/>
              <a:t>三、人情喜新厭舊，學術以華勝樸</a:t>
            </a:r>
          </a:p>
          <a:p>
            <a:pPr>
              <a:lnSpc>
                <a:spcPct val="150000"/>
              </a:lnSpc>
            </a:pPr>
            <a:r>
              <a:rPr lang="zh-TW" altLang="en-US" sz="2800" dirty="0"/>
              <a:t>四、王弼易學既盛，鄭玄遂微</a:t>
            </a:r>
          </a:p>
          <a:p>
            <a:pPr>
              <a:lnSpc>
                <a:spcPct val="150000"/>
              </a:lnSpc>
            </a:pPr>
            <a:r>
              <a:rPr lang="zh-TW" altLang="en-US" sz="2800" dirty="0"/>
              <a:t>五、書學孔、鄭並行</a:t>
            </a:r>
          </a:p>
          <a:p>
            <a:pPr>
              <a:lnSpc>
                <a:spcPct val="150000"/>
              </a:lnSpc>
            </a:pPr>
            <a:r>
              <a:rPr lang="zh-TW" altLang="en-US" sz="2800" dirty="0"/>
              <a:t>六、春秋杜預之說盛，服虔遂微</a:t>
            </a:r>
          </a:p>
          <a:p>
            <a:pPr>
              <a:lnSpc>
                <a:spcPct val="150000"/>
              </a:lnSpc>
            </a:pPr>
            <a:r>
              <a:rPr lang="zh-TW" altLang="en-US" sz="2800" dirty="0"/>
              <a:t>七、劉炫、劉焯已染南方經說風氣</a:t>
            </a:r>
          </a:p>
        </p:txBody>
      </p:sp>
    </p:spTree>
    <p:extLst>
      <p:ext uri="{BB962C8B-B14F-4D97-AF65-F5344CB8AC3E}">
        <p14:creationId xmlns:p14="http://schemas.microsoft.com/office/powerpoint/2010/main" val="22328527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224"/>
          <a:stretch/>
        </p:blipFill>
        <p:spPr>
          <a:xfrm>
            <a:off x="0" y="4372495"/>
            <a:ext cx="12192000" cy="2622147"/>
          </a:xfrm>
          <a:prstGeom prst="rect">
            <a:avLst/>
          </a:prstGeom>
        </p:spPr>
      </p:pic>
      <p:cxnSp>
        <p:nvCxnSpPr>
          <p:cNvPr id="8" name="直接连接符 7"/>
          <p:cNvCxnSpPr/>
          <p:nvPr/>
        </p:nvCxnSpPr>
        <p:spPr>
          <a:xfrm>
            <a:off x="9827680" y="1340039"/>
            <a:ext cx="0" cy="276950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8767504" y="1235553"/>
            <a:ext cx="615553" cy="2964914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>
            <a:defPPr>
              <a:defRPr lang="zh-CN"/>
            </a:defPPr>
            <a:lvl1pPr>
              <a:defRPr sz="2800">
                <a:latin typeface="方正清刻本悦宋简体" panose="02000000000000000000" pitchFamily="2" charset="-122"/>
                <a:ea typeface="方正清刻本悦宋简体" panose="02000000000000000000" pitchFamily="2" charset="-122"/>
              </a:defRPr>
            </a:lvl1pPr>
          </a:lstStyle>
          <a:p>
            <a:r>
              <a:rPr lang="zh-TW" altLang="en-US" dirty="0">
                <a:latin typeface="汉仪行楷简" panose="02010609000101010101" pitchFamily="49" charset="-122"/>
                <a:ea typeface="汉仪行楷简" panose="02010609000101010101" pitchFamily="49" charset="-122"/>
              </a:rPr>
              <a:t>參、撰定五經義疏</a:t>
            </a:r>
            <a:endParaRPr lang="zh-CN" altLang="en-US" dirty="0">
              <a:latin typeface="汉仪行楷简" panose="02010609000101010101" pitchFamily="49" charset="-122"/>
              <a:ea typeface="汉仪行楷简" panose="02010609000101010101" pitchFamily="49" charset="-122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7679" y="3263644"/>
            <a:ext cx="938786" cy="859538"/>
          </a:xfrm>
          <a:prstGeom prst="rect">
            <a:avLst/>
          </a:prstGeom>
        </p:spPr>
      </p:pic>
      <p:sp>
        <p:nvSpPr>
          <p:cNvPr id="12" name="任意多边形 11"/>
          <p:cNvSpPr/>
          <p:nvPr/>
        </p:nvSpPr>
        <p:spPr>
          <a:xfrm>
            <a:off x="0" y="-3311"/>
            <a:ext cx="4893276" cy="6861311"/>
          </a:xfrm>
          <a:custGeom>
            <a:avLst/>
            <a:gdLst>
              <a:gd name="connsiteX0" fmla="*/ 0 w 2819987"/>
              <a:gd name="connsiteY0" fmla="*/ 0 h 3954162"/>
              <a:gd name="connsiteX1" fmla="*/ 842906 w 2819987"/>
              <a:gd name="connsiteY1" fmla="*/ 0 h 3954162"/>
              <a:gd name="connsiteX2" fmla="*/ 2819987 w 2819987"/>
              <a:gd name="connsiteY2" fmla="*/ 1977081 h 3954162"/>
              <a:gd name="connsiteX3" fmla="*/ 842906 w 2819987"/>
              <a:gd name="connsiteY3" fmla="*/ 3954162 h 3954162"/>
              <a:gd name="connsiteX4" fmla="*/ 0 w 2819987"/>
              <a:gd name="connsiteY4" fmla="*/ 3954162 h 39541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19987" h="3954162">
                <a:moveTo>
                  <a:pt x="0" y="0"/>
                </a:moveTo>
                <a:lnTo>
                  <a:pt x="842906" y="0"/>
                </a:lnTo>
                <a:cubicBezTo>
                  <a:pt x="1934818" y="0"/>
                  <a:pt x="2819987" y="885169"/>
                  <a:pt x="2819987" y="1977081"/>
                </a:cubicBezTo>
                <a:cubicBezTo>
                  <a:pt x="2819987" y="3068993"/>
                  <a:pt x="1934818" y="3954162"/>
                  <a:pt x="842906" y="3954162"/>
                </a:cubicBezTo>
                <a:lnTo>
                  <a:pt x="0" y="3954162"/>
                </a:lnTo>
                <a:close/>
              </a:path>
            </a:pathLst>
          </a:cu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18802" y="2358938"/>
            <a:ext cx="2308324" cy="175296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>
              <a:defRPr sz="2000">
                <a:latin typeface="方正宋刻本秀楷简体" panose="02000000000000000000" pitchFamily="2" charset="-122"/>
                <a:ea typeface="方正宋刻本秀楷简体" panose="02000000000000000000" pitchFamily="2" charset="-122"/>
              </a:defRPr>
            </a:lvl1pPr>
          </a:lstStyle>
          <a:p>
            <a:r>
              <a:rPr lang="zh-TW" altLang="en-US" sz="13800" dirty="0">
                <a:latin typeface="汉仪行楷简" panose="02010609000101010101" pitchFamily="49" charset="-122"/>
                <a:ea typeface="汉仪行楷简" panose="02010609000101010101" pitchFamily="49" charset="-122"/>
              </a:rPr>
              <a:t>參</a:t>
            </a:r>
            <a:endParaRPr lang="zh-CN" altLang="en-US" sz="13800" dirty="0">
              <a:latin typeface="汉仪行楷简" panose="02010609000101010101" pitchFamily="49" charset="-122"/>
              <a:ea typeface="汉仪行楷简" panose="0201060900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160807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368" y="1285087"/>
            <a:ext cx="2677470" cy="4724946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4439479" y="1603657"/>
            <a:ext cx="716942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3200" dirty="0"/>
              <a:t>參、撰定五經義疏</a:t>
            </a:r>
          </a:p>
          <a:p>
            <a:pPr>
              <a:lnSpc>
                <a:spcPct val="150000"/>
              </a:lnSpc>
            </a:pPr>
            <a:r>
              <a:rPr lang="zh-TW" altLang="en-US" sz="3200" dirty="0"/>
              <a:t>一、孔穎達撰成五經正義</a:t>
            </a:r>
          </a:p>
          <a:p>
            <a:pPr>
              <a:lnSpc>
                <a:spcPct val="150000"/>
              </a:lnSpc>
            </a:pPr>
            <a:r>
              <a:rPr lang="zh-TW" altLang="en-US" sz="3200" dirty="0"/>
              <a:t>二、馬嘉運言其缺失</a:t>
            </a:r>
          </a:p>
          <a:p>
            <a:pPr>
              <a:lnSpc>
                <a:spcPct val="150000"/>
              </a:lnSpc>
            </a:pPr>
            <a:r>
              <a:rPr lang="zh-TW" altLang="en-US" sz="3200" dirty="0"/>
              <a:t>三、永徽時修訂，頒行天下</a:t>
            </a:r>
          </a:p>
          <a:p>
            <a:pPr>
              <a:lnSpc>
                <a:spcPct val="150000"/>
              </a:lnSpc>
            </a:pPr>
            <a:r>
              <a:rPr lang="zh-TW" altLang="en-US" sz="3200" dirty="0"/>
              <a:t>四、自唐至宋，學者以五經正義為本</a:t>
            </a:r>
          </a:p>
        </p:txBody>
      </p:sp>
    </p:spTree>
    <p:extLst>
      <p:ext uri="{BB962C8B-B14F-4D97-AF65-F5344CB8AC3E}">
        <p14:creationId xmlns:p14="http://schemas.microsoft.com/office/powerpoint/2010/main" val="16283597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368" y="1285087"/>
            <a:ext cx="2677470" cy="4724946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4492488" y="923737"/>
            <a:ext cx="7169426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3200" dirty="0"/>
              <a:t>五、五經正義代表經學統一的成果</a:t>
            </a:r>
          </a:p>
          <a:p>
            <a:pPr marL="360000">
              <a:lnSpc>
                <a:spcPct val="150000"/>
              </a:lnSpc>
            </a:pPr>
            <a:r>
              <a:rPr lang="en-US" altLang="zh-TW" sz="2800" dirty="0"/>
              <a:t>1</a:t>
            </a:r>
            <a:r>
              <a:rPr lang="zh-TW" altLang="en-US" sz="2800" dirty="0"/>
              <a:t>、易主王弼、韓康伯注</a:t>
            </a:r>
          </a:p>
          <a:p>
            <a:pPr marL="360000">
              <a:lnSpc>
                <a:spcPct val="150000"/>
              </a:lnSpc>
            </a:pPr>
            <a:r>
              <a:rPr lang="en-US" altLang="zh-TW" sz="2800" dirty="0"/>
              <a:t>2</a:t>
            </a:r>
            <a:r>
              <a:rPr lang="zh-TW" altLang="en-US" sz="2800" dirty="0"/>
              <a:t>、書主孔傳</a:t>
            </a:r>
          </a:p>
          <a:p>
            <a:pPr marL="360000">
              <a:lnSpc>
                <a:spcPct val="150000"/>
              </a:lnSpc>
            </a:pPr>
            <a:r>
              <a:rPr lang="en-US" altLang="zh-TW" sz="2800" dirty="0"/>
              <a:t>3</a:t>
            </a:r>
            <a:r>
              <a:rPr lang="zh-TW" altLang="en-US" sz="2800" dirty="0"/>
              <a:t>、左傳主杜解</a:t>
            </a:r>
          </a:p>
          <a:p>
            <a:pPr marL="360000">
              <a:lnSpc>
                <a:spcPct val="150000"/>
              </a:lnSpc>
            </a:pPr>
            <a:r>
              <a:rPr lang="en-US" altLang="zh-TW" sz="2800" dirty="0"/>
              <a:t>4</a:t>
            </a:r>
            <a:r>
              <a:rPr lang="zh-TW" altLang="en-US" sz="2800" dirty="0"/>
              <a:t>、毛詩用鄭玄箋</a:t>
            </a:r>
          </a:p>
          <a:p>
            <a:pPr marL="360000">
              <a:lnSpc>
                <a:spcPct val="150000"/>
              </a:lnSpc>
            </a:pPr>
            <a:r>
              <a:rPr lang="en-US" altLang="zh-TW" sz="2800" dirty="0"/>
              <a:t>5</a:t>
            </a:r>
            <a:r>
              <a:rPr lang="zh-TW" altLang="en-US" sz="2800" dirty="0"/>
              <a:t>、禮記用小戴禮記，鄭玄注</a:t>
            </a:r>
          </a:p>
          <a:p>
            <a:pPr marL="360000">
              <a:lnSpc>
                <a:spcPct val="150000"/>
              </a:lnSpc>
            </a:pPr>
            <a:r>
              <a:rPr lang="en-US" altLang="zh-TW" sz="2800" dirty="0"/>
              <a:t>6</a:t>
            </a:r>
            <a:r>
              <a:rPr lang="zh-TW" altLang="en-US" sz="2800" dirty="0"/>
              <a:t>、鄭玄易、書、服虔左氏皆所未取</a:t>
            </a:r>
          </a:p>
          <a:p>
            <a:pPr>
              <a:lnSpc>
                <a:spcPct val="150000"/>
              </a:lnSpc>
            </a:pPr>
            <a:r>
              <a:rPr lang="zh-TW" altLang="en-US" sz="3200" dirty="0"/>
              <a:t>六、承襲南學為多</a:t>
            </a:r>
          </a:p>
        </p:txBody>
      </p:sp>
    </p:spTree>
    <p:extLst>
      <p:ext uri="{BB962C8B-B14F-4D97-AF65-F5344CB8AC3E}">
        <p14:creationId xmlns:p14="http://schemas.microsoft.com/office/powerpoint/2010/main" val="40229283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224"/>
          <a:stretch/>
        </p:blipFill>
        <p:spPr>
          <a:xfrm>
            <a:off x="0" y="4372495"/>
            <a:ext cx="12192000" cy="2622147"/>
          </a:xfrm>
          <a:prstGeom prst="rect">
            <a:avLst/>
          </a:prstGeom>
        </p:spPr>
      </p:pic>
      <p:cxnSp>
        <p:nvCxnSpPr>
          <p:cNvPr id="8" name="直接连接符 7"/>
          <p:cNvCxnSpPr/>
          <p:nvPr/>
        </p:nvCxnSpPr>
        <p:spPr>
          <a:xfrm>
            <a:off x="2407385" y="1361058"/>
            <a:ext cx="0" cy="276950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3024514" y="1361058"/>
            <a:ext cx="677108" cy="2964914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>
            <a:defPPr>
              <a:defRPr lang="zh-CN"/>
            </a:defPPr>
            <a:lvl1pPr>
              <a:defRPr sz="2800">
                <a:latin typeface="方正清刻本悦宋简体" panose="02000000000000000000" pitchFamily="2" charset="-122"/>
                <a:ea typeface="方正清刻本悦宋简体" panose="02000000000000000000" pitchFamily="2" charset="-122"/>
              </a:defRPr>
            </a:lvl1pPr>
          </a:lstStyle>
          <a:p>
            <a:r>
              <a:rPr lang="zh-TW" altLang="en-US" sz="3200" dirty="0">
                <a:latin typeface="汉仪行楷简" panose="02010609000101010101" pitchFamily="49" charset="-122"/>
                <a:ea typeface="汉仪行楷简" panose="02010609000101010101" pitchFamily="49" charset="-122"/>
              </a:rPr>
              <a:t>肆、孔疏的檢討</a:t>
            </a:r>
            <a:endParaRPr lang="zh-CN" altLang="en-US" sz="3200" dirty="0">
              <a:latin typeface="汉仪行楷简" panose="02010609000101010101" pitchFamily="49" charset="-122"/>
              <a:ea typeface="汉仪行楷简" panose="02010609000101010101" pitchFamily="49" charset="-122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86462" y="3271026"/>
            <a:ext cx="1420922" cy="1300974"/>
          </a:xfrm>
          <a:prstGeom prst="rect">
            <a:avLst/>
          </a:prstGeom>
        </p:spPr>
      </p:pic>
      <p:sp>
        <p:nvSpPr>
          <p:cNvPr id="12" name="任意多边形 11"/>
          <p:cNvSpPr/>
          <p:nvPr/>
        </p:nvSpPr>
        <p:spPr>
          <a:xfrm flipH="1">
            <a:off x="7298724" y="0"/>
            <a:ext cx="4893276" cy="6861311"/>
          </a:xfrm>
          <a:custGeom>
            <a:avLst/>
            <a:gdLst>
              <a:gd name="connsiteX0" fmla="*/ 0 w 2819987"/>
              <a:gd name="connsiteY0" fmla="*/ 0 h 3954162"/>
              <a:gd name="connsiteX1" fmla="*/ 842906 w 2819987"/>
              <a:gd name="connsiteY1" fmla="*/ 0 h 3954162"/>
              <a:gd name="connsiteX2" fmla="*/ 2819987 w 2819987"/>
              <a:gd name="connsiteY2" fmla="*/ 1977081 h 3954162"/>
              <a:gd name="connsiteX3" fmla="*/ 842906 w 2819987"/>
              <a:gd name="connsiteY3" fmla="*/ 3954162 h 3954162"/>
              <a:gd name="connsiteX4" fmla="*/ 0 w 2819987"/>
              <a:gd name="connsiteY4" fmla="*/ 3954162 h 39541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19987" h="3954162">
                <a:moveTo>
                  <a:pt x="0" y="0"/>
                </a:moveTo>
                <a:lnTo>
                  <a:pt x="842906" y="0"/>
                </a:lnTo>
                <a:cubicBezTo>
                  <a:pt x="1934818" y="0"/>
                  <a:pt x="2819987" y="885169"/>
                  <a:pt x="2819987" y="1977081"/>
                </a:cubicBezTo>
                <a:cubicBezTo>
                  <a:pt x="2819987" y="3068993"/>
                  <a:pt x="1934818" y="3954162"/>
                  <a:pt x="842906" y="3954162"/>
                </a:cubicBezTo>
                <a:lnTo>
                  <a:pt x="0" y="3954162"/>
                </a:lnTo>
                <a:close/>
              </a:path>
            </a:pathLst>
          </a:cu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9313576" y="2358938"/>
            <a:ext cx="2308324" cy="175296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>
              <a:defRPr sz="2000">
                <a:latin typeface="方正宋刻本秀楷简体" panose="02000000000000000000" pitchFamily="2" charset="-122"/>
                <a:ea typeface="方正宋刻本秀楷简体" panose="02000000000000000000" pitchFamily="2" charset="-122"/>
              </a:defRPr>
            </a:lvl1pPr>
          </a:lstStyle>
          <a:p>
            <a:r>
              <a:rPr lang="zh-CN" altLang="en-US" sz="13800" dirty="0">
                <a:latin typeface="汉仪行楷简" panose="02010609000101010101" pitchFamily="49" charset="-122"/>
                <a:ea typeface="汉仪行楷简" panose="02010609000101010101" pitchFamily="49" charset="-122"/>
              </a:rPr>
              <a:t>肆</a:t>
            </a:r>
          </a:p>
        </p:txBody>
      </p:sp>
    </p:spTree>
    <p:extLst>
      <p:ext uri="{BB962C8B-B14F-4D97-AF65-F5344CB8AC3E}">
        <p14:creationId xmlns:p14="http://schemas.microsoft.com/office/powerpoint/2010/main" val="13831139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8393473" y="4159530"/>
            <a:ext cx="3589420" cy="2301765"/>
            <a:chOff x="972256" y="2343982"/>
            <a:chExt cx="3589420" cy="2301765"/>
          </a:xfrm>
        </p:grpSpPr>
        <p:sp>
          <p:nvSpPr>
            <p:cNvPr id="8" name="椭圆 7"/>
            <p:cNvSpPr/>
            <p:nvPr/>
          </p:nvSpPr>
          <p:spPr>
            <a:xfrm>
              <a:off x="2049009" y="2343982"/>
              <a:ext cx="2301765" cy="2301765"/>
            </a:xfrm>
            <a:prstGeom prst="ellipse">
              <a:avLst/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72256" y="2387724"/>
              <a:ext cx="3589420" cy="2258023"/>
            </a:xfrm>
            <a:prstGeom prst="rect">
              <a:avLst/>
            </a:prstGeom>
          </p:spPr>
        </p:pic>
      </p:grpSp>
      <p:sp>
        <p:nvSpPr>
          <p:cNvPr id="2" name="矩形 1"/>
          <p:cNvSpPr/>
          <p:nvPr/>
        </p:nvSpPr>
        <p:spPr>
          <a:xfrm>
            <a:off x="1855305" y="1154382"/>
            <a:ext cx="6096000" cy="461664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dirty="0"/>
              <a:t>肆、孔疏的檢討</a:t>
            </a:r>
          </a:p>
          <a:p>
            <a:pPr>
              <a:lnSpc>
                <a:spcPct val="150000"/>
              </a:lnSpc>
            </a:pPr>
            <a:r>
              <a:rPr lang="zh-TW" altLang="en-US" sz="2800" dirty="0"/>
              <a:t>一、孔疏之失</a:t>
            </a:r>
          </a:p>
          <a:p>
            <a:pPr marL="360000">
              <a:lnSpc>
                <a:spcPct val="150000"/>
              </a:lnSpc>
            </a:pPr>
            <a:r>
              <a:rPr lang="en-US" altLang="zh-TW" sz="2800" dirty="0"/>
              <a:t>1</a:t>
            </a:r>
            <a:r>
              <a:rPr lang="zh-TW" altLang="en-US" sz="2800" dirty="0"/>
              <a:t>、彼此互異</a:t>
            </a:r>
          </a:p>
          <a:p>
            <a:pPr marL="360000">
              <a:lnSpc>
                <a:spcPct val="150000"/>
              </a:lnSpc>
            </a:pPr>
            <a:r>
              <a:rPr lang="en-US" altLang="zh-TW" sz="2800" dirty="0"/>
              <a:t>2</a:t>
            </a:r>
            <a:r>
              <a:rPr lang="zh-TW" altLang="en-US" sz="2800" dirty="0"/>
              <a:t>、曲徇注文</a:t>
            </a:r>
          </a:p>
          <a:p>
            <a:pPr marL="360000">
              <a:lnSpc>
                <a:spcPct val="150000"/>
              </a:lnSpc>
            </a:pPr>
            <a:r>
              <a:rPr lang="en-US" altLang="zh-TW" sz="2800" dirty="0"/>
              <a:t>3</a:t>
            </a:r>
            <a:r>
              <a:rPr lang="zh-TW" altLang="en-US" sz="2800" dirty="0"/>
              <a:t>、雜引讖緯</a:t>
            </a:r>
          </a:p>
          <a:p>
            <a:pPr>
              <a:lnSpc>
                <a:spcPct val="150000"/>
              </a:lnSpc>
            </a:pPr>
            <a:r>
              <a:rPr lang="zh-TW" altLang="en-US" sz="2800" dirty="0"/>
              <a:t>二、曲徇注文，乃出於體例</a:t>
            </a:r>
          </a:p>
          <a:p>
            <a:pPr>
              <a:lnSpc>
                <a:spcPct val="150000"/>
              </a:lnSpc>
            </a:pPr>
            <a:r>
              <a:rPr lang="zh-TW" altLang="en-US" sz="2800" dirty="0"/>
              <a:t>三、讖緯反映漢人之義，未可言失</a:t>
            </a:r>
          </a:p>
        </p:txBody>
      </p:sp>
    </p:spTree>
    <p:extLst>
      <p:ext uri="{BB962C8B-B14F-4D97-AF65-F5344CB8AC3E}">
        <p14:creationId xmlns:p14="http://schemas.microsoft.com/office/powerpoint/2010/main" val="11831466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8393473" y="4159530"/>
            <a:ext cx="3589420" cy="2301765"/>
            <a:chOff x="972256" y="2343982"/>
            <a:chExt cx="3589420" cy="2301765"/>
          </a:xfrm>
        </p:grpSpPr>
        <p:sp>
          <p:nvSpPr>
            <p:cNvPr id="8" name="椭圆 7"/>
            <p:cNvSpPr/>
            <p:nvPr/>
          </p:nvSpPr>
          <p:spPr>
            <a:xfrm>
              <a:off x="2049009" y="2343982"/>
              <a:ext cx="2301765" cy="2301765"/>
            </a:xfrm>
            <a:prstGeom prst="ellipse">
              <a:avLst/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72256" y="2387724"/>
              <a:ext cx="3589420" cy="2258023"/>
            </a:xfrm>
            <a:prstGeom prst="rect">
              <a:avLst/>
            </a:prstGeom>
          </p:spPr>
        </p:pic>
      </p:grpSp>
      <p:sp>
        <p:nvSpPr>
          <p:cNvPr id="2" name="矩形 1"/>
          <p:cNvSpPr/>
          <p:nvPr/>
        </p:nvSpPr>
        <p:spPr>
          <a:xfrm>
            <a:off x="1431236" y="889339"/>
            <a:ext cx="6096000" cy="581697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dirty="0"/>
              <a:t>四、彼此互異，確實造成後人困擾</a:t>
            </a:r>
          </a:p>
          <a:p>
            <a:pPr marL="360000">
              <a:lnSpc>
                <a:spcPct val="150000"/>
              </a:lnSpc>
            </a:pPr>
            <a:r>
              <a:rPr lang="en-US" altLang="zh-TW" sz="2400" dirty="0"/>
              <a:t>1</a:t>
            </a:r>
            <a:r>
              <a:rPr lang="zh-TW" altLang="en-US" sz="2400" dirty="0"/>
              <a:t>、詩、禮從鄭，引讖緯解經</a:t>
            </a:r>
          </a:p>
          <a:p>
            <a:pPr marL="360000">
              <a:lnSpc>
                <a:spcPct val="150000"/>
              </a:lnSpc>
            </a:pPr>
            <a:r>
              <a:rPr lang="en-US" altLang="zh-TW" sz="2400" dirty="0"/>
              <a:t>2</a:t>
            </a:r>
            <a:r>
              <a:rPr lang="zh-TW" altLang="en-US" sz="2400" dirty="0"/>
              <a:t>、書不從鄭，不用讖緯</a:t>
            </a:r>
          </a:p>
          <a:p>
            <a:pPr>
              <a:lnSpc>
                <a:spcPct val="150000"/>
              </a:lnSpc>
            </a:pPr>
            <a:r>
              <a:rPr lang="zh-TW" altLang="en-US" sz="2800" dirty="0"/>
              <a:t>五、雜出眾手，未能統一</a:t>
            </a:r>
          </a:p>
          <a:p>
            <a:pPr marL="360000">
              <a:lnSpc>
                <a:spcPct val="150000"/>
              </a:lnSpc>
            </a:pPr>
            <a:r>
              <a:rPr lang="en-US" altLang="zh-TW" sz="2400" dirty="0"/>
              <a:t>1</a:t>
            </a:r>
            <a:r>
              <a:rPr lang="zh-TW" altLang="en-US" sz="2400" dirty="0"/>
              <a:t>、周易：馬嘉運、趙乾叶</a:t>
            </a:r>
          </a:p>
          <a:p>
            <a:pPr marL="360000">
              <a:lnSpc>
                <a:spcPct val="150000"/>
              </a:lnSpc>
            </a:pPr>
            <a:r>
              <a:rPr lang="en-US" altLang="zh-TW" sz="2400" dirty="0"/>
              <a:t>2</a:t>
            </a:r>
            <a:r>
              <a:rPr lang="zh-TW" altLang="en-US" sz="2400" dirty="0"/>
              <a:t>、尚書：王德韶、李子雲</a:t>
            </a:r>
          </a:p>
          <a:p>
            <a:pPr marL="360000">
              <a:lnSpc>
                <a:spcPct val="150000"/>
              </a:lnSpc>
            </a:pPr>
            <a:r>
              <a:rPr lang="en-US" altLang="zh-TW" sz="2400" dirty="0"/>
              <a:t>3</a:t>
            </a:r>
            <a:r>
              <a:rPr lang="zh-TW" altLang="en-US" sz="2400" dirty="0"/>
              <a:t>、毛詩：王德韶、齊威</a:t>
            </a:r>
          </a:p>
          <a:p>
            <a:pPr marL="360000">
              <a:lnSpc>
                <a:spcPct val="150000"/>
              </a:lnSpc>
            </a:pPr>
            <a:r>
              <a:rPr lang="en-US" altLang="zh-TW" sz="2400" dirty="0"/>
              <a:t>4</a:t>
            </a:r>
            <a:r>
              <a:rPr lang="zh-TW" altLang="en-US" sz="2400" dirty="0"/>
              <a:t>、春秋：谷那律、楊士勛</a:t>
            </a:r>
          </a:p>
          <a:p>
            <a:pPr marL="360000">
              <a:lnSpc>
                <a:spcPct val="150000"/>
              </a:lnSpc>
            </a:pPr>
            <a:r>
              <a:rPr lang="en-US" altLang="zh-TW" sz="2400" dirty="0"/>
              <a:t>5</a:t>
            </a:r>
            <a:r>
              <a:rPr lang="zh-TW" altLang="en-US" sz="2400" dirty="0"/>
              <a:t>、禮記：朱子奢、李善信等人</a:t>
            </a:r>
          </a:p>
          <a:p>
            <a:pPr marL="360000">
              <a:lnSpc>
                <a:spcPct val="150000"/>
              </a:lnSpc>
            </a:pPr>
            <a:r>
              <a:rPr lang="en-US" altLang="zh-TW" sz="2400" dirty="0"/>
              <a:t>6</a:t>
            </a:r>
            <a:r>
              <a:rPr lang="zh-TW" altLang="en-US" sz="2400" dirty="0"/>
              <a:t>、孔穎達總攬大綱，因襲而已</a:t>
            </a:r>
          </a:p>
        </p:txBody>
      </p:sp>
    </p:spTree>
    <p:extLst>
      <p:ext uri="{BB962C8B-B14F-4D97-AF65-F5344CB8AC3E}">
        <p14:creationId xmlns:p14="http://schemas.microsoft.com/office/powerpoint/2010/main" val="25771099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8393473" y="4159530"/>
            <a:ext cx="3589420" cy="2301765"/>
            <a:chOff x="972256" y="2343982"/>
            <a:chExt cx="3589420" cy="2301765"/>
          </a:xfrm>
        </p:grpSpPr>
        <p:sp>
          <p:nvSpPr>
            <p:cNvPr id="8" name="椭圆 7"/>
            <p:cNvSpPr/>
            <p:nvPr/>
          </p:nvSpPr>
          <p:spPr>
            <a:xfrm>
              <a:off x="2049009" y="2343982"/>
              <a:ext cx="2301765" cy="2301765"/>
            </a:xfrm>
            <a:prstGeom prst="ellipse">
              <a:avLst/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72256" y="2387724"/>
              <a:ext cx="3589420" cy="2258023"/>
            </a:xfrm>
            <a:prstGeom prst="rect">
              <a:avLst/>
            </a:prstGeom>
          </p:spPr>
        </p:pic>
      </p:grpSp>
      <p:sp>
        <p:nvSpPr>
          <p:cNvPr id="2" name="矩形 1"/>
          <p:cNvSpPr/>
          <p:nvPr/>
        </p:nvSpPr>
        <p:spPr>
          <a:xfrm>
            <a:off x="1397595" y="1313409"/>
            <a:ext cx="9223513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dirty="0"/>
              <a:t>六、宋人說法檢討</a:t>
            </a:r>
          </a:p>
          <a:p>
            <a:pPr marL="360000">
              <a:lnSpc>
                <a:spcPct val="150000"/>
              </a:lnSpc>
            </a:pPr>
            <a:r>
              <a:rPr lang="en-US" altLang="zh-TW" sz="2400" dirty="0"/>
              <a:t>1</a:t>
            </a:r>
            <a:r>
              <a:rPr lang="zh-TW" altLang="en-US" sz="2400" dirty="0"/>
              <a:t>、朱子言周禮最佳，書、易為下</a:t>
            </a:r>
          </a:p>
          <a:p>
            <a:pPr marL="360000">
              <a:lnSpc>
                <a:spcPct val="150000"/>
              </a:lnSpc>
            </a:pPr>
            <a:r>
              <a:rPr lang="en-US" altLang="zh-TW" sz="2400" dirty="0"/>
              <a:t>2</a:t>
            </a:r>
            <a:r>
              <a:rPr lang="zh-TW" altLang="en-US" sz="2400" dirty="0"/>
              <a:t>、王應麟言易、書初列國學，說不詳備</a:t>
            </a:r>
          </a:p>
          <a:p>
            <a:pPr marL="360000">
              <a:lnSpc>
                <a:spcPct val="150000"/>
              </a:lnSpc>
            </a:pPr>
            <a:r>
              <a:rPr lang="en-US" altLang="zh-TW" sz="2400" dirty="0"/>
              <a:t>3</a:t>
            </a:r>
            <a:r>
              <a:rPr lang="zh-TW" altLang="en-US" sz="2400" dirty="0"/>
              <a:t>、疏文虛浮乃出於注本的關係（王弼本清言，孔傳多虛辭）</a:t>
            </a:r>
          </a:p>
          <a:p>
            <a:pPr marL="360000">
              <a:lnSpc>
                <a:spcPct val="150000"/>
              </a:lnSpc>
            </a:pPr>
            <a:r>
              <a:rPr lang="en-US" altLang="zh-TW" sz="2400" dirty="0"/>
              <a:t>4</a:t>
            </a:r>
            <a:r>
              <a:rPr lang="zh-TW" altLang="en-US" sz="2400" dirty="0"/>
              <a:t>、詩、禮、周禮主鄭氏，故為最佳</a:t>
            </a:r>
          </a:p>
          <a:p>
            <a:pPr>
              <a:lnSpc>
                <a:spcPct val="150000"/>
              </a:lnSpc>
            </a:pPr>
            <a:r>
              <a:rPr lang="zh-TW" altLang="en-US" sz="2800" dirty="0"/>
              <a:t>七、正義得失互見，然無此無法得見漢學門徑</a:t>
            </a:r>
          </a:p>
        </p:txBody>
      </p:sp>
    </p:spTree>
    <p:extLst>
      <p:ext uri="{BB962C8B-B14F-4D97-AF65-F5344CB8AC3E}">
        <p14:creationId xmlns:p14="http://schemas.microsoft.com/office/powerpoint/2010/main" val="30203401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224"/>
          <a:stretch/>
        </p:blipFill>
        <p:spPr>
          <a:xfrm>
            <a:off x="0" y="4372495"/>
            <a:ext cx="12192000" cy="2622147"/>
          </a:xfrm>
          <a:prstGeom prst="rect">
            <a:avLst/>
          </a:prstGeom>
        </p:spPr>
      </p:pic>
      <p:cxnSp>
        <p:nvCxnSpPr>
          <p:cNvPr id="8" name="直接连接符 7"/>
          <p:cNvCxnSpPr/>
          <p:nvPr/>
        </p:nvCxnSpPr>
        <p:spPr>
          <a:xfrm>
            <a:off x="9827680" y="1340039"/>
            <a:ext cx="0" cy="276950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8767504" y="1235553"/>
            <a:ext cx="615553" cy="4401205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>
            <a:defPPr>
              <a:defRPr lang="zh-CN"/>
            </a:defPPr>
            <a:lvl1pPr>
              <a:defRPr sz="2800">
                <a:latin typeface="方正清刻本悦宋简体" panose="02000000000000000000" pitchFamily="2" charset="-122"/>
                <a:ea typeface="方正清刻本悦宋简体" panose="02000000000000000000" pitchFamily="2" charset="-122"/>
              </a:defRPr>
            </a:lvl1pPr>
          </a:lstStyle>
          <a:p>
            <a:r>
              <a:rPr lang="zh-TW" altLang="en-US" dirty="0">
                <a:latin typeface="汉仪行楷简" panose="02010609000101010101" pitchFamily="49" charset="-122"/>
                <a:ea typeface="汉仪行楷简" panose="02010609000101010101" pitchFamily="49" charset="-122"/>
              </a:rPr>
              <a:t>伍、五經正義的淵源與影響</a:t>
            </a:r>
            <a:endParaRPr lang="zh-CN" altLang="en-US" dirty="0">
              <a:latin typeface="汉仪行楷简" panose="02010609000101010101" pitchFamily="49" charset="-122"/>
              <a:ea typeface="汉仪行楷简" panose="02010609000101010101" pitchFamily="49" charset="-122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7679" y="3263644"/>
            <a:ext cx="938786" cy="859538"/>
          </a:xfrm>
          <a:prstGeom prst="rect">
            <a:avLst/>
          </a:prstGeom>
        </p:spPr>
      </p:pic>
      <p:sp>
        <p:nvSpPr>
          <p:cNvPr id="12" name="任意多边形 11"/>
          <p:cNvSpPr/>
          <p:nvPr/>
        </p:nvSpPr>
        <p:spPr>
          <a:xfrm>
            <a:off x="0" y="-3311"/>
            <a:ext cx="4893276" cy="6861311"/>
          </a:xfrm>
          <a:custGeom>
            <a:avLst/>
            <a:gdLst>
              <a:gd name="connsiteX0" fmla="*/ 0 w 2819987"/>
              <a:gd name="connsiteY0" fmla="*/ 0 h 3954162"/>
              <a:gd name="connsiteX1" fmla="*/ 842906 w 2819987"/>
              <a:gd name="connsiteY1" fmla="*/ 0 h 3954162"/>
              <a:gd name="connsiteX2" fmla="*/ 2819987 w 2819987"/>
              <a:gd name="connsiteY2" fmla="*/ 1977081 h 3954162"/>
              <a:gd name="connsiteX3" fmla="*/ 842906 w 2819987"/>
              <a:gd name="connsiteY3" fmla="*/ 3954162 h 3954162"/>
              <a:gd name="connsiteX4" fmla="*/ 0 w 2819987"/>
              <a:gd name="connsiteY4" fmla="*/ 3954162 h 39541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19987" h="3954162">
                <a:moveTo>
                  <a:pt x="0" y="0"/>
                </a:moveTo>
                <a:lnTo>
                  <a:pt x="842906" y="0"/>
                </a:lnTo>
                <a:cubicBezTo>
                  <a:pt x="1934818" y="0"/>
                  <a:pt x="2819987" y="885169"/>
                  <a:pt x="2819987" y="1977081"/>
                </a:cubicBezTo>
                <a:cubicBezTo>
                  <a:pt x="2819987" y="3068993"/>
                  <a:pt x="1934818" y="3954162"/>
                  <a:pt x="842906" y="3954162"/>
                </a:cubicBezTo>
                <a:lnTo>
                  <a:pt x="0" y="3954162"/>
                </a:lnTo>
                <a:close/>
              </a:path>
            </a:pathLst>
          </a:cu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18804" y="2358938"/>
            <a:ext cx="2308324" cy="175296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>
              <a:defRPr sz="2000">
                <a:latin typeface="方正宋刻本秀楷简体" panose="02000000000000000000" pitchFamily="2" charset="-122"/>
                <a:ea typeface="方正宋刻本秀楷简体" panose="02000000000000000000" pitchFamily="2" charset="-122"/>
              </a:defRPr>
            </a:lvl1pPr>
          </a:lstStyle>
          <a:p>
            <a:r>
              <a:rPr lang="zh-TW" altLang="en-US" sz="13800" dirty="0">
                <a:latin typeface="汉仪行楷简" panose="02010609000101010101" pitchFamily="49" charset="-122"/>
                <a:ea typeface="汉仪行楷简" panose="02010609000101010101" pitchFamily="49" charset="-122"/>
              </a:rPr>
              <a:t>伍</a:t>
            </a:r>
            <a:endParaRPr lang="zh-CN" altLang="en-US" sz="13800" dirty="0">
              <a:latin typeface="汉仪行楷简" panose="02010609000101010101" pitchFamily="49" charset="-122"/>
              <a:ea typeface="汉仪行楷简" panose="0201060900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211321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1297731" y="1536582"/>
            <a:ext cx="10191263" cy="4427666"/>
            <a:chOff x="1558777" y="1814052"/>
            <a:chExt cx="8912578" cy="3967316"/>
          </a:xfrm>
        </p:grpSpPr>
        <p:sp>
          <p:nvSpPr>
            <p:cNvPr id="9" name="矩形 8"/>
            <p:cNvSpPr/>
            <p:nvPr/>
          </p:nvSpPr>
          <p:spPr>
            <a:xfrm>
              <a:off x="4203778" y="1814052"/>
              <a:ext cx="6267577" cy="3967316"/>
            </a:xfrm>
            <a:prstGeom prst="rect">
              <a:avLst/>
            </a:prstGeom>
            <a:solidFill>
              <a:schemeClr val="bg2">
                <a:lumMod val="9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50000"/>
                </a:lnSpc>
              </a:pPr>
              <a:r>
                <a:rPr lang="zh-TW" altLang="en-US" sz="3200" dirty="0">
                  <a:solidFill>
                    <a:schemeClr val="tx1"/>
                  </a:solidFill>
                  <a:latin typeface="汉仪行楷简" panose="02010609000101010101" pitchFamily="49" charset="-122"/>
                  <a:ea typeface="汉仪行楷简" panose="02010609000101010101" pitchFamily="49" charset="-122"/>
                </a:rPr>
                <a:t>伍、五經正義的淵源與影響</a:t>
              </a:r>
            </a:p>
            <a:p>
              <a:pPr>
                <a:lnSpc>
                  <a:spcPct val="150000"/>
                </a:lnSpc>
              </a:pPr>
              <a:r>
                <a:rPr lang="zh-TW" altLang="en-US" sz="3200" dirty="0">
                  <a:solidFill>
                    <a:schemeClr val="tx1"/>
                  </a:solidFill>
                  <a:latin typeface="汉仪行楷简" panose="02010609000101010101" pitchFamily="49" charset="-122"/>
                  <a:ea typeface="汉仪行楷简" panose="02010609000101010101" pitchFamily="49" charset="-122"/>
                </a:rPr>
                <a:t>一、陸德明經典釋文為唐人義疏先聲</a:t>
              </a:r>
            </a:p>
            <a:p>
              <a:pPr>
                <a:lnSpc>
                  <a:spcPct val="150000"/>
                </a:lnSpc>
              </a:pPr>
              <a:r>
                <a:rPr lang="zh-TW" altLang="en-US" sz="3200" dirty="0">
                  <a:solidFill>
                    <a:schemeClr val="tx1"/>
                  </a:solidFill>
                  <a:latin typeface="汉仪行楷简" panose="02010609000101010101" pitchFamily="49" charset="-122"/>
                  <a:ea typeface="汉仪行楷简" panose="02010609000101010101" pitchFamily="49" charset="-122"/>
                </a:rPr>
                <a:t>二、顏師古定本承家學，以南學為宗</a:t>
              </a:r>
            </a:p>
            <a:p>
              <a:pPr>
                <a:lnSpc>
                  <a:spcPct val="150000"/>
                </a:lnSpc>
              </a:pPr>
              <a:r>
                <a:rPr lang="zh-TW" altLang="en-US" sz="3200" dirty="0">
                  <a:solidFill>
                    <a:schemeClr val="tx1"/>
                  </a:solidFill>
                  <a:latin typeface="汉仪行楷简" panose="02010609000101010101" pitchFamily="49" charset="-122"/>
                  <a:ea typeface="汉仪行楷简" panose="02010609000101010101" pitchFamily="49" charset="-122"/>
                </a:rPr>
                <a:t>三、正義成為官學，沿襲最久</a:t>
              </a:r>
            </a:p>
          </p:txBody>
        </p:sp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58777" y="1814052"/>
              <a:ext cx="2645001" cy="3967316"/>
            </a:xfrm>
            <a:prstGeom prst="rect">
              <a:avLst/>
            </a:prstGeom>
          </p:spPr>
        </p:pic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865538" y="4264603"/>
            <a:ext cx="2833768" cy="1814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6034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224"/>
          <a:stretch/>
        </p:blipFill>
        <p:spPr>
          <a:xfrm>
            <a:off x="0" y="4372495"/>
            <a:ext cx="12192000" cy="2622147"/>
          </a:xfrm>
          <a:prstGeom prst="rect">
            <a:avLst/>
          </a:prstGeom>
        </p:spPr>
      </p:pic>
      <p:cxnSp>
        <p:nvCxnSpPr>
          <p:cNvPr id="8" name="直接连接符 7"/>
          <p:cNvCxnSpPr/>
          <p:nvPr/>
        </p:nvCxnSpPr>
        <p:spPr>
          <a:xfrm>
            <a:off x="2407385" y="1361058"/>
            <a:ext cx="0" cy="276950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3024514" y="1361058"/>
            <a:ext cx="677108" cy="3375283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>
            <a:defPPr>
              <a:defRPr lang="zh-CN"/>
            </a:defPPr>
            <a:lvl1pPr>
              <a:defRPr sz="2800">
                <a:latin typeface="方正清刻本悦宋简体" panose="02000000000000000000" pitchFamily="2" charset="-122"/>
                <a:ea typeface="方正清刻本悦宋简体" panose="02000000000000000000" pitchFamily="2" charset="-122"/>
              </a:defRPr>
            </a:lvl1pPr>
          </a:lstStyle>
          <a:p>
            <a:r>
              <a:rPr lang="zh-TW" altLang="en-US" sz="3200" dirty="0">
                <a:latin typeface="汉仪行楷简" panose="02010609000101010101" pitchFamily="49" charset="-122"/>
                <a:ea typeface="汉仪行楷简" panose="02010609000101010101" pitchFamily="49" charset="-122"/>
              </a:rPr>
              <a:t>陸、唐人明經科考</a:t>
            </a:r>
            <a:endParaRPr lang="zh-CN" altLang="en-US" sz="3200" dirty="0">
              <a:latin typeface="汉仪行楷简" panose="02010609000101010101" pitchFamily="49" charset="-122"/>
              <a:ea typeface="汉仪行楷简" panose="02010609000101010101" pitchFamily="49" charset="-122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86462" y="3271026"/>
            <a:ext cx="1420922" cy="1300974"/>
          </a:xfrm>
          <a:prstGeom prst="rect">
            <a:avLst/>
          </a:prstGeom>
        </p:spPr>
      </p:pic>
      <p:sp>
        <p:nvSpPr>
          <p:cNvPr id="12" name="任意多边形 11"/>
          <p:cNvSpPr/>
          <p:nvPr/>
        </p:nvSpPr>
        <p:spPr>
          <a:xfrm flipH="1">
            <a:off x="7298724" y="0"/>
            <a:ext cx="4893276" cy="6861311"/>
          </a:xfrm>
          <a:custGeom>
            <a:avLst/>
            <a:gdLst>
              <a:gd name="connsiteX0" fmla="*/ 0 w 2819987"/>
              <a:gd name="connsiteY0" fmla="*/ 0 h 3954162"/>
              <a:gd name="connsiteX1" fmla="*/ 842906 w 2819987"/>
              <a:gd name="connsiteY1" fmla="*/ 0 h 3954162"/>
              <a:gd name="connsiteX2" fmla="*/ 2819987 w 2819987"/>
              <a:gd name="connsiteY2" fmla="*/ 1977081 h 3954162"/>
              <a:gd name="connsiteX3" fmla="*/ 842906 w 2819987"/>
              <a:gd name="connsiteY3" fmla="*/ 3954162 h 3954162"/>
              <a:gd name="connsiteX4" fmla="*/ 0 w 2819987"/>
              <a:gd name="connsiteY4" fmla="*/ 3954162 h 39541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19987" h="3954162">
                <a:moveTo>
                  <a:pt x="0" y="0"/>
                </a:moveTo>
                <a:lnTo>
                  <a:pt x="842906" y="0"/>
                </a:lnTo>
                <a:cubicBezTo>
                  <a:pt x="1934818" y="0"/>
                  <a:pt x="2819987" y="885169"/>
                  <a:pt x="2819987" y="1977081"/>
                </a:cubicBezTo>
                <a:cubicBezTo>
                  <a:pt x="2819987" y="3068993"/>
                  <a:pt x="1934818" y="3954162"/>
                  <a:pt x="842906" y="3954162"/>
                </a:cubicBezTo>
                <a:lnTo>
                  <a:pt x="0" y="3954162"/>
                </a:lnTo>
                <a:close/>
              </a:path>
            </a:pathLst>
          </a:cu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9313581" y="2358938"/>
            <a:ext cx="2308324" cy="175296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>
              <a:defRPr sz="2000">
                <a:latin typeface="方正宋刻本秀楷简体" panose="02000000000000000000" pitchFamily="2" charset="-122"/>
                <a:ea typeface="方正宋刻本秀楷简体" panose="02000000000000000000" pitchFamily="2" charset="-122"/>
              </a:defRPr>
            </a:lvl1pPr>
          </a:lstStyle>
          <a:p>
            <a:r>
              <a:rPr lang="zh-TW" altLang="en-US" sz="13800" dirty="0">
                <a:latin typeface="汉仪行楷简" panose="02010609000101010101" pitchFamily="49" charset="-122"/>
                <a:ea typeface="汉仪行楷简" panose="02010609000101010101" pitchFamily="49" charset="-122"/>
              </a:rPr>
              <a:t>陸</a:t>
            </a:r>
            <a:endParaRPr lang="zh-CN" altLang="en-US" sz="13800" dirty="0">
              <a:latin typeface="汉仪行楷简" panose="02010609000101010101" pitchFamily="49" charset="-122"/>
              <a:ea typeface="汉仪行楷简" panose="0201060900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609671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1391" y="1941986"/>
            <a:ext cx="2482956" cy="3439362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046921" y="923116"/>
            <a:ext cx="866692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dirty="0"/>
              <a:t>陸、唐人明經科考</a:t>
            </a:r>
          </a:p>
          <a:p>
            <a:pPr>
              <a:lnSpc>
                <a:spcPct val="150000"/>
              </a:lnSpc>
            </a:pPr>
            <a:r>
              <a:rPr lang="zh-TW" altLang="en-US" sz="2800" dirty="0"/>
              <a:t>一、合三傳、三禮為九經，以九經取士</a:t>
            </a:r>
          </a:p>
          <a:p>
            <a:pPr marL="360000">
              <a:lnSpc>
                <a:spcPct val="150000"/>
              </a:lnSpc>
            </a:pPr>
            <a:r>
              <a:rPr lang="en-US" altLang="zh-TW" sz="2800" dirty="0"/>
              <a:t>1</a:t>
            </a:r>
            <a:r>
              <a:rPr lang="zh-TW" altLang="en-US" sz="2800" dirty="0"/>
              <a:t>、禮記、左傳為大經</a:t>
            </a:r>
          </a:p>
          <a:p>
            <a:pPr marL="360000">
              <a:lnSpc>
                <a:spcPct val="150000"/>
              </a:lnSpc>
            </a:pPr>
            <a:r>
              <a:rPr lang="en-US" altLang="zh-TW" sz="2800" dirty="0"/>
              <a:t>2</a:t>
            </a:r>
            <a:r>
              <a:rPr lang="zh-TW" altLang="en-US" sz="2800" dirty="0"/>
              <a:t>、詩、周禮、穀梁為中經</a:t>
            </a:r>
          </a:p>
          <a:p>
            <a:pPr marL="360000">
              <a:lnSpc>
                <a:spcPct val="150000"/>
              </a:lnSpc>
            </a:pPr>
            <a:r>
              <a:rPr lang="en-US" altLang="zh-TW" sz="2800" dirty="0"/>
              <a:t>3</a:t>
            </a:r>
            <a:r>
              <a:rPr lang="zh-TW" altLang="en-US" sz="2800" dirty="0"/>
              <a:t>、易、書、儀禮、公羊為小經</a:t>
            </a:r>
          </a:p>
          <a:p>
            <a:pPr marL="360000">
              <a:lnSpc>
                <a:spcPct val="150000"/>
              </a:lnSpc>
            </a:pPr>
            <a:r>
              <a:rPr lang="en-US" altLang="zh-TW" sz="2800" dirty="0"/>
              <a:t>4</a:t>
            </a:r>
            <a:r>
              <a:rPr lang="zh-TW" altLang="en-US" sz="2800" dirty="0"/>
              <a:t>、科考帖經而不求其義</a:t>
            </a:r>
          </a:p>
          <a:p>
            <a:pPr>
              <a:lnSpc>
                <a:spcPct val="150000"/>
              </a:lnSpc>
            </a:pPr>
            <a:r>
              <a:rPr lang="zh-TW" altLang="en-US" sz="2800" dirty="0"/>
              <a:t>二、明經不為世重</a:t>
            </a:r>
          </a:p>
          <a:p>
            <a:pPr>
              <a:lnSpc>
                <a:spcPct val="150000"/>
              </a:lnSpc>
            </a:pPr>
            <a:r>
              <a:rPr lang="zh-TW" altLang="en-US" sz="2800" dirty="0"/>
              <a:t>三、趨易避難，左傳、周禮、儀禮、公、穀少有研習</a:t>
            </a:r>
          </a:p>
        </p:txBody>
      </p:sp>
    </p:spTree>
    <p:extLst>
      <p:ext uri="{BB962C8B-B14F-4D97-AF65-F5344CB8AC3E}">
        <p14:creationId xmlns:p14="http://schemas.microsoft.com/office/powerpoint/2010/main" val="19553972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224"/>
          <a:stretch/>
        </p:blipFill>
        <p:spPr>
          <a:xfrm>
            <a:off x="0" y="4372495"/>
            <a:ext cx="12192000" cy="2622147"/>
          </a:xfrm>
          <a:prstGeom prst="rect">
            <a:avLst/>
          </a:prstGeom>
        </p:spPr>
      </p:pic>
      <p:cxnSp>
        <p:nvCxnSpPr>
          <p:cNvPr id="8" name="直接连接符 7"/>
          <p:cNvCxnSpPr/>
          <p:nvPr/>
        </p:nvCxnSpPr>
        <p:spPr>
          <a:xfrm>
            <a:off x="9827680" y="1340039"/>
            <a:ext cx="0" cy="276950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8767504" y="1235553"/>
            <a:ext cx="615553" cy="260584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>
            <a:defPPr>
              <a:defRPr lang="zh-CN"/>
            </a:defPPr>
            <a:lvl1pPr>
              <a:defRPr sz="2800">
                <a:latin typeface="方正清刻本悦宋简体" panose="02000000000000000000" pitchFamily="2" charset="-122"/>
                <a:ea typeface="方正清刻本悦宋简体" panose="02000000000000000000" pitchFamily="2" charset="-122"/>
              </a:defRPr>
            </a:lvl1pPr>
          </a:lstStyle>
          <a:p>
            <a:r>
              <a:rPr lang="zh-TW" altLang="en-US" dirty="0">
                <a:latin typeface="汉仪行楷简" panose="02010609000101010101" pitchFamily="49" charset="-122"/>
                <a:ea typeface="汉仪行楷简" panose="02010609000101010101" pitchFamily="49" charset="-122"/>
              </a:rPr>
              <a:t>柒、唐石經刊刻</a:t>
            </a:r>
            <a:endParaRPr lang="zh-CN" altLang="en-US" dirty="0">
              <a:latin typeface="汉仪行楷简" panose="02010609000101010101" pitchFamily="49" charset="-122"/>
              <a:ea typeface="汉仪行楷简" panose="02010609000101010101" pitchFamily="49" charset="-122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7679" y="3263644"/>
            <a:ext cx="938786" cy="859538"/>
          </a:xfrm>
          <a:prstGeom prst="rect">
            <a:avLst/>
          </a:prstGeom>
        </p:spPr>
      </p:pic>
      <p:sp>
        <p:nvSpPr>
          <p:cNvPr id="12" name="任意多边形 11"/>
          <p:cNvSpPr/>
          <p:nvPr/>
        </p:nvSpPr>
        <p:spPr>
          <a:xfrm>
            <a:off x="0" y="-3311"/>
            <a:ext cx="4893276" cy="6861311"/>
          </a:xfrm>
          <a:custGeom>
            <a:avLst/>
            <a:gdLst>
              <a:gd name="connsiteX0" fmla="*/ 0 w 2819987"/>
              <a:gd name="connsiteY0" fmla="*/ 0 h 3954162"/>
              <a:gd name="connsiteX1" fmla="*/ 842906 w 2819987"/>
              <a:gd name="connsiteY1" fmla="*/ 0 h 3954162"/>
              <a:gd name="connsiteX2" fmla="*/ 2819987 w 2819987"/>
              <a:gd name="connsiteY2" fmla="*/ 1977081 h 3954162"/>
              <a:gd name="connsiteX3" fmla="*/ 842906 w 2819987"/>
              <a:gd name="connsiteY3" fmla="*/ 3954162 h 3954162"/>
              <a:gd name="connsiteX4" fmla="*/ 0 w 2819987"/>
              <a:gd name="connsiteY4" fmla="*/ 3954162 h 39541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19987" h="3954162">
                <a:moveTo>
                  <a:pt x="0" y="0"/>
                </a:moveTo>
                <a:lnTo>
                  <a:pt x="842906" y="0"/>
                </a:lnTo>
                <a:cubicBezTo>
                  <a:pt x="1934818" y="0"/>
                  <a:pt x="2819987" y="885169"/>
                  <a:pt x="2819987" y="1977081"/>
                </a:cubicBezTo>
                <a:cubicBezTo>
                  <a:pt x="2819987" y="3068993"/>
                  <a:pt x="1934818" y="3954162"/>
                  <a:pt x="842906" y="3954162"/>
                </a:cubicBezTo>
                <a:lnTo>
                  <a:pt x="0" y="3954162"/>
                </a:lnTo>
                <a:close/>
              </a:path>
            </a:pathLst>
          </a:cu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18806" y="2358938"/>
            <a:ext cx="2308324" cy="175296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>
              <a:defRPr sz="2000">
                <a:latin typeface="方正宋刻本秀楷简体" panose="02000000000000000000" pitchFamily="2" charset="-122"/>
                <a:ea typeface="方正宋刻本秀楷简体" panose="02000000000000000000" pitchFamily="2" charset="-122"/>
              </a:defRPr>
            </a:lvl1pPr>
          </a:lstStyle>
          <a:p>
            <a:r>
              <a:rPr lang="zh-TW" altLang="en-US" sz="13800" dirty="0">
                <a:latin typeface="汉仪行楷简" panose="02010609000101010101" pitchFamily="49" charset="-122"/>
                <a:ea typeface="汉仪行楷简" panose="02010609000101010101" pitchFamily="49" charset="-122"/>
              </a:rPr>
              <a:t>柒</a:t>
            </a:r>
            <a:endParaRPr lang="zh-CN" altLang="en-US" sz="13800" dirty="0">
              <a:latin typeface="汉仪行楷简" panose="02010609000101010101" pitchFamily="49" charset="-122"/>
              <a:ea typeface="汉仪行楷简" panose="0201060900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122695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2798" y="2992626"/>
            <a:ext cx="3906394" cy="2828572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1126435" y="1213367"/>
            <a:ext cx="804407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dirty="0"/>
              <a:t>柒、唐石經刊刻</a:t>
            </a:r>
          </a:p>
          <a:p>
            <a:pPr>
              <a:lnSpc>
                <a:spcPct val="150000"/>
              </a:lnSpc>
            </a:pPr>
            <a:r>
              <a:rPr lang="zh-TW" altLang="en-US" sz="2800" dirty="0"/>
              <a:t>一、唐文宗完成開成石經</a:t>
            </a:r>
          </a:p>
          <a:p>
            <a:pPr>
              <a:lnSpc>
                <a:spcPct val="150000"/>
              </a:lnSpc>
            </a:pPr>
            <a:r>
              <a:rPr lang="zh-TW" altLang="en-US" sz="2800" dirty="0"/>
              <a:t>二、鄭覃總領其事</a:t>
            </a:r>
          </a:p>
          <a:p>
            <a:pPr>
              <a:lnSpc>
                <a:spcPct val="150000"/>
              </a:lnSpc>
            </a:pPr>
            <a:r>
              <a:rPr lang="zh-TW" altLang="en-US" sz="2800" dirty="0"/>
              <a:t>三、可補後世脫誤</a:t>
            </a:r>
          </a:p>
          <a:p>
            <a:pPr>
              <a:lnSpc>
                <a:spcPct val="150000"/>
              </a:lnSpc>
            </a:pPr>
            <a:r>
              <a:rPr lang="zh-TW" altLang="en-US" sz="2800" dirty="0"/>
              <a:t>四、原刻之後，乾符、後梁、北宋、堯惠皆有補作</a:t>
            </a:r>
          </a:p>
          <a:p>
            <a:pPr>
              <a:lnSpc>
                <a:spcPct val="150000"/>
              </a:lnSpc>
            </a:pPr>
            <a:r>
              <a:rPr lang="zh-TW" altLang="en-US" sz="2800" dirty="0"/>
              <a:t>五、謬戾不一，名儒不窺</a:t>
            </a:r>
          </a:p>
        </p:txBody>
      </p:sp>
    </p:spTree>
    <p:extLst>
      <p:ext uri="{BB962C8B-B14F-4D97-AF65-F5344CB8AC3E}">
        <p14:creationId xmlns:p14="http://schemas.microsoft.com/office/powerpoint/2010/main" val="18504414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224"/>
          <a:stretch/>
        </p:blipFill>
        <p:spPr>
          <a:xfrm>
            <a:off x="0" y="4372495"/>
            <a:ext cx="12192000" cy="2622147"/>
          </a:xfrm>
          <a:prstGeom prst="rect">
            <a:avLst/>
          </a:prstGeom>
        </p:spPr>
      </p:pic>
      <p:cxnSp>
        <p:nvCxnSpPr>
          <p:cNvPr id="8" name="直接连接符 7"/>
          <p:cNvCxnSpPr/>
          <p:nvPr/>
        </p:nvCxnSpPr>
        <p:spPr>
          <a:xfrm>
            <a:off x="2407385" y="1361058"/>
            <a:ext cx="0" cy="276950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3024514" y="1361058"/>
            <a:ext cx="677108" cy="3375283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>
            <a:defPPr>
              <a:defRPr lang="zh-CN"/>
            </a:defPPr>
            <a:lvl1pPr>
              <a:defRPr sz="2800">
                <a:latin typeface="方正清刻本悦宋简体" panose="02000000000000000000" pitchFamily="2" charset="-122"/>
                <a:ea typeface="方正清刻本悦宋简体" panose="02000000000000000000" pitchFamily="2" charset="-122"/>
              </a:defRPr>
            </a:lvl1pPr>
          </a:lstStyle>
          <a:p>
            <a:r>
              <a:rPr lang="zh-TW" altLang="en-US" sz="3200" dirty="0">
                <a:latin typeface="汉仪行楷简" panose="02010609000101010101" pitchFamily="49" charset="-122"/>
                <a:ea typeface="汉仪行楷简" panose="02010609000101010101" pitchFamily="49" charset="-122"/>
              </a:rPr>
              <a:t>捌、唐人經說成果</a:t>
            </a:r>
            <a:endParaRPr lang="zh-CN" altLang="en-US" sz="3200" dirty="0">
              <a:latin typeface="汉仪行楷简" panose="02010609000101010101" pitchFamily="49" charset="-122"/>
              <a:ea typeface="汉仪行楷简" panose="02010609000101010101" pitchFamily="49" charset="-122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86462" y="3271026"/>
            <a:ext cx="1420922" cy="1300974"/>
          </a:xfrm>
          <a:prstGeom prst="rect">
            <a:avLst/>
          </a:prstGeom>
        </p:spPr>
      </p:pic>
      <p:sp>
        <p:nvSpPr>
          <p:cNvPr id="12" name="任意多边形 11"/>
          <p:cNvSpPr/>
          <p:nvPr/>
        </p:nvSpPr>
        <p:spPr>
          <a:xfrm flipH="1">
            <a:off x="7298724" y="0"/>
            <a:ext cx="4893276" cy="6861311"/>
          </a:xfrm>
          <a:custGeom>
            <a:avLst/>
            <a:gdLst>
              <a:gd name="connsiteX0" fmla="*/ 0 w 2819987"/>
              <a:gd name="connsiteY0" fmla="*/ 0 h 3954162"/>
              <a:gd name="connsiteX1" fmla="*/ 842906 w 2819987"/>
              <a:gd name="connsiteY1" fmla="*/ 0 h 3954162"/>
              <a:gd name="connsiteX2" fmla="*/ 2819987 w 2819987"/>
              <a:gd name="connsiteY2" fmla="*/ 1977081 h 3954162"/>
              <a:gd name="connsiteX3" fmla="*/ 842906 w 2819987"/>
              <a:gd name="connsiteY3" fmla="*/ 3954162 h 3954162"/>
              <a:gd name="connsiteX4" fmla="*/ 0 w 2819987"/>
              <a:gd name="connsiteY4" fmla="*/ 3954162 h 39541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19987" h="3954162">
                <a:moveTo>
                  <a:pt x="0" y="0"/>
                </a:moveTo>
                <a:lnTo>
                  <a:pt x="842906" y="0"/>
                </a:lnTo>
                <a:cubicBezTo>
                  <a:pt x="1934818" y="0"/>
                  <a:pt x="2819987" y="885169"/>
                  <a:pt x="2819987" y="1977081"/>
                </a:cubicBezTo>
                <a:cubicBezTo>
                  <a:pt x="2819987" y="3068993"/>
                  <a:pt x="1934818" y="3954162"/>
                  <a:pt x="842906" y="3954162"/>
                </a:cubicBezTo>
                <a:lnTo>
                  <a:pt x="0" y="3954162"/>
                </a:lnTo>
                <a:close/>
              </a:path>
            </a:pathLst>
          </a:cu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9313583" y="2358938"/>
            <a:ext cx="2308324" cy="175296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>
              <a:defRPr sz="2000">
                <a:latin typeface="方正宋刻本秀楷简体" panose="02000000000000000000" pitchFamily="2" charset="-122"/>
                <a:ea typeface="方正宋刻本秀楷简体" panose="02000000000000000000" pitchFamily="2" charset="-122"/>
              </a:defRPr>
            </a:lvl1pPr>
          </a:lstStyle>
          <a:p>
            <a:r>
              <a:rPr lang="zh-TW" altLang="en-US" sz="13800" dirty="0">
                <a:latin typeface="汉仪行楷简" panose="02010609000101010101" pitchFamily="49" charset="-122"/>
                <a:ea typeface="汉仪行楷简" panose="02010609000101010101" pitchFamily="49" charset="-122"/>
              </a:rPr>
              <a:t>捌</a:t>
            </a:r>
            <a:endParaRPr lang="zh-CN" altLang="en-US" sz="13800" dirty="0">
              <a:latin typeface="汉仪行楷简" panose="02010609000101010101" pitchFamily="49" charset="-122"/>
              <a:ea typeface="汉仪行楷简" panose="0201060900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398942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8012628" y="2914799"/>
            <a:ext cx="3622781" cy="2770383"/>
            <a:chOff x="891471" y="1719625"/>
            <a:chExt cx="4349424" cy="3400435"/>
          </a:xfrm>
          <a:solidFill>
            <a:srgbClr val="FFFFFF"/>
          </a:solidFill>
        </p:grpSpPr>
        <p:sp>
          <p:nvSpPr>
            <p:cNvPr id="13" name="椭圆 12"/>
            <p:cNvSpPr/>
            <p:nvPr/>
          </p:nvSpPr>
          <p:spPr>
            <a:xfrm>
              <a:off x="1532467" y="1719625"/>
              <a:ext cx="3067432" cy="3067432"/>
            </a:xfrm>
            <a:prstGeom prst="ellipse">
              <a:avLst/>
            </a:prstGeom>
            <a:solidFill>
              <a:srgbClr val="FCFC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97937" y="2980803"/>
              <a:ext cx="3067432" cy="2139257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1471" y="3401490"/>
              <a:ext cx="1350276" cy="471572"/>
            </a:xfrm>
            <a:prstGeom prst="rect">
              <a:avLst/>
            </a:prstGeom>
            <a:grpFill/>
          </p:spPr>
        </p:pic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92843" y="2097355"/>
              <a:ext cx="1448052" cy="505719"/>
            </a:xfrm>
            <a:prstGeom prst="rect">
              <a:avLst/>
            </a:prstGeom>
            <a:grpFill/>
          </p:spPr>
        </p:pic>
      </p:grpSp>
      <p:sp>
        <p:nvSpPr>
          <p:cNvPr id="2" name="矩形 1"/>
          <p:cNvSpPr/>
          <p:nvPr/>
        </p:nvSpPr>
        <p:spPr>
          <a:xfrm>
            <a:off x="1730283" y="1668343"/>
            <a:ext cx="6096000" cy="461664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dirty="0"/>
              <a:t>捌、唐人經說成果</a:t>
            </a:r>
          </a:p>
          <a:p>
            <a:pPr>
              <a:lnSpc>
                <a:spcPct val="150000"/>
              </a:lnSpc>
            </a:pPr>
            <a:r>
              <a:rPr lang="zh-TW" altLang="en-US" sz="2800" dirty="0"/>
              <a:t>一、陸淳春秋纂例，非駁三傳</a:t>
            </a:r>
          </a:p>
          <a:p>
            <a:pPr>
              <a:lnSpc>
                <a:spcPct val="150000"/>
              </a:lnSpc>
            </a:pPr>
            <a:r>
              <a:rPr lang="zh-TW" altLang="en-US" sz="2800" dirty="0"/>
              <a:t>二、經注多屬短篇</a:t>
            </a:r>
          </a:p>
          <a:p>
            <a:pPr marL="360000">
              <a:lnSpc>
                <a:spcPct val="150000"/>
              </a:lnSpc>
            </a:pPr>
            <a:r>
              <a:rPr lang="en-US" altLang="zh-TW" sz="2800" dirty="0"/>
              <a:t>1</a:t>
            </a:r>
            <a:r>
              <a:rPr lang="zh-TW" altLang="en-US" sz="2800" dirty="0"/>
              <a:t>、史徵周易口訣</a:t>
            </a:r>
          </a:p>
          <a:p>
            <a:pPr marL="360000">
              <a:lnSpc>
                <a:spcPct val="150000"/>
              </a:lnSpc>
            </a:pPr>
            <a:r>
              <a:rPr lang="en-US" altLang="zh-TW" sz="2800" dirty="0"/>
              <a:t>2</a:t>
            </a:r>
            <a:r>
              <a:rPr lang="zh-TW" altLang="en-US" sz="2800" dirty="0"/>
              <a:t>、成伯璵毛詩指說</a:t>
            </a:r>
          </a:p>
          <a:p>
            <a:pPr marL="360000">
              <a:lnSpc>
                <a:spcPct val="150000"/>
              </a:lnSpc>
            </a:pPr>
            <a:r>
              <a:rPr lang="en-US" altLang="zh-TW" sz="2800" dirty="0"/>
              <a:t>3</a:t>
            </a:r>
            <a:r>
              <a:rPr lang="zh-TW" altLang="en-US" sz="2800" dirty="0"/>
              <a:t>、韓愈、李翱論語筆解</a:t>
            </a:r>
          </a:p>
          <a:p>
            <a:pPr>
              <a:lnSpc>
                <a:spcPct val="150000"/>
              </a:lnSpc>
            </a:pPr>
            <a:r>
              <a:rPr lang="zh-TW" altLang="en-US" sz="2800" dirty="0"/>
              <a:t>三、李鼎祚周易集解多存漢易宗旨</a:t>
            </a:r>
          </a:p>
        </p:txBody>
      </p:sp>
    </p:spTree>
    <p:extLst>
      <p:ext uri="{BB962C8B-B14F-4D97-AF65-F5344CB8AC3E}">
        <p14:creationId xmlns:p14="http://schemas.microsoft.com/office/powerpoint/2010/main" val="11810843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224"/>
          <a:stretch/>
        </p:blipFill>
        <p:spPr>
          <a:xfrm>
            <a:off x="0" y="4372495"/>
            <a:ext cx="12192000" cy="2622147"/>
          </a:xfrm>
          <a:prstGeom prst="rect">
            <a:avLst/>
          </a:prstGeom>
        </p:spPr>
      </p:pic>
      <p:cxnSp>
        <p:nvCxnSpPr>
          <p:cNvPr id="8" name="直接连接符 7"/>
          <p:cNvCxnSpPr/>
          <p:nvPr/>
        </p:nvCxnSpPr>
        <p:spPr>
          <a:xfrm>
            <a:off x="9827680" y="1340039"/>
            <a:ext cx="0" cy="276950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8767504" y="1235553"/>
            <a:ext cx="615553" cy="3323987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>
            <a:defPPr>
              <a:defRPr lang="zh-CN"/>
            </a:defPPr>
            <a:lvl1pPr>
              <a:defRPr sz="2800">
                <a:latin typeface="方正清刻本悦宋简体" panose="02000000000000000000" pitchFamily="2" charset="-122"/>
                <a:ea typeface="方正清刻本悦宋简体" panose="02000000000000000000" pitchFamily="2" charset="-122"/>
              </a:defRPr>
            </a:lvl1pPr>
          </a:lstStyle>
          <a:p>
            <a:r>
              <a:rPr lang="zh-TW" altLang="en-US" dirty="0">
                <a:latin typeface="汉仪行楷简" panose="02010609000101010101" pitchFamily="49" charset="-122"/>
                <a:ea typeface="汉仪行楷简" panose="02010609000101010101" pitchFamily="49" charset="-122"/>
              </a:rPr>
              <a:t>玖、唐人經說可議者</a:t>
            </a:r>
            <a:endParaRPr lang="zh-CN" altLang="en-US" dirty="0">
              <a:latin typeface="汉仪行楷简" panose="02010609000101010101" pitchFamily="49" charset="-122"/>
              <a:ea typeface="汉仪行楷简" panose="02010609000101010101" pitchFamily="49" charset="-122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7679" y="3263644"/>
            <a:ext cx="938786" cy="859538"/>
          </a:xfrm>
          <a:prstGeom prst="rect">
            <a:avLst/>
          </a:prstGeom>
        </p:spPr>
      </p:pic>
      <p:sp>
        <p:nvSpPr>
          <p:cNvPr id="12" name="任意多边形 11"/>
          <p:cNvSpPr/>
          <p:nvPr/>
        </p:nvSpPr>
        <p:spPr>
          <a:xfrm>
            <a:off x="0" y="-3311"/>
            <a:ext cx="4893276" cy="6861311"/>
          </a:xfrm>
          <a:custGeom>
            <a:avLst/>
            <a:gdLst>
              <a:gd name="connsiteX0" fmla="*/ 0 w 2819987"/>
              <a:gd name="connsiteY0" fmla="*/ 0 h 3954162"/>
              <a:gd name="connsiteX1" fmla="*/ 842906 w 2819987"/>
              <a:gd name="connsiteY1" fmla="*/ 0 h 3954162"/>
              <a:gd name="connsiteX2" fmla="*/ 2819987 w 2819987"/>
              <a:gd name="connsiteY2" fmla="*/ 1977081 h 3954162"/>
              <a:gd name="connsiteX3" fmla="*/ 842906 w 2819987"/>
              <a:gd name="connsiteY3" fmla="*/ 3954162 h 3954162"/>
              <a:gd name="connsiteX4" fmla="*/ 0 w 2819987"/>
              <a:gd name="connsiteY4" fmla="*/ 3954162 h 39541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19987" h="3954162">
                <a:moveTo>
                  <a:pt x="0" y="0"/>
                </a:moveTo>
                <a:lnTo>
                  <a:pt x="842906" y="0"/>
                </a:lnTo>
                <a:cubicBezTo>
                  <a:pt x="1934818" y="0"/>
                  <a:pt x="2819987" y="885169"/>
                  <a:pt x="2819987" y="1977081"/>
                </a:cubicBezTo>
                <a:cubicBezTo>
                  <a:pt x="2819987" y="3068993"/>
                  <a:pt x="1934818" y="3954162"/>
                  <a:pt x="842906" y="3954162"/>
                </a:cubicBezTo>
                <a:lnTo>
                  <a:pt x="0" y="3954162"/>
                </a:lnTo>
                <a:close/>
              </a:path>
            </a:pathLst>
          </a:cu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18808" y="2358938"/>
            <a:ext cx="2308324" cy="175296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>
              <a:defRPr sz="2000">
                <a:latin typeface="方正宋刻本秀楷简体" panose="02000000000000000000" pitchFamily="2" charset="-122"/>
                <a:ea typeface="方正宋刻本秀楷简体" panose="02000000000000000000" pitchFamily="2" charset="-122"/>
              </a:defRPr>
            </a:lvl1pPr>
          </a:lstStyle>
          <a:p>
            <a:r>
              <a:rPr lang="zh-TW" altLang="en-US" sz="13800" dirty="0">
                <a:latin typeface="汉仪行楷简" panose="02010609000101010101" pitchFamily="49" charset="-122"/>
                <a:ea typeface="汉仪行楷简" panose="02010609000101010101" pitchFamily="49" charset="-122"/>
              </a:rPr>
              <a:t>玖</a:t>
            </a:r>
            <a:endParaRPr lang="zh-CN" altLang="en-US" sz="13800" dirty="0">
              <a:latin typeface="汉仪行楷简" panose="02010609000101010101" pitchFamily="49" charset="-122"/>
              <a:ea typeface="汉仪行楷简" panose="0201060900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53673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6733" y="4389258"/>
            <a:ext cx="2738981" cy="1515747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1126435" y="1657688"/>
            <a:ext cx="1021742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3600" dirty="0"/>
              <a:t>玖、唐人經說可議者</a:t>
            </a:r>
          </a:p>
          <a:p>
            <a:pPr>
              <a:lnSpc>
                <a:spcPct val="150000"/>
              </a:lnSpc>
            </a:pPr>
            <a:r>
              <a:rPr lang="zh-TW" altLang="en-US" sz="3600" dirty="0"/>
              <a:t>一、陳商主張春秋為經，左傳為史，兩者不可混</a:t>
            </a:r>
          </a:p>
          <a:p>
            <a:pPr>
              <a:lnSpc>
                <a:spcPct val="150000"/>
              </a:lnSpc>
            </a:pPr>
            <a:r>
              <a:rPr lang="zh-TW" altLang="en-US" sz="3600" dirty="0"/>
              <a:t>二、劉知幾誤據左傳而非春秋</a:t>
            </a:r>
          </a:p>
          <a:p>
            <a:pPr>
              <a:lnSpc>
                <a:spcPct val="150000"/>
              </a:lnSpc>
            </a:pPr>
            <a:r>
              <a:rPr lang="zh-TW" altLang="en-US" sz="3600" dirty="0"/>
              <a:t>三、經與史有別</a:t>
            </a:r>
          </a:p>
        </p:txBody>
      </p:sp>
    </p:spTree>
    <p:extLst>
      <p:ext uri="{BB962C8B-B14F-4D97-AF65-F5344CB8AC3E}">
        <p14:creationId xmlns:p14="http://schemas.microsoft.com/office/powerpoint/2010/main" val="2750309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5233"/>
            <a:ext cx="12192000" cy="3611120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2095738" y="4836353"/>
            <a:ext cx="819027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sz="4800" dirty="0">
                <a:latin typeface="汉仪行楷简" panose="02010609000101010101" pitchFamily="49" charset="-122"/>
                <a:ea typeface="汉仪行楷简" panose="02010609000101010101" pitchFamily="49" charset="-122"/>
              </a:rPr>
              <a:t>感謝聆聽</a:t>
            </a:r>
            <a:endParaRPr lang="en-US" altLang="zh-CN" sz="4800" dirty="0">
              <a:latin typeface="汉仪行楷简" panose="02010609000101010101" pitchFamily="49" charset="-122"/>
              <a:ea typeface="汉仪行楷简" panose="0201060900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294047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古典文学水墨情"/>
  <p:tag name="ISPRING_ULTRA_SCORM_COURSE_ID" val="BFF00CE5-1B06-43BF-A0DE-DC0221CA9B5A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0.9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2448</TotalTime>
  <Words>1049</Words>
  <Application>Microsoft Office PowerPoint</Application>
  <PresentationFormat>寬螢幕</PresentationFormat>
  <Paragraphs>166</Paragraphs>
  <Slides>24</Slides>
  <Notes>24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24</vt:i4>
      </vt:variant>
    </vt:vector>
  </HeadingPairs>
  <TitlesOfParts>
    <vt:vector size="25" baseType="lpstr">
      <vt:lpstr>Office 主题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古典文学水墨情</dc:title>
  <dc:creator>优品PPT</dc:creator>
  <cp:lastModifiedBy>Suhuan Chen</cp:lastModifiedBy>
  <cp:revision>185</cp:revision>
  <dcterms:created xsi:type="dcterms:W3CDTF">2017-03-21T08:36:50Z</dcterms:created>
  <dcterms:modified xsi:type="dcterms:W3CDTF">2022-08-11T14:10:45Z</dcterms:modified>
</cp:coreProperties>
</file>