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4660"/>
  </p:normalViewPr>
  <p:slideViewPr>
    <p:cSldViewPr snapToGrid="0">
      <p:cViewPr varScale="1">
        <p:scale>
          <a:sx n="90" d="100"/>
          <a:sy n="90" d="100"/>
        </p:scale>
        <p:origin x="173"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ra Benghiac" userId="4e5e1b98e2be28c0" providerId="LiveId" clId="{50F54C68-37BA-4F31-AE13-7C3C7BA3E5A5}"/>
    <pc:docChg chg="custSel modSld">
      <pc:chgData name="Alexandra Benghiac" userId="4e5e1b98e2be28c0" providerId="LiveId" clId="{50F54C68-37BA-4F31-AE13-7C3C7BA3E5A5}" dt="2026-03-15T21:06:42.151" v="45" actId="255"/>
      <pc:docMkLst>
        <pc:docMk/>
      </pc:docMkLst>
      <pc:sldChg chg="addSp modSp mod">
        <pc:chgData name="Alexandra Benghiac" userId="4e5e1b98e2be28c0" providerId="LiveId" clId="{50F54C68-37BA-4F31-AE13-7C3C7BA3E5A5}" dt="2026-03-15T21:06:42.151" v="45" actId="255"/>
        <pc:sldMkLst>
          <pc:docMk/>
          <pc:sldMk cId="109857222" sldId="256"/>
        </pc:sldMkLst>
        <pc:spChg chg="mod">
          <ac:chgData name="Alexandra Benghiac" userId="4e5e1b98e2be28c0" providerId="LiveId" clId="{50F54C68-37BA-4F31-AE13-7C3C7BA3E5A5}" dt="2026-03-12T17:43:52.716" v="43" actId="14100"/>
          <ac:spMkLst>
            <pc:docMk/>
            <pc:sldMk cId="109857222" sldId="256"/>
            <ac:spMk id="2" creationId="{00000000-0000-0000-0000-000000000000}"/>
          </ac:spMkLst>
        </pc:spChg>
        <pc:spChg chg="mod">
          <ac:chgData name="Alexandra Benghiac" userId="4e5e1b98e2be28c0" providerId="LiveId" clId="{50F54C68-37BA-4F31-AE13-7C3C7BA3E5A5}" dt="2026-03-15T21:06:42.151" v="45" actId="255"/>
          <ac:spMkLst>
            <pc:docMk/>
            <pc:sldMk cId="109857222" sldId="256"/>
            <ac:spMk id="3" creationId="{00000000-0000-0000-0000-000000000000}"/>
          </ac:spMkLst>
        </pc:spChg>
        <pc:picChg chg="mod">
          <ac:chgData name="Alexandra Benghiac" userId="4e5e1b98e2be28c0" providerId="LiveId" clId="{50F54C68-37BA-4F31-AE13-7C3C7BA3E5A5}" dt="2026-03-12T17:43:01.175" v="2" actId="1076"/>
          <ac:picMkLst>
            <pc:docMk/>
            <pc:sldMk cId="109857222" sldId="256"/>
            <ac:picMk id="4" creationId="{28FB0B3B-1954-53F9-877B-DAB29F2171BD}"/>
          </ac:picMkLst>
        </pc:picChg>
        <pc:picChg chg="add mod">
          <ac:chgData name="Alexandra Benghiac" userId="4e5e1b98e2be28c0" providerId="LiveId" clId="{50F54C68-37BA-4F31-AE13-7C3C7BA3E5A5}" dt="2026-03-12T17:43:18.437" v="10" actId="1076"/>
          <ac:picMkLst>
            <pc:docMk/>
            <pc:sldMk cId="109857222" sldId="256"/>
            <ac:picMk id="6" creationId="{39BF416F-E82A-98A8-3C1E-9E824852185C}"/>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65630E4-EA12-4BDD-96D5-B0307FF58E4E}" type="doc">
      <dgm:prSet loTypeId="urn:microsoft.com/office/officeart/2005/8/layout/matrix3" loCatId="matrix" qsTypeId="urn:microsoft.com/office/officeart/2005/8/quickstyle/simple4" qsCatId="simple" csTypeId="urn:microsoft.com/office/officeart/2005/8/colors/colorful1" csCatId="colorful"/>
      <dgm:spPr/>
      <dgm:t>
        <a:bodyPr/>
        <a:lstStyle/>
        <a:p>
          <a:endParaRPr lang="en-US"/>
        </a:p>
      </dgm:t>
    </dgm:pt>
    <dgm:pt modelId="{6EB9C393-FAF2-4BDE-8BD6-45F0E8C5A265}">
      <dgm:prSet/>
      <dgm:spPr/>
      <dgm:t>
        <a:bodyPr/>
        <a:lstStyle/>
        <a:p>
          <a:r>
            <a:rPr lang="en-US"/>
            <a:t>Its mission is to promote smarter and responsible drinking.</a:t>
          </a:r>
        </a:p>
      </dgm:t>
    </dgm:pt>
    <dgm:pt modelId="{22BC7603-609D-4E32-A9D9-8269AFD71714}" type="parTrans" cxnId="{C446E891-A00E-4D6A-9D43-D3F6021C3B1E}">
      <dgm:prSet/>
      <dgm:spPr/>
      <dgm:t>
        <a:bodyPr/>
        <a:lstStyle/>
        <a:p>
          <a:endParaRPr lang="en-US"/>
        </a:p>
      </dgm:t>
    </dgm:pt>
    <dgm:pt modelId="{DB4CAF8F-0CD4-4AB1-8C96-F90C9EC26FFB}" type="sibTrans" cxnId="{C446E891-A00E-4D6A-9D43-D3F6021C3B1E}">
      <dgm:prSet/>
      <dgm:spPr/>
      <dgm:t>
        <a:bodyPr/>
        <a:lstStyle/>
        <a:p>
          <a:endParaRPr lang="en-US"/>
        </a:p>
      </dgm:t>
    </dgm:pt>
    <dgm:pt modelId="{A20F5D03-765A-4C4F-A3F9-04A4CC872AAE}">
      <dgm:prSet/>
      <dgm:spPr/>
      <dgm:t>
        <a:bodyPr/>
        <a:lstStyle/>
        <a:p>
          <a:r>
            <a:rPr lang="en-US"/>
            <a:t>It aims to enter the craft beer market of South Korea, which is growing.</a:t>
          </a:r>
        </a:p>
      </dgm:t>
    </dgm:pt>
    <dgm:pt modelId="{6FF2571B-B2ED-42D2-865A-33D580EA9AEC}" type="parTrans" cxnId="{9FD31840-0237-449B-BABA-14AD9857EEB8}">
      <dgm:prSet/>
      <dgm:spPr/>
      <dgm:t>
        <a:bodyPr/>
        <a:lstStyle/>
        <a:p>
          <a:endParaRPr lang="en-US"/>
        </a:p>
      </dgm:t>
    </dgm:pt>
    <dgm:pt modelId="{B8407DC5-AD9C-42F1-884E-CD1D4829856A}" type="sibTrans" cxnId="{9FD31840-0237-449B-BABA-14AD9857EEB8}">
      <dgm:prSet/>
      <dgm:spPr/>
      <dgm:t>
        <a:bodyPr/>
        <a:lstStyle/>
        <a:p>
          <a:endParaRPr lang="en-US"/>
        </a:p>
      </dgm:t>
    </dgm:pt>
    <dgm:pt modelId="{42569C3B-296F-4869-9B2E-C6FDCC5A3F7F}">
      <dgm:prSet/>
      <dgm:spPr/>
      <dgm:t>
        <a:bodyPr/>
        <a:lstStyle/>
        <a:p>
          <a:r>
            <a:rPr lang="en-US"/>
            <a:t>It aims to encourage a moderate amount of alcohol consumption within a balanced lifestyle.</a:t>
          </a:r>
        </a:p>
      </dgm:t>
    </dgm:pt>
    <dgm:pt modelId="{32AC22A4-2267-41C0-B04B-DF1978316E88}" type="parTrans" cxnId="{29A51011-82B4-4D78-90DE-F67122CD8654}">
      <dgm:prSet/>
      <dgm:spPr/>
      <dgm:t>
        <a:bodyPr/>
        <a:lstStyle/>
        <a:p>
          <a:endParaRPr lang="en-US"/>
        </a:p>
      </dgm:t>
    </dgm:pt>
    <dgm:pt modelId="{1289885F-8832-471F-B844-784FCC64A011}" type="sibTrans" cxnId="{29A51011-82B4-4D78-90DE-F67122CD8654}">
      <dgm:prSet/>
      <dgm:spPr/>
      <dgm:t>
        <a:bodyPr/>
        <a:lstStyle/>
        <a:p>
          <a:endParaRPr lang="en-US"/>
        </a:p>
      </dgm:t>
    </dgm:pt>
    <dgm:pt modelId="{37F4E9B2-B07C-46F2-BEED-14E181EE885A}">
      <dgm:prSet/>
      <dgm:spPr/>
      <dgm:t>
        <a:bodyPr/>
        <a:lstStyle/>
        <a:p>
          <a:r>
            <a:rPr lang="en-US"/>
            <a:t>The company wants to build a digital presence, create partnerships and brand recognition. </a:t>
          </a:r>
        </a:p>
      </dgm:t>
    </dgm:pt>
    <dgm:pt modelId="{48E8CC42-E30B-4118-9B51-9D636443EE3C}" type="parTrans" cxnId="{6584F2BD-57A6-4CC6-ACEE-B9ED62D244F6}">
      <dgm:prSet/>
      <dgm:spPr/>
      <dgm:t>
        <a:bodyPr/>
        <a:lstStyle/>
        <a:p>
          <a:endParaRPr lang="en-US"/>
        </a:p>
      </dgm:t>
    </dgm:pt>
    <dgm:pt modelId="{622BA225-E70D-48DA-B7A0-C35D886343D5}" type="sibTrans" cxnId="{6584F2BD-57A6-4CC6-ACEE-B9ED62D244F6}">
      <dgm:prSet/>
      <dgm:spPr/>
      <dgm:t>
        <a:bodyPr/>
        <a:lstStyle/>
        <a:p>
          <a:endParaRPr lang="en-US"/>
        </a:p>
      </dgm:t>
    </dgm:pt>
    <dgm:pt modelId="{7182DA10-99B4-4B87-B7C9-9B0C6AA4120E}" type="pres">
      <dgm:prSet presAssocID="{865630E4-EA12-4BDD-96D5-B0307FF58E4E}" presName="matrix" presStyleCnt="0">
        <dgm:presLayoutVars>
          <dgm:chMax val="1"/>
          <dgm:dir/>
          <dgm:resizeHandles val="exact"/>
        </dgm:presLayoutVars>
      </dgm:prSet>
      <dgm:spPr/>
    </dgm:pt>
    <dgm:pt modelId="{63CA1320-24EA-429D-AA3B-B874BD129AF4}" type="pres">
      <dgm:prSet presAssocID="{865630E4-EA12-4BDD-96D5-B0307FF58E4E}" presName="diamond" presStyleLbl="bgShp" presStyleIdx="0" presStyleCnt="1"/>
      <dgm:spPr/>
    </dgm:pt>
    <dgm:pt modelId="{25C07D5C-456C-4FBC-868C-83DD5F834B8E}" type="pres">
      <dgm:prSet presAssocID="{865630E4-EA12-4BDD-96D5-B0307FF58E4E}" presName="quad1" presStyleLbl="node1" presStyleIdx="0" presStyleCnt="4">
        <dgm:presLayoutVars>
          <dgm:chMax val="0"/>
          <dgm:chPref val="0"/>
          <dgm:bulletEnabled val="1"/>
        </dgm:presLayoutVars>
      </dgm:prSet>
      <dgm:spPr/>
    </dgm:pt>
    <dgm:pt modelId="{7271A582-A2EB-4381-B89D-57E6B198D42D}" type="pres">
      <dgm:prSet presAssocID="{865630E4-EA12-4BDD-96D5-B0307FF58E4E}" presName="quad2" presStyleLbl="node1" presStyleIdx="1" presStyleCnt="4">
        <dgm:presLayoutVars>
          <dgm:chMax val="0"/>
          <dgm:chPref val="0"/>
          <dgm:bulletEnabled val="1"/>
        </dgm:presLayoutVars>
      </dgm:prSet>
      <dgm:spPr/>
    </dgm:pt>
    <dgm:pt modelId="{E3B97A33-A13B-4786-BBA9-8466289898CC}" type="pres">
      <dgm:prSet presAssocID="{865630E4-EA12-4BDD-96D5-B0307FF58E4E}" presName="quad3" presStyleLbl="node1" presStyleIdx="2" presStyleCnt="4">
        <dgm:presLayoutVars>
          <dgm:chMax val="0"/>
          <dgm:chPref val="0"/>
          <dgm:bulletEnabled val="1"/>
        </dgm:presLayoutVars>
      </dgm:prSet>
      <dgm:spPr/>
    </dgm:pt>
    <dgm:pt modelId="{8BB2AC3B-6392-4BAB-9007-FCE0DE962771}" type="pres">
      <dgm:prSet presAssocID="{865630E4-EA12-4BDD-96D5-B0307FF58E4E}" presName="quad4" presStyleLbl="node1" presStyleIdx="3" presStyleCnt="4">
        <dgm:presLayoutVars>
          <dgm:chMax val="0"/>
          <dgm:chPref val="0"/>
          <dgm:bulletEnabled val="1"/>
        </dgm:presLayoutVars>
      </dgm:prSet>
      <dgm:spPr/>
    </dgm:pt>
  </dgm:ptLst>
  <dgm:cxnLst>
    <dgm:cxn modelId="{29A51011-82B4-4D78-90DE-F67122CD8654}" srcId="{865630E4-EA12-4BDD-96D5-B0307FF58E4E}" destId="{42569C3B-296F-4869-9B2E-C6FDCC5A3F7F}" srcOrd="2" destOrd="0" parTransId="{32AC22A4-2267-41C0-B04B-DF1978316E88}" sibTransId="{1289885F-8832-471F-B844-784FCC64A011}"/>
    <dgm:cxn modelId="{9FD31840-0237-449B-BABA-14AD9857EEB8}" srcId="{865630E4-EA12-4BDD-96D5-B0307FF58E4E}" destId="{A20F5D03-765A-4C4F-A3F9-04A4CC872AAE}" srcOrd="1" destOrd="0" parTransId="{6FF2571B-B2ED-42D2-865A-33D580EA9AEC}" sibTransId="{B8407DC5-AD9C-42F1-884E-CD1D4829856A}"/>
    <dgm:cxn modelId="{588EB67E-83D8-44FE-B6BC-3241A0403EFE}" type="presOf" srcId="{42569C3B-296F-4869-9B2E-C6FDCC5A3F7F}" destId="{E3B97A33-A13B-4786-BBA9-8466289898CC}" srcOrd="0" destOrd="0" presId="urn:microsoft.com/office/officeart/2005/8/layout/matrix3"/>
    <dgm:cxn modelId="{FE3D3090-AD0C-4D7D-88D2-20858D636A1E}" type="presOf" srcId="{A20F5D03-765A-4C4F-A3F9-04A4CC872AAE}" destId="{7271A582-A2EB-4381-B89D-57E6B198D42D}" srcOrd="0" destOrd="0" presId="urn:microsoft.com/office/officeart/2005/8/layout/matrix3"/>
    <dgm:cxn modelId="{C446E891-A00E-4D6A-9D43-D3F6021C3B1E}" srcId="{865630E4-EA12-4BDD-96D5-B0307FF58E4E}" destId="{6EB9C393-FAF2-4BDE-8BD6-45F0E8C5A265}" srcOrd="0" destOrd="0" parTransId="{22BC7603-609D-4E32-A9D9-8269AFD71714}" sibTransId="{DB4CAF8F-0CD4-4AB1-8C96-F90C9EC26FFB}"/>
    <dgm:cxn modelId="{73A1779B-F88B-40A2-8E9D-A5FAB398D2F3}" type="presOf" srcId="{37F4E9B2-B07C-46F2-BEED-14E181EE885A}" destId="{8BB2AC3B-6392-4BAB-9007-FCE0DE962771}" srcOrd="0" destOrd="0" presId="urn:microsoft.com/office/officeart/2005/8/layout/matrix3"/>
    <dgm:cxn modelId="{A24060B4-4975-4478-BA82-BFE278076537}" type="presOf" srcId="{6EB9C393-FAF2-4BDE-8BD6-45F0E8C5A265}" destId="{25C07D5C-456C-4FBC-868C-83DD5F834B8E}" srcOrd="0" destOrd="0" presId="urn:microsoft.com/office/officeart/2005/8/layout/matrix3"/>
    <dgm:cxn modelId="{801B63B7-03C2-4B63-93F4-6ED7ABF4DD5E}" type="presOf" srcId="{865630E4-EA12-4BDD-96D5-B0307FF58E4E}" destId="{7182DA10-99B4-4B87-B7C9-9B0C6AA4120E}" srcOrd="0" destOrd="0" presId="urn:microsoft.com/office/officeart/2005/8/layout/matrix3"/>
    <dgm:cxn modelId="{6584F2BD-57A6-4CC6-ACEE-B9ED62D244F6}" srcId="{865630E4-EA12-4BDD-96D5-B0307FF58E4E}" destId="{37F4E9B2-B07C-46F2-BEED-14E181EE885A}" srcOrd="3" destOrd="0" parTransId="{48E8CC42-E30B-4118-9B51-9D636443EE3C}" sibTransId="{622BA225-E70D-48DA-B7A0-C35D886343D5}"/>
    <dgm:cxn modelId="{F5DE1C53-A998-400E-8621-E04F35FEF74E}" type="presParOf" srcId="{7182DA10-99B4-4B87-B7C9-9B0C6AA4120E}" destId="{63CA1320-24EA-429D-AA3B-B874BD129AF4}" srcOrd="0" destOrd="0" presId="urn:microsoft.com/office/officeart/2005/8/layout/matrix3"/>
    <dgm:cxn modelId="{0A0F852E-3D27-4757-9515-229C4999246F}" type="presParOf" srcId="{7182DA10-99B4-4B87-B7C9-9B0C6AA4120E}" destId="{25C07D5C-456C-4FBC-868C-83DD5F834B8E}" srcOrd="1" destOrd="0" presId="urn:microsoft.com/office/officeart/2005/8/layout/matrix3"/>
    <dgm:cxn modelId="{BB9848A7-8117-48AF-883D-133D84E132AB}" type="presParOf" srcId="{7182DA10-99B4-4B87-B7C9-9B0C6AA4120E}" destId="{7271A582-A2EB-4381-B89D-57E6B198D42D}" srcOrd="2" destOrd="0" presId="urn:microsoft.com/office/officeart/2005/8/layout/matrix3"/>
    <dgm:cxn modelId="{CCFA8EC5-028A-43A1-A41C-84EFED815F4B}" type="presParOf" srcId="{7182DA10-99B4-4B87-B7C9-9B0C6AA4120E}" destId="{E3B97A33-A13B-4786-BBA9-8466289898CC}" srcOrd="3" destOrd="0" presId="urn:microsoft.com/office/officeart/2005/8/layout/matrix3"/>
    <dgm:cxn modelId="{77ECF79D-CEEB-479B-AE6B-7AEE3FC7426F}" type="presParOf" srcId="{7182DA10-99B4-4B87-B7C9-9B0C6AA4120E}" destId="{8BB2AC3B-6392-4BAB-9007-FCE0DE962771}"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DC56D60-98A0-49D5-8D10-26AAF9A9D438}"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D0B3AD23-C2B4-48A3-BA5E-56D53C95B914}">
      <dgm:prSet/>
      <dgm:spPr/>
      <dgm:t>
        <a:bodyPr/>
        <a:lstStyle/>
        <a:p>
          <a:r>
            <a:rPr lang="en-US" dirty="0">
              <a:latin typeface="Times New Roman"/>
              <a:cs typeface="Times New Roman"/>
            </a:rPr>
            <a:t>Small Beer brew company manufactures craft beer with only 2.8% alcohol by volume, permitting customers to enjoy the flavour of a full craft beer whereas assisting accountable and moderate lifestyles for drinking. (Small Beer, 2025). </a:t>
          </a:r>
        </a:p>
      </dgm:t>
    </dgm:pt>
    <dgm:pt modelId="{F27CCF4C-A804-492F-92BD-2B3388DCD973}" type="parTrans" cxnId="{AB9FB629-EE5C-47DC-A8FD-8E503AAED73B}">
      <dgm:prSet/>
      <dgm:spPr/>
      <dgm:t>
        <a:bodyPr/>
        <a:lstStyle/>
        <a:p>
          <a:endParaRPr lang="en-US"/>
        </a:p>
      </dgm:t>
    </dgm:pt>
    <dgm:pt modelId="{A24F15D6-C319-492E-B1D3-CB13AC74B92A}" type="sibTrans" cxnId="{AB9FB629-EE5C-47DC-A8FD-8E503AAED73B}">
      <dgm:prSet/>
      <dgm:spPr/>
      <dgm:t>
        <a:bodyPr/>
        <a:lstStyle/>
        <a:p>
          <a:endParaRPr lang="en-US"/>
        </a:p>
      </dgm:t>
    </dgm:pt>
    <dgm:pt modelId="{CC66E1D4-26F2-4AA2-83F3-36F11C0FF47A}">
      <dgm:prSet/>
      <dgm:spPr/>
      <dgm:t>
        <a:bodyPr/>
        <a:lstStyle/>
        <a:p>
          <a:r>
            <a:rPr lang="en-US" dirty="0">
              <a:latin typeface="Times New Roman"/>
              <a:cs typeface="Times New Roman"/>
            </a:rPr>
            <a:t>The product is structured for individuals who want to drink beer and socialise without facing strong alcohol impacts or next-day fatigue. </a:t>
          </a:r>
        </a:p>
      </dgm:t>
    </dgm:pt>
    <dgm:pt modelId="{27B6DF40-2AD0-4B8A-8A6A-79BDBC4EDE01}" type="parTrans" cxnId="{77B25C0C-608F-4B8F-AE4A-854DC526BDD3}">
      <dgm:prSet/>
      <dgm:spPr/>
      <dgm:t>
        <a:bodyPr/>
        <a:lstStyle/>
        <a:p>
          <a:endParaRPr lang="en-US"/>
        </a:p>
      </dgm:t>
    </dgm:pt>
    <dgm:pt modelId="{3FF96983-51EA-45C9-A317-EC82266617F1}" type="sibTrans" cxnId="{77B25C0C-608F-4B8F-AE4A-854DC526BDD3}">
      <dgm:prSet/>
      <dgm:spPr/>
      <dgm:t>
        <a:bodyPr/>
        <a:lstStyle/>
        <a:p>
          <a:endParaRPr lang="en-US"/>
        </a:p>
      </dgm:t>
    </dgm:pt>
    <dgm:pt modelId="{55E98C3B-BF24-43D9-9492-FBE7A178BD1A}">
      <dgm:prSet/>
      <dgm:spPr/>
      <dgm:t>
        <a:bodyPr/>
        <a:lstStyle/>
        <a:p>
          <a:r>
            <a:rPr lang="en-US" dirty="0">
              <a:latin typeface="Times New Roman"/>
              <a:cs typeface="Times New Roman"/>
            </a:rPr>
            <a:t>The weirdest pact utilising 100% recyclable materials, indicating the dedication of the organisation to ecological cistern ability. </a:t>
          </a:r>
        </a:p>
      </dgm:t>
    </dgm:pt>
    <dgm:pt modelId="{B0434AA7-5788-4A33-95AB-C6B5E233BD3A}" type="parTrans" cxnId="{98C3AD80-EE96-4CCE-BA28-B0B2DC10F1A2}">
      <dgm:prSet/>
      <dgm:spPr/>
      <dgm:t>
        <a:bodyPr/>
        <a:lstStyle/>
        <a:p>
          <a:endParaRPr lang="en-US"/>
        </a:p>
      </dgm:t>
    </dgm:pt>
    <dgm:pt modelId="{CD694744-6165-4255-8F5A-4B93DE922A51}" type="sibTrans" cxnId="{98C3AD80-EE96-4CCE-BA28-B0B2DC10F1A2}">
      <dgm:prSet/>
      <dgm:spPr/>
      <dgm:t>
        <a:bodyPr/>
        <a:lstStyle/>
        <a:p>
          <a:endParaRPr lang="en-US"/>
        </a:p>
      </dgm:t>
    </dgm:pt>
    <dgm:pt modelId="{589DF6E6-8E4B-4429-A2E9-FF66797CD0CE}">
      <dgm:prSet/>
      <dgm:spPr/>
      <dgm:t>
        <a:bodyPr/>
        <a:lstStyle/>
        <a:p>
          <a:r>
            <a:rPr lang="en-US" dirty="0">
              <a:latin typeface="Times New Roman"/>
              <a:cs typeface="Times New Roman"/>
            </a:rPr>
            <a:t>The responses of the survey demonstrated that the moderation of customer value decreased hangovers when selecting alcoholic beverages. </a:t>
          </a:r>
        </a:p>
      </dgm:t>
    </dgm:pt>
    <dgm:pt modelId="{3F99CFC7-0D7D-46C9-9358-936E0AB6360B}" type="parTrans" cxnId="{74BD7978-C7E1-4652-AD45-A8D3B4CB9171}">
      <dgm:prSet/>
      <dgm:spPr/>
      <dgm:t>
        <a:bodyPr/>
        <a:lstStyle/>
        <a:p>
          <a:endParaRPr lang="en-US"/>
        </a:p>
      </dgm:t>
    </dgm:pt>
    <dgm:pt modelId="{126B1BA6-97D5-4EE4-83EC-4094640CC4BC}" type="sibTrans" cxnId="{74BD7978-C7E1-4652-AD45-A8D3B4CB9171}">
      <dgm:prSet/>
      <dgm:spPr/>
      <dgm:t>
        <a:bodyPr/>
        <a:lstStyle/>
        <a:p>
          <a:endParaRPr lang="en-US"/>
        </a:p>
      </dgm:t>
    </dgm:pt>
    <dgm:pt modelId="{EC5D882E-FD38-468F-83F1-8434E1317E32}" type="pres">
      <dgm:prSet presAssocID="{7DC56D60-98A0-49D5-8D10-26AAF9A9D438}" presName="Name0" presStyleCnt="0">
        <dgm:presLayoutVars>
          <dgm:dir/>
          <dgm:animLvl val="lvl"/>
          <dgm:resizeHandles val="exact"/>
        </dgm:presLayoutVars>
      </dgm:prSet>
      <dgm:spPr/>
    </dgm:pt>
    <dgm:pt modelId="{993AEB22-18F5-4E70-8639-692C964865D1}" type="pres">
      <dgm:prSet presAssocID="{589DF6E6-8E4B-4429-A2E9-FF66797CD0CE}" presName="boxAndChildren" presStyleCnt="0"/>
      <dgm:spPr/>
    </dgm:pt>
    <dgm:pt modelId="{D864FD2B-F0FC-4CBA-8888-308CC5A2644A}" type="pres">
      <dgm:prSet presAssocID="{589DF6E6-8E4B-4429-A2E9-FF66797CD0CE}" presName="parentTextBox" presStyleLbl="node1" presStyleIdx="0" presStyleCnt="4"/>
      <dgm:spPr/>
    </dgm:pt>
    <dgm:pt modelId="{A93A1C7A-D5E0-458B-A4A0-EE58C69D2EEF}" type="pres">
      <dgm:prSet presAssocID="{CD694744-6165-4255-8F5A-4B93DE922A51}" presName="sp" presStyleCnt="0"/>
      <dgm:spPr/>
    </dgm:pt>
    <dgm:pt modelId="{8600FAAA-5F90-49EB-BBE7-746E77F54FB6}" type="pres">
      <dgm:prSet presAssocID="{55E98C3B-BF24-43D9-9492-FBE7A178BD1A}" presName="arrowAndChildren" presStyleCnt="0"/>
      <dgm:spPr/>
    </dgm:pt>
    <dgm:pt modelId="{C7327C2F-498E-42D5-B094-96FA98117364}" type="pres">
      <dgm:prSet presAssocID="{55E98C3B-BF24-43D9-9492-FBE7A178BD1A}" presName="parentTextArrow" presStyleLbl="node1" presStyleIdx="1" presStyleCnt="4"/>
      <dgm:spPr/>
    </dgm:pt>
    <dgm:pt modelId="{E698BAE2-AACD-4320-9898-32925E4FD364}" type="pres">
      <dgm:prSet presAssocID="{3FF96983-51EA-45C9-A317-EC82266617F1}" presName="sp" presStyleCnt="0"/>
      <dgm:spPr/>
    </dgm:pt>
    <dgm:pt modelId="{12FF42B2-38A4-49A7-A335-FC2147664929}" type="pres">
      <dgm:prSet presAssocID="{CC66E1D4-26F2-4AA2-83F3-36F11C0FF47A}" presName="arrowAndChildren" presStyleCnt="0"/>
      <dgm:spPr/>
    </dgm:pt>
    <dgm:pt modelId="{381C7E96-106D-430E-935B-01E7CBF59752}" type="pres">
      <dgm:prSet presAssocID="{CC66E1D4-26F2-4AA2-83F3-36F11C0FF47A}" presName="parentTextArrow" presStyleLbl="node1" presStyleIdx="2" presStyleCnt="4"/>
      <dgm:spPr/>
    </dgm:pt>
    <dgm:pt modelId="{48BDA975-BD5E-4F28-9582-812A01ECA9C6}" type="pres">
      <dgm:prSet presAssocID="{A24F15D6-C319-492E-B1D3-CB13AC74B92A}" presName="sp" presStyleCnt="0"/>
      <dgm:spPr/>
    </dgm:pt>
    <dgm:pt modelId="{51F5E914-3608-44BD-89E3-D95E68F7085F}" type="pres">
      <dgm:prSet presAssocID="{D0B3AD23-C2B4-48A3-BA5E-56D53C95B914}" presName="arrowAndChildren" presStyleCnt="0"/>
      <dgm:spPr/>
    </dgm:pt>
    <dgm:pt modelId="{17A05B1A-4915-4D78-A35A-B4C22689E3B5}" type="pres">
      <dgm:prSet presAssocID="{D0B3AD23-C2B4-48A3-BA5E-56D53C95B914}" presName="parentTextArrow" presStyleLbl="node1" presStyleIdx="3" presStyleCnt="4"/>
      <dgm:spPr/>
    </dgm:pt>
  </dgm:ptLst>
  <dgm:cxnLst>
    <dgm:cxn modelId="{77B25C0C-608F-4B8F-AE4A-854DC526BDD3}" srcId="{7DC56D60-98A0-49D5-8D10-26AAF9A9D438}" destId="{CC66E1D4-26F2-4AA2-83F3-36F11C0FF47A}" srcOrd="1" destOrd="0" parTransId="{27B6DF40-2AD0-4B8A-8A6A-79BDBC4EDE01}" sibTransId="{3FF96983-51EA-45C9-A317-EC82266617F1}"/>
    <dgm:cxn modelId="{AB9FB629-EE5C-47DC-A8FD-8E503AAED73B}" srcId="{7DC56D60-98A0-49D5-8D10-26AAF9A9D438}" destId="{D0B3AD23-C2B4-48A3-BA5E-56D53C95B914}" srcOrd="0" destOrd="0" parTransId="{F27CCF4C-A804-492F-92BD-2B3388DCD973}" sibTransId="{A24F15D6-C319-492E-B1D3-CB13AC74B92A}"/>
    <dgm:cxn modelId="{990E8970-37E2-4A73-B672-4FF0B87D7329}" type="presOf" srcId="{589DF6E6-8E4B-4429-A2E9-FF66797CD0CE}" destId="{D864FD2B-F0FC-4CBA-8888-308CC5A2644A}" srcOrd="0" destOrd="0" presId="urn:microsoft.com/office/officeart/2005/8/layout/process4"/>
    <dgm:cxn modelId="{2622E750-DDB9-4EEF-96D6-60C78BD89656}" type="presOf" srcId="{7DC56D60-98A0-49D5-8D10-26AAF9A9D438}" destId="{EC5D882E-FD38-468F-83F1-8434E1317E32}" srcOrd="0" destOrd="0" presId="urn:microsoft.com/office/officeart/2005/8/layout/process4"/>
    <dgm:cxn modelId="{74BD7978-C7E1-4652-AD45-A8D3B4CB9171}" srcId="{7DC56D60-98A0-49D5-8D10-26AAF9A9D438}" destId="{589DF6E6-8E4B-4429-A2E9-FF66797CD0CE}" srcOrd="3" destOrd="0" parTransId="{3F99CFC7-0D7D-46C9-9358-936E0AB6360B}" sibTransId="{126B1BA6-97D5-4EE4-83EC-4094640CC4BC}"/>
    <dgm:cxn modelId="{98C3AD80-EE96-4CCE-BA28-B0B2DC10F1A2}" srcId="{7DC56D60-98A0-49D5-8D10-26AAF9A9D438}" destId="{55E98C3B-BF24-43D9-9492-FBE7A178BD1A}" srcOrd="2" destOrd="0" parTransId="{B0434AA7-5788-4A33-95AB-C6B5E233BD3A}" sibTransId="{CD694744-6165-4255-8F5A-4B93DE922A51}"/>
    <dgm:cxn modelId="{78709B8B-CF39-4723-9571-E9A44C8E3906}" type="presOf" srcId="{D0B3AD23-C2B4-48A3-BA5E-56D53C95B914}" destId="{17A05B1A-4915-4D78-A35A-B4C22689E3B5}" srcOrd="0" destOrd="0" presId="urn:microsoft.com/office/officeart/2005/8/layout/process4"/>
    <dgm:cxn modelId="{5AEB1096-A802-4237-AE3E-2498DB37D49A}" type="presOf" srcId="{CC66E1D4-26F2-4AA2-83F3-36F11C0FF47A}" destId="{381C7E96-106D-430E-935B-01E7CBF59752}" srcOrd="0" destOrd="0" presId="urn:microsoft.com/office/officeart/2005/8/layout/process4"/>
    <dgm:cxn modelId="{0E2DF0CF-F200-425C-A26C-52F17235D5E5}" type="presOf" srcId="{55E98C3B-BF24-43D9-9492-FBE7A178BD1A}" destId="{C7327C2F-498E-42D5-B094-96FA98117364}" srcOrd="0" destOrd="0" presId="urn:microsoft.com/office/officeart/2005/8/layout/process4"/>
    <dgm:cxn modelId="{CB16F7FF-53BF-405F-AC68-1C618CA442A6}" type="presParOf" srcId="{EC5D882E-FD38-468F-83F1-8434E1317E32}" destId="{993AEB22-18F5-4E70-8639-692C964865D1}" srcOrd="0" destOrd="0" presId="urn:microsoft.com/office/officeart/2005/8/layout/process4"/>
    <dgm:cxn modelId="{981FD3E8-5C2E-4760-B8E5-6E9BDC7F424A}" type="presParOf" srcId="{993AEB22-18F5-4E70-8639-692C964865D1}" destId="{D864FD2B-F0FC-4CBA-8888-308CC5A2644A}" srcOrd="0" destOrd="0" presId="urn:microsoft.com/office/officeart/2005/8/layout/process4"/>
    <dgm:cxn modelId="{03DA1CE7-4044-413B-9110-D6013554B147}" type="presParOf" srcId="{EC5D882E-FD38-468F-83F1-8434E1317E32}" destId="{A93A1C7A-D5E0-458B-A4A0-EE58C69D2EEF}" srcOrd="1" destOrd="0" presId="urn:microsoft.com/office/officeart/2005/8/layout/process4"/>
    <dgm:cxn modelId="{0E994ECF-DF0A-4E21-A1D2-F80A338B67DA}" type="presParOf" srcId="{EC5D882E-FD38-468F-83F1-8434E1317E32}" destId="{8600FAAA-5F90-49EB-BBE7-746E77F54FB6}" srcOrd="2" destOrd="0" presId="urn:microsoft.com/office/officeart/2005/8/layout/process4"/>
    <dgm:cxn modelId="{86F7F2DD-0A2A-4DA2-89D8-2F5385747724}" type="presParOf" srcId="{8600FAAA-5F90-49EB-BBE7-746E77F54FB6}" destId="{C7327C2F-498E-42D5-B094-96FA98117364}" srcOrd="0" destOrd="0" presId="urn:microsoft.com/office/officeart/2005/8/layout/process4"/>
    <dgm:cxn modelId="{6FED690E-ECCD-4E2E-818E-8562E6BF1F84}" type="presParOf" srcId="{EC5D882E-FD38-468F-83F1-8434E1317E32}" destId="{E698BAE2-AACD-4320-9898-32925E4FD364}" srcOrd="3" destOrd="0" presId="urn:microsoft.com/office/officeart/2005/8/layout/process4"/>
    <dgm:cxn modelId="{5F5FADEE-5B15-4A71-B288-E193C0D95328}" type="presParOf" srcId="{EC5D882E-FD38-468F-83F1-8434E1317E32}" destId="{12FF42B2-38A4-49A7-A335-FC2147664929}" srcOrd="4" destOrd="0" presId="urn:microsoft.com/office/officeart/2005/8/layout/process4"/>
    <dgm:cxn modelId="{3C2597B8-6AE3-4114-B4DA-567C3C8426A2}" type="presParOf" srcId="{12FF42B2-38A4-49A7-A335-FC2147664929}" destId="{381C7E96-106D-430E-935B-01E7CBF59752}" srcOrd="0" destOrd="0" presId="urn:microsoft.com/office/officeart/2005/8/layout/process4"/>
    <dgm:cxn modelId="{9ECDB27F-1F67-47D7-9CAA-33EEED98D3E6}" type="presParOf" srcId="{EC5D882E-FD38-468F-83F1-8434E1317E32}" destId="{48BDA975-BD5E-4F28-9582-812A01ECA9C6}" srcOrd="5" destOrd="0" presId="urn:microsoft.com/office/officeart/2005/8/layout/process4"/>
    <dgm:cxn modelId="{E5B60BCA-C51B-4B60-8CB4-377F6A27242C}" type="presParOf" srcId="{EC5D882E-FD38-468F-83F1-8434E1317E32}" destId="{51F5E914-3608-44BD-89E3-D95E68F7085F}" srcOrd="6" destOrd="0" presId="urn:microsoft.com/office/officeart/2005/8/layout/process4"/>
    <dgm:cxn modelId="{C071D9AA-F134-405A-B32C-A4C29F3B4B01}" type="presParOf" srcId="{51F5E914-3608-44BD-89E3-D95E68F7085F}" destId="{17A05B1A-4915-4D78-A35A-B4C22689E3B5}"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7DF3208-1747-450F-8289-80A78F3FF124}" type="doc">
      <dgm:prSet loTypeId="urn:microsoft.com/office/officeart/2005/8/layout/process5" loCatId="process" qsTypeId="urn:microsoft.com/office/officeart/2005/8/quickstyle/simple4" qsCatId="simple" csTypeId="urn:microsoft.com/office/officeart/2005/8/colors/colorful1" csCatId="colorful"/>
      <dgm:spPr/>
      <dgm:t>
        <a:bodyPr/>
        <a:lstStyle/>
        <a:p>
          <a:endParaRPr lang="en-US"/>
        </a:p>
      </dgm:t>
    </dgm:pt>
    <dgm:pt modelId="{13A2468D-E9AD-4EE0-B80D-5588F31905AC}">
      <dgm:prSet/>
      <dgm:spPr/>
      <dgm:t>
        <a:bodyPr/>
        <a:lstStyle/>
        <a:p>
          <a:r>
            <a:rPr lang="en-US" dirty="0">
              <a:latin typeface="Times New Roman"/>
              <a:cs typeface="Times New Roman"/>
            </a:rPr>
            <a:t>The brand recognition </a:t>
          </a:r>
          <a:r>
            <a:rPr lang="en-US" dirty="0" err="1">
              <a:latin typeface="Times New Roman"/>
              <a:cs typeface="Times New Roman"/>
            </a:rPr>
            <a:t>emphasises</a:t>
          </a:r>
          <a:r>
            <a:rPr lang="en-US" dirty="0">
              <a:latin typeface="Times New Roman"/>
              <a:cs typeface="Times New Roman"/>
            </a:rPr>
            <a:t> on sustainability, moderation, premium quality and transparency, demonstrating the ethical values of the organisation (Monfort et al., 2025). </a:t>
          </a:r>
        </a:p>
      </dgm:t>
    </dgm:pt>
    <dgm:pt modelId="{6ED510E0-16E0-4E90-923A-1FAE43F1DCFE}" type="parTrans" cxnId="{79DF2F2A-C18C-42E3-BA4D-6359E3105FEA}">
      <dgm:prSet/>
      <dgm:spPr/>
      <dgm:t>
        <a:bodyPr/>
        <a:lstStyle/>
        <a:p>
          <a:endParaRPr lang="en-US"/>
        </a:p>
      </dgm:t>
    </dgm:pt>
    <dgm:pt modelId="{B8901F5C-ED40-475F-AA5C-1D9966D17123}" type="sibTrans" cxnId="{79DF2F2A-C18C-42E3-BA4D-6359E3105FEA}">
      <dgm:prSet/>
      <dgm:spPr/>
      <dgm:t>
        <a:bodyPr/>
        <a:lstStyle/>
        <a:p>
          <a:endParaRPr lang="en-US"/>
        </a:p>
      </dgm:t>
    </dgm:pt>
    <dgm:pt modelId="{6897EAA6-A303-454A-A674-8E6A2799FD75}">
      <dgm:prSet/>
      <dgm:spPr/>
      <dgm:t>
        <a:bodyPr/>
        <a:lstStyle/>
        <a:p>
          <a:r>
            <a:rPr lang="en-US" dirty="0">
              <a:latin typeface="Times New Roman"/>
              <a:cs typeface="Times New Roman"/>
            </a:rPr>
            <a:t>The tagline of “Enjoy the night, own the morning” features the efficient balance between social enjoyment and accountable behaviour of drinking. </a:t>
          </a:r>
        </a:p>
      </dgm:t>
    </dgm:pt>
    <dgm:pt modelId="{BD13EE3F-B4CD-40DF-B200-4D81FBA2C2D7}" type="parTrans" cxnId="{00A34459-DBA5-4420-BC48-A51CE0BD9DAE}">
      <dgm:prSet/>
      <dgm:spPr/>
      <dgm:t>
        <a:bodyPr/>
        <a:lstStyle/>
        <a:p>
          <a:endParaRPr lang="en-US"/>
        </a:p>
      </dgm:t>
    </dgm:pt>
    <dgm:pt modelId="{58455E9C-337D-428F-A7F7-D1C65B745F15}" type="sibTrans" cxnId="{00A34459-DBA5-4420-BC48-A51CE0BD9DAE}">
      <dgm:prSet/>
      <dgm:spPr/>
      <dgm:t>
        <a:bodyPr/>
        <a:lstStyle/>
        <a:p>
          <a:endParaRPr lang="en-US"/>
        </a:p>
      </dgm:t>
    </dgm:pt>
    <dgm:pt modelId="{DB82B76F-D48B-4F05-B679-8122CB1C4940}">
      <dgm:prSet/>
      <dgm:spPr/>
      <dgm:t>
        <a:bodyPr/>
        <a:lstStyle/>
        <a:p>
          <a:r>
            <a:rPr lang="en-US" dirty="0">
              <a:latin typeface="Times New Roman"/>
              <a:cs typeface="Times New Roman"/>
            </a:rPr>
            <a:t>This message places the organisation as a luxury product rather than only an alcoholic beverage. </a:t>
          </a:r>
        </a:p>
      </dgm:t>
    </dgm:pt>
    <dgm:pt modelId="{BEE573B2-F3C2-4D1C-B7A0-89D7DF901D30}" type="parTrans" cxnId="{5C01BDA3-CD24-4BC6-BD5C-416EBB8D86EB}">
      <dgm:prSet/>
      <dgm:spPr/>
      <dgm:t>
        <a:bodyPr/>
        <a:lstStyle/>
        <a:p>
          <a:endParaRPr lang="en-US"/>
        </a:p>
      </dgm:t>
    </dgm:pt>
    <dgm:pt modelId="{78BE60C3-545E-4168-9E25-81AF410FB8F4}" type="sibTrans" cxnId="{5C01BDA3-CD24-4BC6-BD5C-416EBB8D86EB}">
      <dgm:prSet/>
      <dgm:spPr/>
      <dgm:t>
        <a:bodyPr/>
        <a:lstStyle/>
        <a:p>
          <a:endParaRPr lang="en-US"/>
        </a:p>
      </dgm:t>
    </dgm:pt>
    <dgm:pt modelId="{EC3D181A-9A33-480D-8137-A1F51BC64CFA}">
      <dgm:prSet/>
      <dgm:spPr/>
      <dgm:t>
        <a:bodyPr/>
        <a:lstStyle/>
        <a:p>
          <a:r>
            <a:rPr lang="en-US" dirty="0">
              <a:latin typeface="Times New Roman"/>
              <a:cs typeface="Times New Roman"/>
            </a:rPr>
            <a:t>Health-aware lifestyles and trends of ethical consumption among the younger consumers of Korea assist this branding approach (Dong, 2024; Jin and Jin, 2024). </a:t>
          </a:r>
        </a:p>
      </dgm:t>
    </dgm:pt>
    <dgm:pt modelId="{0DDB53BD-2B15-4070-82FF-071A52BF012F}" type="parTrans" cxnId="{E2B75404-F727-4A30-9BF4-559EE08E7B22}">
      <dgm:prSet/>
      <dgm:spPr/>
      <dgm:t>
        <a:bodyPr/>
        <a:lstStyle/>
        <a:p>
          <a:endParaRPr lang="en-US"/>
        </a:p>
      </dgm:t>
    </dgm:pt>
    <dgm:pt modelId="{9519554B-A77D-47EA-8C25-B31642C4CF30}" type="sibTrans" cxnId="{E2B75404-F727-4A30-9BF4-559EE08E7B22}">
      <dgm:prSet/>
      <dgm:spPr/>
      <dgm:t>
        <a:bodyPr/>
        <a:lstStyle/>
        <a:p>
          <a:endParaRPr lang="en-US"/>
        </a:p>
      </dgm:t>
    </dgm:pt>
    <dgm:pt modelId="{023E6B45-F5B7-4E9C-BC49-E401813A035A}" type="pres">
      <dgm:prSet presAssocID="{87DF3208-1747-450F-8289-80A78F3FF124}" presName="diagram" presStyleCnt="0">
        <dgm:presLayoutVars>
          <dgm:dir/>
          <dgm:resizeHandles val="exact"/>
        </dgm:presLayoutVars>
      </dgm:prSet>
      <dgm:spPr/>
    </dgm:pt>
    <dgm:pt modelId="{B709500E-D380-4CF5-8365-BAA9BCB66726}" type="pres">
      <dgm:prSet presAssocID="{13A2468D-E9AD-4EE0-B80D-5588F31905AC}" presName="node" presStyleLbl="node1" presStyleIdx="0" presStyleCnt="4">
        <dgm:presLayoutVars>
          <dgm:bulletEnabled val="1"/>
        </dgm:presLayoutVars>
      </dgm:prSet>
      <dgm:spPr/>
    </dgm:pt>
    <dgm:pt modelId="{E1FE84CC-029F-47B3-8EEE-04F011D84059}" type="pres">
      <dgm:prSet presAssocID="{B8901F5C-ED40-475F-AA5C-1D9966D17123}" presName="sibTrans" presStyleLbl="sibTrans2D1" presStyleIdx="0" presStyleCnt="3"/>
      <dgm:spPr/>
    </dgm:pt>
    <dgm:pt modelId="{0328A222-E6ED-473F-BFA3-032F6440A85D}" type="pres">
      <dgm:prSet presAssocID="{B8901F5C-ED40-475F-AA5C-1D9966D17123}" presName="connectorText" presStyleLbl="sibTrans2D1" presStyleIdx="0" presStyleCnt="3"/>
      <dgm:spPr/>
    </dgm:pt>
    <dgm:pt modelId="{6FA87A34-5726-4868-AA98-16F2E3BD4D9A}" type="pres">
      <dgm:prSet presAssocID="{6897EAA6-A303-454A-A674-8E6A2799FD75}" presName="node" presStyleLbl="node1" presStyleIdx="1" presStyleCnt="4">
        <dgm:presLayoutVars>
          <dgm:bulletEnabled val="1"/>
        </dgm:presLayoutVars>
      </dgm:prSet>
      <dgm:spPr/>
    </dgm:pt>
    <dgm:pt modelId="{6B441441-BFED-4760-9C32-D1607E5E2146}" type="pres">
      <dgm:prSet presAssocID="{58455E9C-337D-428F-A7F7-D1C65B745F15}" presName="sibTrans" presStyleLbl="sibTrans2D1" presStyleIdx="1" presStyleCnt="3"/>
      <dgm:spPr/>
    </dgm:pt>
    <dgm:pt modelId="{E292A3C9-94AE-48C2-806D-A78799401FD3}" type="pres">
      <dgm:prSet presAssocID="{58455E9C-337D-428F-A7F7-D1C65B745F15}" presName="connectorText" presStyleLbl="sibTrans2D1" presStyleIdx="1" presStyleCnt="3"/>
      <dgm:spPr/>
    </dgm:pt>
    <dgm:pt modelId="{D68A41DB-4F36-4D46-9516-65747084F354}" type="pres">
      <dgm:prSet presAssocID="{DB82B76F-D48B-4F05-B679-8122CB1C4940}" presName="node" presStyleLbl="node1" presStyleIdx="2" presStyleCnt="4">
        <dgm:presLayoutVars>
          <dgm:bulletEnabled val="1"/>
        </dgm:presLayoutVars>
      </dgm:prSet>
      <dgm:spPr/>
    </dgm:pt>
    <dgm:pt modelId="{56F258C8-3AB7-4387-9031-085C5F884379}" type="pres">
      <dgm:prSet presAssocID="{78BE60C3-545E-4168-9E25-81AF410FB8F4}" presName="sibTrans" presStyleLbl="sibTrans2D1" presStyleIdx="2" presStyleCnt="3"/>
      <dgm:spPr/>
    </dgm:pt>
    <dgm:pt modelId="{3B28A597-EC5F-46A8-B7CA-83E7B37ECD3D}" type="pres">
      <dgm:prSet presAssocID="{78BE60C3-545E-4168-9E25-81AF410FB8F4}" presName="connectorText" presStyleLbl="sibTrans2D1" presStyleIdx="2" presStyleCnt="3"/>
      <dgm:spPr/>
    </dgm:pt>
    <dgm:pt modelId="{6A7CC116-C54C-4E26-BE37-72835B63BF5F}" type="pres">
      <dgm:prSet presAssocID="{EC3D181A-9A33-480D-8137-A1F51BC64CFA}" presName="node" presStyleLbl="node1" presStyleIdx="3" presStyleCnt="4">
        <dgm:presLayoutVars>
          <dgm:bulletEnabled val="1"/>
        </dgm:presLayoutVars>
      </dgm:prSet>
      <dgm:spPr/>
    </dgm:pt>
  </dgm:ptLst>
  <dgm:cxnLst>
    <dgm:cxn modelId="{7A2BD102-59A2-4B4E-BD01-F2627DA4811F}" type="presOf" srcId="{58455E9C-337D-428F-A7F7-D1C65B745F15}" destId="{E292A3C9-94AE-48C2-806D-A78799401FD3}" srcOrd="1" destOrd="0" presId="urn:microsoft.com/office/officeart/2005/8/layout/process5"/>
    <dgm:cxn modelId="{C7ABA403-4BE1-4426-A120-1014D84B015E}" type="presOf" srcId="{78BE60C3-545E-4168-9E25-81AF410FB8F4}" destId="{3B28A597-EC5F-46A8-B7CA-83E7B37ECD3D}" srcOrd="1" destOrd="0" presId="urn:microsoft.com/office/officeart/2005/8/layout/process5"/>
    <dgm:cxn modelId="{E2B75404-F727-4A30-9BF4-559EE08E7B22}" srcId="{87DF3208-1747-450F-8289-80A78F3FF124}" destId="{EC3D181A-9A33-480D-8137-A1F51BC64CFA}" srcOrd="3" destOrd="0" parTransId="{0DDB53BD-2B15-4070-82FF-071A52BF012F}" sibTransId="{9519554B-A77D-47EA-8C25-B31642C4CF30}"/>
    <dgm:cxn modelId="{1F7FE122-7BA9-4C78-AFAF-78738E8509C8}" type="presOf" srcId="{87DF3208-1747-450F-8289-80A78F3FF124}" destId="{023E6B45-F5B7-4E9C-BC49-E401813A035A}" srcOrd="0" destOrd="0" presId="urn:microsoft.com/office/officeart/2005/8/layout/process5"/>
    <dgm:cxn modelId="{79DF2F2A-C18C-42E3-BA4D-6359E3105FEA}" srcId="{87DF3208-1747-450F-8289-80A78F3FF124}" destId="{13A2468D-E9AD-4EE0-B80D-5588F31905AC}" srcOrd="0" destOrd="0" parTransId="{6ED510E0-16E0-4E90-923A-1FAE43F1DCFE}" sibTransId="{B8901F5C-ED40-475F-AA5C-1D9966D17123}"/>
    <dgm:cxn modelId="{7259EE5B-D3C6-4680-8673-658A5F8F8A2D}" type="presOf" srcId="{B8901F5C-ED40-475F-AA5C-1D9966D17123}" destId="{0328A222-E6ED-473F-BFA3-032F6440A85D}" srcOrd="1" destOrd="0" presId="urn:microsoft.com/office/officeart/2005/8/layout/process5"/>
    <dgm:cxn modelId="{FB60A845-B893-498A-8837-FB6FB966353C}" type="presOf" srcId="{DB82B76F-D48B-4F05-B679-8122CB1C4940}" destId="{D68A41DB-4F36-4D46-9516-65747084F354}" srcOrd="0" destOrd="0" presId="urn:microsoft.com/office/officeart/2005/8/layout/process5"/>
    <dgm:cxn modelId="{92703567-441B-4304-9302-ABAB9D19D55E}" type="presOf" srcId="{EC3D181A-9A33-480D-8137-A1F51BC64CFA}" destId="{6A7CC116-C54C-4E26-BE37-72835B63BF5F}" srcOrd="0" destOrd="0" presId="urn:microsoft.com/office/officeart/2005/8/layout/process5"/>
    <dgm:cxn modelId="{71EC774D-2A71-431F-A2A6-DAFA6E7206BA}" type="presOf" srcId="{58455E9C-337D-428F-A7F7-D1C65B745F15}" destId="{6B441441-BFED-4760-9C32-D1607E5E2146}" srcOrd="0" destOrd="0" presId="urn:microsoft.com/office/officeart/2005/8/layout/process5"/>
    <dgm:cxn modelId="{00A34459-DBA5-4420-BC48-A51CE0BD9DAE}" srcId="{87DF3208-1747-450F-8289-80A78F3FF124}" destId="{6897EAA6-A303-454A-A674-8E6A2799FD75}" srcOrd="1" destOrd="0" parTransId="{BD13EE3F-B4CD-40DF-B200-4D81FBA2C2D7}" sibTransId="{58455E9C-337D-428F-A7F7-D1C65B745F15}"/>
    <dgm:cxn modelId="{FC60A08E-59D5-451B-BCDC-A80E89533503}" type="presOf" srcId="{B8901F5C-ED40-475F-AA5C-1D9966D17123}" destId="{E1FE84CC-029F-47B3-8EEE-04F011D84059}" srcOrd="0" destOrd="0" presId="urn:microsoft.com/office/officeart/2005/8/layout/process5"/>
    <dgm:cxn modelId="{BDCC8B91-4BE1-4A73-9ECE-02442029387A}" type="presOf" srcId="{13A2468D-E9AD-4EE0-B80D-5588F31905AC}" destId="{B709500E-D380-4CF5-8365-BAA9BCB66726}" srcOrd="0" destOrd="0" presId="urn:microsoft.com/office/officeart/2005/8/layout/process5"/>
    <dgm:cxn modelId="{5C01BDA3-CD24-4BC6-BD5C-416EBB8D86EB}" srcId="{87DF3208-1747-450F-8289-80A78F3FF124}" destId="{DB82B76F-D48B-4F05-B679-8122CB1C4940}" srcOrd="2" destOrd="0" parTransId="{BEE573B2-F3C2-4D1C-B7A0-89D7DF901D30}" sibTransId="{78BE60C3-545E-4168-9E25-81AF410FB8F4}"/>
    <dgm:cxn modelId="{D22F6BA6-44FE-4F34-AD29-B8DE94709C8C}" type="presOf" srcId="{6897EAA6-A303-454A-A674-8E6A2799FD75}" destId="{6FA87A34-5726-4868-AA98-16F2E3BD4D9A}" srcOrd="0" destOrd="0" presId="urn:microsoft.com/office/officeart/2005/8/layout/process5"/>
    <dgm:cxn modelId="{4AA3C0B6-466C-4FDA-B062-9585E31AC740}" type="presOf" srcId="{78BE60C3-545E-4168-9E25-81AF410FB8F4}" destId="{56F258C8-3AB7-4387-9031-085C5F884379}" srcOrd="0" destOrd="0" presId="urn:microsoft.com/office/officeart/2005/8/layout/process5"/>
    <dgm:cxn modelId="{37BCFBAA-E70D-4C87-A3CD-BF228577F1AC}" type="presParOf" srcId="{023E6B45-F5B7-4E9C-BC49-E401813A035A}" destId="{B709500E-D380-4CF5-8365-BAA9BCB66726}" srcOrd="0" destOrd="0" presId="urn:microsoft.com/office/officeart/2005/8/layout/process5"/>
    <dgm:cxn modelId="{34E511FE-D4AF-48E5-B425-0413AF122CD2}" type="presParOf" srcId="{023E6B45-F5B7-4E9C-BC49-E401813A035A}" destId="{E1FE84CC-029F-47B3-8EEE-04F011D84059}" srcOrd="1" destOrd="0" presId="urn:microsoft.com/office/officeart/2005/8/layout/process5"/>
    <dgm:cxn modelId="{438D2A61-320E-48B1-AC5D-E8D7B2CFF970}" type="presParOf" srcId="{E1FE84CC-029F-47B3-8EEE-04F011D84059}" destId="{0328A222-E6ED-473F-BFA3-032F6440A85D}" srcOrd="0" destOrd="0" presId="urn:microsoft.com/office/officeart/2005/8/layout/process5"/>
    <dgm:cxn modelId="{FA89952D-45F5-4AE8-81FE-5017993C8944}" type="presParOf" srcId="{023E6B45-F5B7-4E9C-BC49-E401813A035A}" destId="{6FA87A34-5726-4868-AA98-16F2E3BD4D9A}" srcOrd="2" destOrd="0" presId="urn:microsoft.com/office/officeart/2005/8/layout/process5"/>
    <dgm:cxn modelId="{28714CFC-34CB-47C9-975F-F262FF1059CF}" type="presParOf" srcId="{023E6B45-F5B7-4E9C-BC49-E401813A035A}" destId="{6B441441-BFED-4760-9C32-D1607E5E2146}" srcOrd="3" destOrd="0" presId="urn:microsoft.com/office/officeart/2005/8/layout/process5"/>
    <dgm:cxn modelId="{DDECFF89-8D48-4578-8580-744AD8BD5B32}" type="presParOf" srcId="{6B441441-BFED-4760-9C32-D1607E5E2146}" destId="{E292A3C9-94AE-48C2-806D-A78799401FD3}" srcOrd="0" destOrd="0" presId="urn:microsoft.com/office/officeart/2005/8/layout/process5"/>
    <dgm:cxn modelId="{D5534E33-8B3F-4FA6-BE31-62C8657D532B}" type="presParOf" srcId="{023E6B45-F5B7-4E9C-BC49-E401813A035A}" destId="{D68A41DB-4F36-4D46-9516-65747084F354}" srcOrd="4" destOrd="0" presId="urn:microsoft.com/office/officeart/2005/8/layout/process5"/>
    <dgm:cxn modelId="{CBA7751F-92A8-475E-9915-CE97457EF7FE}" type="presParOf" srcId="{023E6B45-F5B7-4E9C-BC49-E401813A035A}" destId="{56F258C8-3AB7-4387-9031-085C5F884379}" srcOrd="5" destOrd="0" presId="urn:microsoft.com/office/officeart/2005/8/layout/process5"/>
    <dgm:cxn modelId="{C0F5E647-80BD-48BC-BD82-B6B183B1DD69}" type="presParOf" srcId="{56F258C8-3AB7-4387-9031-085C5F884379}" destId="{3B28A597-EC5F-46A8-B7CA-83E7B37ECD3D}" srcOrd="0" destOrd="0" presId="urn:microsoft.com/office/officeart/2005/8/layout/process5"/>
    <dgm:cxn modelId="{279C7F38-D215-4828-AB0F-84DB5CCEEC1E}" type="presParOf" srcId="{023E6B45-F5B7-4E9C-BC49-E401813A035A}" destId="{6A7CC116-C54C-4E26-BE37-72835B63BF5F}"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CA1320-24EA-429D-AA3B-B874BD129AF4}">
      <dsp:nvSpPr>
        <dsp:cNvPr id="0" name=""/>
        <dsp:cNvSpPr/>
      </dsp:nvSpPr>
      <dsp:spPr>
        <a:xfrm>
          <a:off x="606456" y="0"/>
          <a:ext cx="5453920" cy="5453920"/>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25C07D5C-456C-4FBC-868C-83DD5F834B8E}">
      <dsp:nvSpPr>
        <dsp:cNvPr id="0" name=""/>
        <dsp:cNvSpPr/>
      </dsp:nvSpPr>
      <dsp:spPr>
        <a:xfrm>
          <a:off x="1124578" y="518122"/>
          <a:ext cx="2127028" cy="2127028"/>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Its mission is to promote smarter and responsible drinking.</a:t>
          </a:r>
        </a:p>
      </dsp:txBody>
      <dsp:txXfrm>
        <a:off x="1228411" y="621955"/>
        <a:ext cx="1919362" cy="1919362"/>
      </dsp:txXfrm>
    </dsp:sp>
    <dsp:sp modelId="{7271A582-A2EB-4381-B89D-57E6B198D42D}">
      <dsp:nvSpPr>
        <dsp:cNvPr id="0" name=""/>
        <dsp:cNvSpPr/>
      </dsp:nvSpPr>
      <dsp:spPr>
        <a:xfrm>
          <a:off x="3415225" y="518122"/>
          <a:ext cx="2127028" cy="2127028"/>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It aims to enter the craft beer market of South Korea, which is growing.</a:t>
          </a:r>
        </a:p>
      </dsp:txBody>
      <dsp:txXfrm>
        <a:off x="3519058" y="621955"/>
        <a:ext cx="1919362" cy="1919362"/>
      </dsp:txXfrm>
    </dsp:sp>
    <dsp:sp modelId="{E3B97A33-A13B-4786-BBA9-8466289898CC}">
      <dsp:nvSpPr>
        <dsp:cNvPr id="0" name=""/>
        <dsp:cNvSpPr/>
      </dsp:nvSpPr>
      <dsp:spPr>
        <a:xfrm>
          <a:off x="1124578" y="2808768"/>
          <a:ext cx="2127028" cy="2127028"/>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It aims to encourage a moderate amount of alcohol consumption within a balanced lifestyle.</a:t>
          </a:r>
        </a:p>
      </dsp:txBody>
      <dsp:txXfrm>
        <a:off x="1228411" y="2912601"/>
        <a:ext cx="1919362" cy="1919362"/>
      </dsp:txXfrm>
    </dsp:sp>
    <dsp:sp modelId="{8BB2AC3B-6392-4BAB-9007-FCE0DE962771}">
      <dsp:nvSpPr>
        <dsp:cNvPr id="0" name=""/>
        <dsp:cNvSpPr/>
      </dsp:nvSpPr>
      <dsp:spPr>
        <a:xfrm>
          <a:off x="3415225" y="2808768"/>
          <a:ext cx="2127028" cy="2127028"/>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The company wants to build a digital presence, create partnerships and brand recognition. </a:t>
          </a:r>
        </a:p>
      </dsp:txBody>
      <dsp:txXfrm>
        <a:off x="3519058" y="2912601"/>
        <a:ext cx="1919362" cy="19193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64FD2B-F0FC-4CBA-8888-308CC5A2644A}">
      <dsp:nvSpPr>
        <dsp:cNvPr id="0" name=""/>
        <dsp:cNvSpPr/>
      </dsp:nvSpPr>
      <dsp:spPr>
        <a:xfrm>
          <a:off x="0" y="3439008"/>
          <a:ext cx="10927829" cy="75237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US" sz="1700" kern="1200" dirty="0">
              <a:latin typeface="Times New Roman"/>
              <a:cs typeface="Times New Roman"/>
            </a:rPr>
            <a:t>The responses of the survey demonstrated that the moderation of customer value decreased hangovers when selecting alcoholic beverages. </a:t>
          </a:r>
        </a:p>
      </dsp:txBody>
      <dsp:txXfrm>
        <a:off x="0" y="3439008"/>
        <a:ext cx="10927829" cy="752371"/>
      </dsp:txXfrm>
    </dsp:sp>
    <dsp:sp modelId="{C7327C2F-498E-42D5-B094-96FA98117364}">
      <dsp:nvSpPr>
        <dsp:cNvPr id="0" name=""/>
        <dsp:cNvSpPr/>
      </dsp:nvSpPr>
      <dsp:spPr>
        <a:xfrm rot="10800000">
          <a:off x="0" y="2293147"/>
          <a:ext cx="10927829" cy="1157146"/>
        </a:xfrm>
        <a:prstGeom prst="upArrowCallou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US" sz="1700" kern="1200" dirty="0">
              <a:latin typeface="Times New Roman"/>
              <a:cs typeface="Times New Roman"/>
            </a:rPr>
            <a:t>The weirdest pact utilising 100% recyclable materials, indicating the dedication of the organisation to ecological cistern ability. </a:t>
          </a:r>
        </a:p>
      </dsp:txBody>
      <dsp:txXfrm rot="10800000">
        <a:off x="0" y="2293147"/>
        <a:ext cx="10927829" cy="751879"/>
      </dsp:txXfrm>
    </dsp:sp>
    <dsp:sp modelId="{381C7E96-106D-430E-935B-01E7CBF59752}">
      <dsp:nvSpPr>
        <dsp:cNvPr id="0" name=""/>
        <dsp:cNvSpPr/>
      </dsp:nvSpPr>
      <dsp:spPr>
        <a:xfrm rot="10800000">
          <a:off x="0" y="1147286"/>
          <a:ext cx="10927829" cy="1157146"/>
        </a:xfrm>
        <a:prstGeom prst="upArrowCallou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US" sz="1700" kern="1200" dirty="0">
              <a:latin typeface="Times New Roman"/>
              <a:cs typeface="Times New Roman"/>
            </a:rPr>
            <a:t>The product is structured for individuals who want to drink beer and socialise without facing strong alcohol impacts or next-day fatigue. </a:t>
          </a:r>
        </a:p>
      </dsp:txBody>
      <dsp:txXfrm rot="10800000">
        <a:off x="0" y="1147286"/>
        <a:ext cx="10927829" cy="751879"/>
      </dsp:txXfrm>
    </dsp:sp>
    <dsp:sp modelId="{17A05B1A-4915-4D78-A35A-B4C22689E3B5}">
      <dsp:nvSpPr>
        <dsp:cNvPr id="0" name=""/>
        <dsp:cNvSpPr/>
      </dsp:nvSpPr>
      <dsp:spPr>
        <a:xfrm rot="10800000">
          <a:off x="0" y="1425"/>
          <a:ext cx="10927829" cy="1157146"/>
        </a:xfrm>
        <a:prstGeom prst="upArrowCallou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US" sz="1700" kern="1200" dirty="0">
              <a:latin typeface="Times New Roman"/>
              <a:cs typeface="Times New Roman"/>
            </a:rPr>
            <a:t>Small Beer brew company manufactures craft beer with only 2.8% alcohol by volume, permitting customers to enjoy the flavour of a full craft beer whereas assisting accountable and moderate lifestyles for drinking. (Small Beer, 2025). </a:t>
          </a:r>
        </a:p>
      </dsp:txBody>
      <dsp:txXfrm rot="10800000">
        <a:off x="0" y="1425"/>
        <a:ext cx="10927829" cy="75187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09500E-D380-4CF5-8365-BAA9BCB66726}">
      <dsp:nvSpPr>
        <dsp:cNvPr id="0" name=""/>
        <dsp:cNvSpPr/>
      </dsp:nvSpPr>
      <dsp:spPr>
        <a:xfrm>
          <a:off x="1302" y="505550"/>
          <a:ext cx="2776761" cy="1666057"/>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Times New Roman"/>
              <a:cs typeface="Times New Roman"/>
            </a:rPr>
            <a:t>The brand recognition </a:t>
          </a:r>
          <a:r>
            <a:rPr lang="en-US" sz="1500" kern="1200" dirty="0" err="1">
              <a:latin typeface="Times New Roman"/>
              <a:cs typeface="Times New Roman"/>
            </a:rPr>
            <a:t>emphasises</a:t>
          </a:r>
          <a:r>
            <a:rPr lang="en-US" sz="1500" kern="1200" dirty="0">
              <a:latin typeface="Times New Roman"/>
              <a:cs typeface="Times New Roman"/>
            </a:rPr>
            <a:t> on sustainability, moderation, premium quality and transparency, demonstrating the ethical values of the organisation (Monfort et al., 2025). </a:t>
          </a:r>
        </a:p>
      </dsp:txBody>
      <dsp:txXfrm>
        <a:off x="50099" y="554347"/>
        <a:ext cx="2679167" cy="1568463"/>
      </dsp:txXfrm>
    </dsp:sp>
    <dsp:sp modelId="{E1FE84CC-029F-47B3-8EEE-04F011D84059}">
      <dsp:nvSpPr>
        <dsp:cNvPr id="0" name=""/>
        <dsp:cNvSpPr/>
      </dsp:nvSpPr>
      <dsp:spPr>
        <a:xfrm>
          <a:off x="3022419" y="994260"/>
          <a:ext cx="588673" cy="688636"/>
        </a:xfrm>
        <a:prstGeom prst="rightArrow">
          <a:avLst>
            <a:gd name="adj1" fmla="val 60000"/>
            <a:gd name="adj2" fmla="val 5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3022419" y="1131987"/>
        <a:ext cx="412071" cy="413182"/>
      </dsp:txXfrm>
    </dsp:sp>
    <dsp:sp modelId="{6FA87A34-5726-4868-AA98-16F2E3BD4D9A}">
      <dsp:nvSpPr>
        <dsp:cNvPr id="0" name=""/>
        <dsp:cNvSpPr/>
      </dsp:nvSpPr>
      <dsp:spPr>
        <a:xfrm>
          <a:off x="3888768" y="505550"/>
          <a:ext cx="2776761" cy="1666057"/>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Times New Roman"/>
              <a:cs typeface="Times New Roman"/>
            </a:rPr>
            <a:t>The tagline of “Enjoy the night, own the morning” features the efficient balance between social enjoyment and accountable behaviour of drinking. </a:t>
          </a:r>
        </a:p>
      </dsp:txBody>
      <dsp:txXfrm>
        <a:off x="3937565" y="554347"/>
        <a:ext cx="2679167" cy="1568463"/>
      </dsp:txXfrm>
    </dsp:sp>
    <dsp:sp modelId="{6B441441-BFED-4760-9C32-D1607E5E2146}">
      <dsp:nvSpPr>
        <dsp:cNvPr id="0" name=""/>
        <dsp:cNvSpPr/>
      </dsp:nvSpPr>
      <dsp:spPr>
        <a:xfrm rot="5400000">
          <a:off x="4982813" y="2365980"/>
          <a:ext cx="588673" cy="688636"/>
        </a:xfrm>
        <a:prstGeom prst="rightArrow">
          <a:avLst>
            <a:gd name="adj1" fmla="val 60000"/>
            <a:gd name="adj2" fmla="val 5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5400000">
        <a:off x="5070559" y="2415961"/>
        <a:ext cx="413182" cy="412071"/>
      </dsp:txXfrm>
    </dsp:sp>
    <dsp:sp modelId="{D68A41DB-4F36-4D46-9516-65747084F354}">
      <dsp:nvSpPr>
        <dsp:cNvPr id="0" name=""/>
        <dsp:cNvSpPr/>
      </dsp:nvSpPr>
      <dsp:spPr>
        <a:xfrm>
          <a:off x="3888768" y="3282312"/>
          <a:ext cx="2776761" cy="1666057"/>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Times New Roman"/>
              <a:cs typeface="Times New Roman"/>
            </a:rPr>
            <a:t>This message places the organisation as a luxury product rather than only an alcoholic beverage. </a:t>
          </a:r>
        </a:p>
      </dsp:txBody>
      <dsp:txXfrm>
        <a:off x="3937565" y="3331109"/>
        <a:ext cx="2679167" cy="1568463"/>
      </dsp:txXfrm>
    </dsp:sp>
    <dsp:sp modelId="{56F258C8-3AB7-4387-9031-085C5F884379}">
      <dsp:nvSpPr>
        <dsp:cNvPr id="0" name=""/>
        <dsp:cNvSpPr/>
      </dsp:nvSpPr>
      <dsp:spPr>
        <a:xfrm rot="10800000">
          <a:off x="3055740" y="3771022"/>
          <a:ext cx="588673" cy="688636"/>
        </a:xfrm>
        <a:prstGeom prst="rightArrow">
          <a:avLst>
            <a:gd name="adj1" fmla="val 60000"/>
            <a:gd name="adj2" fmla="val 5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3232342" y="3908749"/>
        <a:ext cx="412071" cy="413182"/>
      </dsp:txXfrm>
    </dsp:sp>
    <dsp:sp modelId="{6A7CC116-C54C-4E26-BE37-72835B63BF5F}">
      <dsp:nvSpPr>
        <dsp:cNvPr id="0" name=""/>
        <dsp:cNvSpPr/>
      </dsp:nvSpPr>
      <dsp:spPr>
        <a:xfrm>
          <a:off x="1302" y="3282312"/>
          <a:ext cx="2776761" cy="1666057"/>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Times New Roman"/>
              <a:cs typeface="Times New Roman"/>
            </a:rPr>
            <a:t>Health-aware lifestyles and trends of ethical consumption among the younger consumers of Korea assist this branding approach (Dong, 2024; Jin and Jin, 2024). </a:t>
          </a:r>
        </a:p>
      </dsp:txBody>
      <dsp:txXfrm>
        <a:off x="50099" y="3331109"/>
        <a:ext cx="2679167" cy="1568463"/>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3E8748-5392-4E94-BAFD-857E1802A4F6}" type="datetimeFigureOut">
              <a:t>3/15/2026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D96829-F597-4E25-AEA7-C7EA44CC4306}" type="slidenum">
              <a:t>‹#›</a:t>
            </a:fld>
            <a:endParaRPr lang="en-US"/>
          </a:p>
        </p:txBody>
      </p:sp>
    </p:spTree>
    <p:extLst>
      <p:ext uri="{BB962C8B-B14F-4D97-AF65-F5344CB8AC3E}">
        <p14:creationId xmlns:p14="http://schemas.microsoft.com/office/powerpoint/2010/main" val="13964437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Small Beer Brew Co is a craft brewery that is based in the UK, and it specialises in creating beer that is low-alcohol with a 2.8% ABV. The brand aims to target young professionals who want to drink beer but are also conscious about their health. The company is planning to expand into South Korea.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DD96829-F597-4E25-AEA7-C7EA44CC4306}" type="slidenum">
              <a:t>2</a:t>
            </a:fld>
            <a:endParaRPr lang="en-US"/>
          </a:p>
        </p:txBody>
      </p:sp>
    </p:spTree>
    <p:extLst>
      <p:ext uri="{BB962C8B-B14F-4D97-AF65-F5344CB8AC3E}">
        <p14:creationId xmlns:p14="http://schemas.microsoft.com/office/powerpoint/2010/main" val="7247521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mission of the business is to promote smarter and more responsible drinking. The company wants to be part of the craft beer market of South Korea and promote moderation of consumption. The main goals will be to create a strong online presence, create relationships with partners, and achieve brand recognition in the long run.</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DD96829-F597-4E25-AEA7-C7EA44CC4306}" type="slidenum">
              <a:t>3</a:t>
            </a:fld>
            <a:endParaRPr lang="en-US"/>
          </a:p>
        </p:txBody>
      </p:sp>
    </p:spTree>
    <p:extLst>
      <p:ext uri="{BB962C8B-B14F-4D97-AF65-F5344CB8AC3E}">
        <p14:creationId xmlns:p14="http://schemas.microsoft.com/office/powerpoint/2010/main" val="28156641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highlight>
                  <a:srgbClr val="FFFFFF"/>
                </a:highlight>
              </a:rPr>
              <a:t>The focused product of a small beer brew company is a craft beer with only 2.8% alcohol by volume, structured to provide full </a:t>
            </a:r>
            <a:r>
              <a:rPr lang="en-US" dirty="0" err="1">
                <a:highlight>
                  <a:srgbClr val="FFFFFF"/>
                </a:highlight>
              </a:rPr>
              <a:t>flavour</a:t>
            </a:r>
            <a:r>
              <a:rPr lang="en-US" dirty="0">
                <a:highlight>
                  <a:srgbClr val="FFFFFF"/>
                </a:highlight>
              </a:rPr>
              <a:t> whereas assisting moderate lifestyles of drinking. The product focuses on premium taste, sustainability, and accountable consumption through recyclable packaging and ecologically accountable breathing activities. This synchronises with the requirement of customers for balanced lifestyles and decreased next-day impacts like hangovers that a survey respondent </a:t>
            </a:r>
            <a:r>
              <a:rPr lang="en-US" dirty="0" err="1">
                <a:highlight>
                  <a:srgbClr val="FFFFFF"/>
                </a:highlight>
              </a:rPr>
              <a:t>recognised</a:t>
            </a:r>
            <a:r>
              <a:rPr lang="en-US" dirty="0">
                <a:highlight>
                  <a:srgbClr val="FFFFFF"/>
                </a:highlight>
              </a:rPr>
              <a:t> as a major concern among the participants. </a:t>
            </a:r>
            <a:endParaRPr lang="en-US" dirty="0"/>
          </a:p>
          <a:p>
            <a:br>
              <a:rPr lang="en-US" dirty="0"/>
            </a:br>
            <a:endParaRPr lang="en-US" dirty="0"/>
          </a:p>
        </p:txBody>
      </p:sp>
      <p:sp>
        <p:nvSpPr>
          <p:cNvPr id="4" name="Slide Number Placeholder 3"/>
          <p:cNvSpPr>
            <a:spLocks noGrp="1"/>
          </p:cNvSpPr>
          <p:nvPr>
            <p:ph type="sldNum" sz="quarter" idx="5"/>
          </p:nvPr>
        </p:nvSpPr>
        <p:spPr/>
        <p:txBody>
          <a:bodyPr/>
          <a:lstStyle/>
          <a:p>
            <a:fld id="{0DD96829-F597-4E25-AEA7-C7EA44CC4306}" type="slidenum">
              <a:rPr lang="en-US"/>
              <a:t>4</a:t>
            </a:fld>
            <a:endParaRPr lang="en-US"/>
          </a:p>
        </p:txBody>
      </p:sp>
    </p:spTree>
    <p:extLst>
      <p:ext uri="{BB962C8B-B14F-4D97-AF65-F5344CB8AC3E}">
        <p14:creationId xmlns:p14="http://schemas.microsoft.com/office/powerpoint/2010/main" val="29350148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highlight>
                  <a:srgbClr val="FFFFFF"/>
                </a:highlight>
              </a:rPr>
              <a:t>The expansion chance is assisted by strong indicators of the market in South Korea, where the Beer remains the most broadly consumed alcoholic beverage. The domestic alcohol industry exceeded the mark of 6 trillion Korean won in sales, with the product beer responsible for a noteworthy share of consumption. At the same time, the non-alcoholic and low alcoholic beverage is swiftly developing, with the segment of low alcohol reaching the benchmark of 1.1 trillion Korean won in the year 2023. </a:t>
            </a:r>
            <a:endParaRPr lang="en-US" dirty="0"/>
          </a:p>
          <a:p>
            <a:br>
              <a:rPr lang="en-US" dirty="0"/>
            </a:br>
            <a:endParaRPr lang="en-US" dirty="0"/>
          </a:p>
        </p:txBody>
      </p:sp>
      <p:sp>
        <p:nvSpPr>
          <p:cNvPr id="4" name="Slide Number Placeholder 3"/>
          <p:cNvSpPr>
            <a:spLocks noGrp="1"/>
          </p:cNvSpPr>
          <p:nvPr>
            <p:ph type="sldNum" sz="quarter" idx="5"/>
          </p:nvPr>
        </p:nvSpPr>
        <p:spPr/>
        <p:txBody>
          <a:bodyPr/>
          <a:lstStyle/>
          <a:p>
            <a:fld id="{0DD96829-F597-4E25-AEA7-C7EA44CC4306}" type="slidenum">
              <a:rPr lang="en-US"/>
              <a:t>5</a:t>
            </a:fld>
            <a:endParaRPr lang="en-US"/>
          </a:p>
        </p:txBody>
      </p:sp>
    </p:spTree>
    <p:extLst>
      <p:ext uri="{BB962C8B-B14F-4D97-AF65-F5344CB8AC3E}">
        <p14:creationId xmlns:p14="http://schemas.microsoft.com/office/powerpoint/2010/main" val="39303833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highlight>
                  <a:srgbClr val="FFFFFF"/>
                </a:highlight>
              </a:rPr>
              <a:t>The proposed expansion will function through a restricted structure of organisation with the collaboration of distribution developed in Seoul to encourage logistics and market entry. A lean global advertising team will associate with the digital promotion, whereas the local distributors administer retail and hospitality sales. The SWOT analysis demonstrates form differentiation. Through the innovation of low alcohol by volume and sustainability branding, but issues that comprise entering a competitive industry of beer. Nevertheless, the evolving preferences of customers in the direction of healthier beverages and moderated drinking offer strong development senses. </a:t>
            </a:r>
            <a:endParaRPr lang="en-US" dirty="0"/>
          </a:p>
          <a:p>
            <a:br>
              <a:rPr lang="en-US" dirty="0"/>
            </a:br>
            <a:endParaRPr lang="en-US" dirty="0"/>
          </a:p>
        </p:txBody>
      </p:sp>
      <p:sp>
        <p:nvSpPr>
          <p:cNvPr id="4" name="Slide Number Placeholder 3"/>
          <p:cNvSpPr>
            <a:spLocks noGrp="1"/>
          </p:cNvSpPr>
          <p:nvPr>
            <p:ph type="sldNum" sz="quarter" idx="5"/>
          </p:nvPr>
        </p:nvSpPr>
        <p:spPr/>
        <p:txBody>
          <a:bodyPr/>
          <a:lstStyle/>
          <a:p>
            <a:fld id="{0DD96829-F597-4E25-AEA7-C7EA44CC4306}" type="slidenum">
              <a:rPr lang="en-US"/>
              <a:t>6</a:t>
            </a:fld>
            <a:endParaRPr lang="en-US"/>
          </a:p>
        </p:txBody>
      </p:sp>
    </p:spTree>
    <p:extLst>
      <p:ext uri="{BB962C8B-B14F-4D97-AF65-F5344CB8AC3E}">
        <p14:creationId xmlns:p14="http://schemas.microsoft.com/office/powerpoint/2010/main" val="955793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highlight>
                  <a:srgbClr val="FFFFFF"/>
                </a:highlight>
              </a:rPr>
              <a:t>The advertising approach for the initial 12 months </a:t>
            </a:r>
            <a:r>
              <a:rPr lang="en-US" dirty="0" err="1">
                <a:highlight>
                  <a:srgbClr val="FFFFFF"/>
                </a:highlight>
              </a:rPr>
              <a:t>emphasises</a:t>
            </a:r>
            <a:r>
              <a:rPr lang="en-US" dirty="0">
                <a:highlight>
                  <a:srgbClr val="FFFFFF"/>
                </a:highlight>
              </a:rPr>
              <a:t> developing brand mindfulness, educating customers regarding the advantages of low alcohol by volume and developing a premium, sustainable image. Digital advertising channels will be even more important, comprising social media advertising campaigns, search engine optimisation, influencer association and targeted online marketing. Keywords like low ABV, craft beer and also sustainable will improve visibility and the search engines. This is strategy reflex with the plan of digital advertising generated through the promotional content in the project. </a:t>
            </a:r>
            <a:endParaRPr lang="en-US" dirty="0"/>
          </a:p>
          <a:p>
            <a:br>
              <a:rPr lang="en-US" dirty="0"/>
            </a:br>
            <a:endParaRPr lang="en-US" dirty="0"/>
          </a:p>
        </p:txBody>
      </p:sp>
      <p:sp>
        <p:nvSpPr>
          <p:cNvPr id="4" name="Slide Number Placeholder 3"/>
          <p:cNvSpPr>
            <a:spLocks noGrp="1"/>
          </p:cNvSpPr>
          <p:nvPr>
            <p:ph type="sldNum" sz="quarter" idx="5"/>
          </p:nvPr>
        </p:nvSpPr>
        <p:spPr/>
        <p:txBody>
          <a:bodyPr/>
          <a:lstStyle/>
          <a:p>
            <a:fld id="{0DD96829-F597-4E25-AEA7-C7EA44CC4306}" type="slidenum">
              <a:rPr lang="en-US"/>
              <a:t>7</a:t>
            </a:fld>
            <a:endParaRPr lang="en-US"/>
          </a:p>
        </p:txBody>
      </p:sp>
    </p:spTree>
    <p:extLst>
      <p:ext uri="{BB962C8B-B14F-4D97-AF65-F5344CB8AC3E}">
        <p14:creationId xmlns:p14="http://schemas.microsoft.com/office/powerpoint/2010/main" val="13292565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highlight>
                  <a:srgbClr val="FFFFFF"/>
                </a:highlight>
              </a:rPr>
              <a:t>The branding approach communicates a lifestyle message focused on moderation and sustainability. The tag line “enjoy a night, own the morning” encourages the ideology of accountable social drinking, whereas sustaining professional productivity specifically by the following day. Brand recognition is developed around 4 essential values, including sustainability, moderation, premium, craft quality, and transparency. This strategy replicates so strongly with the young customers in Korea, where health awareness, lifestyles and ethical consumption have been increasingly impacting the decisions of purchase. </a:t>
            </a:r>
            <a:endParaRPr lang="en-US" dirty="0"/>
          </a:p>
          <a:p>
            <a:br>
              <a:rPr lang="en-US" dirty="0"/>
            </a:br>
            <a:endParaRPr lang="en-US" dirty="0"/>
          </a:p>
        </p:txBody>
      </p:sp>
      <p:sp>
        <p:nvSpPr>
          <p:cNvPr id="4" name="Slide Number Placeholder 3"/>
          <p:cNvSpPr>
            <a:spLocks noGrp="1"/>
          </p:cNvSpPr>
          <p:nvPr>
            <p:ph type="sldNum" sz="quarter" idx="5"/>
          </p:nvPr>
        </p:nvSpPr>
        <p:spPr/>
        <p:txBody>
          <a:bodyPr/>
          <a:lstStyle/>
          <a:p>
            <a:fld id="{0DD96829-F597-4E25-AEA7-C7EA44CC4306}" type="slidenum">
              <a:rPr lang="en-US"/>
              <a:t>8</a:t>
            </a:fld>
            <a:endParaRPr lang="en-US"/>
          </a:p>
        </p:txBody>
      </p:sp>
    </p:spTree>
    <p:extLst>
      <p:ext uri="{BB962C8B-B14F-4D97-AF65-F5344CB8AC3E}">
        <p14:creationId xmlns:p14="http://schemas.microsoft.com/office/powerpoint/2010/main" val="27881454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highlight>
                  <a:srgbClr val="FFFFFF"/>
                </a:highlight>
              </a:rPr>
              <a:t>Numerous advertising assets were developed to assist the launch campaign, comprising social media marketing, promotional visuals and digital posters developed alongside a search-optimised website developed with Wix. Campaign messages like the 100% recyclable Brewed Better and the Light on ABV, Easy on Tomorrow feature the dual value of sustainability and health. This message is aware derive straightforwardly from this survey information focusing on our moderation and ecological accountability among customers. </a:t>
            </a:r>
            <a:endParaRPr lang="en-US" dirty="0"/>
          </a:p>
          <a:p>
            <a:br>
              <a:rPr lang="en-US" dirty="0"/>
            </a:br>
            <a:endParaRPr lang="en-US" dirty="0"/>
          </a:p>
        </p:txBody>
      </p:sp>
      <p:sp>
        <p:nvSpPr>
          <p:cNvPr id="4" name="Slide Number Placeholder 3"/>
          <p:cNvSpPr>
            <a:spLocks noGrp="1"/>
          </p:cNvSpPr>
          <p:nvPr>
            <p:ph type="sldNum" sz="quarter" idx="5"/>
          </p:nvPr>
        </p:nvSpPr>
        <p:spPr/>
        <p:txBody>
          <a:bodyPr/>
          <a:lstStyle/>
          <a:p>
            <a:fld id="{0DD96829-F597-4E25-AEA7-C7EA44CC4306}" type="slidenum">
              <a:rPr lang="en-US"/>
              <a:t>9</a:t>
            </a:fld>
            <a:endParaRPr lang="en-US"/>
          </a:p>
        </p:txBody>
      </p:sp>
    </p:spTree>
    <p:extLst>
      <p:ext uri="{BB962C8B-B14F-4D97-AF65-F5344CB8AC3E}">
        <p14:creationId xmlns:p14="http://schemas.microsoft.com/office/powerpoint/2010/main" val="40347078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Throughout the 12-15 months, the organisation will launch products specifically through the distribution partners and initiate influencer-led campaigns for promotion targeting the younger professionals. Between the months 16-20, the approachable emphasis on retail and bar collaborations, whereas extending the e-commerce channels of sales. Lastly, the months 21-24 will be for persons scaling the presence of the brand, </a:t>
            </a:r>
            <a:r>
              <a:rPr lang="en-US" dirty="0" err="1"/>
              <a:t>analysing</a:t>
            </a:r>
            <a:r>
              <a:rPr lang="en-US" dirty="0"/>
              <a:t> sales performance, and expanding the coverage of distribution to guide manufacturing expansion. </a:t>
            </a:r>
          </a:p>
        </p:txBody>
      </p:sp>
      <p:sp>
        <p:nvSpPr>
          <p:cNvPr id="4" name="Slide Number Placeholder 3"/>
          <p:cNvSpPr>
            <a:spLocks noGrp="1"/>
          </p:cNvSpPr>
          <p:nvPr>
            <p:ph type="sldNum" sz="quarter" idx="5"/>
          </p:nvPr>
        </p:nvSpPr>
        <p:spPr/>
        <p:txBody>
          <a:bodyPr/>
          <a:lstStyle/>
          <a:p>
            <a:fld id="{0DD96829-F597-4E25-AEA7-C7EA44CC4306}" type="slidenum">
              <a:rPr lang="en-US"/>
              <a:t>11</a:t>
            </a:fld>
            <a:endParaRPr lang="en-US"/>
          </a:p>
        </p:txBody>
      </p:sp>
    </p:spTree>
    <p:extLst>
      <p:ext uri="{BB962C8B-B14F-4D97-AF65-F5344CB8AC3E}">
        <p14:creationId xmlns:p14="http://schemas.microsoft.com/office/powerpoint/2010/main" val="42548571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3/15/2026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3/15/2026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3/15/2026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marketresearch.com/Expert-Market-Research-v4220/South-Korea-Beer-Growth-Forecast-42018300/" TargetMode="External"/><Relationship Id="rId7" Type="http://schemas.openxmlformats.org/officeDocument/2006/relationships/hyperlink" Target="https://www.statista.com/statistics/964750/south-korea-alcoholic-beverages-domestic-sales-value/" TargetMode="External"/><Relationship Id="rId2" Type="http://schemas.openxmlformats.org/officeDocument/2006/relationships/hyperlink" Target="https://www.sciencedirect.com/science/article/pii/S0268401220308082" TargetMode="External"/><Relationship Id="rId1" Type="http://schemas.openxmlformats.org/officeDocument/2006/relationships/slideLayout" Target="../slideLayouts/slideLayout2.xml"/><Relationship Id="rId6" Type="http://schemas.openxmlformats.org/officeDocument/2006/relationships/hyperlink" Target="https://theoriginalsmallbeer.com/?srsltid=AfmBOooGe7e_HpO0cFggeL1_CRqFHdEjWd_cr-kCwzcXHRQbCsv3i00q" TargetMode="External"/><Relationship Id="rId5" Type="http://schemas.openxmlformats.org/officeDocument/2006/relationships/hyperlink" Target="https://theoriginalsmallbeer.com/" TargetMode="External"/><Relationship Id="rId4" Type="http://schemas.openxmlformats.org/officeDocument/2006/relationships/hyperlink" Target="https://gitnux.org/korea-beverage-industry-statistic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DA3C418-758E-4180-A5D0-8655D680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8C8EF06-5EC3-4883-AFAF-D74FF4655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5135971" cy="687164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hand holding a can of beer&#10;&#10;AI-generated content may be incorrect.">
            <a:extLst>
              <a:ext uri="{FF2B5EF4-FFF2-40B4-BE49-F238E27FC236}">
                <a16:creationId xmlns:a16="http://schemas.microsoft.com/office/drawing/2014/main" id="{28FB0B3B-1954-53F9-877B-DAB29F2171BD}"/>
              </a:ext>
            </a:extLst>
          </p:cNvPr>
          <p:cNvPicPr>
            <a:picLocks noChangeAspect="1"/>
          </p:cNvPicPr>
          <p:nvPr/>
        </p:nvPicPr>
        <p:blipFill>
          <a:blip r:embed="rId2"/>
          <a:srcRect t="1429" r="-2" b="-2"/>
          <a:stretch>
            <a:fillRect/>
          </a:stretch>
        </p:blipFill>
        <p:spPr>
          <a:xfrm>
            <a:off x="2915455" y="-13648"/>
            <a:ext cx="9276545" cy="6857990"/>
          </a:xfrm>
          <a:custGeom>
            <a:avLst/>
            <a:gdLst/>
            <a:ahLst/>
            <a:cxnLst/>
            <a:rect l="l" t="t" r="r" b="b"/>
            <a:pathLst>
              <a:path w="9276545" h="6871647">
                <a:moveTo>
                  <a:pt x="9276545" y="0"/>
                </a:moveTo>
                <a:lnTo>
                  <a:pt x="9276545" y="6858000"/>
                </a:lnTo>
                <a:lnTo>
                  <a:pt x="1546051" y="6871647"/>
                </a:lnTo>
                <a:lnTo>
                  <a:pt x="1535751" y="6828910"/>
                </a:lnTo>
                <a:cubicBezTo>
                  <a:pt x="1530460" y="6775140"/>
                  <a:pt x="1515370" y="6618042"/>
                  <a:pt x="1514301" y="6549029"/>
                </a:cubicBezTo>
                <a:cubicBezTo>
                  <a:pt x="1518045" y="6491396"/>
                  <a:pt x="1528503" y="6450608"/>
                  <a:pt x="1529339" y="6414828"/>
                </a:cubicBezTo>
                <a:cubicBezTo>
                  <a:pt x="1525062" y="6359280"/>
                  <a:pt x="1502062" y="6307149"/>
                  <a:pt x="1493941" y="6268848"/>
                </a:cubicBezTo>
                <a:cubicBezTo>
                  <a:pt x="1502669" y="6254191"/>
                  <a:pt x="1469920" y="6200171"/>
                  <a:pt x="1480613" y="6185025"/>
                </a:cubicBezTo>
                <a:cubicBezTo>
                  <a:pt x="1481020" y="6164522"/>
                  <a:pt x="1458164" y="6060790"/>
                  <a:pt x="1443364" y="6018360"/>
                </a:cubicBezTo>
                <a:cubicBezTo>
                  <a:pt x="1426694" y="5970758"/>
                  <a:pt x="1390307" y="5920074"/>
                  <a:pt x="1380584" y="5899407"/>
                </a:cubicBezTo>
                <a:cubicBezTo>
                  <a:pt x="1370860" y="5878740"/>
                  <a:pt x="1392244" y="5920877"/>
                  <a:pt x="1385023" y="5894356"/>
                </a:cubicBezTo>
                <a:cubicBezTo>
                  <a:pt x="1377800" y="5867835"/>
                  <a:pt x="1345702" y="5770498"/>
                  <a:pt x="1337254" y="5740279"/>
                </a:cubicBezTo>
                <a:cubicBezTo>
                  <a:pt x="1353956" y="5738860"/>
                  <a:pt x="1323673" y="5722040"/>
                  <a:pt x="1334321" y="5713042"/>
                </a:cubicBezTo>
                <a:cubicBezTo>
                  <a:pt x="1343675" y="5706701"/>
                  <a:pt x="1336672" y="5700118"/>
                  <a:pt x="1335877" y="5692870"/>
                </a:cubicBezTo>
                <a:cubicBezTo>
                  <a:pt x="1343201" y="5683812"/>
                  <a:pt x="1329617" y="5652064"/>
                  <a:pt x="1319978" y="5643427"/>
                </a:cubicBezTo>
                <a:cubicBezTo>
                  <a:pt x="1286551" y="5622177"/>
                  <a:pt x="1310947" y="5579803"/>
                  <a:pt x="1285321" y="5562271"/>
                </a:cubicBezTo>
                <a:cubicBezTo>
                  <a:pt x="1281540" y="5556238"/>
                  <a:pt x="1279983" y="5550455"/>
                  <a:pt x="1279815" y="5544867"/>
                </a:cubicBezTo>
                <a:lnTo>
                  <a:pt x="1282507" y="5529404"/>
                </a:lnTo>
                <a:lnTo>
                  <a:pt x="1289604" y="5525378"/>
                </a:lnTo>
                <a:lnTo>
                  <a:pt x="1287766" y="5515726"/>
                </a:lnTo>
                <a:lnTo>
                  <a:pt x="1288829" y="5513051"/>
                </a:lnTo>
                <a:cubicBezTo>
                  <a:pt x="1290896" y="5507946"/>
                  <a:pt x="1292688" y="5502897"/>
                  <a:pt x="1293373" y="5497833"/>
                </a:cubicBezTo>
                <a:cubicBezTo>
                  <a:pt x="1288690" y="5483829"/>
                  <a:pt x="1272696" y="5459278"/>
                  <a:pt x="1260736" y="5429027"/>
                </a:cubicBezTo>
                <a:cubicBezTo>
                  <a:pt x="1238579" y="5396416"/>
                  <a:pt x="1238884" y="5351600"/>
                  <a:pt x="1221610" y="5316328"/>
                </a:cubicBezTo>
                <a:lnTo>
                  <a:pt x="1216099" y="5309330"/>
                </a:lnTo>
                <a:lnTo>
                  <a:pt x="1217278" y="5279477"/>
                </a:lnTo>
                <a:cubicBezTo>
                  <a:pt x="1221588" y="5274318"/>
                  <a:pt x="1222716" y="5266940"/>
                  <a:pt x="1218469" y="5260597"/>
                </a:cubicBezTo>
                <a:lnTo>
                  <a:pt x="1206220" y="5152555"/>
                </a:lnTo>
                <a:cubicBezTo>
                  <a:pt x="1205294" y="5116878"/>
                  <a:pt x="1196908" y="5101727"/>
                  <a:pt x="1212921" y="5046536"/>
                </a:cubicBezTo>
                <a:cubicBezTo>
                  <a:pt x="1234138" y="4987918"/>
                  <a:pt x="1204801" y="4903116"/>
                  <a:pt x="1212183" y="4837345"/>
                </a:cubicBezTo>
                <a:cubicBezTo>
                  <a:pt x="1183151" y="4802424"/>
                  <a:pt x="1209228" y="4821062"/>
                  <a:pt x="1202048" y="4784195"/>
                </a:cubicBezTo>
                <a:cubicBezTo>
                  <a:pt x="1202483" y="4760878"/>
                  <a:pt x="1202919" y="4737561"/>
                  <a:pt x="1203354" y="4714245"/>
                </a:cubicBezTo>
                <a:lnTo>
                  <a:pt x="1201502" y="4700836"/>
                </a:lnTo>
                <a:lnTo>
                  <a:pt x="1194919" y="4697224"/>
                </a:lnTo>
                <a:lnTo>
                  <a:pt x="1187792" y="4677162"/>
                </a:lnTo>
                <a:cubicBezTo>
                  <a:pt x="1186060" y="4669625"/>
                  <a:pt x="1185291" y="4661478"/>
                  <a:pt x="1186080" y="4652429"/>
                </a:cubicBezTo>
                <a:cubicBezTo>
                  <a:pt x="1199189" y="4622456"/>
                  <a:pt x="1167081" y="4571771"/>
                  <a:pt x="1184722" y="4534840"/>
                </a:cubicBezTo>
                <a:cubicBezTo>
                  <a:pt x="1182407" y="4499077"/>
                  <a:pt x="1175424" y="4460227"/>
                  <a:pt x="1172188" y="4437851"/>
                </a:cubicBezTo>
                <a:cubicBezTo>
                  <a:pt x="1161331" y="4428466"/>
                  <a:pt x="1178123" y="4398274"/>
                  <a:pt x="1165306" y="4400581"/>
                </a:cubicBezTo>
                <a:cubicBezTo>
                  <a:pt x="1171061" y="4389819"/>
                  <a:pt x="1173552" y="4346771"/>
                  <a:pt x="1168602" y="4335651"/>
                </a:cubicBezTo>
                <a:lnTo>
                  <a:pt x="1178384" y="4280215"/>
                </a:lnTo>
                <a:lnTo>
                  <a:pt x="1177294" y="4274660"/>
                </a:lnTo>
                <a:cubicBezTo>
                  <a:pt x="1177138" y="4268882"/>
                  <a:pt x="1177520" y="4251103"/>
                  <a:pt x="1177448" y="4245552"/>
                </a:cubicBezTo>
                <a:cubicBezTo>
                  <a:pt x="1177252" y="4244155"/>
                  <a:pt x="1177058" y="4242757"/>
                  <a:pt x="1176863" y="4241361"/>
                </a:cubicBezTo>
                <a:lnTo>
                  <a:pt x="1162386" y="4207167"/>
                </a:lnTo>
                <a:cubicBezTo>
                  <a:pt x="1162950" y="4202536"/>
                  <a:pt x="1174655" y="4199565"/>
                  <a:pt x="1174343" y="4192380"/>
                </a:cubicBezTo>
                <a:lnTo>
                  <a:pt x="1160516" y="4164062"/>
                </a:lnTo>
                <a:lnTo>
                  <a:pt x="1161365" y="4158623"/>
                </a:lnTo>
                <a:lnTo>
                  <a:pt x="1144878" y="4076261"/>
                </a:lnTo>
                <a:lnTo>
                  <a:pt x="1123687" y="4005692"/>
                </a:lnTo>
                <a:lnTo>
                  <a:pt x="1096720" y="3754257"/>
                </a:lnTo>
                <a:cubicBezTo>
                  <a:pt x="1083618" y="3639924"/>
                  <a:pt x="1064313" y="3636659"/>
                  <a:pt x="1047682" y="3517638"/>
                </a:cubicBezTo>
                <a:cubicBezTo>
                  <a:pt x="1048550" y="3477187"/>
                  <a:pt x="1049418" y="3436735"/>
                  <a:pt x="1050285" y="3396284"/>
                </a:cubicBezTo>
                <a:lnTo>
                  <a:pt x="1030166" y="3320814"/>
                </a:lnTo>
                <a:lnTo>
                  <a:pt x="1034128" y="3260443"/>
                </a:lnTo>
                <a:lnTo>
                  <a:pt x="1007751" y="3198916"/>
                </a:lnTo>
                <a:cubicBezTo>
                  <a:pt x="1003323" y="3193074"/>
                  <a:pt x="1001150" y="3187393"/>
                  <a:pt x="1000384" y="3181839"/>
                </a:cubicBezTo>
                <a:cubicBezTo>
                  <a:pt x="1000734" y="3176675"/>
                  <a:pt x="1001085" y="3171511"/>
                  <a:pt x="1001435" y="3166346"/>
                </a:cubicBezTo>
                <a:lnTo>
                  <a:pt x="968918" y="3112638"/>
                </a:lnTo>
                <a:cubicBezTo>
                  <a:pt x="957125" y="3092489"/>
                  <a:pt x="955617" y="3065232"/>
                  <a:pt x="934483" y="3031628"/>
                </a:cubicBezTo>
                <a:cubicBezTo>
                  <a:pt x="914631" y="2997037"/>
                  <a:pt x="908933" y="3005661"/>
                  <a:pt x="879229" y="2948196"/>
                </a:cubicBezTo>
                <a:cubicBezTo>
                  <a:pt x="850845" y="2897154"/>
                  <a:pt x="820829" y="2806798"/>
                  <a:pt x="798666" y="2761198"/>
                </a:cubicBezTo>
                <a:cubicBezTo>
                  <a:pt x="773970" y="2714562"/>
                  <a:pt x="758278" y="2715446"/>
                  <a:pt x="746962" y="2694939"/>
                </a:cubicBezTo>
                <a:lnTo>
                  <a:pt x="712796" y="2614779"/>
                </a:lnTo>
                <a:lnTo>
                  <a:pt x="697701" y="2600020"/>
                </a:lnTo>
                <a:cubicBezTo>
                  <a:pt x="697743" y="2598787"/>
                  <a:pt x="697784" y="2597555"/>
                  <a:pt x="697823" y="2596321"/>
                </a:cubicBezTo>
                <a:lnTo>
                  <a:pt x="679645" y="2572602"/>
                </a:lnTo>
                <a:lnTo>
                  <a:pt x="680789" y="2571831"/>
                </a:lnTo>
                <a:cubicBezTo>
                  <a:pt x="682946" y="2569560"/>
                  <a:pt x="683757" y="2566863"/>
                  <a:pt x="681771" y="2563200"/>
                </a:cubicBezTo>
                <a:cubicBezTo>
                  <a:pt x="705290" y="2562299"/>
                  <a:pt x="688388" y="2558438"/>
                  <a:pt x="680456" y="2547723"/>
                </a:cubicBezTo>
                <a:cubicBezTo>
                  <a:pt x="679482" y="2534148"/>
                  <a:pt x="677183" y="2493617"/>
                  <a:pt x="675922" y="2481749"/>
                </a:cubicBezTo>
                <a:lnTo>
                  <a:pt x="672894" y="2476509"/>
                </a:lnTo>
                <a:lnTo>
                  <a:pt x="673143" y="2476297"/>
                </a:lnTo>
                <a:cubicBezTo>
                  <a:pt x="673152" y="2474932"/>
                  <a:pt x="672405" y="2473126"/>
                  <a:pt x="670567" y="2470561"/>
                </a:cubicBezTo>
                <a:lnTo>
                  <a:pt x="667369" y="2466951"/>
                </a:lnTo>
                <a:lnTo>
                  <a:pt x="661495" y="2456785"/>
                </a:lnTo>
                <a:cubicBezTo>
                  <a:pt x="661510" y="2455387"/>
                  <a:pt x="661525" y="2453987"/>
                  <a:pt x="661540" y="2452588"/>
                </a:cubicBezTo>
                <a:lnTo>
                  <a:pt x="664540" y="2449913"/>
                </a:lnTo>
                <a:lnTo>
                  <a:pt x="663581" y="2449129"/>
                </a:lnTo>
                <a:cubicBezTo>
                  <a:pt x="653014" y="2444453"/>
                  <a:pt x="642406" y="2445872"/>
                  <a:pt x="663129" y="2426579"/>
                </a:cubicBezTo>
                <a:cubicBezTo>
                  <a:pt x="643271" y="2414167"/>
                  <a:pt x="657229" y="2404769"/>
                  <a:pt x="650205" y="2379928"/>
                </a:cubicBezTo>
                <a:cubicBezTo>
                  <a:pt x="634911" y="2374359"/>
                  <a:pt x="634260" y="2365346"/>
                  <a:pt x="638008" y="2354824"/>
                </a:cubicBezTo>
                <a:cubicBezTo>
                  <a:pt x="621083" y="2334576"/>
                  <a:pt x="620949" y="2310146"/>
                  <a:pt x="609851" y="2284299"/>
                </a:cubicBezTo>
                <a:lnTo>
                  <a:pt x="585585" y="2155739"/>
                </a:lnTo>
                <a:lnTo>
                  <a:pt x="581391" y="2152892"/>
                </a:lnTo>
                <a:cubicBezTo>
                  <a:pt x="578821" y="2150768"/>
                  <a:pt x="577525" y="2149149"/>
                  <a:pt x="577083" y="2147807"/>
                </a:cubicBezTo>
                <a:lnTo>
                  <a:pt x="577251" y="2147544"/>
                </a:lnTo>
                <a:lnTo>
                  <a:pt x="546845" y="2085601"/>
                </a:lnTo>
                <a:cubicBezTo>
                  <a:pt x="538270" y="2073917"/>
                  <a:pt x="486356" y="1955894"/>
                  <a:pt x="470837" y="1931362"/>
                </a:cubicBezTo>
                <a:lnTo>
                  <a:pt x="428154" y="1657167"/>
                </a:lnTo>
                <a:lnTo>
                  <a:pt x="392797" y="1510175"/>
                </a:lnTo>
                <a:cubicBezTo>
                  <a:pt x="380165" y="1504446"/>
                  <a:pt x="369910" y="1451095"/>
                  <a:pt x="372847" y="1440507"/>
                </a:cubicBezTo>
                <a:cubicBezTo>
                  <a:pt x="369015" y="1433783"/>
                  <a:pt x="338503" y="1376212"/>
                  <a:pt x="344479" y="1367690"/>
                </a:cubicBezTo>
                <a:cubicBezTo>
                  <a:pt x="332264" y="1342150"/>
                  <a:pt x="321736" y="1310521"/>
                  <a:pt x="299558" y="1287266"/>
                </a:cubicBezTo>
                <a:cubicBezTo>
                  <a:pt x="277380" y="1264010"/>
                  <a:pt x="259203" y="1269909"/>
                  <a:pt x="243216" y="1249403"/>
                </a:cubicBezTo>
                <a:cubicBezTo>
                  <a:pt x="227230" y="1228898"/>
                  <a:pt x="218454" y="1166841"/>
                  <a:pt x="203639" y="1164232"/>
                </a:cubicBezTo>
                <a:cubicBezTo>
                  <a:pt x="192352" y="1144923"/>
                  <a:pt x="198158" y="1133798"/>
                  <a:pt x="169195" y="1087898"/>
                </a:cubicBezTo>
                <a:cubicBezTo>
                  <a:pt x="139228" y="1002950"/>
                  <a:pt x="140891" y="969630"/>
                  <a:pt x="98775" y="910071"/>
                </a:cubicBezTo>
                <a:cubicBezTo>
                  <a:pt x="45025" y="831068"/>
                  <a:pt x="34038" y="817468"/>
                  <a:pt x="43820" y="712632"/>
                </a:cubicBezTo>
                <a:cubicBezTo>
                  <a:pt x="34816" y="659496"/>
                  <a:pt x="43273" y="613587"/>
                  <a:pt x="44748" y="591246"/>
                </a:cubicBezTo>
                <a:lnTo>
                  <a:pt x="36767" y="546725"/>
                </a:lnTo>
                <a:cubicBezTo>
                  <a:pt x="36093" y="528360"/>
                  <a:pt x="35418" y="509996"/>
                  <a:pt x="34744" y="491632"/>
                </a:cubicBezTo>
                <a:cubicBezTo>
                  <a:pt x="34670" y="458441"/>
                  <a:pt x="29296" y="473054"/>
                  <a:pt x="29222" y="439863"/>
                </a:cubicBezTo>
                <a:cubicBezTo>
                  <a:pt x="29152" y="439762"/>
                  <a:pt x="2578" y="397168"/>
                  <a:pt x="2507" y="397065"/>
                </a:cubicBezTo>
                <a:cubicBezTo>
                  <a:pt x="-7796" y="385479"/>
                  <a:pt x="17492" y="336832"/>
                  <a:pt x="9810" y="317232"/>
                </a:cubicBezTo>
                <a:lnTo>
                  <a:pt x="25323" y="268841"/>
                </a:lnTo>
                <a:cubicBezTo>
                  <a:pt x="20582" y="241406"/>
                  <a:pt x="55391" y="238509"/>
                  <a:pt x="50278" y="195107"/>
                </a:cubicBezTo>
                <a:cubicBezTo>
                  <a:pt x="49891" y="157638"/>
                  <a:pt x="41873" y="124837"/>
                  <a:pt x="47653" y="93413"/>
                </a:cubicBezTo>
                <a:cubicBezTo>
                  <a:pt x="41389" y="80245"/>
                  <a:pt x="38874" y="67990"/>
                  <a:pt x="48323" y="56668"/>
                </a:cubicBezTo>
                <a:cubicBezTo>
                  <a:pt x="46028" y="30349"/>
                  <a:pt x="37896" y="18658"/>
                  <a:pt x="38423" y="5323"/>
                </a:cubicBezTo>
                <a:lnTo>
                  <a:pt x="39875" y="1"/>
                </a:lnTo>
                <a:close/>
              </a:path>
            </a:pathLst>
          </a:custGeom>
        </p:spPr>
      </p:pic>
      <p:sp>
        <p:nvSpPr>
          <p:cNvPr id="2" name="Title 1"/>
          <p:cNvSpPr>
            <a:spLocks noGrp="1"/>
          </p:cNvSpPr>
          <p:nvPr>
            <p:ph type="ctrTitle"/>
          </p:nvPr>
        </p:nvSpPr>
        <p:spPr>
          <a:xfrm>
            <a:off x="370086" y="2421686"/>
            <a:ext cx="3161940" cy="1777163"/>
          </a:xfrm>
        </p:spPr>
        <p:txBody>
          <a:bodyPr>
            <a:normAutofit fontScale="90000"/>
          </a:bodyPr>
          <a:lstStyle/>
          <a:p>
            <a:pPr algn="l"/>
            <a:r>
              <a:rPr lang="en-US" sz="3600" dirty="0">
                <a:solidFill>
                  <a:schemeClr val="tx1">
                    <a:lumMod val="85000"/>
                    <a:lumOff val="15000"/>
                  </a:schemeClr>
                </a:solidFill>
                <a:ea typeface="+mj-lt"/>
                <a:cs typeface="+mj-lt"/>
              </a:rPr>
              <a:t>Small Beer: Smart Drinking for a Sustainable Future</a:t>
            </a:r>
            <a:endParaRPr lang="en-US" sz="3600" dirty="0">
              <a:solidFill>
                <a:schemeClr val="tx1">
                  <a:lumMod val="85000"/>
                  <a:lumOff val="15000"/>
                </a:schemeClr>
              </a:solidFill>
            </a:endParaRPr>
          </a:p>
        </p:txBody>
      </p:sp>
      <p:sp>
        <p:nvSpPr>
          <p:cNvPr id="3" name="Subtitle 2"/>
          <p:cNvSpPr>
            <a:spLocks noGrp="1"/>
          </p:cNvSpPr>
          <p:nvPr>
            <p:ph type="subTitle" idx="1"/>
          </p:nvPr>
        </p:nvSpPr>
        <p:spPr>
          <a:xfrm>
            <a:off x="486818" y="5005693"/>
            <a:ext cx="3306089" cy="665802"/>
          </a:xfrm>
        </p:spPr>
        <p:txBody>
          <a:bodyPr vert="horz" lIns="91440" tIns="45720" rIns="91440" bIns="45720" rtlCol="0">
            <a:noAutofit/>
          </a:bodyPr>
          <a:lstStyle/>
          <a:p>
            <a:pPr algn="l"/>
            <a:r>
              <a:rPr lang="en-US" sz="1400" b="1" dirty="0">
                <a:solidFill>
                  <a:schemeClr val="tx1">
                    <a:lumMod val="85000"/>
                    <a:lumOff val="15000"/>
                  </a:schemeClr>
                </a:solidFill>
              </a:rPr>
              <a:t>Student Name: Elena Alexandra Benghiac </a:t>
            </a:r>
          </a:p>
          <a:p>
            <a:pPr algn="l"/>
            <a:r>
              <a:rPr lang="en-US" sz="1400" b="1" dirty="0">
                <a:solidFill>
                  <a:schemeClr val="tx1">
                    <a:lumMod val="85000"/>
                    <a:lumOff val="15000"/>
                  </a:schemeClr>
                </a:solidFill>
              </a:rPr>
              <a:t>Student ID: 1812479</a:t>
            </a:r>
          </a:p>
        </p:txBody>
      </p:sp>
      <p:pic>
        <p:nvPicPr>
          <p:cNvPr id="6" name="Picture 5">
            <a:extLst>
              <a:ext uri="{FF2B5EF4-FFF2-40B4-BE49-F238E27FC236}">
                <a16:creationId xmlns:a16="http://schemas.microsoft.com/office/drawing/2014/main" id="{39BF416F-E82A-98A8-3C1E-9E824852185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971" y="275293"/>
            <a:ext cx="1921392" cy="2132745"/>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949D4D-916F-6284-3DBE-698BA7362D03}"/>
              </a:ext>
            </a:extLst>
          </p:cNvPr>
          <p:cNvSpPr>
            <a:spLocks noGrp="1"/>
          </p:cNvSpPr>
          <p:nvPr>
            <p:ph type="title"/>
          </p:nvPr>
        </p:nvSpPr>
        <p:spPr>
          <a:xfrm>
            <a:off x="686834" y="1153572"/>
            <a:ext cx="3200400" cy="4461163"/>
          </a:xfrm>
        </p:spPr>
        <p:txBody>
          <a:bodyPr>
            <a:normAutofit/>
          </a:bodyPr>
          <a:lstStyle/>
          <a:p>
            <a:r>
              <a:rPr lang="en-US" b="1">
                <a:solidFill>
                  <a:srgbClr val="FFFFFF"/>
                </a:solidFill>
                <a:latin typeface="Times New Roman"/>
                <a:cs typeface="Times New Roman"/>
              </a:rPr>
              <a:t>Business Overview</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B477CBE-574C-764C-A6B8-06A04EF2DABB}"/>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dirty="0">
                <a:ea typeface="+mn-lt"/>
                <a:cs typeface="+mn-lt"/>
              </a:rPr>
              <a:t>Small Beer Brew Co. is a craft brewery in the UK which specialises in low-alcohol beer (Small Beer, 2025).</a:t>
            </a:r>
            <a:endParaRPr lang="en-US" dirty="0"/>
          </a:p>
          <a:p>
            <a:r>
              <a:rPr lang="en-US" dirty="0">
                <a:ea typeface="+mn-lt"/>
                <a:cs typeface="+mn-lt"/>
              </a:rPr>
              <a:t>Its famous product is a craft beer with 2.8% ABV.</a:t>
            </a:r>
            <a:endParaRPr lang="en-US" dirty="0"/>
          </a:p>
          <a:p>
            <a:r>
              <a:rPr lang="en-US" dirty="0">
                <a:ea typeface="+mn-lt"/>
                <a:cs typeface="+mn-lt"/>
              </a:rPr>
              <a:t>Young professionals who are conscious about health are the brand’s target.</a:t>
            </a:r>
            <a:endParaRPr lang="en-US" dirty="0"/>
          </a:p>
          <a:p>
            <a:r>
              <a:rPr lang="en-US" dirty="0">
                <a:ea typeface="+mn-lt"/>
                <a:cs typeface="+mn-lt"/>
              </a:rPr>
              <a:t>It is planning an expansion in South Korea.</a:t>
            </a:r>
            <a:endParaRPr lang="en-US" dirty="0"/>
          </a:p>
          <a:p>
            <a:endParaRPr lang="en-US" dirty="0"/>
          </a:p>
        </p:txBody>
      </p:sp>
    </p:spTree>
    <p:extLst>
      <p:ext uri="{BB962C8B-B14F-4D97-AF65-F5344CB8AC3E}">
        <p14:creationId xmlns:p14="http://schemas.microsoft.com/office/powerpoint/2010/main" val="12596590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13C889-27E0-8CEA-51FC-754662E5E5B4}"/>
              </a:ext>
            </a:extLst>
          </p:cNvPr>
          <p:cNvSpPr>
            <a:spLocks noGrp="1"/>
          </p:cNvSpPr>
          <p:nvPr>
            <p:ph type="title"/>
          </p:nvPr>
        </p:nvSpPr>
        <p:spPr>
          <a:xfrm>
            <a:off x="586478" y="1683756"/>
            <a:ext cx="3115265" cy="2396359"/>
          </a:xfrm>
        </p:spPr>
        <p:txBody>
          <a:bodyPr anchor="b">
            <a:normAutofit/>
          </a:bodyPr>
          <a:lstStyle/>
          <a:p>
            <a:pPr algn="r"/>
            <a:r>
              <a:rPr lang="en-US" sz="4000" b="1">
                <a:solidFill>
                  <a:srgbClr val="FFFFFF"/>
                </a:solidFill>
                <a:latin typeface="Times New Roman"/>
                <a:cs typeface="Times New Roman"/>
              </a:rPr>
              <a:t>Mission, Aims &amp; Objectives</a:t>
            </a: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F2BCE5F9-2F52-D30F-D0C3-B8EB53B6B21D}"/>
              </a:ext>
            </a:extLst>
          </p:cNvPr>
          <p:cNvGraphicFramePr>
            <a:graphicFrameLocks noGrp="1"/>
          </p:cNvGraphicFramePr>
          <p:nvPr>
            <p:ph idx="1"/>
            <p:extLst>
              <p:ext uri="{D42A27DB-BD31-4B8C-83A1-F6EECF244321}">
                <p14:modId xmlns:p14="http://schemas.microsoft.com/office/powerpoint/2010/main" val="117747018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93015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A8F38EA-66D0-8927-83CE-BB56F0844D20}"/>
              </a:ext>
            </a:extLst>
          </p:cNvPr>
          <p:cNvSpPr>
            <a:spLocks noGrp="1"/>
          </p:cNvSpPr>
          <p:nvPr>
            <p:ph type="title"/>
          </p:nvPr>
        </p:nvSpPr>
        <p:spPr>
          <a:xfrm>
            <a:off x="1371597" y="348865"/>
            <a:ext cx="10044023" cy="877729"/>
          </a:xfrm>
        </p:spPr>
        <p:txBody>
          <a:bodyPr anchor="ctr">
            <a:normAutofit/>
          </a:bodyPr>
          <a:lstStyle/>
          <a:p>
            <a:r>
              <a:rPr lang="en-US" sz="4000" b="1">
                <a:solidFill>
                  <a:srgbClr val="FFFFFF"/>
                </a:solidFill>
                <a:latin typeface="Times New Roman"/>
                <a:cs typeface="Times New Roman"/>
              </a:rPr>
              <a:t>Product &amp; Unique Selling Proposition</a:t>
            </a: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9A532878-948E-7776-A9ED-D4B7C5265C36}"/>
              </a:ext>
            </a:extLst>
          </p:cNvPr>
          <p:cNvGraphicFramePr>
            <a:graphicFrameLocks noGrp="1"/>
          </p:cNvGraphicFramePr>
          <p:nvPr>
            <p:ph idx="1"/>
            <p:extLst>
              <p:ext uri="{D42A27DB-BD31-4B8C-83A1-F6EECF244321}">
                <p14:modId xmlns:p14="http://schemas.microsoft.com/office/powerpoint/2010/main" val="6074494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517140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7E3BE0-41C4-AF9B-2E15-F363B9B51DCF}"/>
              </a:ext>
            </a:extLst>
          </p:cNvPr>
          <p:cNvSpPr>
            <a:spLocks noGrp="1"/>
          </p:cNvSpPr>
          <p:nvPr>
            <p:ph type="title"/>
          </p:nvPr>
        </p:nvSpPr>
        <p:spPr>
          <a:xfrm>
            <a:off x="640080" y="325369"/>
            <a:ext cx="4368602" cy="1956841"/>
          </a:xfrm>
        </p:spPr>
        <p:txBody>
          <a:bodyPr anchor="b">
            <a:normAutofit/>
          </a:bodyPr>
          <a:lstStyle/>
          <a:p>
            <a:r>
              <a:rPr lang="en-US" sz="4200" b="1">
                <a:latin typeface="Times New Roman"/>
                <a:cs typeface="Times New Roman"/>
              </a:rPr>
              <a:t>Market Opportunity &amp; Research Insights </a:t>
            </a:r>
            <a:endParaRPr lang="en-US" sz="42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38E4971-16DA-808A-1B87-678F7D9C5EF9}"/>
              </a:ext>
            </a:extLst>
          </p:cNvPr>
          <p:cNvSpPr>
            <a:spLocks noGrp="1"/>
          </p:cNvSpPr>
          <p:nvPr>
            <p:ph idx="1"/>
          </p:nvPr>
        </p:nvSpPr>
        <p:spPr>
          <a:xfrm>
            <a:off x="640080" y="2872899"/>
            <a:ext cx="4243589" cy="3320668"/>
          </a:xfrm>
        </p:spPr>
        <p:txBody>
          <a:bodyPr vert="horz" lIns="91440" tIns="45720" rIns="91440" bIns="45720" rtlCol="0">
            <a:normAutofit/>
          </a:bodyPr>
          <a:lstStyle/>
          <a:p>
            <a:r>
              <a:rPr lang="en-US" sz="1400">
                <a:highlight>
                  <a:srgbClr val="FFFFFF"/>
                </a:highlight>
                <a:latin typeface="Times New Roman"/>
                <a:cs typeface="Times New Roman"/>
              </a:rPr>
              <a:t>The expansion chances are strong in South Korea, where the alcoholic beverage, beer, remains the most broadly consumed alcoholic beverage in the national industry of alcohol (Market Research, 2025). </a:t>
            </a:r>
            <a:endParaRPr lang="en-US" sz="1400"/>
          </a:p>
          <a:p>
            <a:r>
              <a:rPr lang="en-US" sz="1400">
                <a:highlight>
                  <a:srgbClr val="FFFFFF"/>
                </a:highlight>
                <a:latin typeface="Times New Roman"/>
                <a:cs typeface="Times New Roman"/>
              </a:rPr>
              <a:t>The domestic industry of alcohol exceeded the mark of 6 trillion Korean won in sales, demonstrating strong customer requirements for beer products (Statista, 2025). </a:t>
            </a:r>
            <a:endParaRPr lang="en-US" sz="1400"/>
          </a:p>
          <a:p>
            <a:r>
              <a:rPr lang="en-US" sz="1400">
                <a:highlight>
                  <a:srgbClr val="FFFFFF"/>
                </a:highlight>
                <a:latin typeface="Times New Roman"/>
                <a:cs typeface="Times New Roman"/>
              </a:rPr>
              <a:t>The low and non alcoholic segment of beverages is swiftly developing, reaching a mark of 1.1 trillion moon in the year 2023 (Schmidt, 2026). </a:t>
            </a:r>
            <a:endParaRPr lang="en-US" sz="1400"/>
          </a:p>
          <a:p>
            <a:r>
              <a:rPr lang="en-US" sz="1400">
                <a:highlight>
                  <a:srgbClr val="FFFFFF"/>
                </a:highlight>
                <a:latin typeface="Times New Roman"/>
                <a:cs typeface="Times New Roman"/>
              </a:rPr>
              <a:t>The findings of the survey also demonstrate that more than 75% of the participants prefer moderation and sustainability while choosing beverages. </a:t>
            </a:r>
            <a:endParaRPr lang="en-US" sz="1400"/>
          </a:p>
        </p:txBody>
      </p:sp>
      <p:pic>
        <p:nvPicPr>
          <p:cNvPr id="4" name="Picture 3" descr="A group of cans in a cardboard box&#10;&#10;AI-generated content may be incorrect.">
            <a:extLst>
              <a:ext uri="{FF2B5EF4-FFF2-40B4-BE49-F238E27FC236}">
                <a16:creationId xmlns:a16="http://schemas.microsoft.com/office/drawing/2014/main" id="{6DF52FD7-E75B-AC6D-CA2E-411F8FEF1AF5}"/>
              </a:ext>
            </a:extLst>
          </p:cNvPr>
          <p:cNvPicPr>
            <a:picLocks noChangeAspect="1"/>
          </p:cNvPicPr>
          <p:nvPr/>
        </p:nvPicPr>
        <p:blipFill>
          <a:blip r:embed="rId3"/>
          <a:srcRect t="30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1030671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348206-2A47-CF45-84C7-3ACC305BBC15}"/>
              </a:ext>
            </a:extLst>
          </p:cNvPr>
          <p:cNvSpPr>
            <a:spLocks noGrp="1"/>
          </p:cNvSpPr>
          <p:nvPr>
            <p:ph type="title"/>
          </p:nvPr>
        </p:nvSpPr>
        <p:spPr>
          <a:xfrm>
            <a:off x="793662" y="386930"/>
            <a:ext cx="10066122" cy="1298448"/>
          </a:xfrm>
        </p:spPr>
        <p:txBody>
          <a:bodyPr anchor="b">
            <a:normAutofit/>
          </a:bodyPr>
          <a:lstStyle/>
          <a:p>
            <a:r>
              <a:rPr lang="en-US" sz="4800" b="1">
                <a:latin typeface="Times New Roman"/>
                <a:cs typeface="Times New Roman"/>
              </a:rPr>
              <a:t>Business Model, SWOT &amp; Finance</a:t>
            </a:r>
            <a:endParaRPr lang="en-US" sz="4800"/>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FFABD6E-9E27-C801-A478-91F78078503B}"/>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US" sz="1400" dirty="0">
                <a:highlight>
                  <a:srgbClr val="FFFFFF"/>
                </a:highlight>
                <a:latin typeface="Times New Roman"/>
                <a:cs typeface="Times New Roman"/>
              </a:rPr>
              <a:t>The expansion will function through a restrictive structure organisation assisted by planned collaborations of distribution in Seoul to encourage the logistics and market entry (Kim et al., 2022). </a:t>
            </a:r>
            <a:endParaRPr lang="en-US" sz="1400" dirty="0"/>
          </a:p>
          <a:p>
            <a:r>
              <a:rPr lang="en-US" sz="1400" dirty="0">
                <a:highlight>
                  <a:srgbClr val="FFFFFF"/>
                </a:highlight>
                <a:latin typeface="Times New Roman"/>
                <a:cs typeface="Times New Roman"/>
              </a:rPr>
              <a:t>A global advertising team will administer the digital promotions, whereas local distributors will administer hospitality and retail channels of sales. </a:t>
            </a:r>
            <a:endParaRPr lang="en-US" sz="1400" dirty="0"/>
          </a:p>
          <a:p>
            <a:r>
              <a:rPr lang="en-US" sz="1400" dirty="0">
                <a:highlight>
                  <a:srgbClr val="FFFFFF"/>
                </a:highlight>
                <a:latin typeface="Times New Roman"/>
                <a:cs typeface="Times New Roman"/>
              </a:rPr>
              <a:t>The SWOT analysis demonstrates strong differentiation, specifically through the low alcohol by volume innovation and sustainable branding that strengthen the market positioning. </a:t>
            </a:r>
            <a:endParaRPr lang="en-US" sz="1400" dirty="0"/>
          </a:p>
          <a:p>
            <a:r>
              <a:rPr lang="en-US" sz="1400" dirty="0">
                <a:highlight>
                  <a:srgbClr val="FFFFFF"/>
                </a:highlight>
                <a:latin typeface="Times New Roman"/>
                <a:cs typeface="Times New Roman"/>
              </a:rPr>
              <a:t>Developing interest of customers in healthier beverages and the segment of moderate drinking beer assists long term development chances (Jin and Jin, 2024). </a:t>
            </a:r>
            <a:endParaRPr lang="en-US" sz="1400" dirty="0"/>
          </a:p>
        </p:txBody>
      </p:sp>
      <p:pic>
        <p:nvPicPr>
          <p:cNvPr id="4" name="Picture 3" descr="A glass of beer with foam on top&#10;&#10;AI-generated content may be incorrect.">
            <a:extLst>
              <a:ext uri="{FF2B5EF4-FFF2-40B4-BE49-F238E27FC236}">
                <a16:creationId xmlns:a16="http://schemas.microsoft.com/office/drawing/2014/main" id="{9B9B5066-071B-F5A9-A68E-3AD94577A92B}"/>
              </a:ext>
            </a:extLst>
          </p:cNvPr>
          <p:cNvPicPr>
            <a:picLocks noChangeAspect="1"/>
          </p:cNvPicPr>
          <p:nvPr/>
        </p:nvPicPr>
        <p:blipFill>
          <a:blip r:embed="rId3"/>
          <a:stretch>
            <a:fillRect/>
          </a:stretch>
        </p:blipFill>
        <p:spPr>
          <a:xfrm>
            <a:off x="5911532" y="3073121"/>
            <a:ext cx="5150277" cy="2536511"/>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727907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98712D-586A-6040-2C8A-36DB6A1CA3CC}"/>
              </a:ext>
            </a:extLst>
          </p:cNvPr>
          <p:cNvSpPr>
            <a:spLocks noGrp="1"/>
          </p:cNvSpPr>
          <p:nvPr>
            <p:ph type="title"/>
          </p:nvPr>
        </p:nvSpPr>
        <p:spPr>
          <a:xfrm>
            <a:off x="1171074" y="1396686"/>
            <a:ext cx="3240506" cy="4064628"/>
          </a:xfrm>
        </p:spPr>
        <p:txBody>
          <a:bodyPr>
            <a:normAutofit/>
          </a:bodyPr>
          <a:lstStyle/>
          <a:p>
            <a:r>
              <a:rPr lang="en-US" b="1">
                <a:solidFill>
                  <a:srgbClr val="FFFFFF"/>
                </a:solidFill>
                <a:latin typeface="Times New Roman"/>
                <a:cs typeface="Times New Roman"/>
              </a:rPr>
              <a:t>12-Month Marketing Strategy</a:t>
            </a:r>
            <a:endParaRPr lang="en-US">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B368B65-21DC-F8DD-1BA8-483929282DE3}"/>
              </a:ext>
            </a:extLst>
          </p:cNvPr>
          <p:cNvSpPr>
            <a:spLocks noGrp="1"/>
          </p:cNvSpPr>
          <p:nvPr>
            <p:ph idx="1"/>
          </p:nvPr>
        </p:nvSpPr>
        <p:spPr>
          <a:xfrm>
            <a:off x="5370153" y="1526033"/>
            <a:ext cx="5536397" cy="3935281"/>
          </a:xfrm>
        </p:spPr>
        <p:txBody>
          <a:bodyPr vert="horz" lIns="91440" tIns="45720" rIns="91440" bIns="45720" rtlCol="0">
            <a:normAutofit/>
          </a:bodyPr>
          <a:lstStyle/>
          <a:p>
            <a:pPr algn="just"/>
            <a:r>
              <a:rPr lang="en-US" sz="1800" dirty="0">
                <a:highlight>
                  <a:srgbClr val="FFFFFF"/>
                </a:highlight>
                <a:latin typeface="Times New Roman"/>
                <a:cs typeface="Times New Roman"/>
              </a:rPr>
              <a:t>The initial year of the advertising approach emphasised developing brand mindfulness and introducing the advantages of low alcoholic craft beer to new customers. </a:t>
            </a:r>
            <a:endParaRPr lang="en-US" sz="1800" dirty="0"/>
          </a:p>
          <a:p>
            <a:pPr algn="just"/>
            <a:r>
              <a:rPr lang="en-US" sz="1800" dirty="0">
                <a:highlight>
                  <a:srgbClr val="FFFFFF"/>
                </a:highlight>
                <a:latin typeface="Times New Roman"/>
                <a:cs typeface="Times New Roman"/>
              </a:rPr>
              <a:t>Channels of digital advertising, like influencer association, social media campaigns and online marketing, will be the major promotional tools (Dwivedi et al., 2021). </a:t>
            </a:r>
            <a:endParaRPr lang="en-US" sz="1800" dirty="0"/>
          </a:p>
          <a:p>
            <a:pPr algn="just"/>
            <a:r>
              <a:rPr lang="en-US" sz="1800" dirty="0">
                <a:highlight>
                  <a:srgbClr val="FFFFFF"/>
                </a:highlight>
                <a:latin typeface="Times New Roman"/>
                <a:cs typeface="Times New Roman"/>
              </a:rPr>
              <a:t>The activities of search engine optimisation will target keywords such as sustainable beer and low ABV craft beer to enhance online visibility. </a:t>
            </a:r>
            <a:endParaRPr lang="en-US" sz="1800" dirty="0"/>
          </a:p>
          <a:p>
            <a:pPr algn="just"/>
            <a:r>
              <a:rPr lang="en-US" sz="1800" dirty="0">
                <a:highlight>
                  <a:srgbClr val="FFFFFF"/>
                </a:highlight>
                <a:latin typeface="Times New Roman"/>
                <a:cs typeface="Times New Roman"/>
              </a:rPr>
              <a:t>This approach synchronises with the Canva advertising materials and the Wix website generated throughout the project. </a:t>
            </a:r>
            <a:endParaRPr lang="en-US" sz="1800" dirty="0"/>
          </a:p>
        </p:txBody>
      </p:sp>
    </p:spTree>
    <p:extLst>
      <p:ext uri="{BB962C8B-B14F-4D97-AF65-F5344CB8AC3E}">
        <p14:creationId xmlns:p14="http://schemas.microsoft.com/office/powerpoint/2010/main" val="14507065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E12981-D6EB-4776-1AA7-BEA4B12E86FE}"/>
              </a:ext>
            </a:extLst>
          </p:cNvPr>
          <p:cNvSpPr>
            <a:spLocks noGrp="1"/>
          </p:cNvSpPr>
          <p:nvPr>
            <p:ph type="title"/>
          </p:nvPr>
        </p:nvSpPr>
        <p:spPr>
          <a:xfrm>
            <a:off x="586478" y="1683756"/>
            <a:ext cx="3115265" cy="2396359"/>
          </a:xfrm>
        </p:spPr>
        <p:txBody>
          <a:bodyPr anchor="b">
            <a:normAutofit/>
          </a:bodyPr>
          <a:lstStyle/>
          <a:p>
            <a:pPr algn="r"/>
            <a:r>
              <a:rPr lang="en-US" sz="4000" b="1">
                <a:solidFill>
                  <a:srgbClr val="FFFFFF"/>
                </a:solidFill>
                <a:latin typeface="Times New Roman"/>
                <a:ea typeface="Times New Roman"/>
                <a:cs typeface="Times New Roman"/>
              </a:rPr>
              <a:t>Branding Strategy </a:t>
            </a: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F2383ECC-9183-6636-1584-3196FEF5F876}"/>
              </a:ext>
            </a:extLst>
          </p:cNvPr>
          <p:cNvGraphicFramePr>
            <a:graphicFrameLocks noGrp="1"/>
          </p:cNvGraphicFramePr>
          <p:nvPr>
            <p:ph idx="1"/>
            <p:extLst>
              <p:ext uri="{D42A27DB-BD31-4B8C-83A1-F6EECF244321}">
                <p14:modId xmlns:p14="http://schemas.microsoft.com/office/powerpoint/2010/main" val="312099106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323387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25D255-CF71-2125-21FC-6E22E634DB7D}"/>
              </a:ext>
            </a:extLst>
          </p:cNvPr>
          <p:cNvSpPr>
            <a:spLocks noGrp="1"/>
          </p:cNvSpPr>
          <p:nvPr>
            <p:ph type="title"/>
          </p:nvPr>
        </p:nvSpPr>
        <p:spPr>
          <a:xfrm>
            <a:off x="838201" y="365125"/>
            <a:ext cx="5251316" cy="1807305"/>
          </a:xfrm>
        </p:spPr>
        <p:txBody>
          <a:bodyPr>
            <a:normAutofit/>
          </a:bodyPr>
          <a:lstStyle/>
          <a:p>
            <a:r>
              <a:rPr lang="en-US" b="1">
                <a:latin typeface="Times New Roman"/>
                <a:cs typeface="Times New Roman"/>
              </a:rPr>
              <a:t>Example Marketing Materials</a:t>
            </a:r>
            <a:endParaRPr lang="en-US"/>
          </a:p>
        </p:txBody>
      </p:sp>
      <p:sp>
        <p:nvSpPr>
          <p:cNvPr id="3" name="Content Placeholder 2">
            <a:extLst>
              <a:ext uri="{FF2B5EF4-FFF2-40B4-BE49-F238E27FC236}">
                <a16:creationId xmlns:a16="http://schemas.microsoft.com/office/drawing/2014/main" id="{BA320AEA-ED96-8554-FBB4-0B9395D17505}"/>
              </a:ext>
            </a:extLst>
          </p:cNvPr>
          <p:cNvSpPr>
            <a:spLocks noGrp="1"/>
          </p:cNvSpPr>
          <p:nvPr>
            <p:ph idx="1"/>
          </p:nvPr>
        </p:nvSpPr>
        <p:spPr>
          <a:xfrm>
            <a:off x="838200" y="2333297"/>
            <a:ext cx="4619621" cy="3843666"/>
          </a:xfrm>
        </p:spPr>
        <p:txBody>
          <a:bodyPr vert="horz" lIns="91440" tIns="45720" rIns="91440" bIns="45720" rtlCol="0">
            <a:normAutofit/>
          </a:bodyPr>
          <a:lstStyle/>
          <a:p>
            <a:r>
              <a:rPr lang="en-US" sz="1700" dirty="0">
                <a:highlight>
                  <a:srgbClr val="FFFFFF"/>
                </a:highlight>
                <a:latin typeface="Times New Roman"/>
                <a:cs typeface="Times New Roman"/>
              </a:rPr>
              <a:t>Numerous advertising materials were structured to encourage the brand, comprising promotional posters, social media marketing, and digital campaign visuals. </a:t>
            </a:r>
            <a:endParaRPr lang="en-US" sz="1700" dirty="0"/>
          </a:p>
          <a:p>
            <a:r>
              <a:rPr lang="en-US" sz="1700" dirty="0">
                <a:highlight>
                  <a:srgbClr val="FFFFFF"/>
                </a:highlight>
                <a:latin typeface="Times New Roman"/>
                <a:cs typeface="Times New Roman"/>
              </a:rPr>
              <a:t>A search engine optimised website was also developed utilising WIX, permitting consumers to learn more about the brand and its message of sustainability. </a:t>
            </a:r>
            <a:endParaRPr lang="en-US" sz="1700" dirty="0"/>
          </a:p>
          <a:p>
            <a:r>
              <a:rPr lang="en-US" sz="1700" dirty="0">
                <a:highlight>
                  <a:srgbClr val="FFFFFF"/>
                </a:highlight>
                <a:latin typeface="Times New Roman"/>
                <a:cs typeface="Times New Roman"/>
              </a:rPr>
              <a:t>Campaign slogans like the Light on ABV and Easy on Tomorrow highlight the advantages of moderate drinking. </a:t>
            </a:r>
            <a:endParaRPr lang="en-US" sz="1700" dirty="0"/>
          </a:p>
          <a:p>
            <a:r>
              <a:rPr lang="en-US" sz="1700" dirty="0">
                <a:highlight>
                  <a:srgbClr val="FFFFFF"/>
                </a:highlight>
                <a:latin typeface="Times New Roman"/>
                <a:cs typeface="Times New Roman"/>
              </a:rPr>
              <a:t>Sustainability messages, such as 100% recyclable- Brewed better focuses on ecological accountability. </a:t>
            </a:r>
            <a:endParaRPr lang="en-US" sz="1700" dirty="0"/>
          </a:p>
        </p:txBody>
      </p:sp>
      <p:pic>
        <p:nvPicPr>
          <p:cNvPr id="4" name="Picture 3" descr="A bucket of beer with ice and a bottle opener&#10;&#10;AI-generated content may be incorrect.">
            <a:extLst>
              <a:ext uri="{FF2B5EF4-FFF2-40B4-BE49-F238E27FC236}">
                <a16:creationId xmlns:a16="http://schemas.microsoft.com/office/drawing/2014/main" id="{DB54FDE1-685F-1915-0A2B-4FF5713AA315}"/>
              </a:ext>
            </a:extLst>
          </p:cNvPr>
          <p:cNvPicPr>
            <a:picLocks noChangeAspect="1"/>
          </p:cNvPicPr>
          <p:nvPr/>
        </p:nvPicPr>
        <p:blipFill>
          <a:blip r:embed="rId3"/>
          <a:srcRect l="10531" r="2522"/>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7092181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4AAB1E-1D46-BA6B-9085-FBEB02DEB51F}"/>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b="1" kern="1200">
                <a:solidFill>
                  <a:schemeClr val="bg1"/>
                </a:solidFill>
                <a:latin typeface="+mj-lt"/>
                <a:ea typeface="+mj-ea"/>
                <a:cs typeface="+mj-cs"/>
              </a:rPr>
              <a:t>£100k Investment Allocation</a:t>
            </a:r>
            <a:endParaRPr lang="en-US" sz="3200" kern="1200">
              <a:solidFill>
                <a:schemeClr val="bg1"/>
              </a:solidFill>
              <a:latin typeface="+mj-lt"/>
              <a:ea typeface="+mj-ea"/>
              <a:cs typeface="+mj-cs"/>
            </a:endParaRPr>
          </a:p>
        </p:txBody>
      </p:sp>
      <p:graphicFrame>
        <p:nvGraphicFramePr>
          <p:cNvPr id="5" name="Table 4">
            <a:extLst>
              <a:ext uri="{FF2B5EF4-FFF2-40B4-BE49-F238E27FC236}">
                <a16:creationId xmlns:a16="http://schemas.microsoft.com/office/drawing/2014/main" id="{2D8E4BED-D0A9-8DE4-F2C9-40F27A671C31}"/>
              </a:ext>
            </a:extLst>
          </p:cNvPr>
          <p:cNvGraphicFramePr>
            <a:graphicFrameLocks noGrp="1"/>
          </p:cNvGraphicFramePr>
          <p:nvPr/>
        </p:nvGraphicFramePr>
        <p:xfrm>
          <a:off x="1065628" y="1675227"/>
          <a:ext cx="10060745" cy="4394203"/>
        </p:xfrm>
        <a:graphic>
          <a:graphicData uri="http://schemas.openxmlformats.org/drawingml/2006/table">
            <a:tbl>
              <a:tblPr firstRow="1" bandRow="1">
                <a:noFill/>
                <a:tableStyleId>{5C22544A-7EE6-4342-B048-85BDC9FD1C3A}</a:tableStyleId>
              </a:tblPr>
              <a:tblGrid>
                <a:gridCol w="2881392">
                  <a:extLst>
                    <a:ext uri="{9D8B030D-6E8A-4147-A177-3AD203B41FA5}">
                      <a16:colId xmlns:a16="http://schemas.microsoft.com/office/drawing/2014/main" val="4176588837"/>
                    </a:ext>
                  </a:extLst>
                </a:gridCol>
                <a:gridCol w="1595412">
                  <a:extLst>
                    <a:ext uri="{9D8B030D-6E8A-4147-A177-3AD203B41FA5}">
                      <a16:colId xmlns:a16="http://schemas.microsoft.com/office/drawing/2014/main" val="2692859984"/>
                    </a:ext>
                  </a:extLst>
                </a:gridCol>
                <a:gridCol w="5583941">
                  <a:extLst>
                    <a:ext uri="{9D8B030D-6E8A-4147-A177-3AD203B41FA5}">
                      <a16:colId xmlns:a16="http://schemas.microsoft.com/office/drawing/2014/main" val="3552329523"/>
                    </a:ext>
                  </a:extLst>
                </a:gridCol>
              </a:tblGrid>
              <a:tr h="543963">
                <a:tc>
                  <a:txBody>
                    <a:bodyPr/>
                    <a:lstStyle/>
                    <a:p>
                      <a:pPr algn="just" rtl="0" fontAlgn="t">
                        <a:buNone/>
                      </a:pPr>
                      <a:r>
                        <a:rPr lang="en-US" sz="2200" b="0" cap="none" spc="0">
                          <a:solidFill>
                            <a:schemeClr val="tx1"/>
                          </a:solidFill>
                          <a:effectLst/>
                          <a:latin typeface="Times New Roman" panose="02020603050405020304" pitchFamily="18" charset="0"/>
                        </a:rPr>
                        <a:t>Investment Area </a:t>
                      </a:r>
                      <a:endParaRPr lang="en-US" sz="2200" b="0" cap="none" spc="0">
                        <a:solidFill>
                          <a:schemeClr val="tx1"/>
                        </a:solidFill>
                        <a:effectLst/>
                      </a:endParaRPr>
                    </a:p>
                  </a:txBody>
                  <a:tcPr marL="0" marR="127491" marT="25498" marB="127491" anchor="b">
                    <a:lnL w="12700" cmpd="sng">
                      <a:noFill/>
                    </a:lnL>
                    <a:lnR w="12700" cmpd="sng">
                      <a:noFill/>
                    </a:lnR>
                    <a:lnT w="9525" cap="flat" cmpd="sng" algn="ctr">
                      <a:noFill/>
                      <a:prstDash val="solid"/>
                    </a:lnT>
                    <a:lnB w="38100" cmpd="sng">
                      <a:noFill/>
                    </a:lnB>
                    <a:noFill/>
                  </a:tcPr>
                </a:tc>
                <a:tc>
                  <a:txBody>
                    <a:bodyPr/>
                    <a:lstStyle/>
                    <a:p>
                      <a:pPr algn="just" rtl="0" fontAlgn="t">
                        <a:buNone/>
                      </a:pPr>
                      <a:r>
                        <a:rPr lang="en-US" sz="2200" b="0" cap="none" spc="0">
                          <a:solidFill>
                            <a:schemeClr val="tx1"/>
                          </a:solidFill>
                          <a:effectLst/>
                          <a:latin typeface="Times New Roman" panose="02020603050405020304" pitchFamily="18" charset="0"/>
                        </a:rPr>
                        <a:t>Budget (£) </a:t>
                      </a:r>
                      <a:endParaRPr lang="en-US" sz="2200" b="0" cap="none" spc="0">
                        <a:solidFill>
                          <a:schemeClr val="tx1"/>
                        </a:solidFill>
                        <a:effectLst/>
                      </a:endParaRPr>
                    </a:p>
                  </a:txBody>
                  <a:tcPr marL="0" marR="127491" marT="25498" marB="127491" anchor="b">
                    <a:lnL w="12700" cmpd="sng">
                      <a:noFill/>
                    </a:lnL>
                    <a:lnR w="12700" cmpd="sng">
                      <a:noFill/>
                    </a:lnR>
                    <a:lnT w="9525" cap="flat" cmpd="sng" algn="ctr">
                      <a:noFill/>
                      <a:prstDash val="solid"/>
                    </a:lnT>
                    <a:lnB w="38100" cmpd="sng">
                      <a:noFill/>
                    </a:lnB>
                    <a:noFill/>
                  </a:tcPr>
                </a:tc>
                <a:tc>
                  <a:txBody>
                    <a:bodyPr/>
                    <a:lstStyle/>
                    <a:p>
                      <a:pPr algn="just" rtl="0" fontAlgn="t">
                        <a:buNone/>
                      </a:pPr>
                      <a:r>
                        <a:rPr lang="en-US" sz="2200" b="0" cap="none" spc="0">
                          <a:solidFill>
                            <a:schemeClr val="tx1"/>
                          </a:solidFill>
                          <a:effectLst/>
                          <a:latin typeface="Times New Roman" panose="02020603050405020304" pitchFamily="18" charset="0"/>
                        </a:rPr>
                        <a:t>Purpose </a:t>
                      </a:r>
                      <a:endParaRPr lang="en-US" sz="2200" b="0" cap="none" spc="0">
                        <a:solidFill>
                          <a:schemeClr val="tx1"/>
                        </a:solidFill>
                        <a:effectLst/>
                      </a:endParaRPr>
                    </a:p>
                  </a:txBody>
                  <a:tcPr marL="0" marR="127491" marT="25498" marB="127491" anchor="b">
                    <a:lnL w="12700" cmpd="sng">
                      <a:noFill/>
                    </a:lnL>
                    <a:lnR w="12700" cmpd="sng">
                      <a:noFill/>
                    </a:lnR>
                    <a:lnT w="9525" cap="flat" cmpd="sng" algn="ctr">
                      <a:noFill/>
                      <a:prstDash val="solid"/>
                    </a:lnT>
                    <a:lnB w="38100" cmpd="sng">
                      <a:noFill/>
                    </a:lnB>
                    <a:noFill/>
                  </a:tcPr>
                </a:tc>
                <a:extLst>
                  <a:ext uri="{0D108BD9-81ED-4DB2-BD59-A6C34878D82A}">
                    <a16:rowId xmlns:a16="http://schemas.microsoft.com/office/drawing/2014/main" val="481548035"/>
                  </a:ext>
                </a:extLst>
              </a:tr>
              <a:tr h="726701">
                <a:tc>
                  <a:txBody>
                    <a:bodyPr/>
                    <a:lstStyle/>
                    <a:p>
                      <a:pPr algn="just" rtl="0" fontAlgn="t">
                        <a:buNone/>
                      </a:pPr>
                      <a:r>
                        <a:rPr lang="en-US" sz="1700" cap="none" spc="0">
                          <a:solidFill>
                            <a:schemeClr val="tx1"/>
                          </a:solidFill>
                          <a:effectLst/>
                          <a:latin typeface="Times New Roman" panose="02020603050405020304" pitchFamily="18" charset="0"/>
                        </a:rPr>
                        <a:t>Digital Marketing Campaigns </a:t>
                      </a:r>
                      <a:endParaRPr lang="en-US" sz="1700" cap="none" spc="0">
                        <a:solidFill>
                          <a:schemeClr val="tx1"/>
                        </a:solidFill>
                        <a:effectLst/>
                      </a:endParaRPr>
                    </a:p>
                  </a:txBody>
                  <a:tcPr marL="0" marR="127491" marT="38247" marB="127491">
                    <a:lnL w="12700" cmpd="sng">
                      <a:noFill/>
                      <a:prstDash val="solid"/>
                    </a:lnL>
                    <a:lnR w="12700" cmpd="sng">
                      <a:noFill/>
                      <a:prstDash val="solid"/>
                    </a:lnR>
                    <a:lnT w="38100" cmpd="sng">
                      <a:noFill/>
                    </a:lnT>
                    <a:lnB w="9525" cap="flat" cmpd="sng" algn="ctr">
                      <a:solidFill>
                        <a:schemeClr val="tx1"/>
                      </a:solidFill>
                      <a:prstDash val="solid"/>
                    </a:lnB>
                    <a:noFill/>
                  </a:tcPr>
                </a:tc>
                <a:tc>
                  <a:txBody>
                    <a:bodyPr/>
                    <a:lstStyle/>
                    <a:p>
                      <a:pPr algn="just" rtl="0" fontAlgn="t">
                        <a:buNone/>
                      </a:pPr>
                      <a:r>
                        <a:rPr lang="en-US" sz="1700" cap="none" spc="0">
                          <a:solidFill>
                            <a:schemeClr val="tx1"/>
                          </a:solidFill>
                          <a:effectLst/>
                          <a:latin typeface="Times New Roman" panose="02020603050405020304" pitchFamily="18" charset="0"/>
                        </a:rPr>
                        <a:t>30,000 </a:t>
                      </a:r>
                      <a:endParaRPr lang="en-US" sz="1700" cap="none" spc="0">
                        <a:solidFill>
                          <a:schemeClr val="tx1"/>
                        </a:solidFill>
                        <a:effectLst/>
                      </a:endParaRPr>
                    </a:p>
                  </a:txBody>
                  <a:tcPr marL="0" marR="127491" marT="38247" marB="127491">
                    <a:lnL w="12700" cmpd="sng">
                      <a:noFill/>
                      <a:prstDash val="solid"/>
                    </a:lnL>
                    <a:lnR w="12700" cmpd="sng">
                      <a:noFill/>
                      <a:prstDash val="solid"/>
                    </a:lnR>
                    <a:lnT w="38100" cmpd="sng">
                      <a:noFill/>
                    </a:lnT>
                    <a:lnB w="9525" cap="flat" cmpd="sng" algn="ctr">
                      <a:solidFill>
                        <a:schemeClr val="tx1"/>
                      </a:solidFill>
                      <a:prstDash val="solid"/>
                    </a:lnB>
                    <a:noFill/>
                  </a:tcPr>
                </a:tc>
                <a:tc>
                  <a:txBody>
                    <a:bodyPr/>
                    <a:lstStyle/>
                    <a:p>
                      <a:pPr algn="just" rtl="0" fontAlgn="t">
                        <a:buNone/>
                      </a:pPr>
                      <a:r>
                        <a:rPr lang="en-US" sz="1700" cap="none" spc="0">
                          <a:solidFill>
                            <a:schemeClr val="tx1"/>
                          </a:solidFill>
                          <a:effectLst/>
                          <a:latin typeface="Times New Roman" panose="02020603050405020304" pitchFamily="18" charset="0"/>
                        </a:rPr>
                        <a:t>Social media advertising, influencer partnerships, and targeted digital promotions to build brand awareness </a:t>
                      </a:r>
                      <a:endParaRPr lang="en-US" sz="1700" cap="none" spc="0">
                        <a:solidFill>
                          <a:schemeClr val="tx1"/>
                        </a:solidFill>
                        <a:effectLst/>
                      </a:endParaRPr>
                    </a:p>
                  </a:txBody>
                  <a:tcPr marL="0" marR="127491" marT="38247" marB="127491">
                    <a:lnL w="12700" cmpd="sng">
                      <a:noFill/>
                      <a:prstDash val="solid"/>
                    </a:lnL>
                    <a:lnR w="12700" cmpd="sng">
                      <a:noFill/>
                      <a:prstDash val="solid"/>
                    </a:lnR>
                    <a:lnT w="38100" cmpd="sng">
                      <a:noFill/>
                    </a:lnT>
                    <a:lnB w="9525" cap="flat" cmpd="sng" algn="ctr">
                      <a:solidFill>
                        <a:schemeClr val="tx1"/>
                      </a:solidFill>
                      <a:prstDash val="solid"/>
                    </a:lnB>
                    <a:noFill/>
                  </a:tcPr>
                </a:tc>
                <a:extLst>
                  <a:ext uri="{0D108BD9-81ED-4DB2-BD59-A6C34878D82A}">
                    <a16:rowId xmlns:a16="http://schemas.microsoft.com/office/drawing/2014/main" val="2110618456"/>
                  </a:ext>
                </a:extLst>
              </a:tr>
              <a:tr h="726701">
                <a:tc>
                  <a:txBody>
                    <a:bodyPr/>
                    <a:lstStyle/>
                    <a:p>
                      <a:pPr algn="just" rtl="0" fontAlgn="t">
                        <a:buNone/>
                      </a:pPr>
                      <a:r>
                        <a:rPr lang="en-US" sz="1700" cap="none" spc="0">
                          <a:solidFill>
                            <a:schemeClr val="tx1"/>
                          </a:solidFill>
                          <a:effectLst/>
                          <a:latin typeface="Times New Roman" panose="02020603050405020304" pitchFamily="18" charset="0"/>
                        </a:rPr>
                        <a:t>Market Entry &amp; Distribution </a:t>
                      </a:r>
                      <a:endParaRPr lang="en-US" sz="1700" cap="none" spc="0">
                        <a:solidFill>
                          <a:schemeClr val="tx1"/>
                        </a:solidFill>
                        <a:effectLst/>
                      </a:endParaRPr>
                    </a:p>
                  </a:txBody>
                  <a:tcPr marL="0" marR="127491" marT="38247" marB="127491">
                    <a:lnL w="12700" cmpd="sng">
                      <a:noFill/>
                      <a:prstDash val="solid"/>
                    </a:lnL>
                    <a:lnR w="12700" cmpd="sng">
                      <a:noFill/>
                      <a:prstDash val="solid"/>
                    </a:lnR>
                    <a:lnT w="9525" cap="flat" cmpd="sng" algn="ctr">
                      <a:solidFill>
                        <a:schemeClr val="tx1"/>
                      </a:solidFill>
                      <a:prstDash val="solid"/>
                    </a:lnT>
                    <a:lnB w="12700" cmpd="sng">
                      <a:noFill/>
                      <a:prstDash val="solid"/>
                    </a:lnB>
                    <a:solidFill>
                      <a:schemeClr val="bg1">
                        <a:lumMod val="95000"/>
                      </a:schemeClr>
                    </a:solidFill>
                  </a:tcPr>
                </a:tc>
                <a:tc>
                  <a:txBody>
                    <a:bodyPr/>
                    <a:lstStyle/>
                    <a:p>
                      <a:pPr algn="just" rtl="0" fontAlgn="t">
                        <a:buNone/>
                      </a:pPr>
                      <a:r>
                        <a:rPr lang="en-US" sz="1700" cap="none" spc="0">
                          <a:solidFill>
                            <a:schemeClr val="tx1"/>
                          </a:solidFill>
                          <a:effectLst/>
                          <a:latin typeface="Times New Roman" panose="02020603050405020304" pitchFamily="18" charset="0"/>
                        </a:rPr>
                        <a:t>25,000 </a:t>
                      </a:r>
                      <a:endParaRPr lang="en-US" sz="1700" cap="none" spc="0">
                        <a:solidFill>
                          <a:schemeClr val="tx1"/>
                        </a:solidFill>
                        <a:effectLst/>
                      </a:endParaRPr>
                    </a:p>
                  </a:txBody>
                  <a:tcPr marL="0" marR="127491" marT="38247" marB="127491">
                    <a:lnL w="12700" cmpd="sng">
                      <a:noFill/>
                      <a:prstDash val="solid"/>
                    </a:lnL>
                    <a:lnR w="12700" cmpd="sng">
                      <a:noFill/>
                      <a:prstDash val="solid"/>
                    </a:lnR>
                    <a:lnT w="9525" cap="flat" cmpd="sng" algn="ctr">
                      <a:solidFill>
                        <a:schemeClr val="tx1"/>
                      </a:solidFill>
                      <a:prstDash val="solid"/>
                    </a:lnT>
                    <a:lnB w="12700" cmpd="sng">
                      <a:noFill/>
                      <a:prstDash val="solid"/>
                    </a:lnB>
                    <a:solidFill>
                      <a:schemeClr val="bg1">
                        <a:lumMod val="95000"/>
                      </a:schemeClr>
                    </a:solidFill>
                  </a:tcPr>
                </a:tc>
                <a:tc>
                  <a:txBody>
                    <a:bodyPr/>
                    <a:lstStyle/>
                    <a:p>
                      <a:pPr algn="just" rtl="0" fontAlgn="t">
                        <a:buNone/>
                      </a:pPr>
                      <a:r>
                        <a:rPr lang="en-US" sz="1700" cap="none" spc="0">
                          <a:solidFill>
                            <a:schemeClr val="tx1"/>
                          </a:solidFill>
                          <a:effectLst/>
                          <a:latin typeface="Times New Roman" panose="02020603050405020304" pitchFamily="18" charset="0"/>
                        </a:rPr>
                        <a:t>Establish distribution partnerships and logistics networks in Seoul </a:t>
                      </a:r>
                      <a:endParaRPr lang="en-US" sz="1700" cap="none" spc="0">
                        <a:solidFill>
                          <a:schemeClr val="tx1"/>
                        </a:solidFill>
                        <a:effectLst/>
                      </a:endParaRPr>
                    </a:p>
                  </a:txBody>
                  <a:tcPr marL="0" marR="127491" marT="38247" marB="127491">
                    <a:lnL w="12700" cmpd="sng">
                      <a:noFill/>
                      <a:prstDash val="solid"/>
                    </a:lnL>
                    <a:lnR w="12700" cmpd="sng">
                      <a:noFill/>
                      <a:prstDash val="solid"/>
                    </a:lnR>
                    <a:lnT w="9525"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1658511697"/>
                  </a:ext>
                </a:extLst>
              </a:tr>
              <a:tr h="726701">
                <a:tc>
                  <a:txBody>
                    <a:bodyPr/>
                    <a:lstStyle/>
                    <a:p>
                      <a:pPr algn="just" rtl="0" fontAlgn="t">
                        <a:buNone/>
                      </a:pPr>
                      <a:r>
                        <a:rPr lang="en-US" sz="1700" cap="none" spc="0">
                          <a:solidFill>
                            <a:schemeClr val="tx1"/>
                          </a:solidFill>
                          <a:effectLst/>
                          <a:latin typeface="Times New Roman" panose="02020603050405020304" pitchFamily="18" charset="0"/>
                        </a:rPr>
                        <a:t>Website Localisation &amp; SEO </a:t>
                      </a:r>
                      <a:endParaRPr lang="en-US" sz="1700" cap="none" spc="0">
                        <a:solidFill>
                          <a:schemeClr val="tx1"/>
                        </a:solidFill>
                        <a:effectLst/>
                      </a:endParaRPr>
                    </a:p>
                  </a:txBody>
                  <a:tcPr marL="0" marR="127491" marT="38247" marB="127491">
                    <a:lnL w="12700" cmpd="sng">
                      <a:noFill/>
                      <a:prstDash val="solid"/>
                    </a:lnL>
                    <a:lnR w="12700" cmpd="sng">
                      <a:noFill/>
                      <a:prstDash val="solid"/>
                    </a:lnR>
                    <a:lnT w="12700" cmpd="sng">
                      <a:noFill/>
                      <a:prstDash val="solid"/>
                    </a:lnT>
                    <a:lnB w="9525" cap="flat" cmpd="sng" algn="ctr">
                      <a:solidFill>
                        <a:schemeClr val="tx1"/>
                      </a:solidFill>
                      <a:prstDash val="solid"/>
                    </a:lnB>
                    <a:noFill/>
                  </a:tcPr>
                </a:tc>
                <a:tc>
                  <a:txBody>
                    <a:bodyPr/>
                    <a:lstStyle/>
                    <a:p>
                      <a:pPr algn="just" rtl="0" fontAlgn="t">
                        <a:buNone/>
                      </a:pPr>
                      <a:r>
                        <a:rPr lang="en-US" sz="1700" cap="none" spc="0">
                          <a:solidFill>
                            <a:schemeClr val="tx1"/>
                          </a:solidFill>
                          <a:effectLst/>
                          <a:latin typeface="Times New Roman" panose="02020603050405020304" pitchFamily="18" charset="0"/>
                        </a:rPr>
                        <a:t>15,000 </a:t>
                      </a:r>
                      <a:endParaRPr lang="en-US" sz="1700" cap="none" spc="0">
                        <a:solidFill>
                          <a:schemeClr val="tx1"/>
                        </a:solidFill>
                        <a:effectLst/>
                      </a:endParaRPr>
                    </a:p>
                  </a:txBody>
                  <a:tcPr marL="0" marR="127491" marT="38247" marB="127491">
                    <a:lnL w="12700" cmpd="sng">
                      <a:noFill/>
                      <a:prstDash val="solid"/>
                    </a:lnL>
                    <a:lnR w="12700" cmpd="sng">
                      <a:noFill/>
                      <a:prstDash val="solid"/>
                    </a:lnR>
                    <a:lnT w="12700" cmpd="sng">
                      <a:noFill/>
                      <a:prstDash val="solid"/>
                    </a:lnT>
                    <a:lnB w="9525" cap="flat" cmpd="sng" algn="ctr">
                      <a:solidFill>
                        <a:schemeClr val="tx1"/>
                      </a:solidFill>
                      <a:prstDash val="solid"/>
                    </a:lnB>
                    <a:noFill/>
                  </a:tcPr>
                </a:tc>
                <a:tc>
                  <a:txBody>
                    <a:bodyPr/>
                    <a:lstStyle/>
                    <a:p>
                      <a:pPr algn="just" rtl="0" fontAlgn="t">
                        <a:buNone/>
                      </a:pPr>
                      <a:r>
                        <a:rPr lang="en-US" sz="1700" cap="none" spc="0" dirty="0">
                          <a:solidFill>
                            <a:schemeClr val="tx1"/>
                          </a:solidFill>
                          <a:effectLst/>
                          <a:latin typeface="Times New Roman" panose="02020603050405020304" pitchFamily="18" charset="0"/>
                        </a:rPr>
                        <a:t>Korean language website development and search engine optimisation </a:t>
                      </a:r>
                      <a:endParaRPr lang="en-US" sz="1700" cap="none" spc="0" dirty="0">
                        <a:solidFill>
                          <a:schemeClr val="tx1"/>
                        </a:solidFill>
                        <a:effectLst/>
                      </a:endParaRPr>
                    </a:p>
                  </a:txBody>
                  <a:tcPr marL="0" marR="127491" marT="38247" marB="127491">
                    <a:lnL w="12700" cmpd="sng">
                      <a:noFill/>
                      <a:prstDash val="solid"/>
                    </a:lnL>
                    <a:lnR w="12700" cmpd="sng">
                      <a:noFill/>
                      <a:prstDash val="solid"/>
                    </a:lnR>
                    <a:lnT w="12700" cmpd="sng">
                      <a:noFill/>
                      <a:prstDash val="solid"/>
                    </a:lnT>
                    <a:lnB w="9525" cap="flat" cmpd="sng" algn="ctr">
                      <a:solidFill>
                        <a:schemeClr val="tx1"/>
                      </a:solidFill>
                      <a:prstDash val="solid"/>
                    </a:lnB>
                    <a:noFill/>
                  </a:tcPr>
                </a:tc>
                <a:extLst>
                  <a:ext uri="{0D108BD9-81ED-4DB2-BD59-A6C34878D82A}">
                    <a16:rowId xmlns:a16="http://schemas.microsoft.com/office/drawing/2014/main" val="3006968093"/>
                  </a:ext>
                </a:extLst>
              </a:tr>
              <a:tr h="471718">
                <a:tc>
                  <a:txBody>
                    <a:bodyPr/>
                    <a:lstStyle/>
                    <a:p>
                      <a:pPr algn="just" rtl="0" fontAlgn="t">
                        <a:buNone/>
                      </a:pPr>
                      <a:r>
                        <a:rPr lang="en-US" sz="1700" cap="none" spc="0">
                          <a:solidFill>
                            <a:schemeClr val="tx1"/>
                          </a:solidFill>
                          <a:effectLst/>
                          <a:latin typeface="Times New Roman" panose="02020603050405020304" pitchFamily="18" charset="0"/>
                        </a:rPr>
                        <a:t>Product Promotion Events </a:t>
                      </a:r>
                      <a:endParaRPr lang="en-US" sz="1700" cap="none" spc="0">
                        <a:solidFill>
                          <a:schemeClr val="tx1"/>
                        </a:solidFill>
                        <a:effectLst/>
                      </a:endParaRPr>
                    </a:p>
                  </a:txBody>
                  <a:tcPr marL="0" marR="127491" marT="38247" marB="127491">
                    <a:lnL w="12700" cmpd="sng">
                      <a:noFill/>
                      <a:prstDash val="solid"/>
                    </a:lnL>
                    <a:lnR w="12700" cmpd="sng">
                      <a:noFill/>
                      <a:prstDash val="solid"/>
                    </a:lnR>
                    <a:lnT w="9525" cap="flat" cmpd="sng" algn="ctr">
                      <a:solidFill>
                        <a:schemeClr val="tx1"/>
                      </a:solidFill>
                      <a:prstDash val="solid"/>
                    </a:lnT>
                    <a:lnB w="12700" cmpd="sng">
                      <a:noFill/>
                      <a:prstDash val="solid"/>
                    </a:lnB>
                    <a:solidFill>
                      <a:schemeClr val="bg1">
                        <a:lumMod val="95000"/>
                      </a:schemeClr>
                    </a:solidFill>
                  </a:tcPr>
                </a:tc>
                <a:tc>
                  <a:txBody>
                    <a:bodyPr/>
                    <a:lstStyle/>
                    <a:p>
                      <a:pPr algn="just" rtl="0" fontAlgn="t">
                        <a:buNone/>
                      </a:pPr>
                      <a:r>
                        <a:rPr lang="en-US" sz="1700" cap="none" spc="0">
                          <a:solidFill>
                            <a:schemeClr val="tx1"/>
                          </a:solidFill>
                          <a:effectLst/>
                          <a:latin typeface="Times New Roman" panose="02020603050405020304" pitchFamily="18" charset="0"/>
                        </a:rPr>
                        <a:t>15,000 </a:t>
                      </a:r>
                      <a:endParaRPr lang="en-US" sz="1700" cap="none" spc="0">
                        <a:solidFill>
                          <a:schemeClr val="tx1"/>
                        </a:solidFill>
                        <a:effectLst/>
                      </a:endParaRPr>
                    </a:p>
                  </a:txBody>
                  <a:tcPr marL="0" marR="127491" marT="38247" marB="127491">
                    <a:lnL w="12700" cmpd="sng">
                      <a:noFill/>
                      <a:prstDash val="solid"/>
                    </a:lnL>
                    <a:lnR w="12700" cmpd="sng">
                      <a:noFill/>
                      <a:prstDash val="solid"/>
                    </a:lnR>
                    <a:lnT w="9525" cap="flat" cmpd="sng" algn="ctr">
                      <a:solidFill>
                        <a:schemeClr val="tx1"/>
                      </a:solidFill>
                      <a:prstDash val="solid"/>
                    </a:lnT>
                    <a:lnB w="12700" cmpd="sng">
                      <a:noFill/>
                      <a:prstDash val="solid"/>
                    </a:lnB>
                    <a:solidFill>
                      <a:schemeClr val="bg1">
                        <a:lumMod val="95000"/>
                      </a:schemeClr>
                    </a:solidFill>
                  </a:tcPr>
                </a:tc>
                <a:tc>
                  <a:txBody>
                    <a:bodyPr/>
                    <a:lstStyle/>
                    <a:p>
                      <a:pPr algn="just" rtl="0" fontAlgn="t">
                        <a:buNone/>
                      </a:pPr>
                      <a:r>
                        <a:rPr lang="en-US" sz="1700" cap="none" spc="0">
                          <a:solidFill>
                            <a:schemeClr val="tx1"/>
                          </a:solidFill>
                          <a:effectLst/>
                          <a:latin typeface="Times New Roman" panose="02020603050405020304" pitchFamily="18" charset="0"/>
                        </a:rPr>
                        <a:t>Sampling events, bar collaborations, and launch promotions </a:t>
                      </a:r>
                      <a:endParaRPr lang="en-US" sz="1700" cap="none" spc="0">
                        <a:solidFill>
                          <a:schemeClr val="tx1"/>
                        </a:solidFill>
                        <a:effectLst/>
                      </a:endParaRPr>
                    </a:p>
                  </a:txBody>
                  <a:tcPr marL="0" marR="127491" marT="38247" marB="127491">
                    <a:lnL w="12700" cmpd="sng">
                      <a:noFill/>
                      <a:prstDash val="solid"/>
                    </a:lnL>
                    <a:lnR w="12700" cmpd="sng">
                      <a:noFill/>
                      <a:prstDash val="solid"/>
                    </a:lnR>
                    <a:lnT w="9525"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363093410"/>
                  </a:ext>
                </a:extLst>
              </a:tr>
              <a:tr h="726701">
                <a:tc>
                  <a:txBody>
                    <a:bodyPr/>
                    <a:lstStyle/>
                    <a:p>
                      <a:pPr algn="just" rtl="0" fontAlgn="t">
                        <a:buNone/>
                      </a:pPr>
                      <a:r>
                        <a:rPr lang="en-US" sz="1700" cap="none" spc="0">
                          <a:solidFill>
                            <a:schemeClr val="tx1"/>
                          </a:solidFill>
                          <a:effectLst/>
                          <a:latin typeface="Times New Roman" panose="02020603050405020304" pitchFamily="18" charset="0"/>
                        </a:rPr>
                        <a:t>Market Research &amp; Analytics </a:t>
                      </a:r>
                      <a:endParaRPr lang="en-US" sz="1700" cap="none" spc="0">
                        <a:solidFill>
                          <a:schemeClr val="tx1"/>
                        </a:solidFill>
                        <a:effectLst/>
                      </a:endParaRPr>
                    </a:p>
                  </a:txBody>
                  <a:tcPr marL="0" marR="127491" marT="38247" marB="127491">
                    <a:lnL w="12700" cmpd="sng">
                      <a:noFill/>
                      <a:prstDash val="solid"/>
                    </a:lnL>
                    <a:lnR w="12700" cmpd="sng">
                      <a:noFill/>
                      <a:prstDash val="solid"/>
                    </a:lnR>
                    <a:lnT w="12700" cmpd="sng">
                      <a:noFill/>
                      <a:prstDash val="solid"/>
                    </a:lnT>
                    <a:lnB w="9525" cap="flat" cmpd="sng" algn="ctr">
                      <a:solidFill>
                        <a:schemeClr val="tx1"/>
                      </a:solidFill>
                      <a:prstDash val="solid"/>
                    </a:lnB>
                    <a:noFill/>
                  </a:tcPr>
                </a:tc>
                <a:tc>
                  <a:txBody>
                    <a:bodyPr/>
                    <a:lstStyle/>
                    <a:p>
                      <a:pPr algn="just" rtl="0" fontAlgn="t">
                        <a:buNone/>
                      </a:pPr>
                      <a:r>
                        <a:rPr lang="en-US" sz="1700" cap="none" spc="0">
                          <a:solidFill>
                            <a:schemeClr val="tx1"/>
                          </a:solidFill>
                          <a:effectLst/>
                          <a:latin typeface="Times New Roman" panose="02020603050405020304" pitchFamily="18" charset="0"/>
                        </a:rPr>
                        <a:t>10,000 </a:t>
                      </a:r>
                      <a:endParaRPr lang="en-US" sz="1700" cap="none" spc="0">
                        <a:solidFill>
                          <a:schemeClr val="tx1"/>
                        </a:solidFill>
                        <a:effectLst/>
                      </a:endParaRPr>
                    </a:p>
                  </a:txBody>
                  <a:tcPr marL="0" marR="127491" marT="38247" marB="127491">
                    <a:lnL w="12700" cmpd="sng">
                      <a:noFill/>
                      <a:prstDash val="solid"/>
                    </a:lnL>
                    <a:lnR w="12700" cmpd="sng">
                      <a:noFill/>
                      <a:prstDash val="solid"/>
                    </a:lnR>
                    <a:lnT w="12700" cmpd="sng">
                      <a:noFill/>
                      <a:prstDash val="solid"/>
                    </a:lnT>
                    <a:lnB w="9525" cap="flat" cmpd="sng" algn="ctr">
                      <a:solidFill>
                        <a:schemeClr val="tx1"/>
                      </a:solidFill>
                      <a:prstDash val="solid"/>
                    </a:lnB>
                    <a:noFill/>
                  </a:tcPr>
                </a:tc>
                <a:tc>
                  <a:txBody>
                    <a:bodyPr/>
                    <a:lstStyle/>
                    <a:p>
                      <a:pPr algn="just" rtl="0" fontAlgn="t">
                        <a:buNone/>
                      </a:pPr>
                      <a:r>
                        <a:rPr lang="en-US" sz="1700" cap="none" spc="0" dirty="0">
                          <a:solidFill>
                            <a:schemeClr val="tx1"/>
                          </a:solidFill>
                          <a:effectLst/>
                          <a:latin typeface="Times New Roman" panose="02020603050405020304" pitchFamily="18" charset="0"/>
                        </a:rPr>
                        <a:t>Consumer behaviour analysis and campaign performance monitoring </a:t>
                      </a:r>
                      <a:endParaRPr lang="en-US" sz="1700" cap="none" spc="0" dirty="0">
                        <a:solidFill>
                          <a:schemeClr val="tx1"/>
                        </a:solidFill>
                        <a:effectLst/>
                      </a:endParaRPr>
                    </a:p>
                  </a:txBody>
                  <a:tcPr marL="0" marR="127491" marT="38247" marB="127491">
                    <a:lnL w="12700" cmpd="sng">
                      <a:noFill/>
                      <a:prstDash val="solid"/>
                    </a:lnL>
                    <a:lnR w="12700" cmpd="sng">
                      <a:noFill/>
                      <a:prstDash val="solid"/>
                    </a:lnR>
                    <a:lnT w="12700" cmpd="sng">
                      <a:noFill/>
                      <a:prstDash val="solid"/>
                    </a:lnT>
                    <a:lnB w="9525" cap="flat" cmpd="sng" algn="ctr">
                      <a:solidFill>
                        <a:schemeClr val="tx1"/>
                      </a:solidFill>
                      <a:prstDash val="solid"/>
                    </a:lnB>
                    <a:noFill/>
                  </a:tcPr>
                </a:tc>
                <a:extLst>
                  <a:ext uri="{0D108BD9-81ED-4DB2-BD59-A6C34878D82A}">
                    <a16:rowId xmlns:a16="http://schemas.microsoft.com/office/drawing/2014/main" val="1136461084"/>
                  </a:ext>
                </a:extLst>
              </a:tr>
              <a:tr h="471718">
                <a:tc>
                  <a:txBody>
                    <a:bodyPr/>
                    <a:lstStyle/>
                    <a:p>
                      <a:pPr algn="just" rtl="0" fontAlgn="t">
                        <a:buNone/>
                      </a:pPr>
                      <a:r>
                        <a:rPr lang="en-US" sz="1700" cap="none" spc="0">
                          <a:solidFill>
                            <a:schemeClr val="tx1"/>
                          </a:solidFill>
                          <a:effectLst/>
                          <a:latin typeface="Times New Roman" panose="02020603050405020304" pitchFamily="18" charset="0"/>
                        </a:rPr>
                        <a:t>Contingency Fund </a:t>
                      </a:r>
                      <a:endParaRPr lang="en-US" sz="1700" cap="none" spc="0">
                        <a:solidFill>
                          <a:schemeClr val="tx1"/>
                        </a:solidFill>
                        <a:effectLst/>
                      </a:endParaRPr>
                    </a:p>
                  </a:txBody>
                  <a:tcPr marL="0" marR="127491" marT="38247" marB="127491">
                    <a:lnL w="12700" cmpd="sng">
                      <a:noFill/>
                      <a:prstDash val="solid"/>
                    </a:lnL>
                    <a:lnR w="12700" cmpd="sng">
                      <a:noFill/>
                      <a:prstDash val="solid"/>
                    </a:lnR>
                    <a:lnT w="9525" cap="flat" cmpd="sng" algn="ctr">
                      <a:solidFill>
                        <a:schemeClr val="tx1"/>
                      </a:solidFill>
                      <a:prstDash val="solid"/>
                    </a:lnT>
                    <a:lnB w="12700" cmpd="sng">
                      <a:noFill/>
                      <a:prstDash val="solid"/>
                    </a:lnB>
                    <a:solidFill>
                      <a:schemeClr val="bg1">
                        <a:lumMod val="95000"/>
                      </a:schemeClr>
                    </a:solidFill>
                  </a:tcPr>
                </a:tc>
                <a:tc>
                  <a:txBody>
                    <a:bodyPr/>
                    <a:lstStyle/>
                    <a:p>
                      <a:pPr algn="just" rtl="0" fontAlgn="t">
                        <a:buNone/>
                      </a:pPr>
                      <a:r>
                        <a:rPr lang="en-US" sz="1700" cap="none" spc="0">
                          <a:solidFill>
                            <a:schemeClr val="tx1"/>
                          </a:solidFill>
                          <a:effectLst/>
                          <a:latin typeface="Times New Roman" panose="02020603050405020304" pitchFamily="18" charset="0"/>
                        </a:rPr>
                        <a:t>5,000 </a:t>
                      </a:r>
                      <a:endParaRPr lang="en-US" sz="1700" cap="none" spc="0">
                        <a:solidFill>
                          <a:schemeClr val="tx1"/>
                        </a:solidFill>
                        <a:effectLst/>
                      </a:endParaRPr>
                    </a:p>
                  </a:txBody>
                  <a:tcPr marL="0" marR="127491" marT="38247" marB="127491">
                    <a:lnL w="12700" cmpd="sng">
                      <a:noFill/>
                      <a:prstDash val="solid"/>
                    </a:lnL>
                    <a:lnR w="12700" cmpd="sng">
                      <a:noFill/>
                      <a:prstDash val="solid"/>
                    </a:lnR>
                    <a:lnT w="9525" cap="flat" cmpd="sng" algn="ctr">
                      <a:solidFill>
                        <a:schemeClr val="tx1"/>
                      </a:solidFill>
                      <a:prstDash val="solid"/>
                    </a:lnT>
                    <a:lnB w="12700" cmpd="sng">
                      <a:noFill/>
                      <a:prstDash val="solid"/>
                    </a:lnB>
                    <a:solidFill>
                      <a:schemeClr val="bg1">
                        <a:lumMod val="95000"/>
                      </a:schemeClr>
                    </a:solidFill>
                  </a:tcPr>
                </a:tc>
                <a:tc>
                  <a:txBody>
                    <a:bodyPr/>
                    <a:lstStyle/>
                    <a:p>
                      <a:pPr algn="just" rtl="0" fontAlgn="t">
                        <a:buNone/>
                      </a:pPr>
                      <a:r>
                        <a:rPr lang="en-US" sz="1700" cap="none" spc="0">
                          <a:solidFill>
                            <a:schemeClr val="tx1"/>
                          </a:solidFill>
                          <a:effectLst/>
                          <a:latin typeface="Times New Roman" panose="02020603050405020304" pitchFamily="18" charset="0"/>
                        </a:rPr>
                        <a:t>Financial buffer for unexpected operational costs </a:t>
                      </a:r>
                      <a:endParaRPr lang="en-US" sz="1700" cap="none" spc="0">
                        <a:solidFill>
                          <a:schemeClr val="tx1"/>
                        </a:solidFill>
                        <a:effectLst/>
                      </a:endParaRPr>
                    </a:p>
                  </a:txBody>
                  <a:tcPr marL="0" marR="127491" marT="38247" marB="127491">
                    <a:lnL w="12700" cmpd="sng">
                      <a:noFill/>
                      <a:prstDash val="solid"/>
                    </a:lnL>
                    <a:lnR w="12700" cmpd="sng">
                      <a:noFill/>
                      <a:prstDash val="solid"/>
                    </a:lnR>
                    <a:lnT w="9525"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3694438076"/>
                  </a:ext>
                </a:extLst>
              </a:tr>
            </a:tbl>
          </a:graphicData>
        </a:graphic>
      </p:graphicFrame>
    </p:spTree>
    <p:extLst>
      <p:ext uri="{BB962C8B-B14F-4D97-AF65-F5344CB8AC3E}">
        <p14:creationId xmlns:p14="http://schemas.microsoft.com/office/powerpoint/2010/main" val="37844977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662F3CE-7226-0DFA-9E27-8A695D62E122}"/>
              </a:ext>
            </a:extLst>
          </p:cNvPr>
          <p:cNvSpPr>
            <a:spLocks noGrp="1"/>
          </p:cNvSpPr>
          <p:nvPr>
            <p:ph type="title"/>
          </p:nvPr>
        </p:nvSpPr>
        <p:spPr>
          <a:xfrm>
            <a:off x="640080" y="1243013"/>
            <a:ext cx="3855720" cy="4371974"/>
          </a:xfrm>
        </p:spPr>
        <p:txBody>
          <a:bodyPr>
            <a:normAutofit/>
          </a:bodyPr>
          <a:lstStyle/>
          <a:p>
            <a:r>
              <a:rPr lang="en-US" sz="3600" b="1">
                <a:solidFill>
                  <a:schemeClr val="tx2"/>
                </a:solidFill>
                <a:latin typeface="Times New Roman"/>
                <a:cs typeface="Times New Roman"/>
              </a:rPr>
              <a:t>12–24 Month Expansion Roadmap</a:t>
            </a:r>
            <a:endParaRPr lang="en-US" sz="3600">
              <a:solidFill>
                <a:schemeClr val="tx2"/>
              </a:solidFill>
            </a:endParaRPr>
          </a:p>
        </p:txBody>
      </p:sp>
      <p:sp>
        <p:nvSpPr>
          <p:cNvPr id="3" name="Content Placeholder 2">
            <a:extLst>
              <a:ext uri="{FF2B5EF4-FFF2-40B4-BE49-F238E27FC236}">
                <a16:creationId xmlns:a16="http://schemas.microsoft.com/office/drawing/2014/main" id="{BD8F2C7E-D811-B241-CBD9-A216DB377C76}"/>
              </a:ext>
            </a:extLst>
          </p:cNvPr>
          <p:cNvSpPr>
            <a:spLocks noGrp="1"/>
          </p:cNvSpPr>
          <p:nvPr>
            <p:ph idx="1"/>
          </p:nvPr>
        </p:nvSpPr>
        <p:spPr>
          <a:xfrm>
            <a:off x="6172200" y="804672"/>
            <a:ext cx="5221224" cy="5230368"/>
          </a:xfrm>
        </p:spPr>
        <p:txBody>
          <a:bodyPr vert="horz" lIns="91440" tIns="45720" rIns="91440" bIns="45720" rtlCol="0" anchor="ctr">
            <a:normAutofit/>
          </a:bodyPr>
          <a:lstStyle/>
          <a:p>
            <a:r>
              <a:rPr lang="en-US" sz="1800" dirty="0">
                <a:solidFill>
                  <a:schemeClr val="tx2"/>
                </a:solidFill>
                <a:highlight>
                  <a:srgbClr val="FFFFFF"/>
                </a:highlight>
                <a:latin typeface="Times New Roman"/>
                <a:cs typeface="Times New Roman"/>
              </a:rPr>
              <a:t>Throughout the months 12-15, the organisation will officially launch its product in the target industries through well-developed distribution partners. </a:t>
            </a:r>
            <a:endParaRPr lang="en-US" sz="1800" dirty="0">
              <a:solidFill>
                <a:schemeClr val="tx2"/>
              </a:solidFill>
            </a:endParaRPr>
          </a:p>
          <a:p>
            <a:r>
              <a:rPr lang="en-US" sz="1800" dirty="0">
                <a:solidFill>
                  <a:schemeClr val="tx2"/>
                </a:solidFill>
                <a:highlight>
                  <a:srgbClr val="FFFFFF"/>
                </a:highlight>
                <a:latin typeface="Times New Roman"/>
                <a:cs typeface="Times New Roman"/>
              </a:rPr>
              <a:t>Between the months 16-20, this is the approachable emphasis on developing collaborations with restaurants, retail stores and bars whereas also expanding the online sales. </a:t>
            </a:r>
            <a:endParaRPr lang="en-US" sz="1800" dirty="0">
              <a:solidFill>
                <a:schemeClr val="tx2"/>
              </a:solidFill>
            </a:endParaRPr>
          </a:p>
          <a:p>
            <a:r>
              <a:rPr lang="en-US" sz="1800" dirty="0">
                <a:solidFill>
                  <a:schemeClr val="tx2"/>
                </a:solidFill>
                <a:highlight>
                  <a:srgbClr val="FFFFFF"/>
                </a:highlight>
                <a:latin typeface="Times New Roman"/>
                <a:cs typeface="Times New Roman"/>
              </a:rPr>
              <a:t>Throughout the month, 21-20, the organisation will scale the presence of the brand through broader coverage of distribution and increased promotional practices. </a:t>
            </a:r>
            <a:endParaRPr lang="en-US" sz="1800" dirty="0">
              <a:solidFill>
                <a:schemeClr val="tx2"/>
              </a:solidFill>
            </a:endParaRPr>
          </a:p>
          <a:p>
            <a:r>
              <a:rPr lang="en-US" sz="1800" dirty="0">
                <a:solidFill>
                  <a:schemeClr val="tx2"/>
                </a:solidFill>
                <a:highlight>
                  <a:srgbClr val="FFFFFF"/>
                </a:highlight>
                <a:latin typeface="Times New Roman"/>
                <a:cs typeface="Times New Roman"/>
              </a:rPr>
              <a:t>At the same time, the business will evaluate customer feedback, commercial performance, and trends of the market to guide the upcoming manufacturing expansion. </a:t>
            </a:r>
            <a:endParaRPr lang="en-US" sz="1800" dirty="0">
              <a:solidFill>
                <a:schemeClr val="tx2"/>
              </a:solidFill>
            </a:endParaRPr>
          </a:p>
        </p:txBody>
      </p:sp>
    </p:spTree>
    <p:extLst>
      <p:ext uri="{BB962C8B-B14F-4D97-AF65-F5344CB8AC3E}">
        <p14:creationId xmlns:p14="http://schemas.microsoft.com/office/powerpoint/2010/main" val="7228607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B008D4-138D-66F0-38B8-078599E1FE26}"/>
              </a:ext>
            </a:extLst>
          </p:cNvPr>
          <p:cNvSpPr>
            <a:spLocks noGrp="1"/>
          </p:cNvSpPr>
          <p:nvPr>
            <p:ph type="title"/>
          </p:nvPr>
        </p:nvSpPr>
        <p:spPr>
          <a:xfrm>
            <a:off x="466722" y="586855"/>
            <a:ext cx="3201366" cy="3387497"/>
          </a:xfrm>
        </p:spPr>
        <p:txBody>
          <a:bodyPr anchor="b">
            <a:normAutofit/>
          </a:bodyPr>
          <a:lstStyle/>
          <a:p>
            <a:pPr algn="r"/>
            <a:r>
              <a:rPr lang="en-US" sz="4000" b="1">
                <a:solidFill>
                  <a:srgbClr val="FFFFFF"/>
                </a:solidFill>
                <a:latin typeface="Times New Roman"/>
                <a:cs typeface="Times New Roman"/>
              </a:rPr>
              <a:t>Reference </a:t>
            </a:r>
            <a:endParaRPr lang="en-US" sz="4000">
              <a:solidFill>
                <a:srgbClr val="FFFFFF"/>
              </a:solidFill>
            </a:endParaRPr>
          </a:p>
        </p:txBody>
      </p:sp>
      <p:sp>
        <p:nvSpPr>
          <p:cNvPr id="3" name="Content Placeholder 2">
            <a:extLst>
              <a:ext uri="{FF2B5EF4-FFF2-40B4-BE49-F238E27FC236}">
                <a16:creationId xmlns:a16="http://schemas.microsoft.com/office/drawing/2014/main" id="{962BADF4-F361-CE5C-6EB5-4C77A5F2D671}"/>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US" sz="1000" dirty="0">
                <a:latin typeface="ti"/>
                <a:ea typeface="+mn-lt"/>
                <a:cs typeface="+mn-lt"/>
              </a:rPr>
              <a:t>Dong, J., 2024. Research on Different Development Stage Consumption and the Consumption Impact on Sustainable Development in South Korea. </a:t>
            </a:r>
            <a:r>
              <a:rPr lang="en-US" sz="1000" i="1" dirty="0">
                <a:latin typeface="ti"/>
                <a:ea typeface="+mn-lt"/>
                <a:cs typeface="+mn-lt"/>
              </a:rPr>
              <a:t>Advances in Economics, Management and Political Sciences</a:t>
            </a:r>
            <a:r>
              <a:rPr lang="en-US" sz="1000" dirty="0">
                <a:latin typeface="ti"/>
                <a:ea typeface="+mn-lt"/>
                <a:cs typeface="+mn-lt"/>
              </a:rPr>
              <a:t>, </a:t>
            </a:r>
            <a:r>
              <a:rPr lang="en-US" sz="1000" i="1" dirty="0">
                <a:latin typeface="ti"/>
                <a:ea typeface="+mn-lt"/>
                <a:cs typeface="+mn-lt"/>
              </a:rPr>
              <a:t>142</a:t>
            </a:r>
            <a:r>
              <a:rPr lang="en-US" sz="1000" dirty="0">
                <a:latin typeface="ti"/>
                <a:ea typeface="+mn-lt"/>
                <a:cs typeface="+mn-lt"/>
              </a:rPr>
              <a:t>, pp.35-44.</a:t>
            </a:r>
            <a:endParaRPr lang="en-US" sz="1000" dirty="0">
              <a:latin typeface="ti"/>
            </a:endParaRPr>
          </a:p>
          <a:p>
            <a:r>
              <a:rPr lang="en-US" sz="1000" dirty="0">
                <a:latin typeface="ti"/>
                <a:ea typeface="+mn-lt"/>
                <a:cs typeface="+mn-lt"/>
              </a:rPr>
              <a:t>Dwivedi, Y.K., </a:t>
            </a:r>
            <a:r>
              <a:rPr lang="en-US" sz="1000" err="1">
                <a:latin typeface="ti"/>
                <a:ea typeface="+mn-lt"/>
                <a:cs typeface="+mn-lt"/>
              </a:rPr>
              <a:t>Ismagilova</a:t>
            </a:r>
            <a:r>
              <a:rPr lang="en-US" sz="1000" dirty="0">
                <a:latin typeface="ti"/>
                <a:ea typeface="+mn-lt"/>
                <a:cs typeface="+mn-lt"/>
              </a:rPr>
              <a:t>, E., Hughes, D.L. and Carlson, J. (2021). Setting the future of digital and social media marketing research: Perspectives and research propositions. </a:t>
            </a:r>
            <a:r>
              <a:rPr lang="en-US" sz="1000" i="1" dirty="0">
                <a:latin typeface="ti"/>
                <a:ea typeface="+mn-lt"/>
                <a:cs typeface="+mn-lt"/>
              </a:rPr>
              <a:t>International Journal of Information Management</a:t>
            </a:r>
            <a:r>
              <a:rPr lang="en-US" sz="1000" dirty="0">
                <a:latin typeface="ti"/>
                <a:ea typeface="+mn-lt"/>
                <a:cs typeface="+mn-lt"/>
              </a:rPr>
              <a:t>, [online] 59(1), pp.1–37. Available at: </a:t>
            </a:r>
            <a:r>
              <a:rPr lang="en-US" sz="1000" dirty="0">
                <a:latin typeface="ti"/>
                <a:ea typeface="+mn-lt"/>
                <a:cs typeface="+mn-lt"/>
                <a:hlinkClick r:id="rId2"/>
              </a:rPr>
              <a:t>https://www.sciencedirect.com/science/article/pii/S0268401220308082</a:t>
            </a:r>
            <a:r>
              <a:rPr lang="en-US" sz="1000" dirty="0">
                <a:latin typeface="ti"/>
                <a:ea typeface="+mn-lt"/>
                <a:cs typeface="+mn-lt"/>
              </a:rPr>
              <a:t> [Accessed 5 Mar. 2026].</a:t>
            </a:r>
            <a:endParaRPr lang="en-US" sz="1000" dirty="0">
              <a:latin typeface="ti"/>
            </a:endParaRPr>
          </a:p>
          <a:p>
            <a:r>
              <a:rPr lang="en-US" sz="1000" dirty="0">
                <a:latin typeface="ti"/>
                <a:ea typeface="+mn-lt"/>
                <a:cs typeface="+mn-lt"/>
              </a:rPr>
              <a:t>Jin, S.Y. and Jin, H.K., 2024. The Sociocultural Meaning of Zero-Calorie Beverage Consumption: A Qualitative Study on Health Perceptions and Beverage Choices Among Young Adults in South Korea. </a:t>
            </a:r>
            <a:r>
              <a:rPr lang="en-US" sz="1000" i="1" dirty="0">
                <a:latin typeface="ti"/>
                <a:ea typeface="+mn-lt"/>
                <a:cs typeface="+mn-lt"/>
              </a:rPr>
              <a:t>The Korean Journal of Food &amp; Health Convergence (KJFHC)</a:t>
            </a:r>
            <a:r>
              <a:rPr lang="en-US" sz="1000" dirty="0">
                <a:latin typeface="ti"/>
                <a:ea typeface="+mn-lt"/>
                <a:cs typeface="+mn-lt"/>
              </a:rPr>
              <a:t>, </a:t>
            </a:r>
            <a:r>
              <a:rPr lang="en-US" sz="1000" i="1" dirty="0">
                <a:latin typeface="ti"/>
                <a:ea typeface="+mn-lt"/>
                <a:cs typeface="+mn-lt"/>
              </a:rPr>
              <a:t>10</a:t>
            </a:r>
            <a:r>
              <a:rPr lang="en-US" sz="1000" dirty="0">
                <a:latin typeface="ti"/>
                <a:ea typeface="+mn-lt"/>
                <a:cs typeface="+mn-lt"/>
              </a:rPr>
              <a:t>(4), pp.21-27.</a:t>
            </a:r>
            <a:endParaRPr lang="en-US" sz="1000" dirty="0">
              <a:latin typeface="ti"/>
            </a:endParaRPr>
          </a:p>
          <a:p>
            <a:r>
              <a:rPr lang="en-US" sz="1000" dirty="0">
                <a:latin typeface="ti"/>
                <a:ea typeface="+mn-lt"/>
                <a:cs typeface="+mn-lt"/>
              </a:rPr>
              <a:t>Kim, C.-S., Roh, S. and Seo, Y.-J. (2022). Development of collaborative spirit indices: The case of South Korea’s maritime industry. </a:t>
            </a:r>
            <a:r>
              <a:rPr lang="en-US" sz="1000" i="1" dirty="0">
                <a:latin typeface="ti"/>
                <a:ea typeface="+mn-lt"/>
                <a:cs typeface="+mn-lt"/>
              </a:rPr>
              <a:t>The Asian Journal of Shipping and Logistics</a:t>
            </a:r>
            <a:r>
              <a:rPr lang="en-US" sz="1000" dirty="0">
                <a:latin typeface="ti"/>
                <a:ea typeface="+mn-lt"/>
                <a:cs typeface="+mn-lt"/>
              </a:rPr>
              <a:t>, 38(2), pp.84–98.</a:t>
            </a:r>
            <a:endParaRPr lang="en-US" sz="1000" dirty="0">
              <a:latin typeface="ti"/>
            </a:endParaRPr>
          </a:p>
          <a:p>
            <a:r>
              <a:rPr lang="en-US" sz="1000" dirty="0">
                <a:latin typeface="ti"/>
                <a:ea typeface="+mn-lt"/>
                <a:cs typeface="+mn-lt"/>
              </a:rPr>
              <a:t>Kim, Y.Y., Park, H.J. and Kim, M.S., 2021. Drinking trajectories and factors in Koreans. </a:t>
            </a:r>
            <a:r>
              <a:rPr lang="en-US" sz="1000" i="1" dirty="0">
                <a:latin typeface="ti"/>
                <a:ea typeface="+mn-lt"/>
                <a:cs typeface="+mn-lt"/>
              </a:rPr>
              <a:t>International journal of environmental research and public health</a:t>
            </a:r>
            <a:r>
              <a:rPr lang="en-US" sz="1000" dirty="0">
                <a:latin typeface="ti"/>
                <a:ea typeface="+mn-lt"/>
                <a:cs typeface="+mn-lt"/>
              </a:rPr>
              <a:t>, </a:t>
            </a:r>
            <a:r>
              <a:rPr lang="en-US" sz="1000" i="1" dirty="0">
                <a:latin typeface="ti"/>
                <a:ea typeface="+mn-lt"/>
                <a:cs typeface="+mn-lt"/>
              </a:rPr>
              <a:t>18</a:t>
            </a:r>
            <a:r>
              <a:rPr lang="en-US" sz="1000" dirty="0">
                <a:latin typeface="ti"/>
                <a:ea typeface="+mn-lt"/>
                <a:cs typeface="+mn-lt"/>
              </a:rPr>
              <a:t>(16), p.8890.</a:t>
            </a:r>
            <a:endParaRPr lang="en-US" sz="1000" dirty="0">
              <a:latin typeface="ti"/>
            </a:endParaRPr>
          </a:p>
          <a:p>
            <a:r>
              <a:rPr lang="en-US" sz="1000" dirty="0">
                <a:latin typeface="ti"/>
                <a:ea typeface="+mn-lt"/>
                <a:cs typeface="+mn-lt"/>
              </a:rPr>
              <a:t>Market Research (2025). </a:t>
            </a:r>
            <a:r>
              <a:rPr lang="en-US" sz="1000" i="1" dirty="0">
                <a:latin typeface="ti"/>
                <a:ea typeface="+mn-lt"/>
                <a:cs typeface="+mn-lt"/>
              </a:rPr>
              <a:t>South Korea Beer Market Growth Analysis - Forecast Trends and Outlook (2025-2034)</a:t>
            </a:r>
            <a:r>
              <a:rPr lang="en-US" sz="1000" dirty="0">
                <a:latin typeface="ti"/>
                <a:ea typeface="+mn-lt"/>
                <a:cs typeface="+mn-lt"/>
              </a:rPr>
              <a:t>. [online] Marketresearch.com. Available at: </a:t>
            </a:r>
            <a:r>
              <a:rPr lang="en-US" sz="1000" dirty="0">
                <a:latin typeface="ti"/>
                <a:ea typeface="+mn-lt"/>
                <a:cs typeface="+mn-lt"/>
                <a:hlinkClick r:id="rId3"/>
              </a:rPr>
              <a:t>https://www.marketresearch.com/Expert-Market-Research-v4220/South-Korea-Beer-Growth-Forecast-42018300/</a:t>
            </a:r>
            <a:r>
              <a:rPr lang="en-US" sz="1000" dirty="0">
                <a:latin typeface="ti"/>
                <a:ea typeface="+mn-lt"/>
                <a:cs typeface="+mn-lt"/>
              </a:rPr>
              <a:t> [Accessed 5 Mar. 2026].</a:t>
            </a:r>
            <a:endParaRPr lang="en-US" sz="1000" dirty="0">
              <a:latin typeface="ti"/>
            </a:endParaRPr>
          </a:p>
          <a:p>
            <a:r>
              <a:rPr lang="en-US" sz="1000" dirty="0">
                <a:latin typeface="ti"/>
                <a:ea typeface="+mn-lt"/>
                <a:cs typeface="+mn-lt"/>
              </a:rPr>
              <a:t>Monfort, A., López-Vázquez, B. and Sebastián-Morillas, A. (2025). Building Trust in Sustainable Brands: Revisiting Perceived Value, Satisfaction, Customer Service, and Brand Image. </a:t>
            </a:r>
            <a:r>
              <a:rPr lang="en-US" sz="1000" i="1" dirty="0">
                <a:latin typeface="ti"/>
                <a:ea typeface="+mn-lt"/>
                <a:cs typeface="+mn-lt"/>
              </a:rPr>
              <a:t>Sustainable Technology and Entrepreneurship</a:t>
            </a:r>
            <a:r>
              <a:rPr lang="en-US" sz="1000" dirty="0">
                <a:latin typeface="ti"/>
                <a:ea typeface="+mn-lt"/>
                <a:cs typeface="+mn-lt"/>
              </a:rPr>
              <a:t>, 4(3), pp.1–9.</a:t>
            </a:r>
            <a:endParaRPr lang="en-US" sz="1000" dirty="0">
              <a:latin typeface="ti"/>
            </a:endParaRPr>
          </a:p>
          <a:p>
            <a:r>
              <a:rPr lang="en-US" sz="1000" dirty="0">
                <a:latin typeface="ti"/>
                <a:ea typeface="+mn-lt"/>
                <a:cs typeface="+mn-lt"/>
              </a:rPr>
              <a:t>Schmidt, A. (2026). </a:t>
            </a:r>
            <a:r>
              <a:rPr lang="en-US" sz="1000" i="1" dirty="0">
                <a:latin typeface="ti"/>
                <a:ea typeface="+mn-lt"/>
                <a:cs typeface="+mn-lt"/>
              </a:rPr>
              <a:t>Korea Beverage Industry Statistics</a:t>
            </a:r>
            <a:r>
              <a:rPr lang="en-US" sz="1000" dirty="0">
                <a:latin typeface="ti"/>
                <a:ea typeface="+mn-lt"/>
                <a:cs typeface="+mn-lt"/>
              </a:rPr>
              <a:t>. [online] </a:t>
            </a:r>
            <a:r>
              <a:rPr lang="en-US" sz="1000" err="1">
                <a:latin typeface="ti"/>
                <a:ea typeface="+mn-lt"/>
                <a:cs typeface="+mn-lt"/>
              </a:rPr>
              <a:t>Gitnux</a:t>
            </a:r>
            <a:r>
              <a:rPr lang="en-US" sz="1000" dirty="0">
                <a:latin typeface="ti"/>
                <a:ea typeface="+mn-lt"/>
                <a:cs typeface="+mn-lt"/>
              </a:rPr>
              <a:t>. Available at: </a:t>
            </a:r>
            <a:r>
              <a:rPr lang="en-US" sz="1000" dirty="0">
                <a:latin typeface="ti"/>
                <a:ea typeface="+mn-lt"/>
                <a:cs typeface="+mn-lt"/>
                <a:hlinkClick r:id="rId4"/>
              </a:rPr>
              <a:t>https://gitnux.org/korea-beverage-industry-statistics/</a:t>
            </a:r>
            <a:r>
              <a:rPr lang="en-US" sz="1000" dirty="0">
                <a:latin typeface="ti"/>
                <a:ea typeface="+mn-lt"/>
                <a:cs typeface="+mn-lt"/>
              </a:rPr>
              <a:t> [Accessed 5 Mar. 2026].</a:t>
            </a:r>
            <a:endParaRPr lang="en-US" sz="1000" dirty="0">
              <a:latin typeface="ti"/>
            </a:endParaRPr>
          </a:p>
          <a:p>
            <a:r>
              <a:rPr lang="en-US" sz="1000" dirty="0">
                <a:latin typeface="ti"/>
                <a:ea typeface="+mn-lt"/>
                <a:cs typeface="+mn-lt"/>
              </a:rPr>
              <a:t>Small Beer (2025). </a:t>
            </a:r>
            <a:r>
              <a:rPr lang="en-US" sz="1000" i="1" dirty="0">
                <a:latin typeface="ti"/>
                <a:ea typeface="+mn-lt"/>
                <a:cs typeface="+mn-lt"/>
              </a:rPr>
              <a:t>Small Beer | Lower Alcohol Brewery | Crafted Below 2.8% ABV</a:t>
            </a:r>
            <a:r>
              <a:rPr lang="en-US" sz="1000" dirty="0">
                <a:latin typeface="ti"/>
                <a:ea typeface="+mn-lt"/>
                <a:cs typeface="+mn-lt"/>
              </a:rPr>
              <a:t>. [online] Small Beer Brew Co. Available at: </a:t>
            </a:r>
            <a:r>
              <a:rPr lang="en-US" sz="1000" dirty="0">
                <a:latin typeface="ti"/>
                <a:ea typeface="+mn-lt"/>
                <a:cs typeface="+mn-lt"/>
                <a:hlinkClick r:id="rId5"/>
              </a:rPr>
              <a:t>https://theoriginalsmallbeer.com/</a:t>
            </a:r>
            <a:r>
              <a:rPr lang="en-US" sz="1000" dirty="0">
                <a:latin typeface="ti"/>
                <a:ea typeface="+mn-lt"/>
                <a:cs typeface="+mn-lt"/>
              </a:rPr>
              <a:t> [Accessed 2</a:t>
            </a:r>
            <a:r>
              <a:rPr lang="en-US" sz="1000" baseline="30000" dirty="0">
                <a:latin typeface="ti"/>
                <a:ea typeface="+mn-lt"/>
                <a:cs typeface="+mn-lt"/>
              </a:rPr>
              <a:t>nd</a:t>
            </a:r>
            <a:r>
              <a:rPr lang="en-US" sz="1000" dirty="0">
                <a:latin typeface="ti"/>
                <a:ea typeface="+mn-lt"/>
                <a:cs typeface="+mn-lt"/>
              </a:rPr>
              <a:t> March 2025].</a:t>
            </a:r>
            <a:endParaRPr lang="en-US" sz="1000" dirty="0">
              <a:latin typeface="ti"/>
            </a:endParaRPr>
          </a:p>
          <a:p>
            <a:r>
              <a:rPr lang="en-GB" sz="1000">
                <a:latin typeface="ti"/>
                <a:ea typeface="+mn-lt"/>
                <a:cs typeface="+mn-lt"/>
              </a:rPr>
              <a:t>Small Beer. (2025). </a:t>
            </a:r>
            <a:r>
              <a:rPr lang="en-GB" sz="1000" i="1">
                <a:latin typeface="ti"/>
                <a:ea typeface="+mn-lt"/>
                <a:cs typeface="+mn-lt"/>
              </a:rPr>
              <a:t>Small Beer</a:t>
            </a:r>
            <a:r>
              <a:rPr lang="en-GB" sz="1000">
                <a:latin typeface="ti"/>
                <a:ea typeface="+mn-lt"/>
                <a:cs typeface="+mn-lt"/>
              </a:rPr>
              <a:t>. [online] Available at: </a:t>
            </a:r>
            <a:r>
              <a:rPr lang="en-GB" sz="1000" dirty="0">
                <a:latin typeface="ti"/>
                <a:ea typeface="+mn-lt"/>
                <a:cs typeface="+mn-lt"/>
                <a:hlinkClick r:id="rId6"/>
              </a:rPr>
              <a:t>https://theoriginalsmallbeer.com/?srsltid=AfmBOooGe7e_HpO0cFggeL1_CRqFHdEjWd_cr-kCwzcXHRQbCsv3i00q</a:t>
            </a:r>
            <a:r>
              <a:rPr lang="en-GB" sz="1000" dirty="0">
                <a:latin typeface="ti"/>
                <a:ea typeface="+mn-lt"/>
                <a:cs typeface="+mn-lt"/>
              </a:rPr>
              <a:t> [Accessed 5 Mar. 2026].</a:t>
            </a:r>
            <a:endParaRPr lang="en-US" sz="1000" dirty="0">
              <a:latin typeface="ti"/>
            </a:endParaRPr>
          </a:p>
          <a:p>
            <a:r>
              <a:rPr lang="en-US" sz="1000" dirty="0">
                <a:latin typeface="ti"/>
                <a:ea typeface="+mn-lt"/>
                <a:cs typeface="+mn-lt"/>
              </a:rPr>
              <a:t>Statista (2025). </a:t>
            </a:r>
            <a:r>
              <a:rPr lang="en-US" sz="1000" i="1" dirty="0">
                <a:latin typeface="ti"/>
                <a:ea typeface="+mn-lt"/>
                <a:cs typeface="+mn-lt"/>
              </a:rPr>
              <a:t>South Korea: alcoholic beverages domestic sales value 2021</a:t>
            </a:r>
            <a:r>
              <a:rPr lang="en-US" sz="1000" dirty="0">
                <a:latin typeface="ti"/>
                <a:ea typeface="+mn-lt"/>
                <a:cs typeface="+mn-lt"/>
              </a:rPr>
              <a:t>. [online] Statista. Available at: </a:t>
            </a:r>
            <a:r>
              <a:rPr lang="en-US" sz="1000" dirty="0">
                <a:latin typeface="ti"/>
                <a:ea typeface="+mn-lt"/>
                <a:cs typeface="+mn-lt"/>
                <a:hlinkClick r:id="rId7"/>
              </a:rPr>
              <a:t>https://www.statista.com/statistics/964750/south-korea-alcoholic-beverages-domestic-sales-value/</a:t>
            </a:r>
            <a:r>
              <a:rPr lang="en-US" sz="1000" dirty="0">
                <a:latin typeface="ti"/>
                <a:ea typeface="+mn-lt"/>
                <a:cs typeface="+mn-lt"/>
              </a:rPr>
              <a:t> [Accessed 5 Mar. 2026].</a:t>
            </a:r>
          </a:p>
        </p:txBody>
      </p:sp>
    </p:spTree>
    <p:extLst>
      <p:ext uri="{BB962C8B-B14F-4D97-AF65-F5344CB8AC3E}">
        <p14:creationId xmlns:p14="http://schemas.microsoft.com/office/powerpoint/2010/main" val="24115898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TotalTime>
  <Words>2208</Words>
  <Application>Microsoft Office PowerPoint</Application>
  <PresentationFormat>Widescreen</PresentationFormat>
  <Paragraphs>106</Paragraphs>
  <Slides>12</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Aptos</vt:lpstr>
      <vt:lpstr>Aptos Display</vt:lpstr>
      <vt:lpstr>Arial</vt:lpstr>
      <vt:lpstr>Calibri</vt:lpstr>
      <vt:lpstr>ti</vt:lpstr>
      <vt:lpstr>Times New Roman</vt:lpstr>
      <vt:lpstr>office theme</vt:lpstr>
      <vt:lpstr>Small Beer: Smart Drinking for a Sustainable Future</vt:lpstr>
      <vt:lpstr>Business Overview</vt:lpstr>
      <vt:lpstr>Mission, Aims &amp; Objectives</vt:lpstr>
      <vt:lpstr>Product &amp; Unique Selling Proposition</vt:lpstr>
      <vt:lpstr>Market Opportunity &amp; Research Insights </vt:lpstr>
      <vt:lpstr>Business Model, SWOT &amp; Finance</vt:lpstr>
      <vt:lpstr>12-Month Marketing Strategy</vt:lpstr>
      <vt:lpstr>Branding Strategy </vt:lpstr>
      <vt:lpstr>Example Marketing Materials</vt:lpstr>
      <vt:lpstr>£100k Investment Allocation</vt:lpstr>
      <vt:lpstr>12–24 Month Expansion Roadmap</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Small Beer: Smart Drinking for a Sustainable Future</dc:title>
  <dc:creator/>
  <cp:lastModifiedBy>Alexandra Benghiac</cp:lastModifiedBy>
  <cp:revision>1</cp:revision>
  <dcterms:created xsi:type="dcterms:W3CDTF">2026-03-05T14:03:17Z</dcterms:created>
  <dcterms:modified xsi:type="dcterms:W3CDTF">2026-03-15T21:06:48Z</dcterms:modified>
</cp:coreProperties>
</file>