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66" r:id="rId3"/>
  </p:sldMasterIdLst>
  <p:notesMasterIdLst>
    <p:notesMasterId r:id="rId26"/>
  </p:notesMasterIdLst>
  <p:sldIdLst>
    <p:sldId id="298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96" r:id="rId23"/>
    <p:sldId id="297" r:id="rId24"/>
    <p:sldId id="275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022" autoAdjust="0"/>
  </p:normalViewPr>
  <p:slideViewPr>
    <p:cSldViewPr snapToGrid="0" snapToObjects="1">
      <p:cViewPr>
        <p:scale>
          <a:sx n="60" d="100"/>
          <a:sy n="60" d="100"/>
        </p:scale>
        <p:origin x="1392" y="20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DFE608-85C0-4362-9097-276E01F5BE6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179AD5-197E-4F87-94EA-F21BA1ABB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078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179AD5-197E-4F87-94EA-F21BA1ABBB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31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103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177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46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7117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207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21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6643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0216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250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0658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1370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7186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0106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6040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0172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027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9573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0997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20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1387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2950" y="857250"/>
            <a:ext cx="30861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>
                <a:solidFill>
                  <a:prstClr val="black"/>
                </a:solidFill>
              </a:rPr>
              <a:pPr/>
              <a:t>21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454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50783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1"/>
            <a:ext cx="6400800" cy="6232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5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34802373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8096727" cy="623248"/>
          </a:xfrm>
        </p:spPr>
        <p:txBody>
          <a:bodyPr lIns="0" tIns="0" rIns="0" bIns="0"/>
          <a:lstStyle>
            <a:lvl1pPr>
              <a:defRPr sz="405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139182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1"/>
            <a:ext cx="3977640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1" y="1577341"/>
            <a:ext cx="3977640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534122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18333407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12677886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50783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1"/>
            <a:ext cx="6400800" cy="6232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5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16823498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8096727" cy="623248"/>
          </a:xfrm>
        </p:spPr>
        <p:txBody>
          <a:bodyPr lIns="0" tIns="0" rIns="0" bIns="0"/>
          <a:lstStyle>
            <a:lvl1pPr>
              <a:defRPr sz="405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7101342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1"/>
            <a:ext cx="3977640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1" y="1577341"/>
            <a:ext cx="3977640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3523404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25280810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11/16/2025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>
              <a:spcBef>
                <a:spcPts val="146"/>
              </a:spcBef>
            </a:pPr>
            <a:fld id="{81D60167-4931-47E6-BA6A-407CBD079E47}" type="slidenum">
              <a:rPr lang="en-GB" spc="-38" smtClean="0"/>
              <a:pPr marL="90007">
                <a:spcBef>
                  <a:spcPts val="146"/>
                </a:spcBef>
              </a:pPr>
              <a:t>‹#›</a:t>
            </a:fld>
            <a:endParaRPr lang="en-GB" spc="-38" dirty="0"/>
          </a:p>
        </p:txBody>
      </p:sp>
    </p:spTree>
    <p:extLst>
      <p:ext uri="{BB962C8B-B14F-4D97-AF65-F5344CB8AC3E}">
        <p14:creationId xmlns:p14="http://schemas.microsoft.com/office/powerpoint/2010/main" val="184276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2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8096727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2"/>
            <a:ext cx="292608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77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2"/>
            <a:ext cx="21031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77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685777"/>
              <a:t>11/16/2025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66327" y="6430847"/>
            <a:ext cx="1905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 defTabSz="685777">
              <a:spcBef>
                <a:spcPts val="146"/>
              </a:spcBef>
            </a:pPr>
            <a:fld id="{81D60167-4931-47E6-BA6A-407CBD079E47}" type="slidenum">
              <a:rPr lang="en-GB" kern="0" spc="-38" smtClean="0"/>
              <a:pPr marL="90007" defTabSz="685777">
                <a:spcBef>
                  <a:spcPts val="146"/>
                </a:spcBef>
              </a:pPr>
              <a:t>‹#›</a:t>
            </a:fld>
            <a:endParaRPr lang="en-GB" kern="0" spc="-38" dirty="0"/>
          </a:p>
        </p:txBody>
      </p:sp>
    </p:spTree>
    <p:extLst>
      <p:ext uri="{BB962C8B-B14F-4D97-AF65-F5344CB8AC3E}">
        <p14:creationId xmlns:p14="http://schemas.microsoft.com/office/powerpoint/2010/main" val="157263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42889">
        <a:defRPr>
          <a:latin typeface="+mn-lt"/>
          <a:ea typeface="+mn-ea"/>
          <a:cs typeface="+mn-cs"/>
        </a:defRPr>
      </a:lvl2pPr>
      <a:lvl3pPr marL="685777">
        <a:defRPr>
          <a:latin typeface="+mn-lt"/>
          <a:ea typeface="+mn-ea"/>
          <a:cs typeface="+mn-cs"/>
        </a:defRPr>
      </a:lvl3pPr>
      <a:lvl4pPr marL="1028666">
        <a:defRPr>
          <a:latin typeface="+mn-lt"/>
          <a:ea typeface="+mn-ea"/>
          <a:cs typeface="+mn-cs"/>
        </a:defRPr>
      </a:lvl4pPr>
      <a:lvl5pPr marL="1371554">
        <a:defRPr>
          <a:latin typeface="+mn-lt"/>
          <a:ea typeface="+mn-ea"/>
          <a:cs typeface="+mn-cs"/>
        </a:defRPr>
      </a:lvl5pPr>
      <a:lvl6pPr marL="1714443">
        <a:defRPr>
          <a:latin typeface="+mn-lt"/>
          <a:ea typeface="+mn-ea"/>
          <a:cs typeface="+mn-cs"/>
        </a:defRPr>
      </a:lvl6pPr>
      <a:lvl7pPr marL="2057331">
        <a:defRPr>
          <a:latin typeface="+mn-lt"/>
          <a:ea typeface="+mn-ea"/>
          <a:cs typeface="+mn-cs"/>
        </a:defRPr>
      </a:lvl7pPr>
      <a:lvl8pPr marL="2400220">
        <a:defRPr>
          <a:latin typeface="+mn-lt"/>
          <a:ea typeface="+mn-ea"/>
          <a:cs typeface="+mn-cs"/>
        </a:defRPr>
      </a:lvl8pPr>
      <a:lvl9pPr marL="274310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42889">
        <a:defRPr>
          <a:latin typeface="+mn-lt"/>
          <a:ea typeface="+mn-ea"/>
          <a:cs typeface="+mn-cs"/>
        </a:defRPr>
      </a:lvl2pPr>
      <a:lvl3pPr marL="685777">
        <a:defRPr>
          <a:latin typeface="+mn-lt"/>
          <a:ea typeface="+mn-ea"/>
          <a:cs typeface="+mn-cs"/>
        </a:defRPr>
      </a:lvl3pPr>
      <a:lvl4pPr marL="1028666">
        <a:defRPr>
          <a:latin typeface="+mn-lt"/>
          <a:ea typeface="+mn-ea"/>
          <a:cs typeface="+mn-cs"/>
        </a:defRPr>
      </a:lvl4pPr>
      <a:lvl5pPr marL="1371554">
        <a:defRPr>
          <a:latin typeface="+mn-lt"/>
          <a:ea typeface="+mn-ea"/>
          <a:cs typeface="+mn-cs"/>
        </a:defRPr>
      </a:lvl5pPr>
      <a:lvl6pPr marL="1714443">
        <a:defRPr>
          <a:latin typeface="+mn-lt"/>
          <a:ea typeface="+mn-ea"/>
          <a:cs typeface="+mn-cs"/>
        </a:defRPr>
      </a:lvl6pPr>
      <a:lvl7pPr marL="2057331">
        <a:defRPr>
          <a:latin typeface="+mn-lt"/>
          <a:ea typeface="+mn-ea"/>
          <a:cs typeface="+mn-cs"/>
        </a:defRPr>
      </a:lvl7pPr>
      <a:lvl8pPr marL="2400220">
        <a:defRPr>
          <a:latin typeface="+mn-lt"/>
          <a:ea typeface="+mn-ea"/>
          <a:cs typeface="+mn-cs"/>
        </a:defRPr>
      </a:lvl8pPr>
      <a:lvl9pPr marL="2743109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2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3003" y="126301"/>
            <a:ext cx="7957994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8096727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2"/>
            <a:ext cx="292608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77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2"/>
            <a:ext cx="21031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77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685777"/>
              <a:t>11/16/2025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66327" y="6430847"/>
            <a:ext cx="1905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90007" defTabSz="685777">
              <a:spcBef>
                <a:spcPts val="146"/>
              </a:spcBef>
            </a:pPr>
            <a:fld id="{81D60167-4931-47E6-BA6A-407CBD079E47}" type="slidenum">
              <a:rPr lang="en-GB" kern="0" spc="-38" smtClean="0"/>
              <a:pPr marL="90007" defTabSz="685777">
                <a:spcBef>
                  <a:spcPts val="146"/>
                </a:spcBef>
              </a:pPr>
              <a:t>‹#›</a:t>
            </a:fld>
            <a:endParaRPr lang="en-GB" kern="0" spc="-38" dirty="0"/>
          </a:p>
        </p:txBody>
      </p:sp>
    </p:spTree>
    <p:extLst>
      <p:ext uri="{BB962C8B-B14F-4D97-AF65-F5344CB8AC3E}">
        <p14:creationId xmlns:p14="http://schemas.microsoft.com/office/powerpoint/2010/main" val="3073621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42889">
        <a:defRPr>
          <a:latin typeface="+mn-lt"/>
          <a:ea typeface="+mn-ea"/>
          <a:cs typeface="+mn-cs"/>
        </a:defRPr>
      </a:lvl2pPr>
      <a:lvl3pPr marL="685777">
        <a:defRPr>
          <a:latin typeface="+mn-lt"/>
          <a:ea typeface="+mn-ea"/>
          <a:cs typeface="+mn-cs"/>
        </a:defRPr>
      </a:lvl3pPr>
      <a:lvl4pPr marL="1028666">
        <a:defRPr>
          <a:latin typeface="+mn-lt"/>
          <a:ea typeface="+mn-ea"/>
          <a:cs typeface="+mn-cs"/>
        </a:defRPr>
      </a:lvl4pPr>
      <a:lvl5pPr marL="1371554">
        <a:defRPr>
          <a:latin typeface="+mn-lt"/>
          <a:ea typeface="+mn-ea"/>
          <a:cs typeface="+mn-cs"/>
        </a:defRPr>
      </a:lvl5pPr>
      <a:lvl6pPr marL="1714443">
        <a:defRPr>
          <a:latin typeface="+mn-lt"/>
          <a:ea typeface="+mn-ea"/>
          <a:cs typeface="+mn-cs"/>
        </a:defRPr>
      </a:lvl6pPr>
      <a:lvl7pPr marL="2057331">
        <a:defRPr>
          <a:latin typeface="+mn-lt"/>
          <a:ea typeface="+mn-ea"/>
          <a:cs typeface="+mn-cs"/>
        </a:defRPr>
      </a:lvl7pPr>
      <a:lvl8pPr marL="2400220">
        <a:defRPr>
          <a:latin typeface="+mn-lt"/>
          <a:ea typeface="+mn-ea"/>
          <a:cs typeface="+mn-cs"/>
        </a:defRPr>
      </a:lvl8pPr>
      <a:lvl9pPr marL="274310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42889">
        <a:defRPr>
          <a:latin typeface="+mn-lt"/>
          <a:ea typeface="+mn-ea"/>
          <a:cs typeface="+mn-cs"/>
        </a:defRPr>
      </a:lvl2pPr>
      <a:lvl3pPr marL="685777">
        <a:defRPr>
          <a:latin typeface="+mn-lt"/>
          <a:ea typeface="+mn-ea"/>
          <a:cs typeface="+mn-cs"/>
        </a:defRPr>
      </a:lvl3pPr>
      <a:lvl4pPr marL="1028666">
        <a:defRPr>
          <a:latin typeface="+mn-lt"/>
          <a:ea typeface="+mn-ea"/>
          <a:cs typeface="+mn-cs"/>
        </a:defRPr>
      </a:lvl4pPr>
      <a:lvl5pPr marL="1371554">
        <a:defRPr>
          <a:latin typeface="+mn-lt"/>
          <a:ea typeface="+mn-ea"/>
          <a:cs typeface="+mn-cs"/>
        </a:defRPr>
      </a:lvl5pPr>
      <a:lvl6pPr marL="1714443">
        <a:defRPr>
          <a:latin typeface="+mn-lt"/>
          <a:ea typeface="+mn-ea"/>
          <a:cs typeface="+mn-cs"/>
        </a:defRPr>
      </a:lvl6pPr>
      <a:lvl7pPr marL="2057331">
        <a:defRPr>
          <a:latin typeface="+mn-lt"/>
          <a:ea typeface="+mn-ea"/>
          <a:cs typeface="+mn-cs"/>
        </a:defRPr>
      </a:lvl7pPr>
      <a:lvl8pPr marL="2400220">
        <a:defRPr>
          <a:latin typeface="+mn-lt"/>
          <a:ea typeface="+mn-ea"/>
          <a:cs typeface="+mn-cs"/>
        </a:defRPr>
      </a:lvl8pPr>
      <a:lvl9pPr marL="2743109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2" y="-227647"/>
            <a:ext cx="12188824" cy="715989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926847" y="2190929"/>
            <a:ext cx="23351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spc="-8" dirty="0">
                <a:solidFill>
                  <a:srgbClr val="FFFFFF"/>
                </a:solidFill>
              </a:rPr>
              <a:t>ACCB6019</a:t>
            </a:r>
            <a:endParaRPr lang="en-GB" sz="4000" dirty="0"/>
          </a:p>
        </p:txBody>
      </p:sp>
      <p:sp>
        <p:nvSpPr>
          <p:cNvPr id="7" name="Rectangle 6"/>
          <p:cNvSpPr/>
          <p:nvPr/>
        </p:nvSpPr>
        <p:spPr>
          <a:xfrm>
            <a:off x="2723322" y="3365247"/>
            <a:ext cx="8098403" cy="18697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1014855" algn="ctr" defTabSz="685777">
              <a:spcBef>
                <a:spcPts val="866"/>
              </a:spcBef>
            </a:pPr>
            <a:r>
              <a:rPr lang="en-US" sz="3600" b="1" kern="0" dirty="0">
                <a:solidFill>
                  <a:srgbClr val="FFFFFF"/>
                </a:solidFill>
                <a:cs typeface="Calibri"/>
              </a:rPr>
              <a:t>Emerging Trends</a:t>
            </a:r>
          </a:p>
          <a:p>
            <a:pPr marR="1014855" algn="ctr" defTabSz="685777">
              <a:spcBef>
                <a:spcPts val="866"/>
              </a:spcBef>
            </a:pPr>
            <a:r>
              <a:rPr lang="en-US" sz="3600" b="1" kern="0" dirty="0">
                <a:solidFill>
                  <a:srgbClr val="FFFFFF"/>
                </a:solidFill>
                <a:cs typeface="Calibri"/>
              </a:rPr>
              <a:t>Week</a:t>
            </a:r>
            <a:r>
              <a:rPr lang="en-US" sz="3600" b="1" kern="0" spc="-68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3600" b="1" kern="0" dirty="0">
                <a:solidFill>
                  <a:srgbClr val="FFFFFF"/>
                </a:solidFill>
                <a:cs typeface="Calibri"/>
              </a:rPr>
              <a:t>7</a:t>
            </a:r>
            <a:r>
              <a:rPr lang="en-US" sz="3600" b="1" kern="0" spc="-49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3600" b="1" kern="0" dirty="0">
                <a:solidFill>
                  <a:srgbClr val="FFFFFF"/>
                </a:solidFill>
                <a:cs typeface="Calibri"/>
              </a:rPr>
              <a:t>:</a:t>
            </a:r>
            <a:r>
              <a:rPr lang="en-US" sz="3600" b="1" kern="0" spc="-53" dirty="0">
                <a:solidFill>
                  <a:srgbClr val="FFFFFF"/>
                </a:solidFill>
                <a:cs typeface="Calibri"/>
              </a:rPr>
              <a:t> </a:t>
            </a:r>
            <a:r>
              <a:rPr lang="en-US" sz="3600" b="1" kern="0" dirty="0">
                <a:solidFill>
                  <a:srgbClr val="FFFFFF"/>
                </a:solidFill>
                <a:cs typeface="Calibri"/>
              </a:rPr>
              <a:t>Cybersecurity Foundations and Advanced Concepts</a:t>
            </a:r>
            <a:endParaRPr lang="en-US" sz="2400" kern="0" dirty="0">
              <a:solidFill>
                <a:sysClr val="windowText" lastClr="000000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42120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0556" y="574337"/>
            <a:ext cx="6723697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dirty="0"/>
              <a:t>Learning</a:t>
            </a:r>
            <a:r>
              <a:rPr spc="-64" dirty="0"/>
              <a:t> </a:t>
            </a:r>
            <a:r>
              <a:rPr dirty="0"/>
              <a:t>Objective(s)</a:t>
            </a:r>
            <a:r>
              <a:rPr spc="-71" dirty="0"/>
              <a:t> </a:t>
            </a:r>
            <a:r>
              <a:rPr dirty="0"/>
              <a:t>and</a:t>
            </a:r>
            <a:r>
              <a:rPr spc="-64" dirty="0"/>
              <a:t> </a:t>
            </a:r>
            <a:r>
              <a:rPr dirty="0"/>
              <a:t>Key</a:t>
            </a:r>
            <a:r>
              <a:rPr spc="-79" dirty="0"/>
              <a:t> </a:t>
            </a:r>
            <a:r>
              <a:rPr spc="-8" dirty="0"/>
              <a:t>Concepts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5300" y="2355499"/>
            <a:ext cx="4041193" cy="2760852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266691" marR="221449" indent="-257166" defTabSz="685777">
              <a:lnSpc>
                <a:spcPts val="1875"/>
              </a:lnSpc>
              <a:spcBef>
                <a:spcPts val="529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1950" kern="0" dirty="0">
                <a:solidFill>
                  <a:sysClr val="windowText" lastClr="000000"/>
                </a:solidFill>
                <a:cs typeface="Calibri"/>
              </a:rPr>
              <a:t>Understand why cybersecurity matters</a:t>
            </a:r>
          </a:p>
          <a:p>
            <a:pPr marL="266691" marR="221449" indent="-257166" defTabSz="685777">
              <a:lnSpc>
                <a:spcPts val="1875"/>
              </a:lnSpc>
              <a:spcBef>
                <a:spcPts val="529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1950" kern="0" dirty="0">
                <a:solidFill>
                  <a:sysClr val="windowText" lastClr="000000"/>
                </a:solidFill>
                <a:cs typeface="Calibri"/>
              </a:rPr>
              <a:t>Identify major threats and threat actors</a:t>
            </a:r>
          </a:p>
          <a:p>
            <a:pPr marL="266691" marR="221449" indent="-257166" defTabSz="685777">
              <a:lnSpc>
                <a:spcPts val="1875"/>
              </a:lnSpc>
              <a:spcBef>
                <a:spcPts val="529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1950" kern="0" dirty="0" err="1">
                <a:solidFill>
                  <a:sysClr val="windowText" lastClr="000000"/>
                </a:solidFill>
                <a:cs typeface="Calibri"/>
              </a:rPr>
              <a:t>Recognise</a:t>
            </a:r>
            <a:r>
              <a:rPr lang="en-US" sz="1950" kern="0" dirty="0">
                <a:solidFill>
                  <a:sysClr val="windowText" lastClr="000000"/>
                </a:solidFill>
                <a:cs typeface="Calibri"/>
              </a:rPr>
              <a:t> common attack methods</a:t>
            </a:r>
          </a:p>
          <a:p>
            <a:pPr marL="266691" marR="221449" indent="-257166" defTabSz="685777">
              <a:lnSpc>
                <a:spcPts val="1875"/>
              </a:lnSpc>
              <a:spcBef>
                <a:spcPts val="529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1950" kern="0" dirty="0">
                <a:solidFill>
                  <a:sysClr val="windowText" lastClr="000000"/>
                </a:solidFill>
                <a:cs typeface="Calibri"/>
              </a:rPr>
              <a:t>Understand basic defence techniques</a:t>
            </a:r>
          </a:p>
          <a:p>
            <a:pPr marL="266691" marR="221449" indent="-257166" defTabSz="685777">
              <a:lnSpc>
                <a:spcPts val="1875"/>
              </a:lnSpc>
              <a:spcBef>
                <a:spcPts val="529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1950" kern="0" dirty="0">
                <a:solidFill>
                  <a:sysClr val="windowText" lastClr="000000"/>
                </a:solidFill>
                <a:cs typeface="Calibri"/>
              </a:rPr>
              <a:t>Apply secure practices to systems and software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1535" y="2432122"/>
            <a:ext cx="4120514" cy="2684229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CIA principles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Common cyber attacks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Major malware types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Social engineering basics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Key security controls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Incident response steps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Legal and ethical responsibilities</a:t>
            </a:r>
          </a:p>
          <a:p>
            <a:pPr marL="266691" marR="202399" indent="-257166" defTabSz="685777">
              <a:spcBef>
                <a:spcPts val="71"/>
              </a:spcBef>
              <a:buFont typeface="Arial"/>
              <a:buChar char="•"/>
              <a:tabLst>
                <a:tab pos="266691" algn="l"/>
              </a:tabLst>
            </a:pPr>
            <a:r>
              <a:rPr lang="en-US" sz="2100" kern="0" dirty="0">
                <a:solidFill>
                  <a:sysClr val="windowText" lastClr="000000"/>
                </a:solidFill>
                <a:cs typeface="Calibri"/>
              </a:rPr>
              <a:t>Risk management fundamentals</a:t>
            </a:r>
            <a:endParaRPr lang="en-GB" sz="2100" kern="0" dirty="0">
              <a:solidFill>
                <a:sysClr val="windowText" lastClr="000000"/>
              </a:solidFill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5301" y="1767440"/>
            <a:ext cx="3641883" cy="401552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46209" rIns="0" bIns="0" rtlCol="0">
            <a:spAutoFit/>
          </a:bodyPr>
          <a:lstStyle/>
          <a:p>
            <a:pPr marL="68578" defTabSz="685777">
              <a:spcBef>
                <a:spcPts val="1152"/>
              </a:spcBef>
            </a:pPr>
            <a:r>
              <a:rPr sz="1650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Learning</a:t>
            </a:r>
            <a:r>
              <a:rPr sz="1650" b="1" kern="0" spc="-56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1650" b="1" kern="0" spc="-8" dirty="0">
                <a:solidFill>
                  <a:sysClr val="windowText" lastClr="000000"/>
                </a:solidFill>
                <a:latin typeface="Arial"/>
                <a:cs typeface="Arial"/>
              </a:rPr>
              <a:t>Objective(s)</a:t>
            </a:r>
            <a:endParaRPr sz="165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61535" y="1778020"/>
            <a:ext cx="3641883" cy="390972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35731" rIns="0" bIns="0" rtlCol="0">
            <a:spAutoFit/>
          </a:bodyPr>
          <a:lstStyle/>
          <a:p>
            <a:pPr marL="68578" defTabSz="685777">
              <a:spcBef>
                <a:spcPts val="1069"/>
              </a:spcBef>
            </a:pPr>
            <a:r>
              <a:rPr sz="1650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Key</a:t>
            </a:r>
            <a:r>
              <a:rPr sz="1650" b="1" kern="0" spc="-38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1650" b="1" kern="0" spc="-8" dirty="0">
                <a:solidFill>
                  <a:sysClr val="windowText" lastClr="000000"/>
                </a:solidFill>
                <a:latin typeface="Arial"/>
                <a:cs typeface="Arial"/>
              </a:rPr>
              <a:t>Concepts</a:t>
            </a:r>
            <a:endParaRPr sz="165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172291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592" y="886645"/>
            <a:ext cx="535256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Why Cybersecurity Matters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2083276"/>
            <a:ext cx="7596015" cy="2283798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Digital </a:t>
            </a:r>
            <a:r>
              <a:rPr lang="en-US" sz="2400" dirty="0"/>
              <a:t>systems affect every sector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Attacks are increasing in scale and complexity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Breaches can expose data or disrupt services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Some ransomware groups run helpdesks to assist victims</a:t>
            </a:r>
          </a:p>
        </p:txBody>
      </p:sp>
    </p:spTree>
    <p:extLst>
      <p:ext uri="{BB962C8B-B14F-4D97-AF65-F5344CB8AC3E}">
        <p14:creationId xmlns:p14="http://schemas.microsoft.com/office/powerpoint/2010/main" val="36041259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592" y="886645"/>
            <a:ext cx="509665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Key Cybersecurity Principles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208327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Confidentiality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Integrity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Availability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Authentication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Non repudiation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2361862"/>
            <a:ext cx="4374834" cy="221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9629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592" y="886645"/>
            <a:ext cx="509665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Understanding Threat Actors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208327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Cybercriminals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Hacktivists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Nation state groups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Insider threats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Script kiddies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4050" y="1972033"/>
            <a:ext cx="3902075" cy="300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952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592" y="886645"/>
            <a:ext cx="509665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Common Cyber Attacks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24526"/>
            <a:ext cx="7596015" cy="3334535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Phishing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Malware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Ransomware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Distributed denial of service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SQL injection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Zero day exploits</a:t>
            </a:r>
          </a:p>
        </p:txBody>
      </p:sp>
      <p:pic>
        <p:nvPicPr>
          <p:cNvPr id="4" name="Picture 3" descr="attack_growt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2476" y="2438525"/>
            <a:ext cx="3576074" cy="23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8799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65622" y="886645"/>
            <a:ext cx="338850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Malware in Detail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837796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Viruses</a:t>
            </a:r>
            <a:endParaRPr lang="en-US" sz="24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Worms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Trojans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Keyloggers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Spyware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4100" y="2076599"/>
            <a:ext cx="2413282" cy="255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3376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65622" y="886645"/>
            <a:ext cx="338850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Social Engineering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Manipulating human behaviour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Phishing emails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Pretexting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Baiting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Tailgating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824" y="2641600"/>
            <a:ext cx="3728811" cy="1993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848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65622" y="886645"/>
            <a:ext cx="426067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Network Security Basics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Firewalls </a:t>
            </a:r>
            <a:r>
              <a:rPr lang="en-US" sz="2400" dirty="0"/>
              <a:t>control traffic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Segmentation limits damage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VPNs offer secure access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Secure configuration reduces risk</a:t>
            </a:r>
          </a:p>
        </p:txBody>
      </p:sp>
    </p:spTree>
    <p:extLst>
      <p:ext uri="{BB962C8B-B14F-4D97-AF65-F5344CB8AC3E}">
        <p14:creationId xmlns:p14="http://schemas.microsoft.com/office/powerpoint/2010/main" val="21544802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39087" y="886645"/>
            <a:ext cx="3841578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Encryption Essentials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Symmetric encryption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Asymmetric encryption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TLS for secure web traffic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Hashing ensures integrity</a:t>
            </a:r>
          </a:p>
        </p:txBody>
      </p:sp>
    </p:spTree>
    <p:extLst>
      <p:ext uri="{BB962C8B-B14F-4D97-AF65-F5344CB8AC3E}">
        <p14:creationId xmlns:p14="http://schemas.microsoft.com/office/powerpoint/2010/main" val="35236549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7600" y="886645"/>
            <a:ext cx="593724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Identity and Access Management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213407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Authentication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Authorization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Least privilege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Multi factor authentication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4487" y="2254554"/>
            <a:ext cx="2551114" cy="198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8521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7601" y="886645"/>
            <a:ext cx="5391150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Secure Software Development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Secure coding practices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Validate all input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Code reviews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Threat modelling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Penetration tests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875" y="1937226"/>
            <a:ext cx="3108325" cy="300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0839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7601" y="886645"/>
            <a:ext cx="482599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Operating System Security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Patch management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Access control lists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Audit logs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Sandboxing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Hardening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1413" y="1994814"/>
            <a:ext cx="2846388" cy="2665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155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4001" y="916040"/>
            <a:ext cx="257174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Cloud Security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Shared responsibility model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Misconfigured storage risks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Identity access management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Encryption in multi tenant environments</a:t>
            </a:r>
          </a:p>
        </p:txBody>
      </p:sp>
    </p:spTree>
    <p:extLst>
      <p:ext uri="{BB962C8B-B14F-4D97-AF65-F5344CB8AC3E}">
        <p14:creationId xmlns:p14="http://schemas.microsoft.com/office/powerpoint/2010/main" val="18470485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4001" y="916040"/>
            <a:ext cx="394754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Incident Management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3334535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Preparation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Detection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Containment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Eradication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Recovery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Post incident review</a:t>
            </a:r>
          </a:p>
        </p:txBody>
      </p:sp>
      <p:pic>
        <p:nvPicPr>
          <p:cNvPr id="4" name="Picture 3" descr="incident_cy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250" y="2082225"/>
            <a:ext cx="3498849" cy="304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2897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4876" y="930380"/>
            <a:ext cx="322999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Risk Management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1819" y="1937226"/>
            <a:ext cx="7596015" cy="2780537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Identify assets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Assess threats and vulnerabilities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Evaluate likelihood and impact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Implement controls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Monitor and reassess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105" y="2236664"/>
            <a:ext cx="3951005" cy="2181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2653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22588" y="930380"/>
            <a:ext cx="3874575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Cybersecurity Policies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Acceptable use policies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Data classification standards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Password guidelines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Bring your own device policies</a:t>
            </a:r>
          </a:p>
        </p:txBody>
      </p:sp>
    </p:spTree>
    <p:extLst>
      <p:ext uri="{BB962C8B-B14F-4D97-AF65-F5344CB8AC3E}">
        <p14:creationId xmlns:p14="http://schemas.microsoft.com/office/powerpoint/2010/main" val="14992031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0951" y="946360"/>
            <a:ext cx="5657850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Legal and Ethical Considerations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596015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Data protection laws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Copyright and IP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Ethical hacking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Responsible disclosure</a:t>
            </a:r>
          </a:p>
        </p:txBody>
      </p:sp>
    </p:spTree>
    <p:extLst>
      <p:ext uri="{BB962C8B-B14F-4D97-AF65-F5344CB8AC3E}">
        <p14:creationId xmlns:p14="http://schemas.microsoft.com/office/powerpoint/2010/main" val="11863110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54376" y="984670"/>
            <a:ext cx="3610999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Case Study Scenario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913831" cy="1729800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Network slow, suspicious pop ups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Logs show outbound traffic to unknown IPs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1"/>
                </a:solidFill>
              </a:rPr>
              <a:t>Questions</a:t>
            </a:r>
            <a:r>
              <a:rPr lang="en-US" sz="2400" dirty="0"/>
              <a:t>: Indicators, immediate actions, long term controls</a:t>
            </a:r>
          </a:p>
        </p:txBody>
      </p:sp>
    </p:spTree>
    <p:extLst>
      <p:ext uri="{BB962C8B-B14F-4D97-AF65-F5344CB8AC3E}">
        <p14:creationId xmlns:p14="http://schemas.microsoft.com/office/powerpoint/2010/main" val="38082206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4497" y="991440"/>
            <a:ext cx="2968574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Emerging Trends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61869" y="1937226"/>
            <a:ext cx="7913831" cy="2226539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Artificial intelligence in attacks and defence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Quantum computing threats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Internet of Things vulnerabilities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Autonomous cyber defence</a:t>
            </a:r>
          </a:p>
        </p:txBody>
      </p:sp>
    </p:spTree>
    <p:extLst>
      <p:ext uri="{BB962C8B-B14F-4D97-AF65-F5344CB8AC3E}">
        <p14:creationId xmlns:p14="http://schemas.microsoft.com/office/powerpoint/2010/main" val="41746339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63432" y="820830"/>
            <a:ext cx="2710703" cy="517931"/>
          </a:xfrm>
          <a:prstGeom prst="rect">
            <a:avLst/>
          </a:prstGeom>
        </p:spPr>
        <p:txBody>
          <a:bodyPr vert="horz" wrap="square" lIns="0" tIns="10002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b="1" dirty="0">
                <a:solidFill>
                  <a:schemeClr val="accent1"/>
                </a:solidFill>
              </a:rPr>
              <a:t>Key Takeaways</a:t>
            </a:r>
            <a:endParaRPr b="1" spc="-8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77791" y="1575276"/>
            <a:ext cx="7081983" cy="3945791"/>
          </a:xfrm>
          <a:prstGeom prst="rect">
            <a:avLst/>
          </a:prstGeom>
        </p:spPr>
        <p:txBody>
          <a:bodyPr vert="horz" wrap="square" lIns="0" tIns="67151" rIns="0" bIns="0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Security protects systems, data, and people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Threats can be technical or social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Layered defence is vital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Monitoring and response are essential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Ethics and laws guide </a:t>
            </a:r>
            <a:r>
              <a:rPr lang="en-US" sz="2400" dirty="0" smtClean="0"/>
              <a:t>practice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Cybersecurity is both technical and human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Understanding fundamentals supports good </a:t>
            </a:r>
            <a:r>
              <a:rPr lang="en-US" sz="2400" dirty="0" smtClean="0"/>
              <a:t>defence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296519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442" y="-82550"/>
            <a:ext cx="9270382" cy="7061200"/>
          </a:xfrm>
          <a:prstGeom prst="rect">
            <a:avLst/>
          </a:prstGeom>
        </p:spPr>
      </p:pic>
      <p:sp>
        <p:nvSpPr>
          <p:cNvPr id="5" name="object 2"/>
          <p:cNvSpPr txBox="1">
            <a:spLocks noGrp="1"/>
          </p:cNvSpPr>
          <p:nvPr>
            <p:ph type="title"/>
          </p:nvPr>
        </p:nvSpPr>
        <p:spPr>
          <a:xfrm>
            <a:off x="2735777" y="3062688"/>
            <a:ext cx="397002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dirty="0">
                <a:solidFill>
                  <a:srgbClr val="FFFFFF"/>
                </a:solidFill>
                <a:latin typeface="Calibri"/>
                <a:cs typeface="Calibri"/>
              </a:rPr>
              <a:t>Any</a:t>
            </a:r>
            <a:r>
              <a:rPr sz="4800" b="1" spc="-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-10" dirty="0">
                <a:solidFill>
                  <a:srgbClr val="FFFFFF"/>
                </a:solidFill>
                <a:latin typeface="Calibri"/>
                <a:cs typeface="Calibri"/>
              </a:rPr>
              <a:t>Questions?</a:t>
            </a:r>
            <a:endParaRPr sz="4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405</Words>
  <PresentationFormat>On-screen Show (4:3)</PresentationFormat>
  <Paragraphs>149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Segoe UI</vt:lpstr>
      <vt:lpstr>Office Theme</vt:lpstr>
      <vt:lpstr>2_Office Theme</vt:lpstr>
      <vt:lpstr>1_Office Theme</vt:lpstr>
      <vt:lpstr>PowerPoint Presentation</vt:lpstr>
      <vt:lpstr>Learning Objective(s) and Key Concepts</vt:lpstr>
      <vt:lpstr>Why Cybersecurity Matters</vt:lpstr>
      <vt:lpstr>Key Cybersecurity Principles</vt:lpstr>
      <vt:lpstr>Understanding Threat Actors</vt:lpstr>
      <vt:lpstr>Common Cyber Attacks</vt:lpstr>
      <vt:lpstr>Malware in Detail</vt:lpstr>
      <vt:lpstr>Social Engineering</vt:lpstr>
      <vt:lpstr>Network Security Basics</vt:lpstr>
      <vt:lpstr>Encryption Essentials</vt:lpstr>
      <vt:lpstr>Identity and Access Management</vt:lpstr>
      <vt:lpstr>Secure Software Development</vt:lpstr>
      <vt:lpstr>Operating System Security</vt:lpstr>
      <vt:lpstr>Cloud Security</vt:lpstr>
      <vt:lpstr>Incident Management</vt:lpstr>
      <vt:lpstr>Risk Management</vt:lpstr>
      <vt:lpstr>Cybersecurity Policies</vt:lpstr>
      <vt:lpstr>Legal and Ethical Considerations</vt:lpstr>
      <vt:lpstr>Case Study Scenario</vt:lpstr>
      <vt:lpstr>Emerging Trends</vt:lpstr>
      <vt:lpstr>Key Takeaways</vt:lpstr>
      <vt:lpstr>Any Questions?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subject/>
  <dc:creator/>
  <cp:keywords/>
  <dcterms:created xsi:type="dcterms:W3CDTF">2013-01-27T09:14:16Z</dcterms:created>
  <dcterms:modified xsi:type="dcterms:W3CDTF">2025-11-16T08:59:09Z</dcterms:modified>
  <cp:category/>
</cp:coreProperties>
</file>