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embeddedFontLst>
    <p:embeddedFont>
      <p:font typeface="微软雅黑" panose="020B0503020204020204" pitchFamily="34" charset="-122"/>
      <p:regular r:id="rId15"/>
      <p:bold r:id="rId16"/>
    </p:embeddedFont>
    <p:embeddedFont>
      <p:font typeface="Liter" panose="02000503030000020004" pitchFamily="2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7FCABE-937D-2E41-83E3-13DCD6FAAB77}" v="1" dt="2026-02-16T05:58:40.3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10"/>
  </p:normalViewPr>
  <p:slideViewPr>
    <p:cSldViewPr snapToGrid="0" snapToObjects="1">
      <p:cViewPr>
        <p:scale>
          <a:sx n="103" d="100"/>
          <a:sy n="103" d="100"/>
        </p:scale>
        <p:origin x="14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72875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308324" y="1905000"/>
            <a:ext cx="757237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36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Component 1: Green Haven Florists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5486251" y="2514600"/>
            <a:ext cx="1219200" cy="38100"/>
          </a:xfrm>
          <a:custGeom>
            <a:avLst/>
            <a:gdLst/>
            <a:ahLst/>
            <a:cxnLst/>
            <a:rect l="l" t="t" r="r" b="b"/>
            <a:pathLst>
              <a:path w="1219200" h="38100">
                <a:moveTo>
                  <a:pt x="0" y="0"/>
                </a:moveTo>
                <a:lnTo>
                  <a:pt x="1219200" y="0"/>
                </a:lnTo>
                <a:lnTo>
                  <a:pt x="12192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996928" y="3162300"/>
            <a:ext cx="4200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Student Name: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 Haseeb Kiyani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3996928" y="3543300"/>
            <a:ext cx="4200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Student ID: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 2511018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3996928" y="3924300"/>
            <a:ext cx="4200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Lecturer's Name: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 Mucahit Ozden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996928" y="4305300"/>
            <a:ext cx="4200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Module Code: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LCLM 4004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3996928" y="4686300"/>
            <a:ext cx="4200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Module Name: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Problem Solving and Decision-Making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4296519" y="5272624"/>
            <a:ext cx="3794185" cy="5080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1600" dirty="0">
                <a:solidFill>
                  <a:srgbClr val="333333"/>
                </a:solidFill>
                <a:latin typeface="微软雅黑" pitchFamily="34" charset="0"/>
                <a:ea typeface="微软雅黑" pitchFamily="34" charset="-122"/>
                <a:cs typeface="微软雅黑" pitchFamily="34" charset="-120"/>
              </a:rPr>
              <a:t>Component 1: Green Harvest Florists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Presentation Overview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81000" y="1181100"/>
            <a:ext cx="115252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 this presentation, I will cover: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81000" y="17526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38138" y="1752600"/>
            <a:ext cx="3905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38200" y="1752600"/>
            <a:ext cx="52959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An overview of Green Haven Florists and the problems they are facing.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381000" y="22479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38138" y="2247900"/>
            <a:ext cx="3905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2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838200" y="2247900"/>
            <a:ext cx="4505325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An application of the 5W2H model to summarise the issues.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381000" y="27432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38138" y="2743200"/>
            <a:ext cx="3905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3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38200" y="2743200"/>
            <a:ext cx="3952875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critique and application of the PESTEL framework.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381000" y="32385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38138" y="3238500"/>
            <a:ext cx="3905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4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838200" y="3238500"/>
            <a:ext cx="3838575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critique and application of the Fishbone diagram.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381000" y="37338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lnTo>
                  <a:pt x="152400" y="0"/>
                </a:lnTo>
                <a:cubicBezTo>
                  <a:pt x="236512" y="0"/>
                  <a:pt x="304800" y="68288"/>
                  <a:pt x="304800" y="152400"/>
                </a:cubicBezTo>
                <a:lnTo>
                  <a:pt x="304800" y="152400"/>
                </a:lnTo>
                <a:cubicBezTo>
                  <a:pt x="304800" y="236512"/>
                  <a:pt x="236512" y="304800"/>
                  <a:pt x="152400" y="304800"/>
                </a:cubicBezTo>
                <a:lnTo>
                  <a:pt x="152400" y="304800"/>
                </a:lnTo>
                <a:cubicBezTo>
                  <a:pt x="68288" y="304800"/>
                  <a:pt x="0" y="236512"/>
                  <a:pt x="0" y="152400"/>
                </a:cubicBezTo>
                <a:lnTo>
                  <a:pt x="0" y="152400"/>
                </a:lnTo>
                <a:cubicBezTo>
                  <a:pt x="0" y="68288"/>
                  <a:pt x="68288" y="0"/>
                  <a:pt x="1524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338138" y="3733800"/>
            <a:ext cx="39052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35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5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838200" y="3733800"/>
            <a:ext cx="2352675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summary of the key findings.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Green Haven Florists: Company Overview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81000" y="1104900"/>
            <a:ext cx="74009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Location: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Norwich, UK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381000" y="1524000"/>
            <a:ext cx="74009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Founded: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2016 by Liam and Priya Patel.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381000" y="1943100"/>
            <a:ext cx="7400925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Reputation:</a:t>
            </a: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Known for custom-made floral arrangements, eco-friendly packaging, and strong community ties.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81000" y="2638425"/>
            <a:ext cx="1409452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Customer Base: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609600" y="3048000"/>
            <a:ext cx="7172325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Walk-in clients buying bouquets.</a:t>
            </a:r>
            <a:endParaRPr lang="en-US" sz="1600" dirty="0"/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Corporate clients.</a:t>
            </a:r>
            <a:endParaRPr lang="en-US" sz="1600" dirty="0"/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Wedding customers.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81000" y="4162425"/>
            <a:ext cx="1932108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Unique Selling Points: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09600" y="4572000"/>
            <a:ext cx="7172325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Personal touch and service.</a:t>
            </a:r>
            <a:endParaRPr lang="en-US" sz="1600" dirty="0"/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Eco-friendly materials.</a:t>
            </a:r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</a:rPr>
              <a:t>A mindset that keeps things green and long lasting for the long term.</a:t>
            </a:r>
            <a:endParaRPr lang="en-US" sz="1600" dirty="0"/>
          </a:p>
        </p:txBody>
      </p:sp>
      <p:pic>
        <p:nvPicPr>
          <p:cNvPr id="11" name="Image 0" descr="https://kimi-web-img.moonshot.cn/img/mspmag.com/afb34e33d9c36ea72924a92e2e79efb5e69d3772.jpg"/>
          <p:cNvPicPr>
            <a:picLocks noChangeAspect="1"/>
          </p:cNvPicPr>
          <p:nvPr/>
        </p:nvPicPr>
        <p:blipFill>
          <a:blip r:embed="rId3"/>
          <a:srcRect l="18750" r="18750"/>
          <a:stretch/>
        </p:blipFill>
        <p:spPr>
          <a:xfrm>
            <a:off x="8001000" y="1104900"/>
            <a:ext cx="3810000" cy="3810000"/>
          </a:xfrm>
          <a:prstGeom prst="roundRect">
            <a:avLst>
              <a:gd name="adj" fmla="val 2000"/>
            </a:avLst>
          </a:prstGeom>
        </p:spPr>
      </p:pic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 Problem: Declining In-Store Sales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381000" y="1104900"/>
            <a:ext cx="11430000" cy="1104900"/>
          </a:xfrm>
          <a:custGeom>
            <a:avLst/>
            <a:gdLst/>
            <a:ahLst/>
            <a:cxnLst/>
            <a:rect l="l" t="t" r="r" b="b"/>
            <a:pathLst>
              <a:path w="11430000" h="1104900">
                <a:moveTo>
                  <a:pt x="76205" y="0"/>
                </a:moveTo>
                <a:lnTo>
                  <a:pt x="11353795" y="0"/>
                </a:lnTo>
                <a:cubicBezTo>
                  <a:pt x="11395882" y="0"/>
                  <a:pt x="11430000" y="34118"/>
                  <a:pt x="11430000" y="76205"/>
                </a:cubicBezTo>
                <a:lnTo>
                  <a:pt x="11430000" y="1028695"/>
                </a:lnTo>
                <a:cubicBezTo>
                  <a:pt x="11430000" y="1070782"/>
                  <a:pt x="11395882" y="1104900"/>
                  <a:pt x="11353795" y="1104900"/>
                </a:cubicBezTo>
                <a:lnTo>
                  <a:pt x="76205" y="1104900"/>
                </a:lnTo>
                <a:cubicBezTo>
                  <a:pt x="34118" y="1104900"/>
                  <a:pt x="0" y="1070782"/>
                  <a:pt x="0" y="1028695"/>
                </a:cubicBezTo>
                <a:lnTo>
                  <a:pt x="0" y="76205"/>
                </a:lnTo>
                <a:cubicBezTo>
                  <a:pt x="0" y="34146"/>
                  <a:pt x="34146" y="0"/>
                  <a:pt x="76205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09600" y="1333500"/>
            <a:ext cx="110871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Root Problem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609600" y="1714500"/>
            <a:ext cx="110680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30% decline in in-store sales over the past 12 months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81000" y="2438400"/>
            <a:ext cx="56864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External Factors (Outside Control)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381000" y="28194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Increased competition from online flower retailers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81000" y="31242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Reduced high street foot traffic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381000" y="34290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Rising flower import costs due to inflation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381000" y="37338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Two new local competitors entered the market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81000" y="40386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Supply chain disruptions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6210300" y="2438400"/>
            <a:ext cx="56864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Internal Factors (Within Control)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210300" y="28194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Outdated and difficult-to-navigate website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210300" y="31242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Weak digital marketing presence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210300" y="34290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Reliance on word-of-mouth only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6210300" y="37338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No subscription services offered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210300" y="4038600"/>
            <a:ext cx="56769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• Limited delivery options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381000" y="4419600"/>
            <a:ext cx="4043172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Assessment Brief - Green Haven Florists Case Study (2026)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5W2H Analysis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047208"/>
              </p:ext>
            </p:extLst>
          </p:nvPr>
        </p:nvGraphicFramePr>
        <p:xfrm>
          <a:off x="381000" y="1028700"/>
          <a:ext cx="11430000" cy="3743328"/>
        </p:xfrm>
        <a:graphic>
          <a:graphicData uri="http://schemas.openxmlformats.org/drawingml/2006/table">
            <a:tbl>
              <a:tblPr/>
              <a:tblGrid>
                <a:gridCol w="21163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136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7916">
                <a:tc>
                  <a:txBody>
                    <a:bodyPr/>
                    <a:lstStyle/>
                    <a:p>
                      <a:pPr algn="l"/>
                      <a:r>
                        <a:rPr lang="en-US" sz="12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Question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2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Application to Green Haven Florists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7916">
                <a:tc>
                  <a:txBody>
                    <a:bodyPr/>
                    <a:lstStyle/>
                    <a:p>
                      <a:r>
                        <a:rPr lang="en-US" sz="1200" b="1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What?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A26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30% decline in in-store sales; reduced revenue and foot traffic.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7916">
                <a:tc>
                  <a:txBody>
                    <a:bodyPr/>
                    <a:lstStyle/>
                    <a:p>
                      <a:r>
                        <a:rPr lang="en-US" sz="1200" b="1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Where?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A26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Physical shop on Norwich high street.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7916">
                <a:tc>
                  <a:txBody>
                    <a:bodyPr/>
                    <a:lstStyle/>
                    <a:p>
                      <a:r>
                        <a:rPr lang="en-US" sz="1200" b="1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When?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A26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Past 12 months; ongoing issue.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7916">
                <a:tc>
                  <a:txBody>
                    <a:bodyPr/>
                    <a:lstStyle/>
                    <a:p>
                      <a:r>
                        <a:rPr lang="en-US" sz="1200" b="1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Who?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A26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Liam and Priya Patel (owners), customers, employees.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7916">
                <a:tc>
                  <a:txBody>
                    <a:bodyPr/>
                    <a:lstStyle/>
                    <a:p>
                      <a:r>
                        <a:rPr lang="en-US" sz="1200" b="1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Why?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A26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Online competition, rising costs, outdated systems, reduced foot traffic.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7916">
                <a:tc>
                  <a:txBody>
                    <a:bodyPr/>
                    <a:lstStyle/>
                    <a:p>
                      <a:r>
                        <a:rPr lang="en-US" sz="1200" b="1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How?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A26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Gradual shift to online shopping, new competitors, cost increases.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67916">
                <a:tc>
                  <a:txBody>
                    <a:bodyPr/>
                    <a:lstStyle/>
                    <a:p>
                      <a:r>
                        <a:rPr lang="en-US" sz="1200" b="1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How Much?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A26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2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30% revenue loss; rising operational costs; inflation impact.</a:t>
                      </a:r>
                      <a:endParaRPr lang="en-US" sz="12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114300" marR="114300" marT="114300" marB="1143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381000" y="4924425"/>
            <a:ext cx="10800548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Klock, A.C.T., Gasparini, I. and Pimenta, M.S. (2016) '5W2H Framework: a guide to design, develop and evaluate the user-centered gamification. Proceedings of the 15th Brazilian Symposium on Human Factors in Computing Systems.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PESTEL Framework: Overview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81000" y="11049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What is PESTEL?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381000" y="1447800"/>
            <a:ext cx="7877175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 tool that helps businesses understand outside factors that can affect them. It was first created by Francis Aguilar in 1967.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381000" y="21336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Why is it used?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81000" y="2476500"/>
            <a:ext cx="7877175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To identify opportunities and threats in the external environment and understand the broader context in which a business operates (Yuksel, 2012).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381000" y="31623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Benefits: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09600" y="3505200"/>
            <a:ext cx="7648575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Studies the outside world of today.</a:t>
            </a:r>
            <a:endParaRPr lang="en-US" sz="1600" dirty="0"/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</a:rPr>
              <a:t>Done step-by-step.</a:t>
            </a:r>
            <a:endParaRPr lang="en-US" sz="1600" dirty="0"/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Helps identify trends and changes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381000" y="45339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Limitations: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09600" y="4876800"/>
            <a:ext cx="7648575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Can be time-consuming to complete.</a:t>
            </a:r>
            <a:endParaRPr lang="en-US" sz="1600" dirty="0"/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May miss important factors of the industry.</a:t>
            </a:r>
            <a:endParaRPr lang="en-US" sz="1600" dirty="0"/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r>
              <a:rPr lang="en-US" sz="1350" dirty="0">
                <a:solidFill>
                  <a:srgbClr val="3C3C3B"/>
                </a:solidFill>
                <a:latin typeface="Liter" pitchFamily="34" charset="0"/>
              </a:rPr>
              <a:t>Only looks at the outside factors not the internal ones.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381000" y="5905500"/>
            <a:ext cx="11313149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Sources: Aguilar, F.J. (1967) Scanning the Business Environment; Yuksel, I. (2012) 'Developing a Multi-Criteria Decision-Making Model for PESTEL Analysis', International Journal of Business and Management, 7(24), pp. 52-52.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PESTEL Analysis: Green Haven Florists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5895665"/>
              </p:ext>
            </p:extLst>
          </p:nvPr>
        </p:nvGraphicFramePr>
        <p:xfrm>
          <a:off x="381000" y="1028700"/>
          <a:ext cx="11430000" cy="1785938"/>
        </p:xfrm>
        <a:graphic>
          <a:graphicData uri="http://schemas.openxmlformats.org/drawingml/2006/table">
            <a:tbl>
              <a:tblPr/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l"/>
                      <a:r>
                        <a:rPr lang="en-US" sz="10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Political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Economic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Social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Technological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Legal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000" b="1" u="none" dirty="0">
                          <a:solidFill>
                            <a:srgbClr val="FFFFFF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Environmental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6A7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r>
                        <a:rPr lang="en-GB" sz="11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Brexit rules that affect bringing goods into the country and the taxes businesses pay for high street shops.</a:t>
                      </a:r>
                      <a:endParaRPr lang="en-US" sz="1100" dirty="0">
                        <a:latin typeface="+mj-lt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High inflation increasing costs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Rising flower import prices</a:t>
                      </a:r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charset="0"/>
                          <a:ea typeface="微软雅黑" charset="0"/>
                          <a:cs typeface="微软雅黑" pitchFamily="34" charset="-120"/>
                        </a:rPr>
                        <a:t>.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Shift to online shopping behaviour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charset="0"/>
                        </a:rPr>
                        <a:t>as its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Demand for convenience.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E-commerce growth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Social media marketing importance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微软雅黑" pitchFamily="34" charset="0"/>
                          <a:ea typeface="微软雅黑" pitchFamily="34" charset="-122"/>
                          <a:cs typeface="微软雅黑" pitchFamily="34" charset="-120"/>
                        </a:rPr>
                        <a:t>Need for digital presence</a:t>
                      </a:r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latin typeface="+mj-lt"/>
                        </a:rPr>
                        <a:t>Laws about workers’ rights.</a:t>
                      </a:r>
                    </a:p>
                    <a:p>
                      <a:r>
                        <a:rPr lang="en-GB" sz="1000" dirty="0">
                          <a:latin typeface="+mj-lt"/>
                        </a:rPr>
                        <a:t>Rules to keep people safe at work.</a:t>
                      </a:r>
                    </a:p>
                    <a:p>
                      <a:r>
                        <a:rPr lang="en-GB" sz="1000" dirty="0">
                          <a:latin typeface="+mj-lt"/>
                        </a:rPr>
                        <a:t>Laws that protect customers.</a:t>
                      </a:r>
                    </a:p>
                    <a:p>
                      <a:endParaRPr lang="en-US" sz="1000" dirty="0">
                        <a:latin typeface="微软雅黑" charset="0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+mj-lt"/>
                          <a:ea typeface="微软雅黑" pitchFamily="34" charset="-122"/>
                          <a:cs typeface="微软雅黑" pitchFamily="34" charset="-120"/>
                        </a:rPr>
                        <a:t>Sustainability demands.</a:t>
                      </a:r>
                      <a:endParaRPr lang="en-US" sz="1000" dirty="0">
                        <a:latin typeface="+mj-lt"/>
                        <a:ea typeface="微软雅黑" charset="0"/>
                        <a:cs typeface="微软雅黑" charset="0"/>
                      </a:endParaRPr>
                    </a:p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+mj-lt"/>
                          <a:ea typeface="微软雅黑" pitchFamily="34" charset="-122"/>
                          <a:cs typeface="微软雅黑" pitchFamily="34" charset="-120"/>
                        </a:rPr>
                        <a:t>Supply chain disruptions.</a:t>
                      </a:r>
                      <a:endParaRPr lang="en-US" sz="1000" dirty="0">
                        <a:latin typeface="+mj-lt"/>
                        <a:ea typeface="微软雅黑" charset="0"/>
                        <a:cs typeface="微软雅黑" charset="0"/>
                      </a:endParaRPr>
                    </a:p>
                    <a:p>
                      <a:r>
                        <a:rPr lang="en-US" sz="1000" u="none" dirty="0">
                          <a:solidFill>
                            <a:srgbClr val="3C3C3B"/>
                          </a:solidFill>
                          <a:latin typeface="+mj-lt"/>
                          <a:ea typeface="微软雅黑" pitchFamily="34" charset="-122"/>
                          <a:cs typeface="微软雅黑" pitchFamily="34" charset="-120"/>
                        </a:rPr>
                        <a:t>Biodegradable packaging costs.</a:t>
                      </a:r>
                      <a:endParaRPr lang="en-US" sz="1000" dirty="0">
                        <a:latin typeface="+mj-lt"/>
                        <a:ea typeface="微软雅黑" charset="0"/>
                        <a:cs typeface="微软雅黑" charset="0"/>
                      </a:endParaRPr>
                    </a:p>
                  </a:txBody>
                  <a:tcPr marL="76200" marR="76200" marT="76200" marB="76200" anchor="ctr">
                    <a:lnL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8A99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>
                        <a:alpha val="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5" name="Image 0" descr="https://kimi-web-img.moonshot.cn/img/www.loopnet.com/09f356119dd2cb0096b5530a3698ca5ab4987ef7.webp"/>
          <p:cNvPicPr>
            <a:picLocks noChangeAspect="1"/>
          </p:cNvPicPr>
          <p:nvPr/>
        </p:nvPicPr>
        <p:blipFill>
          <a:blip r:embed="rId3"/>
          <a:srcRect t="38148" b="38148"/>
          <a:stretch/>
        </p:blipFill>
        <p:spPr>
          <a:xfrm>
            <a:off x="381000" y="2924175"/>
            <a:ext cx="11430000" cy="1524000"/>
          </a:xfrm>
          <a:prstGeom prst="roundRect">
            <a:avLst>
              <a:gd name="adj" fmla="val 5000"/>
            </a:avLst>
          </a:prstGeom>
        </p:spPr>
      </p:pic>
      <p:sp>
        <p:nvSpPr>
          <p:cNvPr id="6" name="Text 2"/>
          <p:cNvSpPr/>
          <p:nvPr/>
        </p:nvSpPr>
        <p:spPr>
          <a:xfrm>
            <a:off x="381000" y="4562475"/>
            <a:ext cx="6613360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Sources: Office for National Statistics (2024) Retail Sales; British Retail Consortium (2024) Retail Trends Report.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Fishbone Diagram: Overview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81000" y="11049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What is a Fishbone Diagram?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381000" y="1447800"/>
            <a:ext cx="7877175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+mj-lt"/>
              </a:rPr>
              <a:t>Also called an Ishikawa or cause-and-effect diagram, it is a simple chart used to find and organise the causes of a problem. It was created by Kaoru Ishikawa in the 1960s.</a:t>
            </a:r>
            <a:endParaRPr lang="en-US" sz="1200" dirty="0">
              <a:latin typeface="+mj-lt"/>
            </a:endParaRPr>
          </a:p>
        </p:txBody>
      </p:sp>
      <p:sp>
        <p:nvSpPr>
          <p:cNvPr id="6" name="Text 4"/>
          <p:cNvSpPr/>
          <p:nvPr/>
        </p:nvSpPr>
        <p:spPr>
          <a:xfrm>
            <a:off x="381000" y="21336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Why is it used?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81000" y="2476500"/>
            <a:ext cx="7877175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3C3C3B"/>
                </a:solidFill>
                <a:latin typeface="+mj-lt"/>
                <a:ea typeface="Liter" pitchFamily="34" charset="-122"/>
                <a:cs typeface="Liter" pitchFamily="34" charset="-120"/>
              </a:rPr>
              <a:t>To identify root causes rather than symptoms, encourage team participation, and visualise cause-and-effect relationships (Tague, 2005).</a:t>
            </a:r>
            <a:endParaRPr lang="en-US" sz="1600" dirty="0">
              <a:latin typeface="+mj-lt"/>
            </a:endParaRPr>
          </a:p>
        </p:txBody>
      </p:sp>
      <p:sp>
        <p:nvSpPr>
          <p:cNvPr id="8" name="Text 6"/>
          <p:cNvSpPr/>
          <p:nvPr/>
        </p:nvSpPr>
        <p:spPr>
          <a:xfrm>
            <a:off x="381000" y="31623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Benefits: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09600" y="3505200"/>
            <a:ext cx="7648575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  <a:spcBef>
                <a:spcPts val="10"/>
              </a:spcBef>
              <a:buSzPct val="100000"/>
            </a:pPr>
            <a:r>
              <a:rPr lang="en-US" sz="1350" dirty="0">
                <a:solidFill>
                  <a:srgbClr val="3C3C3B"/>
                </a:solidFill>
                <a:latin typeface="+mj-lt"/>
                <a:ea typeface="Liter" pitchFamily="34" charset="-122"/>
                <a:cs typeface="Liter" pitchFamily="34" charset="-120"/>
              </a:rPr>
              <a:t>Structured approach to problem analysis</a:t>
            </a:r>
            <a:endParaRPr lang="en-US" sz="1600" dirty="0">
              <a:latin typeface="+mj-lt"/>
            </a:endParaRPr>
          </a:p>
          <a:p>
            <a:pPr>
              <a:lnSpc>
                <a:spcPct val="130000"/>
              </a:lnSpc>
              <a:spcBef>
                <a:spcPts val="10"/>
              </a:spcBef>
              <a:buSzPct val="100000"/>
            </a:pPr>
            <a:r>
              <a:rPr lang="en-US" sz="1350" dirty="0">
                <a:solidFill>
                  <a:srgbClr val="3C3C3B"/>
                </a:solidFill>
                <a:latin typeface="+mj-lt"/>
                <a:ea typeface="Liter" pitchFamily="34" charset="-122"/>
                <a:cs typeface="Liter" pitchFamily="34" charset="-120"/>
              </a:rPr>
              <a:t>Visual clarity of relationships so </a:t>
            </a:r>
            <a:r>
              <a:rPr lang="en-GB" sz="1400" dirty="0">
                <a:solidFill>
                  <a:srgbClr val="000000"/>
                </a:solidFill>
                <a:latin typeface="+mj-lt"/>
                <a:ea typeface="Liter" pitchFamily="34" charset="-122"/>
                <a:cs typeface="Liter" pitchFamily="34" charset="-120"/>
              </a:rPr>
              <a:t>m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akes relationships easy to see.</a:t>
            </a:r>
          </a:p>
          <a:p>
            <a:r>
              <a:rPr lang="en-GB" sz="1400" dirty="0">
                <a:latin typeface="+mj-lt"/>
              </a:rPr>
              <a:t>Encourages team discussion.</a:t>
            </a:r>
          </a:p>
          <a:p>
            <a:r>
              <a:rPr lang="en-GB" sz="1400" dirty="0">
                <a:latin typeface="+mj-lt"/>
              </a:rPr>
              <a:t>Shows where information needs to be collected</a:t>
            </a:r>
            <a:r>
              <a:rPr lang="en-GB" sz="1400" dirty="0"/>
              <a:t>.</a:t>
            </a:r>
          </a:p>
          <a:p>
            <a:pPr marL="254000" indent="-254000">
              <a:lnSpc>
                <a:spcPct val="130000"/>
              </a:lnSpc>
              <a:spcBef>
                <a:spcPts val="10"/>
              </a:spcBef>
              <a:buSzPct val="100000"/>
              <a:buChar char="•"/>
            </a:pP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81000" y="4838700"/>
            <a:ext cx="78771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Limitations:</a:t>
            </a:r>
            <a:endParaRPr lang="en-US" sz="1600" dirty="0"/>
          </a:p>
        </p:txBody>
      </p:sp>
      <p:pic>
        <p:nvPicPr>
          <p:cNvPr id="12" name="Image 0" descr="https://kimi-web-img.moonshot.cn/img/masteringbusinessanalysis.com/a8912b50905d3a1c7ce58daec20795b8f63c35a8.jpg"/>
          <p:cNvPicPr>
            <a:picLocks noChangeAspect="1"/>
          </p:cNvPicPr>
          <p:nvPr/>
        </p:nvPicPr>
        <p:blipFill>
          <a:blip r:embed="rId3"/>
          <a:srcRect l="18750" r="18750"/>
          <a:stretch/>
        </p:blipFill>
        <p:spPr>
          <a:xfrm>
            <a:off x="8477250" y="1104900"/>
            <a:ext cx="3333750" cy="3333750"/>
          </a:xfrm>
          <a:prstGeom prst="roundRect">
            <a:avLst>
              <a:gd name="adj" fmla="val 2286"/>
            </a:avLst>
          </a:prstGeom>
        </p:spPr>
      </p:pic>
      <p:sp>
        <p:nvSpPr>
          <p:cNvPr id="13" name="Text 10"/>
          <p:cNvSpPr/>
          <p:nvPr/>
        </p:nvSpPr>
        <p:spPr>
          <a:xfrm>
            <a:off x="381000" y="6210300"/>
            <a:ext cx="5544692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Sources: Ishikawa, K. (1986) Guide to Quality Control; Tague, N.R. (2005) The Quality Toolbox.</a:t>
            </a:r>
            <a:endParaRPr lang="en-US" sz="16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C65ABAD-89EF-F519-901F-1650512B5B2F}"/>
              </a:ext>
            </a:extLst>
          </p:cNvPr>
          <p:cNvSpPr txBox="1"/>
          <p:nvPr/>
        </p:nvSpPr>
        <p:spPr>
          <a:xfrm>
            <a:off x="609600" y="5096470"/>
            <a:ext cx="6096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latin typeface="+mj-lt"/>
              </a:rPr>
              <a:t>Can get confusing if there are many causes.</a:t>
            </a:r>
          </a:p>
          <a:p>
            <a:r>
              <a:rPr lang="en-GB" sz="1400" dirty="0">
                <a:latin typeface="+mj-lt"/>
              </a:rPr>
              <a:t>May need extra information to check accuracy.</a:t>
            </a:r>
          </a:p>
          <a:p>
            <a:r>
              <a:rPr lang="en-GB" sz="1400" dirty="0">
                <a:latin typeface="+mj-lt"/>
              </a:rPr>
              <a:t>Does not show which cause is most important</a:t>
            </a:r>
            <a:r>
              <a:rPr lang="en-GB" sz="1400" dirty="0"/>
              <a:t>.</a:t>
            </a: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Fishbone Diagram: Green Haven Florists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4167" b="4167"/>
          <a:stretch/>
        </p:blipFill>
        <p:spPr>
          <a:xfrm>
            <a:off x="0" y="1295400"/>
            <a:ext cx="11982450" cy="4572000"/>
          </a:xfrm>
          <a:prstGeom prst="roundRect">
            <a:avLst>
              <a:gd name="adj" fmla="val 0"/>
            </a:avLst>
          </a:prstGeom>
        </p:spPr>
      </p:pic>
      <p:sp>
        <p:nvSpPr>
          <p:cNvPr id="5" name="Text 2"/>
          <p:cNvSpPr/>
          <p:nvPr/>
        </p:nvSpPr>
        <p:spPr>
          <a:xfrm>
            <a:off x="381000" y="5676900"/>
            <a:ext cx="5479351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Ishikawa, K. (1986) Guide to Quality Control; Tague, N.R. (2005) The Quality Toolbox.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Key Findings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381000" y="11811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33375" y="1181100"/>
            <a:ext cx="4762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1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914400" y="1181100"/>
            <a:ext cx="89249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Mixed Internal and External Factors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914400" y="1371600"/>
            <a:ext cx="89154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 30% sales decline stems from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internal problems (weak digital skills) and outside pressures (changes in the market and competition)</a:t>
            </a: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381000" y="19431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33375" y="1943100"/>
            <a:ext cx="4762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2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914400" y="1943100"/>
            <a:ext cx="86677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Significant External Threats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914400" y="2247900"/>
            <a:ext cx="865822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Competition online and more people buying online are key challenges that need action.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381000" y="27051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33375" y="2705100"/>
            <a:ext cx="4762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914400" y="2705100"/>
            <a:ext cx="76200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Internal Issues Are Addressable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914400" y="3009900"/>
            <a:ext cx="761047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Problems like outdated website and weak digital marketing are within the business's control and can be improved.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381000" y="3467100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333375" y="3467100"/>
            <a:ext cx="4762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FFFFFF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4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914400" y="3467100"/>
            <a:ext cx="69532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Interconnected Factors Require Comprehensive Strategy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914400" y="3771900"/>
            <a:ext cx="694372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3C3C3B"/>
                </a:solidFill>
                <a:latin typeface="+mj-lt"/>
                <a:ea typeface="Liter" pitchFamily="34" charset="-122"/>
                <a:cs typeface="Liter" pitchFamily="34" charset="-120"/>
              </a:rPr>
              <a:t>As there are many connected causes, Liam and Priya need to tackle the problem as a whole, not with separate fixes.</a:t>
            </a:r>
            <a:endParaRPr lang="en-US" sz="1600" dirty="0">
              <a:latin typeface="+mj-lt"/>
            </a:endParaRPr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60145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27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Reference List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381000" y="8382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81000" y="11049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Aguilar, F.J. (1967) Scanning the Business Environment. New York: Macmillan.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381000" y="14097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British Retail Consortium (2024) Retail Trends Report 2024. London: BRC.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381000" y="17145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Ishikawa, K. (1986) Guide to Quality Control. Tokyo: Asian Productivity Organization.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381000" y="2019300"/>
            <a:ext cx="11496675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Klock, A.C.T., Gasparini, I. and Pimenta, M.S. (2016) '5W2H Framework: a guide to design, develop and evaluate the user-centered gamification', Proceedings of the 15th Brazilian Symposium on Human Factors in Computing Systems. ACM, pp. 1-10.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381000" y="25146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Office for National Statistics (2024) Retail Sales, Great Britain: January 2024. Available at: https://www.ons.gov.uk (Accessed: 10 February 2026).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81000" y="28194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Tague, N.R. (2005) The Quality Toolbox. 2nd edn. Milwaukee: ASQ Quality Press.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381000" y="31242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Yuksel, I. (2012) 'Developing a Multi-Criteria Decision-Making Model for PESTEL Analysis', International Journal of Business and Management, 7(24), pp. 52-52. doi: 10.5539/ijbm.v7n24p52.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381000" y="3543300"/>
            <a:ext cx="11430000" cy="495300"/>
          </a:xfrm>
          <a:custGeom>
            <a:avLst/>
            <a:gdLst/>
            <a:ahLst/>
            <a:cxnLst/>
            <a:rect l="l" t="t" r="r" b="b"/>
            <a:pathLst>
              <a:path w="11430000" h="495300">
                <a:moveTo>
                  <a:pt x="76202" y="0"/>
                </a:moveTo>
                <a:lnTo>
                  <a:pt x="11353798" y="0"/>
                </a:lnTo>
                <a:cubicBezTo>
                  <a:pt x="11395883" y="0"/>
                  <a:pt x="11430000" y="34117"/>
                  <a:pt x="11430000" y="76202"/>
                </a:cubicBezTo>
                <a:lnTo>
                  <a:pt x="11430000" y="419098"/>
                </a:lnTo>
                <a:cubicBezTo>
                  <a:pt x="11430000" y="461183"/>
                  <a:pt x="11395883" y="495300"/>
                  <a:pt x="11353798" y="495300"/>
                </a:cubicBezTo>
                <a:lnTo>
                  <a:pt x="76202" y="495300"/>
                </a:lnTo>
                <a:cubicBezTo>
                  <a:pt x="34117" y="495300"/>
                  <a:pt x="0" y="461183"/>
                  <a:pt x="0" y="4190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4A6A7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533400" y="3695700"/>
            <a:ext cx="111918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Note:</a:t>
            </a:r>
            <a:r>
              <a:rPr lang="en-US" sz="105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 All sources cited in this presentation are academic or credible industry sources. Harvard referencing style has been used throughout.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84948" y="2362200"/>
            <a:ext cx="3019425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4500" b="1" dirty="0">
                <a:solidFill>
                  <a:srgbClr val="4A6A74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Thank You.</a:t>
            </a:r>
            <a:endParaRPr lang="en-US" sz="1600" dirty="0"/>
          </a:p>
        </p:txBody>
      </p:sp>
      <p:sp>
        <p:nvSpPr>
          <p:cNvPr id="3" name="Shape 1"/>
          <p:cNvSpPr/>
          <p:nvPr/>
        </p:nvSpPr>
        <p:spPr>
          <a:xfrm>
            <a:off x="5486400" y="3162300"/>
            <a:ext cx="1219200" cy="38100"/>
          </a:xfrm>
          <a:custGeom>
            <a:avLst/>
            <a:gdLst/>
            <a:ahLst/>
            <a:cxnLst/>
            <a:rect l="l" t="t" r="r" b="b"/>
            <a:pathLst>
              <a:path w="1219200" h="38100">
                <a:moveTo>
                  <a:pt x="0" y="0"/>
                </a:moveTo>
                <a:lnTo>
                  <a:pt x="1219200" y="0"/>
                </a:lnTo>
                <a:lnTo>
                  <a:pt x="12192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D4A26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4958507" y="3505200"/>
            <a:ext cx="2276475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dirty="0">
                <a:solidFill>
                  <a:srgbClr val="3C3C3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Questions &amp; Answers. 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1230</Words>
  <Application>Microsoft Macintosh PowerPoint</Application>
  <PresentationFormat>Widescreen</PresentationFormat>
  <Paragraphs>155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Liter</vt:lpstr>
      <vt:lpstr>微软雅黑</vt:lpstr>
      <vt:lpstr>Arial</vt:lpstr>
      <vt:lpstr>-webkit-standard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 - Problem Solving Analysis</dc:title>
  <dc:subject>Green Haven Florists - Problem Solving Analysis</dc:subject>
  <dc:creator>Kimi</dc:creator>
  <cp:lastModifiedBy>Haseeb Rahman Kiyani (2511018)</cp:lastModifiedBy>
  <cp:revision>5</cp:revision>
  <dcterms:created xsi:type="dcterms:W3CDTF">2026-02-10T11:20:59Z</dcterms:created>
  <dcterms:modified xsi:type="dcterms:W3CDTF">2026-02-16T05:59:57Z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{"Label":"Green Haven Florists - Problem Solving Analysis","ContentProducer":"001191110108MACG2KBH8F10000","ProduceID":"19c47419-8be2-81cd-8000-0000332d5d2f","ReservedCode1":"","ContentPropagator":"001191110108MACG2KBH8F20000","PropagateID":"19c47419-8be2-81cd-8000-0000332d5d2f","ReservedCode2":""}</vt:lpwstr>
  </property>
</Properties>
</file>