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</p:sldIdLst>
  <p:sldSz cx="14630400" cy="8229600"/>
  <p:notesSz cx="8229600" cy="14630400"/>
  <p:embeddedFontLst>
    <p:embeddedFont>
      <p:font typeface="Quattrocento" panose="02020502030000000404" pitchFamily="18" charset="0"/>
      <p:regular r:id="rId11"/>
      <p:bold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2" d="100"/>
          <a:sy n="102" d="100"/>
        </p:scale>
        <p:origin x="138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4491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532F5E-C85B-746D-4B6B-D83CAEDE19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C7C266-56FD-26E4-910C-1165AD5CFC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7DF7FC-1121-707E-38D7-86CD684DEA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F3D5DC-BAD5-235E-59EA-14944FC4C35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9887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067273-7615-2E48-9F19-49475BAF0B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B6A287-FCA0-B16E-0E4F-26967985D67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07606D-449E-A20B-9FB7-FD2B65D6B4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7711BB-86EC-D825-D4F8-FBB03366913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416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C42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233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C42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233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C42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233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C42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233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C424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12333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svg"/><Relationship Id="rId11" Type="http://schemas.openxmlformats.org/officeDocument/2006/relationships/image" Target="../media/image3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oop-digital.co.uk/marketing-insights-news/market-your-business-2025/" TargetMode="External"/><Relationship Id="rId13" Type="http://schemas.openxmlformats.org/officeDocument/2006/relationships/image" Target="../media/image3.png"/><Relationship Id="rId3" Type="http://schemas.openxmlformats.org/officeDocument/2006/relationships/image" Target="../media/image4.png"/><Relationship Id="rId7" Type="http://schemas.openxmlformats.org/officeDocument/2006/relationships/hyperlink" Target="https://www.birmingham.gov.uk/info/20150/markets_and_street_trading/274/street_trading/2" TargetMode="External"/><Relationship Id="rId12" Type="http://schemas.openxmlformats.org/officeDocument/2006/relationships/hyperlink" Target="https://britwealth.com/uk/business/business-insights-uk/customer-experience-revolution-winning-loyalty-in-the-uk-market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caffeneromenu.co.uk/price/" TargetMode="External"/><Relationship Id="rId11" Type="http://schemas.openxmlformats.org/officeDocument/2006/relationships/hyperlink" Target="https://www.neuroscienceof.com/branding-blog/neuroscience-of-brand-warmth-for-loyalty" TargetMode="External"/><Relationship Id="rId5" Type="http://schemas.openxmlformats.org/officeDocument/2006/relationships/hyperlink" Target="https://pestleanalysis.com/coffee-industry-pestel-analysis/" TargetMode="External"/><Relationship Id="rId10" Type="http://schemas.openxmlformats.org/officeDocument/2006/relationships/hyperlink" Target="https://www.ons.gov.uk/economy/inflationandpriceindices/timeseries/cbvl/mm23" TargetMode="External"/><Relationship Id="rId4" Type="http://schemas.openxmlformats.org/officeDocument/2006/relationships/hyperlink" Target="https://lawhive.co.uk/knowledge-hub/small-business/what-is-a-limited-liability-partnership-in-the-uk" TargetMode="External"/><Relationship Id="rId9" Type="http://schemas.openxmlformats.org/officeDocument/2006/relationships/hyperlink" Target="https://mrbamboocup.com/branded-eco-coffee-cups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37724" y="2430423"/>
            <a:ext cx="4928354" cy="615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850" dirty="0">
                <a:solidFill>
                  <a:srgbClr val="FFD9BE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Brum Brew Coffee</a:t>
            </a:r>
            <a:endParaRPr lang="en-US" sz="3850" dirty="0"/>
          </a:p>
        </p:txBody>
      </p:sp>
      <p:sp>
        <p:nvSpPr>
          <p:cNvPr id="4" name="Text 1"/>
          <p:cNvSpPr/>
          <p:nvPr/>
        </p:nvSpPr>
        <p:spPr>
          <a:xfrm>
            <a:off x="837724" y="3130034"/>
            <a:ext cx="3790712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FFD9BE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Mobile Coffee Truck Business Plan</a:t>
            </a:r>
            <a:endParaRPr lang="en-US" sz="1900" dirty="0"/>
          </a:p>
        </p:txBody>
      </p:sp>
      <p:sp>
        <p:nvSpPr>
          <p:cNvPr id="5" name="Text 2"/>
          <p:cNvSpPr/>
          <p:nvPr/>
        </p:nvSpPr>
        <p:spPr>
          <a:xfrm>
            <a:off x="837724" y="3752136"/>
            <a:ext cx="7468553" cy="3350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Ryan Rehman 2309123</a:t>
            </a:r>
            <a:endParaRPr lang="en-US" sz="1600" dirty="0"/>
          </a:p>
        </p:txBody>
      </p:sp>
      <p:sp>
        <p:nvSpPr>
          <p:cNvPr id="6" name="Text 3"/>
          <p:cNvSpPr/>
          <p:nvPr/>
        </p:nvSpPr>
        <p:spPr>
          <a:xfrm>
            <a:off x="837724" y="4322802"/>
            <a:ext cx="7468553" cy="3350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Serving excellent coffee wherever people are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837724" y="4893469"/>
            <a:ext cx="7468553" cy="3350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b="1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Certificate in Higher Education | LCLM4006 Enterprise &amp; Entrepreneurship</a:t>
            </a:r>
            <a:endParaRPr lang="en-US" sz="1600" dirty="0"/>
          </a:p>
        </p:txBody>
      </p:sp>
      <p:sp>
        <p:nvSpPr>
          <p:cNvPr id="8" name="Text 5"/>
          <p:cNvSpPr/>
          <p:nvPr/>
        </p:nvSpPr>
        <p:spPr>
          <a:xfrm>
            <a:off x="837724" y="5464135"/>
            <a:ext cx="7468553" cy="33504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Lecturer: Syafiq Bin Zolkeply | February 2026</a:t>
            </a:r>
            <a:endParaRPr lang="en-US" sz="16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8FB9E4-92C2-208D-72CE-29B9E1B3684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7186" y="7049818"/>
            <a:ext cx="2369820" cy="13982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030E6D-0759-72BE-49E3-FFB3FF88CD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079D14BD-3CFD-041A-2044-B66AA71FF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1F11739-B7D8-2D09-2483-17D5E6F2C4D8}"/>
              </a:ext>
            </a:extLst>
          </p:cNvPr>
          <p:cNvSpPr txBox="1"/>
          <p:nvPr/>
        </p:nvSpPr>
        <p:spPr>
          <a:xfrm>
            <a:off x="1591294" y="1080655"/>
            <a:ext cx="4476997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 Page</a:t>
            </a:r>
          </a:p>
          <a:p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Overview</a:t>
            </a:r>
          </a:p>
          <a:p>
            <a:pPr marL="342900" indent="-342900">
              <a:buAutoNum type="arabicPeriod"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</a:t>
            </a:r>
          </a:p>
          <a:p>
            <a:pPr marL="342900" indent="-342900">
              <a:buAutoNum type="arabicPeriod"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Strategies</a:t>
            </a:r>
          </a:p>
          <a:p>
            <a:pPr marL="342900" indent="-342900">
              <a:buAutoNum type="arabicPeriod"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Funding Requirements &amp; Allocation</a:t>
            </a:r>
          </a:p>
          <a:p>
            <a:pPr marL="342900" indent="-342900">
              <a:buAutoNum type="arabicPeriod"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42E7E1A-9168-1523-BD6C-7FC64C076CF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7186" y="7049818"/>
            <a:ext cx="2369820" cy="1398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195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809939" y="888931"/>
            <a:ext cx="4697849" cy="5872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600"/>
              </a:lnSpc>
              <a:buNone/>
            </a:pPr>
            <a:r>
              <a:rPr lang="en-US" sz="3650" dirty="0">
                <a:solidFill>
                  <a:srgbClr val="FFD9BE"/>
                </a:solidFill>
                <a:latin typeface="Quattrocento" pitchFamily="34" charset="0"/>
                <a:ea typeface="Quattrocento" pitchFamily="34" charset="-122"/>
                <a:cs typeface="Arial" panose="020B0604020202020204" pitchFamily="34" charset="0"/>
              </a:rPr>
              <a:t>Business Overview</a:t>
            </a:r>
            <a:endParaRPr lang="en-US" sz="3650" dirty="0"/>
          </a:p>
        </p:txBody>
      </p:sp>
      <p:sp>
        <p:nvSpPr>
          <p:cNvPr id="4" name="Text 1"/>
          <p:cNvSpPr/>
          <p:nvPr/>
        </p:nvSpPr>
        <p:spPr>
          <a:xfrm>
            <a:off x="5809939" y="1674327"/>
            <a:ext cx="4333280" cy="2183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Mobile business </a:t>
            </a:r>
          </a:p>
          <a:p>
            <a:pPr marL="171450" indent="-1714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Custom-designed truck </a:t>
            </a:r>
          </a:p>
          <a:p>
            <a:pPr marL="171450" indent="-1714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Operating in Central Birmingham</a:t>
            </a:r>
          </a:p>
          <a:p>
            <a:pPr marL="171450" indent="-1714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On a venture </a:t>
            </a:r>
          </a:p>
          <a:p>
            <a:pPr marL="171450" indent="-1714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Delivers high-quality coffee beverages </a:t>
            </a:r>
          </a:p>
          <a:p>
            <a:pPr marL="171450" indent="-1714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Directly sourced from Kenya</a:t>
            </a:r>
          </a:p>
          <a:p>
            <a:pPr marL="171450" indent="-1714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Bringing coffee indulgence directly to customers through strategic location placement.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5992223" y="5694899"/>
            <a:ext cx="4333280" cy="31194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50"/>
              </a:lnSpc>
              <a:buNone/>
            </a:pPr>
            <a:r>
              <a:rPr lang="en-US" sz="1550" b="1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Arial" panose="020B0604020202020204" pitchFamily="34" charset="0"/>
              </a:rPr>
              <a:t>Unique Selling Points:</a:t>
            </a:r>
            <a:endParaRPr lang="en-US" sz="1550" dirty="0"/>
          </a:p>
        </p:txBody>
      </p:sp>
      <p:sp>
        <p:nvSpPr>
          <p:cNvPr id="6" name="Text 3"/>
          <p:cNvSpPr/>
          <p:nvPr/>
        </p:nvSpPr>
        <p:spPr>
          <a:xfrm>
            <a:off x="5714937" y="6081087"/>
            <a:ext cx="4333280" cy="2695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45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Specialty-grade Bastian beans sourced directly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ts val="245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Mobile operation with strategic location placement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ts val="245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Handcrafted beverages with consistent quality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lnSpc>
                <a:spcPts val="2450"/>
              </a:lnSpc>
              <a:buSzPct val="100000"/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Strong community engagement and brand identity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12177002" y="1880807"/>
            <a:ext cx="2348865" cy="2936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Legal Structure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11903869" y="2298215"/>
            <a:ext cx="2726531" cy="9358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5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Arial" panose="020B0604020202020204" pitchFamily="34" charset="0"/>
              </a:rPr>
              <a:t>Limited Liability Partnership (LLP)</a:t>
            </a:r>
          </a:p>
          <a:p>
            <a:pPr marL="285750" indent="-2857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5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Arial" panose="020B0604020202020204" pitchFamily="34" charset="0"/>
              </a:rPr>
              <a:t>Offering flexibility with limited liability protection</a:t>
            </a:r>
            <a:endParaRPr lang="en-US" sz="1550" dirty="0"/>
          </a:p>
        </p:txBody>
      </p:sp>
      <p:sp>
        <p:nvSpPr>
          <p:cNvPr id="9" name="Text 6"/>
          <p:cNvSpPr/>
          <p:nvPr/>
        </p:nvSpPr>
        <p:spPr>
          <a:xfrm>
            <a:off x="11112817" y="5548095"/>
            <a:ext cx="2348865" cy="29360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00"/>
              </a:lnSpc>
              <a:buNone/>
            </a:pPr>
            <a:r>
              <a:rPr lang="en-US" dirty="0">
                <a:solidFill>
                  <a:srgbClr val="FFD9BE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Management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10982801" y="5841703"/>
            <a:ext cx="3828451" cy="17585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1450" indent="-171450" algn="l">
              <a:lnSpc>
                <a:spcPts val="2450"/>
              </a:lnSpc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9EEE7"/>
                </a:solidFill>
                <a:latin typeface="Arial" panose="020B0604020202020204" pitchFamily="34" charset="0"/>
                <a:ea typeface="Quattrocento" pitchFamily="34" charset="-122"/>
                <a:cs typeface="Arial" panose="020B0604020202020204" pitchFamily="34" charset="0"/>
              </a:rPr>
              <a:t>Founder-led operation with part-time or full-time baristas hired as demand grows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EE36718-F3E5-F8C9-B5B1-3410D9ED9C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16179" y="0"/>
            <a:ext cx="2214221" cy="147614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AAC0511-9FE5-8431-C151-6057E0A11EF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16178" y="6737619"/>
            <a:ext cx="2214221" cy="14919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10E6C8C-E596-9A96-87E3-C7F18FAC562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5486400"/>
            <a:ext cx="5486400" cy="27432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A478B60-CF95-D926-7B39-36B2185147AD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7186" y="7049818"/>
            <a:ext cx="2369820" cy="13982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37724" y="1914644"/>
            <a:ext cx="8289369" cy="615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850" dirty="0">
                <a:solidFill>
                  <a:srgbClr val="FFD9BE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PESTLE Analysis: Key External Factors</a:t>
            </a:r>
            <a:endParaRPr lang="en-US" sz="3850" dirty="0"/>
          </a:p>
        </p:txBody>
      </p:sp>
      <p:sp>
        <p:nvSpPr>
          <p:cNvPr id="3" name="Shape 1"/>
          <p:cNvSpPr/>
          <p:nvPr/>
        </p:nvSpPr>
        <p:spPr>
          <a:xfrm>
            <a:off x="798192" y="2949416"/>
            <a:ext cx="4178618" cy="3365421"/>
          </a:xfrm>
          <a:prstGeom prst="roundRect">
            <a:avLst>
              <a:gd name="adj" fmla="val 934"/>
            </a:avLst>
          </a:prstGeom>
          <a:solidFill>
            <a:srgbClr val="3152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hape 2"/>
          <p:cNvSpPr/>
          <p:nvPr/>
        </p:nvSpPr>
        <p:spPr>
          <a:xfrm>
            <a:off x="1047155" y="3158847"/>
            <a:ext cx="628293" cy="628293"/>
          </a:xfrm>
          <a:prstGeom prst="roundRect">
            <a:avLst>
              <a:gd name="adj" fmla="val 14552264"/>
            </a:avLst>
          </a:prstGeom>
          <a:solidFill>
            <a:srgbClr val="EF9C8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19914" y="3331607"/>
            <a:ext cx="282654" cy="282654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047155" y="3996571"/>
            <a:ext cx="2464118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Political</a:t>
            </a:r>
            <a:endParaRPr lang="en-US" sz="1900" dirty="0"/>
          </a:p>
        </p:txBody>
      </p:sp>
      <p:sp>
        <p:nvSpPr>
          <p:cNvPr id="7" name="Text 4"/>
          <p:cNvSpPr/>
          <p:nvPr/>
        </p:nvSpPr>
        <p:spPr>
          <a:xfrm>
            <a:off x="1047155" y="4430197"/>
            <a:ext cx="3759756" cy="16752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Local government regulations and street trading permits required from Birmingham City Council under Schedule 4 of the Local Government (Miscellaneous Provisions) Act 1982</a:t>
            </a:r>
            <a:endParaRPr lang="en-US" sz="1600" dirty="0"/>
          </a:p>
        </p:txBody>
      </p:sp>
      <p:sp>
        <p:nvSpPr>
          <p:cNvPr id="8" name="Shape 5"/>
          <p:cNvSpPr/>
          <p:nvPr/>
        </p:nvSpPr>
        <p:spPr>
          <a:xfrm>
            <a:off x="5225772" y="2949416"/>
            <a:ext cx="4178737" cy="3365421"/>
          </a:xfrm>
          <a:prstGeom prst="roundRect">
            <a:avLst>
              <a:gd name="adj" fmla="val 934"/>
            </a:avLst>
          </a:prstGeom>
          <a:solidFill>
            <a:srgbClr val="3152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6"/>
          <p:cNvSpPr/>
          <p:nvPr/>
        </p:nvSpPr>
        <p:spPr>
          <a:xfrm>
            <a:off x="5435203" y="3158847"/>
            <a:ext cx="628293" cy="628293"/>
          </a:xfrm>
          <a:prstGeom prst="roundRect">
            <a:avLst>
              <a:gd name="adj" fmla="val 14552264"/>
            </a:avLst>
          </a:prstGeom>
          <a:solidFill>
            <a:srgbClr val="EF9C82"/>
          </a:solidFill>
          <a:ln/>
        </p:spPr>
        <p:txBody>
          <a:bodyPr/>
          <a:lstStyle/>
          <a:p>
            <a:endParaRPr lang="en-GB" dirty="0"/>
          </a:p>
        </p:txBody>
      </p:sp>
      <p:pic>
        <p:nvPicPr>
          <p:cNvPr id="10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07963" y="3331607"/>
            <a:ext cx="282654" cy="282654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5435203" y="3996571"/>
            <a:ext cx="2464118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Economic</a:t>
            </a:r>
            <a:endParaRPr lang="en-US" sz="1900" dirty="0"/>
          </a:p>
        </p:txBody>
      </p:sp>
      <p:sp>
        <p:nvSpPr>
          <p:cNvPr id="12" name="Text 8"/>
          <p:cNvSpPr/>
          <p:nvPr/>
        </p:nvSpPr>
        <p:spPr>
          <a:xfrm>
            <a:off x="5435203" y="4430197"/>
            <a:ext cx="3759875" cy="1340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Retail Price Index forecasts 6% increase in coffee bean prices for January 2026, impacting cost of goods sold and requiring strategic pricing adjustments</a:t>
            </a:r>
            <a:endParaRPr lang="en-US" sz="1600" dirty="0"/>
          </a:p>
        </p:txBody>
      </p:sp>
      <p:sp>
        <p:nvSpPr>
          <p:cNvPr id="13" name="Shape 9"/>
          <p:cNvSpPr/>
          <p:nvPr/>
        </p:nvSpPr>
        <p:spPr>
          <a:xfrm>
            <a:off x="9613940" y="2949416"/>
            <a:ext cx="4178737" cy="3365421"/>
          </a:xfrm>
          <a:prstGeom prst="roundRect">
            <a:avLst>
              <a:gd name="adj" fmla="val 934"/>
            </a:avLst>
          </a:prstGeom>
          <a:solidFill>
            <a:srgbClr val="31525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Shape 10"/>
          <p:cNvSpPr/>
          <p:nvPr/>
        </p:nvSpPr>
        <p:spPr>
          <a:xfrm>
            <a:off x="9823371" y="3158847"/>
            <a:ext cx="628293" cy="628293"/>
          </a:xfrm>
          <a:prstGeom prst="roundRect">
            <a:avLst>
              <a:gd name="adj" fmla="val 14552264"/>
            </a:avLst>
          </a:prstGeom>
          <a:solidFill>
            <a:srgbClr val="EF9C82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996130" y="3331607"/>
            <a:ext cx="282654" cy="282654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9823371" y="3996571"/>
            <a:ext cx="2464118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Social</a:t>
            </a:r>
            <a:endParaRPr lang="en-US" sz="1900" dirty="0"/>
          </a:p>
        </p:txBody>
      </p:sp>
      <p:sp>
        <p:nvSpPr>
          <p:cNvPr id="17" name="Text 12"/>
          <p:cNvSpPr/>
          <p:nvPr/>
        </p:nvSpPr>
        <p:spPr>
          <a:xfrm>
            <a:off x="9823371" y="4430197"/>
            <a:ext cx="3759875" cy="16752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Growing demand for specialty coffee, ethically sourced products, and exceptional customer experience driving brand loyalty and repeat purchases</a:t>
            </a:r>
            <a:endParaRPr lang="en-US" sz="1600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F226BA7-B717-AA95-D18B-8768417C285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1982203" y="6526288"/>
            <a:ext cx="2648197" cy="170331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592E174-EDEF-58C1-2C4F-5A26015847D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2648197" cy="170331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5FCBDD31-375E-2DDE-E967-24B47CB12C5C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47186" y="7049818"/>
            <a:ext cx="2369820" cy="13982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83444" y="209447"/>
            <a:ext cx="4928354" cy="61591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850" dirty="0">
                <a:solidFill>
                  <a:srgbClr val="FFD9BE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Marketing Strategies</a:t>
            </a:r>
            <a:endParaRPr lang="en-US" sz="3850" dirty="0"/>
          </a:p>
        </p:txBody>
      </p:sp>
      <p:sp>
        <p:nvSpPr>
          <p:cNvPr id="4" name="Text 1"/>
          <p:cNvSpPr/>
          <p:nvPr/>
        </p:nvSpPr>
        <p:spPr>
          <a:xfrm>
            <a:off x="860584" y="977459"/>
            <a:ext cx="7468553" cy="6700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Brum Brew Coffee will leverage digital marketing and strategic partnerships to build brand awareness and drive sales.</a:t>
            </a:r>
            <a:endParaRPr lang="en-US" sz="1600" dirty="0"/>
          </a:p>
        </p:txBody>
      </p:sp>
      <p:sp>
        <p:nvSpPr>
          <p:cNvPr id="5" name="Shape 2"/>
          <p:cNvSpPr/>
          <p:nvPr/>
        </p:nvSpPr>
        <p:spPr>
          <a:xfrm>
            <a:off x="860584" y="1739456"/>
            <a:ext cx="7468553" cy="2393136"/>
          </a:xfrm>
          <a:prstGeom prst="roundRect">
            <a:avLst>
              <a:gd name="adj" fmla="val 4902"/>
            </a:avLst>
          </a:prstGeom>
          <a:solidFill>
            <a:srgbClr val="123332"/>
          </a:solidFill>
          <a:ln w="22860">
            <a:solidFill>
              <a:srgbClr val="4A6B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837724" y="1739456"/>
            <a:ext cx="84235" cy="2393136"/>
          </a:xfrm>
          <a:prstGeom prst="roundRect">
            <a:avLst>
              <a:gd name="adj" fmla="val 34360"/>
            </a:avLst>
          </a:prstGeom>
          <a:solidFill>
            <a:srgbClr val="EF9C8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2213729" y="1838131"/>
            <a:ext cx="3598069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Digital Marketing &amp; Social Media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1157852" y="2236443"/>
            <a:ext cx="6935391" cy="16443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Daily location updates and promotions across social media</a:t>
            </a:r>
          </a:p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Engaging content showcasing coffee preparation</a:t>
            </a:r>
          </a:p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Customer testimonials, and behind-the-scenes moments</a:t>
            </a:r>
          </a:p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Loyalty programmes using digital punch cards</a:t>
            </a:r>
            <a:endParaRPr lang="en-US" sz="1600" dirty="0"/>
          </a:p>
        </p:txBody>
      </p:sp>
      <p:sp>
        <p:nvSpPr>
          <p:cNvPr id="9" name="Shape 6"/>
          <p:cNvSpPr/>
          <p:nvPr/>
        </p:nvSpPr>
        <p:spPr>
          <a:xfrm>
            <a:off x="860584" y="4629579"/>
            <a:ext cx="7468553" cy="3374390"/>
          </a:xfrm>
          <a:prstGeom prst="roundRect">
            <a:avLst>
              <a:gd name="adj" fmla="val 4902"/>
            </a:avLst>
          </a:prstGeom>
          <a:solidFill>
            <a:srgbClr val="123332"/>
          </a:solidFill>
          <a:ln w="22860">
            <a:solidFill>
              <a:srgbClr val="4A6B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7"/>
          <p:cNvSpPr/>
          <p:nvPr/>
        </p:nvSpPr>
        <p:spPr>
          <a:xfrm>
            <a:off x="792004" y="4735324"/>
            <a:ext cx="84235" cy="3185518"/>
          </a:xfrm>
          <a:prstGeom prst="roundRect">
            <a:avLst>
              <a:gd name="adj" fmla="val 34360"/>
            </a:avLst>
          </a:prstGeom>
          <a:solidFill>
            <a:srgbClr val="EF9C8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2358747" y="4735324"/>
            <a:ext cx="3453051" cy="30801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9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Strategic Partnerships &amp; Events</a:t>
            </a:r>
            <a:endParaRPr lang="en-US" sz="1900" dirty="0"/>
          </a:p>
        </p:txBody>
      </p:sp>
      <p:sp>
        <p:nvSpPr>
          <p:cNvPr id="12" name="Text 9"/>
          <p:cNvSpPr/>
          <p:nvPr/>
        </p:nvSpPr>
        <p:spPr>
          <a:xfrm>
            <a:off x="1208185" y="5229670"/>
            <a:ext cx="6935391" cy="27468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Collaborations with local businesses</a:t>
            </a:r>
          </a:p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Register for Markets Stall Applications</a:t>
            </a:r>
          </a:p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Festivals, and corporate events</a:t>
            </a:r>
          </a:p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Private catering for office parks, meetings, and employee appreciation events</a:t>
            </a:r>
          </a:p>
          <a:p>
            <a:pPr marL="285750" indent="-285750" algn="l">
              <a:lnSpc>
                <a:spcPts val="26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Pop-up locations in high-traffic urban areas and neighbourhood markets.</a:t>
            </a:r>
            <a:endParaRPr lang="en-US" sz="16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864A989-A704-B027-7CF8-577CCE500F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44000" y="0"/>
            <a:ext cx="5486400" cy="1838131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351FDA7-1B99-4990-C860-9B88FB52810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1245" y="2482546"/>
            <a:ext cx="2369820" cy="13982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5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61790" y="115981"/>
            <a:ext cx="7256026" cy="56233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00"/>
              </a:lnSpc>
              <a:buNone/>
            </a:pPr>
            <a:r>
              <a:rPr lang="en-US" sz="3500" dirty="0">
                <a:solidFill>
                  <a:srgbClr val="FFD9BE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Funding Requirements &amp; Allocation</a:t>
            </a:r>
            <a:endParaRPr lang="en-US" sz="3500" dirty="0"/>
          </a:p>
        </p:txBody>
      </p:sp>
      <p:sp>
        <p:nvSpPr>
          <p:cNvPr id="4" name="Text 1"/>
          <p:cNvSpPr/>
          <p:nvPr/>
        </p:nvSpPr>
        <p:spPr>
          <a:xfrm>
            <a:off x="421422" y="879535"/>
            <a:ext cx="2392680" cy="6309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950"/>
              </a:lnSpc>
              <a:buNone/>
            </a:pPr>
            <a:r>
              <a:rPr lang="en-US" sz="49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£85K-120K</a:t>
            </a:r>
            <a:endParaRPr lang="en-US" sz="4950" dirty="0"/>
          </a:p>
        </p:txBody>
      </p:sp>
      <p:sp>
        <p:nvSpPr>
          <p:cNvPr id="5" name="Text 2"/>
          <p:cNvSpPr/>
          <p:nvPr/>
        </p:nvSpPr>
        <p:spPr>
          <a:xfrm>
            <a:off x="135770" y="1498296"/>
            <a:ext cx="2249567" cy="2811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7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Total Investment</a:t>
            </a:r>
            <a:endParaRPr lang="en-US" sz="1750" dirty="0"/>
          </a:p>
        </p:txBody>
      </p:sp>
      <p:sp>
        <p:nvSpPr>
          <p:cNvPr id="6" name="Text 3"/>
          <p:cNvSpPr/>
          <p:nvPr/>
        </p:nvSpPr>
        <p:spPr>
          <a:xfrm>
            <a:off x="-7343" y="1779404"/>
            <a:ext cx="2726792" cy="443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5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Initial startup capital required</a:t>
            </a:r>
            <a:endParaRPr lang="en-US" sz="1500" dirty="0"/>
          </a:p>
        </p:txBody>
      </p:sp>
      <p:sp>
        <p:nvSpPr>
          <p:cNvPr id="7" name="Text 4"/>
          <p:cNvSpPr/>
          <p:nvPr/>
        </p:nvSpPr>
        <p:spPr>
          <a:xfrm>
            <a:off x="3586371" y="2223043"/>
            <a:ext cx="2392680" cy="6309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950"/>
              </a:lnSpc>
              <a:buNone/>
            </a:pPr>
            <a:r>
              <a:rPr lang="en-US" sz="49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£50K-75K</a:t>
            </a:r>
            <a:endParaRPr lang="en-US" sz="4950" dirty="0"/>
          </a:p>
        </p:txBody>
      </p:sp>
      <p:sp>
        <p:nvSpPr>
          <p:cNvPr id="8" name="Text 5"/>
          <p:cNvSpPr/>
          <p:nvPr/>
        </p:nvSpPr>
        <p:spPr>
          <a:xfrm>
            <a:off x="3737687" y="2806142"/>
            <a:ext cx="2249567" cy="2811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7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Coffee Truck</a:t>
            </a:r>
            <a:endParaRPr lang="en-US" sz="1750" dirty="0"/>
          </a:p>
        </p:txBody>
      </p:sp>
      <p:sp>
        <p:nvSpPr>
          <p:cNvPr id="9" name="Text 6"/>
          <p:cNvSpPr/>
          <p:nvPr/>
        </p:nvSpPr>
        <p:spPr>
          <a:xfrm>
            <a:off x="3586371" y="3123518"/>
            <a:ext cx="2392680" cy="5850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5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Purchase and custom build-out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6403288" y="3887202"/>
            <a:ext cx="2392680" cy="6309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950"/>
              </a:lnSpc>
              <a:buNone/>
            </a:pPr>
            <a:r>
              <a:rPr lang="en-US" sz="49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£20K-30K</a:t>
            </a:r>
            <a:endParaRPr lang="en-US" sz="4950" dirty="0"/>
          </a:p>
        </p:txBody>
      </p:sp>
      <p:sp>
        <p:nvSpPr>
          <p:cNvPr id="11" name="Text 8"/>
          <p:cNvSpPr/>
          <p:nvPr/>
        </p:nvSpPr>
        <p:spPr>
          <a:xfrm>
            <a:off x="6713305" y="4656591"/>
            <a:ext cx="2249567" cy="2811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7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Equipment</a:t>
            </a:r>
            <a:endParaRPr lang="en-US" sz="1750" dirty="0"/>
          </a:p>
        </p:txBody>
      </p:sp>
      <p:sp>
        <p:nvSpPr>
          <p:cNvPr id="12" name="Text 9"/>
          <p:cNvSpPr/>
          <p:nvPr/>
        </p:nvSpPr>
        <p:spPr>
          <a:xfrm>
            <a:off x="6591971" y="4975966"/>
            <a:ext cx="2392680" cy="5850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5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Coffee brewers, grinders, POS systems</a:t>
            </a:r>
            <a:endParaRPr lang="en-US" sz="1500" dirty="0"/>
          </a:p>
        </p:txBody>
      </p:sp>
      <p:sp>
        <p:nvSpPr>
          <p:cNvPr id="13" name="Text 10"/>
          <p:cNvSpPr/>
          <p:nvPr/>
        </p:nvSpPr>
        <p:spPr>
          <a:xfrm>
            <a:off x="761790" y="4660510"/>
            <a:ext cx="2392680" cy="6309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950"/>
              </a:lnSpc>
              <a:buNone/>
            </a:pPr>
            <a:r>
              <a:rPr lang="en-US" sz="49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£2K-5K</a:t>
            </a:r>
            <a:endParaRPr lang="en-US" sz="4950" dirty="0"/>
          </a:p>
        </p:txBody>
      </p:sp>
      <p:sp>
        <p:nvSpPr>
          <p:cNvPr id="14" name="Text 11"/>
          <p:cNvSpPr/>
          <p:nvPr/>
        </p:nvSpPr>
        <p:spPr>
          <a:xfrm>
            <a:off x="710222" y="5310596"/>
            <a:ext cx="2249567" cy="28110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75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Permits &amp; Licenses</a:t>
            </a:r>
            <a:endParaRPr lang="en-US" sz="1750" dirty="0"/>
          </a:p>
        </p:txBody>
      </p:sp>
      <p:sp>
        <p:nvSpPr>
          <p:cNvPr id="15" name="Text 12"/>
          <p:cNvSpPr/>
          <p:nvPr/>
        </p:nvSpPr>
        <p:spPr>
          <a:xfrm>
            <a:off x="779221" y="5596594"/>
            <a:ext cx="2392680" cy="2925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300"/>
              </a:lnSpc>
              <a:buNone/>
            </a:pPr>
            <a:r>
              <a:rPr lang="en-US" sz="15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Local authority approvals</a:t>
            </a:r>
            <a:endParaRPr lang="en-US" sz="1500" dirty="0"/>
          </a:p>
        </p:txBody>
      </p:sp>
      <p:sp>
        <p:nvSpPr>
          <p:cNvPr id="16" name="Text 13"/>
          <p:cNvSpPr/>
          <p:nvPr/>
        </p:nvSpPr>
        <p:spPr>
          <a:xfrm>
            <a:off x="761790" y="6173923"/>
            <a:ext cx="7614285" cy="18911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3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Additional costs include initial inventory (£3K–£5K)</a:t>
            </a:r>
          </a:p>
          <a:p>
            <a:pPr marL="285750" indent="-285750" algn="l">
              <a:lnSpc>
                <a:spcPts val="23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Branding and marketing (£3K–£5K)</a:t>
            </a:r>
          </a:p>
          <a:p>
            <a:pPr marL="285750" indent="-285750" algn="l">
              <a:lnSpc>
                <a:spcPts val="23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Ongoing operational expenses</a:t>
            </a:r>
          </a:p>
          <a:p>
            <a:pPr marL="285750" indent="-285750" algn="l">
              <a:lnSpc>
                <a:spcPts val="23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Expecting to reach break-even within 12–18 months</a:t>
            </a:r>
          </a:p>
          <a:p>
            <a:pPr marL="285750" indent="-285750" algn="l">
              <a:lnSpc>
                <a:spcPts val="23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solidFill>
                  <a:srgbClr val="F9EEE7"/>
                </a:solidFill>
                <a:latin typeface="Quattrocento" pitchFamily="34" charset="0"/>
                <a:ea typeface="Quattrocento" pitchFamily="34" charset="-122"/>
                <a:cs typeface="Quattrocento" pitchFamily="34" charset="-120"/>
              </a:rPr>
              <a:t>Generate strong profit margins due to low fixed costs and high product markups</a:t>
            </a:r>
            <a:endParaRPr lang="en-US" sz="15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FBF1E47-B6F8-DF9F-9AEC-31DD9F8AAA8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7332" y="2133701"/>
            <a:ext cx="2369820" cy="157489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FBFF5F-A348-35BE-C6D4-E743761119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AC2A99AE-534B-E1A0-DC3E-906BE2A2E5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7C337E1-8E2B-02B9-BC97-B417F25D1F13}"/>
              </a:ext>
            </a:extLst>
          </p:cNvPr>
          <p:cNvSpPr txBox="1"/>
          <p:nvPr/>
        </p:nvSpPr>
        <p:spPr>
          <a:xfrm>
            <a:off x="0" y="100268"/>
            <a:ext cx="8917757" cy="85254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1. Brown, E.G. (2025). </a:t>
            </a:r>
            <a:r>
              <a:rPr lang="en-GB" b="1" i="1" dirty="0">
                <a:solidFill>
                  <a:schemeClr val="bg1"/>
                </a:solidFill>
              </a:rPr>
              <a:t>What is a Limited Liability Partnership (LLP) in the UK?</a:t>
            </a:r>
            <a:r>
              <a:rPr lang="en-GB" b="1" dirty="0">
                <a:solidFill>
                  <a:schemeClr val="bg1"/>
                </a:solidFill>
              </a:rPr>
              <a:t> [online] </a:t>
            </a:r>
            <a:r>
              <a:rPr lang="en-GB" b="1" dirty="0" err="1">
                <a:solidFill>
                  <a:schemeClr val="bg1"/>
                </a:solidFill>
              </a:rPr>
              <a:t>Lawhive</a:t>
            </a:r>
            <a:r>
              <a:rPr lang="en-GB" b="1" dirty="0">
                <a:solidFill>
                  <a:schemeClr val="bg1"/>
                </a:solidFill>
              </a:rPr>
              <a:t>. Available at: </a:t>
            </a:r>
            <a:r>
              <a:rPr lang="en-GB" b="1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https://lawhive.co.uk/knowledge-hub/small-business/what-is-a-limited-liability-partnership-in-the-uk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2. Bush, T. (2019). </a:t>
            </a:r>
            <a:r>
              <a:rPr lang="en-GB" b="1" i="1" dirty="0">
                <a:solidFill>
                  <a:schemeClr val="bg1"/>
                </a:solidFill>
              </a:rPr>
              <a:t>PESTEL Analysis of the Coffee Industry</a:t>
            </a:r>
            <a:r>
              <a:rPr lang="en-GB" b="1" dirty="0">
                <a:solidFill>
                  <a:schemeClr val="bg1"/>
                </a:solidFill>
              </a:rPr>
              <a:t>. [online] PESTLE Analysis. Available at: </a:t>
            </a:r>
            <a:r>
              <a:rPr lang="en-GB" b="1" u="sng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https://pestleanalysis.com/coffee-industry-pestel-analysis/</a:t>
            </a:r>
            <a:r>
              <a:rPr lang="en-GB" b="1" dirty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3. Caffe Nero Menu. (2025). </a:t>
            </a:r>
            <a:r>
              <a:rPr lang="en-GB" b="1" i="1" dirty="0">
                <a:solidFill>
                  <a:schemeClr val="bg1"/>
                </a:solidFill>
              </a:rPr>
              <a:t>Caffe Nero UK Menu Prices 2025 | Full Guide with Calories</a:t>
            </a:r>
            <a:r>
              <a:rPr lang="en-GB" b="1" dirty="0">
                <a:solidFill>
                  <a:schemeClr val="bg1"/>
                </a:solidFill>
              </a:rPr>
              <a:t>. [online] Available at: </a:t>
            </a:r>
            <a:r>
              <a:rPr lang="en-GB" b="1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https://caffeneromenu.co.uk/price/</a:t>
            </a:r>
            <a:r>
              <a:rPr lang="en-GB" b="1" dirty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4. Costa Menu. (2024). </a:t>
            </a:r>
            <a:r>
              <a:rPr lang="en-GB" b="1" i="1" dirty="0">
                <a:solidFill>
                  <a:schemeClr val="bg1"/>
                </a:solidFill>
              </a:rPr>
              <a:t>Costa Menu UK with Prices &amp; Pictures | December 2025 Updated</a:t>
            </a:r>
            <a:r>
              <a:rPr lang="en-GB" b="1" dirty="0">
                <a:solidFill>
                  <a:schemeClr val="bg1"/>
                </a:solidFill>
              </a:rPr>
              <a:t>. [online] Available at: https://costamenu.uk/.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5. Council, B.C. (2015). </a:t>
            </a:r>
            <a:r>
              <a:rPr lang="en-GB" b="1" i="1" dirty="0">
                <a:solidFill>
                  <a:schemeClr val="bg1"/>
                </a:solidFill>
              </a:rPr>
              <a:t>Street trading policy | Street trading | Birmingham City Council</a:t>
            </a:r>
            <a:r>
              <a:rPr lang="en-GB" b="1" dirty="0">
                <a:solidFill>
                  <a:schemeClr val="bg1"/>
                </a:solidFill>
              </a:rPr>
              <a:t>. [online] Birmingham.gov.uk. Available at: </a:t>
            </a:r>
            <a:r>
              <a:rPr lang="en-GB" b="1" u="sng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https://www.birmingham.gov.uk/info/20150/markets_and_street_trading/274/street_trading/2</a:t>
            </a:r>
            <a:r>
              <a:rPr lang="en-GB" b="1" dirty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6. Emir </a:t>
            </a:r>
            <a:r>
              <a:rPr lang="en-GB" b="1" dirty="0" err="1">
                <a:solidFill>
                  <a:schemeClr val="bg1"/>
                </a:solidFill>
              </a:rPr>
              <a:t>Haskic</a:t>
            </a:r>
            <a:r>
              <a:rPr lang="en-GB" b="1" dirty="0">
                <a:solidFill>
                  <a:schemeClr val="bg1"/>
                </a:solidFill>
              </a:rPr>
              <a:t> (2025). </a:t>
            </a:r>
            <a:r>
              <a:rPr lang="en-GB" b="1" i="1" dirty="0">
                <a:solidFill>
                  <a:schemeClr val="bg1"/>
                </a:solidFill>
              </a:rPr>
              <a:t>25 Ways to Market Your Business in 2025</a:t>
            </a:r>
            <a:r>
              <a:rPr lang="en-GB" b="1" dirty="0">
                <a:solidFill>
                  <a:schemeClr val="bg1"/>
                </a:solidFill>
              </a:rPr>
              <a:t>. [online] Loop Digital Marketing Ltd. Available at: </a:t>
            </a:r>
            <a:r>
              <a:rPr lang="en-GB" b="1" u="sng" dirty="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https://www.loop-digital.co.uk/marketing-insights-news/market-your-business-2025/</a:t>
            </a:r>
            <a:r>
              <a:rPr lang="en-GB" b="1" dirty="0">
                <a:solidFill>
                  <a:schemeClr val="bg1"/>
                </a:solidFill>
              </a:rPr>
              <a:t>.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7. Mr Bamboo Cup. (2025). </a:t>
            </a:r>
            <a:r>
              <a:rPr lang="en-GB" b="1" i="1" dirty="0">
                <a:solidFill>
                  <a:schemeClr val="bg1"/>
                </a:solidFill>
              </a:rPr>
              <a:t>Branded Coffee Cups - UK’s #1 &amp; Eco - Get A Fast Quote &amp; </a:t>
            </a:r>
            <a:r>
              <a:rPr lang="en-GB" b="1" i="1" dirty="0" err="1">
                <a:solidFill>
                  <a:schemeClr val="bg1"/>
                </a:solidFill>
              </a:rPr>
              <a:t>Mockup</a:t>
            </a:r>
            <a:r>
              <a:rPr lang="en-GB" b="1" i="1" dirty="0">
                <a:solidFill>
                  <a:schemeClr val="bg1"/>
                </a:solidFill>
              </a:rPr>
              <a:t> Now</a:t>
            </a:r>
            <a:r>
              <a:rPr lang="en-GB" b="1" dirty="0">
                <a:solidFill>
                  <a:schemeClr val="bg1"/>
                </a:solidFill>
              </a:rPr>
              <a:t>. [online] Available at: </a:t>
            </a:r>
            <a:r>
              <a:rPr lang="en-GB" b="1" u="sng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https://mrbamboocup.com/branded-eco-coffee-cups/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u="sng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8. </a:t>
            </a:r>
            <a:r>
              <a:rPr lang="en-GB" b="1" u="sng" dirty="0" err="1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RPI:Percentage</a:t>
            </a:r>
            <a:r>
              <a:rPr lang="en-GB" b="1" u="sng" dirty="0">
                <a:solidFill>
                  <a:schemeClr val="bg1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change over 12 months - Coffee and other hot drinks - Office for National Statistics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9. The (2022). </a:t>
            </a:r>
            <a:r>
              <a:rPr lang="en-GB" b="1" i="1" dirty="0">
                <a:solidFill>
                  <a:schemeClr val="bg1"/>
                </a:solidFill>
              </a:rPr>
              <a:t>Neuroscience Of</a:t>
            </a:r>
            <a:r>
              <a:rPr lang="en-GB" b="1" dirty="0">
                <a:solidFill>
                  <a:schemeClr val="bg1"/>
                </a:solidFill>
              </a:rPr>
              <a:t>. [online] Neuroscience Of. Available at: </a:t>
            </a:r>
            <a:r>
              <a:rPr lang="en-GB" b="1" u="sng" dirty="0">
                <a:solidFill>
                  <a:schemeClr val="bg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https://www.neuroscienceof.com/branding-blog/neuroscience-of-brand-warmth-for-loyalty</a:t>
            </a:r>
            <a:r>
              <a:rPr lang="en-GB" b="1" dirty="0">
                <a:solidFill>
                  <a:schemeClr val="bg1"/>
                </a:solidFill>
              </a:rPr>
              <a:t>.</a:t>
            </a:r>
            <a:endParaRPr lang="en-GB" dirty="0">
              <a:solidFill>
                <a:schemeClr val="bg1"/>
              </a:solidFill>
            </a:endParaRPr>
          </a:p>
          <a:p>
            <a:pPr lvl="1"/>
            <a:r>
              <a:rPr lang="en-GB" b="1" dirty="0">
                <a:solidFill>
                  <a:schemeClr val="bg1"/>
                </a:solidFill>
              </a:rPr>
              <a:t>10. Willy, S. (2025). </a:t>
            </a:r>
            <a:r>
              <a:rPr lang="en-GB" b="1" i="1" dirty="0">
                <a:solidFill>
                  <a:schemeClr val="bg1"/>
                </a:solidFill>
              </a:rPr>
              <a:t>Customer Experience Revolution: Winning Loyalty in the UK Market</a:t>
            </a:r>
            <a:r>
              <a:rPr lang="en-GB" b="1" dirty="0">
                <a:solidFill>
                  <a:schemeClr val="bg1"/>
                </a:solidFill>
              </a:rPr>
              <a:t>. [online] </a:t>
            </a:r>
            <a:r>
              <a:rPr lang="en-GB" b="1" dirty="0" err="1">
                <a:solidFill>
                  <a:schemeClr val="bg1"/>
                </a:solidFill>
              </a:rPr>
              <a:t>BritWealth</a:t>
            </a:r>
            <a:r>
              <a:rPr lang="en-GB" b="1" dirty="0">
                <a:solidFill>
                  <a:schemeClr val="bg1"/>
                </a:solidFill>
              </a:rPr>
              <a:t>. Available at: </a:t>
            </a:r>
            <a:r>
              <a:rPr lang="en-GB" b="1" u="sng" dirty="0">
                <a:solidFill>
                  <a:schemeClr val="bg1"/>
                </a:solidFill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https://britwealth.com/uk/business/business-insights-uk/customer-experience-revolution-winning-loyalty-in-the-uk-market/</a:t>
            </a:r>
            <a:endParaRPr lang="en-GB" dirty="0">
              <a:solidFill>
                <a:schemeClr val="bg1"/>
              </a:solidFill>
            </a:endParaRPr>
          </a:p>
          <a:p>
            <a:endParaRPr lang="en-GB" sz="2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667E793-B517-4108-F30E-531A52A4E0D4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51857" y="2468392"/>
            <a:ext cx="2369820" cy="1398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38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7F28126-0568-B923-6301-89D1ED748A95}"/>
              </a:ext>
            </a:extLst>
          </p:cNvPr>
          <p:cNvSpPr txBox="1"/>
          <p:nvPr/>
        </p:nvSpPr>
        <p:spPr>
          <a:xfrm>
            <a:off x="0" y="2465953"/>
            <a:ext cx="3669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That is the end of the presentation...</a:t>
            </a:r>
          </a:p>
          <a:p>
            <a:r>
              <a:rPr lang="en-GB" dirty="0">
                <a:solidFill>
                  <a:schemeClr val="bg1"/>
                </a:solidFill>
              </a:rPr>
              <a:t>Do you have 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1C274D-4CE4-9577-A9BD-9DA44614B4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3870" y="0"/>
            <a:ext cx="10236530" cy="8229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0EDAAA9-0D55-75F6-09D1-ACD1DB0852E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01073" y="6895706"/>
            <a:ext cx="2369820" cy="1574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541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6659</TotalTime>
  <Words>785</Words>
  <Application>Microsoft Office PowerPoint</Application>
  <PresentationFormat>Custom</PresentationFormat>
  <Paragraphs>98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Quattrocento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lastModifiedBy>Naweed Ur Rehman (2309123)</cp:lastModifiedBy>
  <cp:revision>4</cp:revision>
  <dcterms:created xsi:type="dcterms:W3CDTF">2026-03-11T12:24:41Z</dcterms:created>
  <dcterms:modified xsi:type="dcterms:W3CDTF">2026-03-16T03:38:39Z</dcterms:modified>
</cp:coreProperties>
</file>