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2"/>
  </p:notesMasterIdLst>
  <p:handoutMasterIdLst>
    <p:handoutMasterId r:id="rId13"/>
  </p:handoutMasterIdLst>
  <p:sldIdLst>
    <p:sldId id="286" r:id="rId2"/>
    <p:sldId id="258" r:id="rId3"/>
    <p:sldId id="270" r:id="rId4"/>
    <p:sldId id="292" r:id="rId5"/>
    <p:sldId id="275" r:id="rId6"/>
    <p:sldId id="291" r:id="rId7"/>
    <p:sldId id="264" r:id="rId8"/>
    <p:sldId id="277" r:id="rId9"/>
    <p:sldId id="280" r:id="rId10"/>
    <p:sldId id="293" r:id="rId11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66" d="100"/>
          <a:sy n="66" d="100"/>
        </p:scale>
        <p:origin x="142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87FD8E4F-A0B4-4AF4-B28E-441061BD46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867EB52-D78D-4F38-A54E-67C9F8520377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9333477A-9A53-4764-8640-9139F766220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72A19F92-535C-448B-8699-8A1ED6BA69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ved=2ahUKEwjhtIb3g6zfAhVCXxoKHWo2DAEQjRx6BAgBEAU&amp;url=/url?sa%3Di%26rct%3Dj%26q%3D%26esrc%3Ds%26source%3Dimages%26cd%3D%26ved%3D%26url%3Dhttps://highflyerstutoring.com/%26psig%3DAOvVaw3SlB8JbT3c231BqjSkB_qn%26ust%3D1545313568038113&amp;psig=AOvVaw3SlB8JbT3c231BqjSkB_qn&amp;ust=1545313568038113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c.com/murray-newlands/15-marketing-strategies-that-inspire-strategic-thinkers.html" TargetMode="External"/><Relationship Id="rId2" Type="http://schemas.openxmlformats.org/officeDocument/2006/relationships/hyperlink" Target="http://www.highperformancetutoring.com/blog/tutoring/why-tutoring-is-so-importan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ellersaccountants.co.uk/.../importance-of-a-cash-flow-forecast-and-profi" TargetMode="External"/><Relationship Id="rId4" Type="http://schemas.openxmlformats.org/officeDocument/2006/relationships/hyperlink" Target="https://www.startupdonut.co.uk/business-planning/write-a-business-plan/writing-a-business-pla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altLang="en-US" b="1" dirty="0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56" y="1188976"/>
            <a:ext cx="8229600" cy="3608176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Title: </a:t>
            </a:r>
            <a:r>
              <a:rPr lang="en-GB" altLang="en-US" sz="2400" b="1" dirty="0">
                <a:solidFill>
                  <a:schemeClr val="accent1">
                    <a:lumMod val="50000"/>
                  </a:schemeClr>
                </a:solidFill>
              </a:rPr>
              <a:t>High Flyers Tutoring Academy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Name of the Students: Brintha Kumar   -1713678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                                     Luthfa Khanam -1714391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                                     Shahira Ali        -1713602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                                     Shozzad Ali      -1714918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                                     Sofia Sultana    -1713594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Group: 5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 Ernest Ovia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pic>
        <p:nvPicPr>
          <p:cNvPr id="6" name="Picture 5" descr="Image result for high flyers tuition images">
            <a:hlinkClick r:id="rId2" tgtFrame="&quot;_blank&quot;"/>
            <a:extLst>
              <a:ext uri="{FF2B5EF4-FFF2-40B4-BE49-F238E27FC236}">
                <a16:creationId xmlns:a16="http://schemas.microsoft.com/office/drawing/2014/main" id="{FDDB0723-524C-4E61-80D8-BB108B8BFC4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High flyers Academy is a new independent Family run tuition centre.</a:t>
            </a:r>
          </a:p>
          <a:p>
            <a:pPr eaLnBrk="1" hangingPunct="1"/>
            <a:r>
              <a:rPr lang="en-GB" altLang="en-US" sz="2400" dirty="0"/>
              <a:t>Opening 18th January 2019.</a:t>
            </a:r>
          </a:p>
          <a:p>
            <a:pPr eaLnBrk="1" hangingPunct="1"/>
            <a:r>
              <a:rPr lang="en-GB" altLang="en-US" sz="2400" dirty="0"/>
              <a:t>We specialise in SATs, 11+, GCSE, A' Levels.</a:t>
            </a:r>
          </a:p>
          <a:p>
            <a:pPr eaLnBrk="1" hangingPunct="1"/>
            <a:r>
              <a:rPr lang="en-GB" altLang="en-US" sz="2400" dirty="0"/>
              <a:t>Dedicating to help children do their best in both school and home.</a:t>
            </a:r>
          </a:p>
          <a:p>
            <a:pPr eaLnBrk="1" hangingPunct="1"/>
            <a:r>
              <a:rPr lang="en-GB" altLang="en-US" sz="2400" dirty="0"/>
              <a:t>Business premise on 543 Coventry Road,</a:t>
            </a:r>
          </a:p>
          <a:p>
            <a:pPr marL="0" indent="0" eaLnBrk="1" hangingPunct="1">
              <a:buNone/>
            </a:pPr>
            <a:r>
              <a:rPr lang="en-GB" altLang="en-US" sz="2400" dirty="0"/>
              <a:t>    Sheldon, B26 .</a:t>
            </a:r>
          </a:p>
          <a:p>
            <a:pPr marL="0" indent="0" eaLnBrk="1" hangingPunct="1">
              <a:buNone/>
            </a:pPr>
            <a:r>
              <a:rPr lang="en-GB" altLang="en-US" sz="2400" dirty="0"/>
              <a:t>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pic>
        <p:nvPicPr>
          <p:cNvPr id="5" name="Picture 4" descr="Image result for high flyers tuition images">
            <a:hlinkClick r:id="rId3" tgtFrame="&quot;_blank&quot;"/>
            <a:extLst>
              <a:ext uri="{FF2B5EF4-FFF2-40B4-BE49-F238E27FC236}">
                <a16:creationId xmlns:a16="http://schemas.microsoft.com/office/drawing/2014/main" id="{AC2E2779-767F-402E-8C94-0092340A2213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Products and Services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/>
              <a:t>We will provide quality tuition for 6 to 21 year olds.</a:t>
            </a:r>
          </a:p>
          <a:p>
            <a:pPr eaLnBrk="1" hangingPunct="1"/>
            <a:r>
              <a:rPr lang="en-GB" altLang="en-US" dirty="0"/>
              <a:t>Services are for primary school children, secondary school children, college and university students.</a:t>
            </a:r>
          </a:p>
          <a:p>
            <a:pPr eaLnBrk="1" hangingPunct="1"/>
            <a:r>
              <a:rPr lang="en-GB" altLang="en-US" dirty="0"/>
              <a:t>SATs, 11+, GCSE, A' Levels.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pic>
        <p:nvPicPr>
          <p:cNvPr id="5" name="Picture 4" descr="Image result for high flyers tuition images">
            <a:hlinkClick r:id="rId3" tgtFrame="&quot;_blank&quot;"/>
            <a:extLst>
              <a:ext uri="{FF2B5EF4-FFF2-40B4-BE49-F238E27FC236}">
                <a16:creationId xmlns:a16="http://schemas.microsoft.com/office/drawing/2014/main" id="{74C81DB3-F680-46D5-B62E-C7806735283C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 Competitors</a:t>
            </a:r>
            <a:endParaRPr lang="en-GB" altLang="en-US" sz="36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Top competitors for our business are: </a:t>
            </a:r>
          </a:p>
          <a:p>
            <a:r>
              <a:rPr lang="en-US" altLang="en-US" dirty="0"/>
              <a:t>Explore Learning</a:t>
            </a:r>
          </a:p>
          <a:p>
            <a:r>
              <a:rPr lang="en-US" altLang="en-US" dirty="0"/>
              <a:t>Birmingham Tuition Centre</a:t>
            </a:r>
          </a:p>
          <a:p>
            <a:r>
              <a:rPr lang="en-US" altLang="en-US" dirty="0"/>
              <a:t>Tuition Academy</a:t>
            </a:r>
          </a:p>
          <a:p>
            <a:endParaRPr lang="en-US" altLang="en-US" dirty="0"/>
          </a:p>
        </p:txBody>
      </p:sp>
      <p:pic>
        <p:nvPicPr>
          <p:cNvPr id="5" name="Picture 4" descr="Image result for high flyers tuition images">
            <a:hlinkClick r:id="rId3" tgtFrame="&quot;_blank&quot;"/>
            <a:extLst>
              <a:ext uri="{FF2B5EF4-FFF2-40B4-BE49-F238E27FC236}">
                <a16:creationId xmlns:a16="http://schemas.microsoft.com/office/drawing/2014/main" id="{DB40DBF5-408A-4064-89A0-FEAC31A3E947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Marketing and Sales Plan</a:t>
            </a:r>
            <a:endParaRPr lang="en-GB" altLang="en-US" sz="360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3959225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en-GB" altLang="en-US" sz="2800" dirty="0"/>
              <a:t>Maintaining a high ethical standard and providing a great quality service.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 dirty="0"/>
              <a:t>Developing a good reputation and catering to individual needs of our clients.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 dirty="0"/>
              <a:t>Prices will be kept low.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 dirty="0"/>
              <a:t>Targeting working class citizens.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800" dirty="0"/>
              <a:t>We will offer various packages and discounts to our clients.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 sz="2800" dirty="0"/>
          </a:p>
          <a:p>
            <a:pPr algn="just" eaLnBrk="1" hangingPunct="1">
              <a:lnSpc>
                <a:spcPct val="90000"/>
              </a:lnSpc>
            </a:pP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pic>
        <p:nvPicPr>
          <p:cNvPr id="5" name="Picture 4" descr="Image result for high flyers tuition images">
            <a:hlinkClick r:id="rId3" tgtFrame="&quot;_blank&quot;"/>
            <a:extLst>
              <a:ext uri="{FF2B5EF4-FFF2-40B4-BE49-F238E27FC236}">
                <a16:creationId xmlns:a16="http://schemas.microsoft.com/office/drawing/2014/main" id="{A3378F09-7355-4AA1-B815-1AC397FD20D0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Management Team</a:t>
            </a:r>
            <a:endParaRPr lang="en-GB" altLang="en-US" sz="3600" i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8445624" cy="424847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Brintha Kumar -1</a:t>
            </a:r>
            <a:r>
              <a:rPr lang="en-GB" altLang="en-US" sz="2800" baseline="30000" dirty="0"/>
              <a:t>st</a:t>
            </a:r>
            <a:r>
              <a:rPr lang="en-GB" altLang="en-US" sz="2800" dirty="0"/>
              <a:t>  Manager- in charge of stationary and placing orders,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Luthfa Khanam- 2</a:t>
            </a:r>
            <a:r>
              <a:rPr lang="en-GB" altLang="en-US" sz="2800" baseline="30000" dirty="0"/>
              <a:t>nd</a:t>
            </a:r>
            <a:r>
              <a:rPr lang="en-GB" altLang="en-US" sz="2800" dirty="0"/>
              <a:t>  Manager- Book keeping.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Shahira Ali- 3</a:t>
            </a:r>
            <a:r>
              <a:rPr lang="en-GB" altLang="en-US" sz="2800" baseline="30000" dirty="0"/>
              <a:t>rd</a:t>
            </a:r>
            <a:r>
              <a:rPr lang="en-GB" altLang="en-US" sz="2800" dirty="0"/>
              <a:t> Manager- Clerical side and Admissions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Shozzad Ali- 4</a:t>
            </a:r>
            <a:r>
              <a:rPr lang="en-GB" altLang="en-US" sz="2800" baseline="30000" dirty="0"/>
              <a:t>th</a:t>
            </a:r>
            <a:r>
              <a:rPr lang="en-GB" altLang="en-US" sz="2800" dirty="0"/>
              <a:t> Manager- General IT Maintenance.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Sofia Sultana -5</a:t>
            </a:r>
            <a:r>
              <a:rPr lang="en-GB" altLang="en-US" sz="2800" baseline="30000" dirty="0"/>
              <a:t>th</a:t>
            </a:r>
            <a:r>
              <a:rPr lang="en-GB" altLang="en-US" sz="2800" dirty="0"/>
              <a:t>Manager- advertising.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800" dirty="0"/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pic>
        <p:nvPicPr>
          <p:cNvPr id="5" name="Picture 4" descr="Image result for high flyers tuition images">
            <a:hlinkClick r:id="rId3" tgtFrame="&quot;_blank&quot;"/>
            <a:extLst>
              <a:ext uri="{FF2B5EF4-FFF2-40B4-BE49-F238E27FC236}">
                <a16:creationId xmlns:a16="http://schemas.microsoft.com/office/drawing/2014/main" id="{49603EDA-84BE-42FB-801E-7008635DF109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21088"/>
            <a:ext cx="2448272" cy="13681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Financial plan</a:t>
            </a:r>
            <a:endParaRPr lang="en-GB" altLang="en-US" sz="3600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16917A-EA87-4932-9F19-3CCA72FF04F0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2522538"/>
            <a:ext cx="3754437" cy="1812925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Cashflow Forecast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Profit and Loss</a:t>
            </a:r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Start-up Cost: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Total Income: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Total Expenses: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Gross Profit: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/>
              <a:t>Net Profit: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FDEC0B85-945B-4257-AED0-591402148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081088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SWOT Analysis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8FE9C6BA-5E7A-4109-B292-E9A53D072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9538"/>
            <a:ext cx="8229600" cy="409892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Strengths- Qualified tutors/ Extra resources (computers), Good location.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Weaknesses- Lack of space, Lack of funding and Maintaining qualified tutors.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Opportunities- Get involve with local school, Expand to multiple branches.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Threats- Competitors and Government rules and regulation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62F64-C1A0-479D-BA5F-B9017FFD43E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A2A7C81-35C9-4945-A4CE-7561AA5A8777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PESTLE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Political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Economical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Social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Technological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Legal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/>
              <a:t>Environmental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32213-9117-4798-A77D-0C54998F1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75DC6-2788-4620-80F6-6BCB692AA9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/>
              <a:t>High Performance Tutoring (2018) </a:t>
            </a:r>
            <a:r>
              <a:rPr lang="en-GB" sz="1200" i="1" dirty="0"/>
              <a:t>Why Tutoring is Important.</a:t>
            </a:r>
            <a:r>
              <a:rPr lang="en-GB" sz="1200" dirty="0"/>
              <a:t>  Available at:  </a:t>
            </a:r>
            <a:r>
              <a:rPr lang="en-GB" sz="1200" u="sng" dirty="0">
                <a:hlinkClick r:id="rId2"/>
              </a:rPr>
              <a:t>www.highperformancetutoring.com/blog/tutoring/why-tutoring-is-so-important/</a:t>
            </a:r>
            <a:r>
              <a:rPr lang="en-GB" sz="1200" dirty="0"/>
              <a:t>.  (Accessed 11 December 2018).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Maund, A. Schriek, M. and Tinkler, P. (2017) </a:t>
            </a:r>
            <a:r>
              <a:rPr lang="en-GB" sz="1200" i="1" dirty="0"/>
              <a:t>Certificate in Higher Education: Skills for the Workplace Student Yearbook</a:t>
            </a:r>
            <a:r>
              <a:rPr lang="en-GB" sz="1200" dirty="0"/>
              <a:t>, London: Sage Publications.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Morgan, P. (2017) </a:t>
            </a:r>
            <a:r>
              <a:rPr lang="en-GB" sz="1200" i="1" dirty="0"/>
              <a:t>The Business Student’s Guide to Study and Employability</a:t>
            </a:r>
            <a:r>
              <a:rPr lang="en-GB" sz="1200" dirty="0"/>
              <a:t>.  London: Sage Publications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Newlands, M. (2018). </a:t>
            </a:r>
            <a:r>
              <a:rPr lang="en-GB" sz="1200" i="1" dirty="0"/>
              <a:t>15 Marketing Strategies That Inspire Strategic Thinkers. 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3"/>
              </a:rPr>
              <a:t>https://www.inc.com/murray-newlands/15-marketing-strategies-that-inspire-strategic-thinkers.html</a:t>
            </a:r>
            <a:r>
              <a:rPr lang="en-GB" sz="1200" dirty="0"/>
              <a:t>.  (Accessed 10 December 2018).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Startupdonut. (2018). </a:t>
            </a:r>
            <a:r>
              <a:rPr lang="en-GB" sz="1200" i="1" dirty="0"/>
              <a:t>Writing a business plan.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4"/>
              </a:rPr>
              <a:t>https://www.startupdonut.co.uk/business-planning/write-a-business-plan/writing-a-business-plan</a:t>
            </a:r>
            <a:r>
              <a:rPr lang="en-GB" sz="1200" dirty="0"/>
              <a:t>.  (Accessed 10 December 2018).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Wellers (2018) </a:t>
            </a:r>
            <a:r>
              <a:rPr lang="en-GB" sz="1200" i="1" dirty="0"/>
              <a:t>The Importance of a Cashflow Forecast and Profit Projections.  </a:t>
            </a:r>
            <a:r>
              <a:rPr lang="en-GB" sz="1200" dirty="0"/>
              <a:t>Available at:</a:t>
            </a:r>
          </a:p>
          <a:p>
            <a:pPr marL="0" indent="0">
              <a:buNone/>
            </a:pPr>
            <a:r>
              <a:rPr lang="en-GB" sz="1200" u="sng" dirty="0">
                <a:hlinkClick r:id="rId5"/>
              </a:rPr>
              <a:t>https://www.wellersaccountants.co.uk/.../importance-of-a-cash-flow-forecast-and-</a:t>
            </a:r>
            <a:r>
              <a:rPr lang="en-GB" sz="1200" u="sng" dirty="0" err="1">
                <a:hlinkClick r:id="rId5"/>
              </a:rPr>
              <a:t>profi</a:t>
            </a:r>
            <a:r>
              <a:rPr lang="en-GB" sz="1200" u="sng" dirty="0"/>
              <a:t> </a:t>
            </a:r>
            <a:r>
              <a:rPr lang="en-GB" sz="1200" dirty="0"/>
              <a:t>(Accessed 19 December 2018).</a:t>
            </a:r>
          </a:p>
          <a:p>
            <a:pPr marL="0" indent="0">
              <a:buNone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319AE-BDA5-4DF3-8B95-BBB8FEDA2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09/01/2019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C0FE6-69B4-4B6D-975B-E02C04A2B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216851504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1203</TotalTime>
  <Words>508</Words>
  <Application>Microsoft Office PowerPoint</Application>
  <PresentationFormat>On-screen Show (4:3)</PresentationFormat>
  <Paragraphs>91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Wingdings</vt:lpstr>
      <vt:lpstr>20140311PresentationUWTSDTemplate</vt:lpstr>
      <vt:lpstr>BUSINESS PLAN</vt:lpstr>
      <vt:lpstr>Business / Company Overview</vt:lpstr>
      <vt:lpstr>Products and Services</vt:lpstr>
      <vt:lpstr> Competitors</vt:lpstr>
      <vt:lpstr>Marketing and Sales Plan</vt:lpstr>
      <vt:lpstr>Management Team</vt:lpstr>
      <vt:lpstr>Financial plan</vt:lpstr>
      <vt:lpstr>SWOT Analysis</vt:lpstr>
      <vt:lpstr>PESTLE Analysis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shahira ali</cp:lastModifiedBy>
  <cp:revision>106</cp:revision>
  <cp:lastPrinted>2018-03-20T16:28:46Z</cp:lastPrinted>
  <dcterms:created xsi:type="dcterms:W3CDTF">2004-11-12T17:24:38Z</dcterms:created>
  <dcterms:modified xsi:type="dcterms:W3CDTF">2019-01-09T14:44:21Z</dcterms:modified>
</cp:coreProperties>
</file>