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8" r:id="rId3"/>
    <p:sldId id="275" r:id="rId4"/>
    <p:sldId id="269" r:id="rId5"/>
    <p:sldId id="259" r:id="rId6"/>
    <p:sldId id="260" r:id="rId7"/>
    <p:sldId id="266" r:id="rId8"/>
    <p:sldId id="261" r:id="rId9"/>
    <p:sldId id="267" r:id="rId10"/>
    <p:sldId id="262" r:id="rId11"/>
    <p:sldId id="268" r:id="rId12"/>
    <p:sldId id="276" r:id="rId13"/>
    <p:sldId id="271" r:id="rId14"/>
    <p:sldId id="270" r:id="rId15"/>
    <p:sldId id="273" r:id="rId16"/>
    <p:sldId id="274" r:id="rId17"/>
    <p:sldId id="263" r:id="rId18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E09D-1645-454C-A11E-9937AA81A9B8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C3100-8BBF-4ABC-B1D8-9AEC741EE37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314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fld id="{2F5C9C25-92B5-4ED4-B47A-7DAD62E43D57}" type="slidenum">
              <a:rPr lang="en-GB" altLang="cy-GB"/>
              <a:pPr eaLnBrk="1" hangingPunct="1"/>
              <a:t>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101838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fld id="{B1AC9ADA-A6A2-4EC5-B399-6F4DE16CE0DA}" type="slidenum">
              <a:rPr lang="en-GB" altLang="cy-GB"/>
              <a:pPr eaLnBrk="1" hangingPunct="1"/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242573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fld id="{3155909C-30A4-40E0-B3E9-F2019C973896}" type="slidenum">
              <a:rPr lang="en-GB" altLang="cy-GB"/>
              <a:pPr eaLnBrk="1" hangingPunct="1"/>
              <a:t>10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85905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mia_birdsong_the_story_we_tell_about_poverty_isn_t_true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 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2 / </a:t>
            </a:r>
            <a:r>
              <a:rPr lang="en-GB" i="1" dirty="0" smtClean="0">
                <a:solidFill>
                  <a:schemeClr val="tx1"/>
                </a:solidFill>
              </a:rPr>
              <a:t>Session 2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Session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1187623" y="2514600"/>
            <a:ext cx="3311223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600" dirty="0" err="1" smtClean="0"/>
              <a:t>Tlodi</a:t>
            </a:r>
            <a:endParaRPr lang="en-GB" sz="3600" dirty="0" smtClean="0"/>
          </a:p>
          <a:p>
            <a:r>
              <a:rPr lang="en-GB" sz="3600" dirty="0" err="1" smtClean="0"/>
              <a:t>Eithrio</a:t>
            </a:r>
            <a:r>
              <a:rPr lang="en-GB" sz="3600" dirty="0" smtClean="0"/>
              <a:t> </a:t>
            </a:r>
            <a:r>
              <a:rPr lang="en-GB" sz="3600" dirty="0" err="1" smtClean="0"/>
              <a:t>Cymdeithasol</a:t>
            </a:r>
            <a:endParaRPr lang="en-GB" sz="3600" dirty="0" smtClean="0"/>
          </a:p>
          <a:p>
            <a:r>
              <a:rPr lang="en-GB" sz="3600" dirty="0" smtClean="0">
                <a:hlinkClick r:id="rId2"/>
              </a:rPr>
              <a:t>Mia Birdsong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492896"/>
            <a:ext cx="2951184" cy="363358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  <a:p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Exclusion</a:t>
            </a:r>
          </a:p>
          <a:p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Mia Birdsong</a:t>
            </a:r>
            <a:endParaRPr lang="en-GB" sz="3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41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Mia Birdsong</a:t>
            </a:r>
            <a:br>
              <a:rPr lang="en-GB" dirty="0" smtClean="0"/>
            </a:br>
            <a:r>
              <a:rPr lang="en-GB" dirty="0" err="1" smtClean="0"/>
              <a:t>Trafodaeth</a:t>
            </a:r>
            <a:r>
              <a:rPr lang="en-GB" dirty="0" smtClean="0"/>
              <a:t>/ 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, </a:t>
            </a: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ffilm</a:t>
            </a:r>
            <a:endParaRPr lang="en-GB" dirty="0" smtClean="0"/>
          </a:p>
          <a:p>
            <a:r>
              <a:rPr lang="en-GB" dirty="0"/>
              <a:t>‘The Story we tell about poverty isn’t true’</a:t>
            </a:r>
          </a:p>
          <a:p>
            <a:r>
              <a:rPr lang="en-GB" dirty="0" err="1" smtClean="0"/>
              <a:t>Adborth</a:t>
            </a:r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In your groups reflect on the film </a:t>
            </a:r>
          </a:p>
          <a:p>
            <a:r>
              <a:rPr lang="en-GB" i="1" dirty="0" smtClean="0"/>
              <a:t>‘The Story we tell about poverty isn’t true’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5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1763688" cy="181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46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Social Exclusion – Controversy and Debate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u="sng" dirty="0" err="1" smtClean="0"/>
              <a:t>Elfennau</a:t>
            </a:r>
            <a:endParaRPr lang="en-GB" u="sng" dirty="0" smtClean="0"/>
          </a:p>
          <a:p>
            <a:r>
              <a:rPr lang="en-GB" dirty="0" err="1" smtClean="0"/>
              <a:t>Tlodi</a:t>
            </a:r>
            <a:r>
              <a:rPr lang="en-GB" dirty="0" smtClean="0"/>
              <a:t> ac </a:t>
            </a:r>
            <a:r>
              <a:rPr lang="en-GB" dirty="0" err="1" smtClean="0"/>
              <a:t>incwm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endParaRPr lang="en-GB" dirty="0" smtClean="0"/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mynediad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farchnad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endParaRPr lang="en-GB" dirty="0" smtClean="0"/>
          </a:p>
          <a:p>
            <a:r>
              <a:rPr lang="en-US" altLang="cy-GB" dirty="0" err="1"/>
              <a:t>Cefnogaeth</a:t>
            </a:r>
            <a:r>
              <a:rPr lang="en-US" altLang="cy-GB" dirty="0"/>
              <a:t> a </a:t>
            </a:r>
            <a:r>
              <a:rPr lang="en-US" altLang="cy-GB" dirty="0" err="1"/>
              <a:t>rhwydweithiau</a:t>
            </a:r>
            <a:r>
              <a:rPr lang="en-US" altLang="cy-GB" dirty="0"/>
              <a:t> </a:t>
            </a:r>
            <a:r>
              <a:rPr lang="en-US" altLang="cy-GB" dirty="0" err="1"/>
              <a:t>cymdeithasol</a:t>
            </a:r>
            <a:r>
              <a:rPr lang="en-US" altLang="cy-GB" dirty="0"/>
              <a:t> </a:t>
            </a:r>
            <a:r>
              <a:rPr lang="en-US" altLang="cy-GB" dirty="0" err="1"/>
              <a:t>tenau</a:t>
            </a:r>
            <a:r>
              <a:rPr lang="en-US" altLang="cy-GB" dirty="0"/>
              <a:t> </a:t>
            </a:r>
            <a:r>
              <a:rPr lang="en-US" altLang="cy-GB" dirty="0" err="1"/>
              <a:t>neu</a:t>
            </a:r>
            <a:r>
              <a:rPr lang="en-US" altLang="cy-GB" dirty="0"/>
              <a:t> </a:t>
            </a:r>
            <a:r>
              <a:rPr lang="en-US" altLang="cy-GB" dirty="0" err="1"/>
              <a:t>sydd</a:t>
            </a:r>
            <a:r>
              <a:rPr lang="en-US" altLang="cy-GB" dirty="0"/>
              <a:t> </a:t>
            </a:r>
            <a:r>
              <a:rPr lang="en-US" altLang="cy-GB" dirty="0" err="1"/>
              <a:t>ddim</a:t>
            </a:r>
            <a:r>
              <a:rPr lang="en-US" altLang="cy-GB" dirty="0"/>
              <a:t> </a:t>
            </a:r>
            <a:r>
              <a:rPr lang="en-US" altLang="cy-GB" dirty="0" err="1"/>
              <a:t>yn</a:t>
            </a:r>
            <a:r>
              <a:rPr lang="en-US" altLang="cy-GB" dirty="0"/>
              <a:t> </a:t>
            </a:r>
            <a:r>
              <a:rPr lang="en-US" altLang="cy-GB" dirty="0" err="1"/>
              <a:t>bodoli</a:t>
            </a:r>
            <a:endParaRPr lang="en-US" altLang="cy-GB" dirty="0"/>
          </a:p>
          <a:p>
            <a:r>
              <a:rPr lang="en-US" altLang="cy-GB" dirty="0" err="1"/>
              <a:t>Effaith</a:t>
            </a:r>
            <a:r>
              <a:rPr lang="en-US" altLang="cy-GB" dirty="0"/>
              <a:t> </a:t>
            </a:r>
            <a:r>
              <a:rPr lang="en-US" altLang="cy-GB" dirty="0" err="1"/>
              <a:t>yr</a:t>
            </a:r>
            <a:r>
              <a:rPr lang="en-US" altLang="cy-GB" dirty="0"/>
              <a:t> </a:t>
            </a:r>
            <a:r>
              <a:rPr lang="en-US" altLang="cy-GB" dirty="0" err="1"/>
              <a:t>ardal</a:t>
            </a:r>
            <a:r>
              <a:rPr lang="en-US" altLang="cy-GB" dirty="0"/>
              <a:t> </a:t>
            </a:r>
            <a:r>
              <a:rPr lang="en-US" altLang="cy-GB" dirty="0" err="1"/>
              <a:t>neu’r</a:t>
            </a:r>
            <a:r>
              <a:rPr lang="en-US" altLang="cy-GB" dirty="0"/>
              <a:t> </a:t>
            </a:r>
            <a:r>
              <a:rPr lang="en-US" altLang="cy-GB" dirty="0" err="1"/>
              <a:t>gymdogaeth</a:t>
            </a:r>
            <a:r>
              <a:rPr lang="en-US" altLang="cy-GB" dirty="0"/>
              <a:t> </a:t>
            </a:r>
            <a:r>
              <a:rPr lang="en-US" altLang="cy-GB" dirty="0" err="1"/>
              <a:t>leol</a:t>
            </a:r>
            <a:endParaRPr lang="en-US" altLang="cy-GB" dirty="0"/>
          </a:p>
          <a:p>
            <a:r>
              <a:rPr lang="en-US" altLang="cy-GB" dirty="0" err="1"/>
              <a:t>Eithrio</a:t>
            </a:r>
            <a:r>
              <a:rPr lang="en-US" altLang="cy-GB" dirty="0"/>
              <a:t> o </a:t>
            </a:r>
            <a:r>
              <a:rPr lang="en-US" altLang="cy-GB" dirty="0" err="1"/>
              <a:t>wasanaethau</a:t>
            </a:r>
            <a:r>
              <a:rPr lang="en-US" altLang="cy-GB" dirty="0"/>
              <a:t>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3901975"/>
          </a:xfrm>
        </p:spPr>
        <p:txBody>
          <a:bodyPr>
            <a:normAutofit fontScale="85000" lnSpcReduction="10000"/>
          </a:bodyPr>
          <a:lstStyle/>
          <a:p>
            <a:r>
              <a:rPr lang="en-GB" i="1" u="sng" dirty="0" smtClean="0"/>
              <a:t>Components</a:t>
            </a:r>
          </a:p>
          <a:p>
            <a:r>
              <a:rPr lang="en-GB" i="1" dirty="0" smtClean="0"/>
              <a:t>Poverty and low income</a:t>
            </a:r>
          </a:p>
          <a:p>
            <a:r>
              <a:rPr lang="en-GB" i="1" dirty="0" smtClean="0"/>
              <a:t>Lack of access to the jobs market</a:t>
            </a:r>
          </a:p>
          <a:p>
            <a:r>
              <a:rPr lang="en-GB" i="1" dirty="0" smtClean="0"/>
              <a:t>Thin or non-existent social supports and networks</a:t>
            </a:r>
          </a:p>
          <a:p>
            <a:r>
              <a:rPr lang="en-GB" i="1" dirty="0" smtClean="0"/>
              <a:t>The effect of the local area</a:t>
            </a:r>
          </a:p>
          <a:p>
            <a:r>
              <a:rPr lang="en-GB" i="1" dirty="0" smtClean="0"/>
              <a:t>Exclusion from services</a:t>
            </a:r>
          </a:p>
          <a:p>
            <a:r>
              <a:rPr lang="en-GB" sz="2100" i="1" dirty="0" smtClean="0"/>
              <a:t>( Pierson 2010)</a:t>
            </a:r>
            <a:endParaRPr lang="cy-GB" sz="2100" i="1" dirty="0"/>
          </a:p>
        </p:txBody>
      </p:sp>
    </p:spTree>
    <p:extLst>
      <p:ext uri="{BB962C8B-B14F-4D97-AF65-F5344CB8AC3E}">
        <p14:creationId xmlns:p14="http://schemas.microsoft.com/office/powerpoint/2010/main" val="3916116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 MUD SID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448" y="2060848"/>
            <a:ext cx="3200400" cy="432048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cy-GB" sz="3200" dirty="0"/>
              <a:t>RED: </a:t>
            </a:r>
            <a:r>
              <a:rPr lang="en-US" altLang="cy-GB" sz="3200" dirty="0" smtClean="0"/>
              <a:t>‘</a:t>
            </a:r>
            <a:r>
              <a:rPr lang="en-US" altLang="cy-GB" sz="3200" dirty="0" smtClean="0">
                <a:solidFill>
                  <a:srgbClr val="FF0000"/>
                </a:solidFill>
              </a:rPr>
              <a:t>Red</a:t>
            </a:r>
            <a:r>
              <a:rPr lang="en-US" altLang="cy-GB" sz="3200" dirty="0" smtClean="0"/>
              <a:t>istributionist </a:t>
            </a:r>
            <a:r>
              <a:rPr lang="en-US" altLang="cy-GB" sz="3200" dirty="0"/>
              <a:t>discourse’ : </a:t>
            </a:r>
            <a:r>
              <a:rPr lang="en-US" altLang="cy-GB" sz="3200" dirty="0" err="1"/>
              <a:t>Trafodaeth</a:t>
            </a:r>
            <a:r>
              <a:rPr lang="en-US" altLang="cy-GB" sz="3200" dirty="0"/>
              <a:t> am </a:t>
            </a:r>
            <a:r>
              <a:rPr lang="en-US" altLang="cy-GB" sz="3200" dirty="0" smtClean="0"/>
              <a:t>ail-</a:t>
            </a:r>
            <a:r>
              <a:rPr lang="en-US" altLang="cy-GB" sz="3200" dirty="0" err="1" smtClean="0"/>
              <a:t>ddosbarthiad</a:t>
            </a:r>
            <a:endParaRPr lang="en-US" altLang="cy-GB" sz="3200" dirty="0"/>
          </a:p>
          <a:p>
            <a:pPr>
              <a:lnSpc>
                <a:spcPct val="120000"/>
              </a:lnSpc>
            </a:pPr>
            <a:r>
              <a:rPr lang="en-US" altLang="cy-GB" sz="3200" dirty="0"/>
              <a:t>‘MUD: </a:t>
            </a:r>
            <a:r>
              <a:rPr lang="en-US" altLang="cy-GB" sz="3200" dirty="0">
                <a:solidFill>
                  <a:srgbClr val="FF0000"/>
                </a:solidFill>
              </a:rPr>
              <a:t>M</a:t>
            </a:r>
            <a:r>
              <a:rPr lang="en-US" altLang="cy-GB" sz="3200" dirty="0"/>
              <a:t>oral </a:t>
            </a:r>
            <a:r>
              <a:rPr lang="en-US" altLang="cy-GB" sz="3200" dirty="0">
                <a:solidFill>
                  <a:srgbClr val="FF0000"/>
                </a:solidFill>
              </a:rPr>
              <a:t>u</a:t>
            </a:r>
            <a:r>
              <a:rPr lang="en-US" altLang="cy-GB" sz="3200" dirty="0"/>
              <a:t>nderclass </a:t>
            </a:r>
            <a:r>
              <a:rPr lang="en-US" altLang="cy-GB" sz="3200" dirty="0">
                <a:solidFill>
                  <a:srgbClr val="FF0000"/>
                </a:solidFill>
              </a:rPr>
              <a:t>d</a:t>
            </a:r>
            <a:r>
              <a:rPr lang="en-US" altLang="cy-GB" sz="3200" dirty="0"/>
              <a:t>iscourse’: </a:t>
            </a:r>
            <a:r>
              <a:rPr lang="en-US" altLang="cy-GB" sz="3200" dirty="0" err="1"/>
              <a:t>Trafodaeth</a:t>
            </a:r>
            <a:r>
              <a:rPr lang="en-US" altLang="cy-GB" sz="3200" dirty="0"/>
              <a:t> am </a:t>
            </a:r>
            <a:r>
              <a:rPr lang="en-US" altLang="cy-GB" sz="3200" dirty="0" err="1"/>
              <a:t>yr</a:t>
            </a:r>
            <a:r>
              <a:rPr lang="en-US" altLang="cy-GB" sz="3200" dirty="0"/>
              <a:t> </a:t>
            </a:r>
            <a:r>
              <a:rPr lang="en-US" altLang="cy-GB" sz="3200" dirty="0" err="1"/>
              <a:t>isddosbarth</a:t>
            </a:r>
            <a:r>
              <a:rPr lang="en-US" altLang="cy-GB" sz="3200" dirty="0"/>
              <a:t> </a:t>
            </a:r>
            <a:r>
              <a:rPr lang="en-US" altLang="cy-GB" sz="3200" dirty="0" err="1" smtClean="0"/>
              <a:t>moesol</a:t>
            </a:r>
            <a:endParaRPr lang="en-US" altLang="cy-GB" sz="3200" dirty="0"/>
          </a:p>
          <a:p>
            <a:pPr>
              <a:lnSpc>
                <a:spcPct val="120000"/>
              </a:lnSpc>
            </a:pPr>
            <a:r>
              <a:rPr lang="en-US" altLang="cy-GB" sz="3200" dirty="0"/>
              <a:t>‘SID: </a:t>
            </a:r>
            <a:r>
              <a:rPr lang="en-US" altLang="cy-GB" sz="3200" dirty="0">
                <a:solidFill>
                  <a:srgbClr val="FF0000"/>
                </a:solidFill>
              </a:rPr>
              <a:t>S</a:t>
            </a:r>
            <a:r>
              <a:rPr lang="en-US" altLang="cy-GB" sz="3200" dirty="0"/>
              <a:t>ocial </a:t>
            </a:r>
            <a:r>
              <a:rPr lang="en-US" altLang="cy-GB" sz="3200" dirty="0">
                <a:solidFill>
                  <a:srgbClr val="FF0000"/>
                </a:solidFill>
              </a:rPr>
              <a:t>I</a:t>
            </a:r>
            <a:r>
              <a:rPr lang="en-US" altLang="cy-GB" sz="3200" dirty="0"/>
              <a:t>ntegrationist </a:t>
            </a:r>
            <a:r>
              <a:rPr lang="en-US" altLang="cy-GB" sz="3200" dirty="0">
                <a:solidFill>
                  <a:srgbClr val="FF0000"/>
                </a:solidFill>
              </a:rPr>
              <a:t>d</a:t>
            </a:r>
            <a:r>
              <a:rPr lang="en-US" altLang="cy-GB" sz="3200" dirty="0"/>
              <a:t>iscourse’: </a:t>
            </a:r>
            <a:r>
              <a:rPr lang="en-US" altLang="cy-GB" sz="3200" dirty="0" err="1"/>
              <a:t>Trafodaeth</a:t>
            </a:r>
            <a:r>
              <a:rPr lang="en-US" altLang="cy-GB" sz="3200" dirty="0"/>
              <a:t> am </a:t>
            </a:r>
            <a:r>
              <a:rPr lang="en-US" altLang="cy-GB" sz="3200" dirty="0" err="1"/>
              <a:t>integreiddio</a:t>
            </a:r>
            <a:r>
              <a:rPr lang="en-US" altLang="cy-GB" sz="3200" dirty="0"/>
              <a:t> </a:t>
            </a:r>
            <a:r>
              <a:rPr lang="en-US" altLang="cy-GB" sz="3200" dirty="0" err="1"/>
              <a:t>cymdeithasol</a:t>
            </a:r>
            <a:endParaRPr lang="en-US" altLang="cy-GB" sz="3200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1916832"/>
            <a:ext cx="3200400" cy="3807693"/>
          </a:xfrm>
        </p:spPr>
        <p:txBody>
          <a:bodyPr>
            <a:normAutofit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/>
              <a:t>RED; </a:t>
            </a:r>
            <a:r>
              <a:rPr lang="en-GB" i="1" dirty="0" smtClean="0">
                <a:solidFill>
                  <a:srgbClr val="FF0000"/>
                </a:solidFill>
              </a:rPr>
              <a:t>Red</a:t>
            </a:r>
            <a:r>
              <a:rPr lang="en-GB" i="1" dirty="0" smtClean="0"/>
              <a:t>istributionist discourse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/>
              <a:t>MUD: </a:t>
            </a:r>
            <a:r>
              <a:rPr lang="en-GB" i="1" dirty="0" smtClean="0">
                <a:solidFill>
                  <a:srgbClr val="FF0000"/>
                </a:solidFill>
              </a:rPr>
              <a:t>M</a:t>
            </a:r>
            <a:r>
              <a:rPr lang="en-GB" i="1" dirty="0" smtClean="0"/>
              <a:t>oral </a:t>
            </a:r>
            <a:r>
              <a:rPr lang="en-GB" i="1" dirty="0" smtClean="0">
                <a:solidFill>
                  <a:srgbClr val="FF0000"/>
                </a:solidFill>
              </a:rPr>
              <a:t>u</a:t>
            </a:r>
            <a:r>
              <a:rPr lang="en-GB" i="1" dirty="0" smtClean="0"/>
              <a:t>nderclass </a:t>
            </a:r>
            <a:r>
              <a:rPr lang="en-GB" i="1" dirty="0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iscourse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/>
              <a:t>SID: </a:t>
            </a:r>
            <a:r>
              <a:rPr lang="en-GB" i="1" dirty="0" smtClean="0">
                <a:solidFill>
                  <a:srgbClr val="FF0000"/>
                </a:solidFill>
              </a:rPr>
              <a:t>S</a:t>
            </a:r>
            <a:r>
              <a:rPr lang="en-GB" i="1" dirty="0" smtClean="0"/>
              <a:t>ocial </a:t>
            </a:r>
            <a:r>
              <a:rPr lang="en-GB" i="1" dirty="0">
                <a:solidFill>
                  <a:srgbClr val="FF0000"/>
                </a:solidFill>
              </a:rPr>
              <a:t>i</a:t>
            </a:r>
            <a:r>
              <a:rPr lang="en-GB" i="1" dirty="0" smtClean="0"/>
              <a:t>ntegrationist </a:t>
            </a:r>
            <a:r>
              <a:rPr lang="en-GB" i="1" dirty="0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iscourse</a:t>
            </a:r>
          </a:p>
          <a:p>
            <a:pPr marL="0" indent="0">
              <a:buNone/>
            </a:pPr>
            <a:r>
              <a:rPr lang="en-GB" sz="1800" dirty="0" smtClean="0"/>
              <a:t>(</a:t>
            </a:r>
            <a:r>
              <a:rPr lang="en-GB" sz="1800" dirty="0" err="1" smtClean="0"/>
              <a:t>Levitas</a:t>
            </a:r>
            <a:r>
              <a:rPr lang="en-GB" sz="1800" dirty="0" smtClean="0"/>
              <a:t> 2005 in Pierson 2010, p. 9)</a:t>
            </a:r>
          </a:p>
          <a:p>
            <a:pPr>
              <a:buFont typeface="Courier New" panose="02070309020205020404" pitchFamily="49" charset="0"/>
              <a:buChar char="o"/>
            </a:pPr>
            <a:endParaRPr lang="cy-GB" dirty="0"/>
          </a:p>
        </p:txBody>
      </p:sp>
      <p:pic>
        <p:nvPicPr>
          <p:cNvPr id="2053" name="Picture 5" descr="C:\Users\l.roberts\AppData\Local\Microsoft\Windows\Temporary Internet Files\Content.IE5\VT7L4AUG\civil_discourse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029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en-US" altLang="cy-GB" dirty="0" smtClean="0"/>
              <a:t>RED ( redistributionist discourse)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buFont typeface="Courier New" pitchFamily="49" charset="0"/>
              <a:buChar char="o"/>
            </a:pPr>
            <a:r>
              <a:rPr lang="en-US" altLang="cy-GB" dirty="0" err="1" smtClean="0"/>
              <a:t>Safbwynt</a:t>
            </a:r>
            <a:endParaRPr lang="en-US" altLang="cy-GB" dirty="0" smtClean="0"/>
          </a:p>
          <a:p>
            <a:pPr eaLnBrk="1" hangingPunct="1">
              <a:buFont typeface="Courier New" pitchFamily="49" charset="0"/>
              <a:buChar char="o"/>
            </a:pPr>
            <a:r>
              <a:rPr lang="en-US" altLang="cy-GB" dirty="0" err="1" smtClean="0"/>
              <a:t>Prif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ffocws</a:t>
            </a:r>
            <a:r>
              <a:rPr lang="en-US" altLang="cy-GB" dirty="0" smtClean="0"/>
              <a:t> – y </a:t>
            </a:r>
            <a:r>
              <a:rPr lang="en-US" altLang="cy-GB" dirty="0" err="1" smtClean="0"/>
              <a:t>rhai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sy’n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byw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mewn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tlodi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a’r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grymoedd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cymdeithasol</a:t>
            </a:r>
            <a:r>
              <a:rPr lang="en-US" altLang="cy-GB" dirty="0" smtClean="0"/>
              <a:t> y </a:t>
            </a:r>
            <a:r>
              <a:rPr lang="en-US" altLang="cy-GB" dirty="0" err="1" smtClean="0"/>
              <a:t>tu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hyn</a:t>
            </a:r>
            <a:endParaRPr lang="en-US" altLang="cy-GB" dirty="0" smtClean="0"/>
          </a:p>
          <a:p>
            <a:pPr eaLnBrk="1" hangingPunct="1">
              <a:buFont typeface="Courier New" pitchFamily="49" charset="0"/>
              <a:buChar char="o"/>
            </a:pPr>
            <a:r>
              <a:rPr lang="en-US" altLang="cy-GB" dirty="0" err="1" smtClean="0"/>
              <a:t>Graddau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eithafol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anghydraddoldeb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ym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Mhrydain</a:t>
            </a:r>
            <a:endParaRPr lang="en-US" altLang="cy-GB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Viewpoint</a:t>
            </a:r>
          </a:p>
          <a:p>
            <a:r>
              <a:rPr lang="en-GB" i="1" dirty="0" smtClean="0"/>
              <a:t>Main focus- people living in poverty and the social forces that drive this</a:t>
            </a:r>
          </a:p>
          <a:p>
            <a:r>
              <a:rPr lang="en-GB" i="1" dirty="0" smtClean="0"/>
              <a:t>Significant degrees of inequality in Britain</a:t>
            </a:r>
          </a:p>
          <a:p>
            <a:r>
              <a:rPr lang="en-GB" sz="1800" i="1" dirty="0" smtClean="0"/>
              <a:t>(</a:t>
            </a:r>
            <a:r>
              <a:rPr lang="en-GB" sz="1800" i="1" dirty="0" err="1" smtClean="0"/>
              <a:t>Levitas</a:t>
            </a:r>
            <a:r>
              <a:rPr lang="en-GB" sz="1800" i="1" dirty="0" smtClean="0"/>
              <a:t> </a:t>
            </a:r>
            <a:r>
              <a:rPr lang="en-GB" sz="1800" i="1" dirty="0"/>
              <a:t>2005 in Pierson 2010, p. 9)</a:t>
            </a:r>
          </a:p>
          <a:p>
            <a:endParaRPr lang="cy-GB" sz="1800" dirty="0"/>
          </a:p>
        </p:txBody>
      </p:sp>
      <p:pic>
        <p:nvPicPr>
          <p:cNvPr id="3079" name="Picture 7" descr="C:\Users\l.roberts\AppData\Local\Microsoft\Windows\Temporary Internet Files\Content.IE5\UU4Z21D1\poverty-81827_6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4090"/>
            <a:ext cx="2411760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181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cy-GB" dirty="0"/>
              <a:t>RED ( redistributionist discourse)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buFont typeface="Courier New" pitchFamily="49" charset="0"/>
              <a:buChar char="o"/>
            </a:pPr>
            <a:r>
              <a:rPr lang="en-US" altLang="cy-GB" dirty="0"/>
              <a:t>Dim </a:t>
            </a:r>
            <a:r>
              <a:rPr lang="en-US" altLang="cy-GB" dirty="0" err="1"/>
              <a:t>ond</a:t>
            </a:r>
            <a:r>
              <a:rPr lang="en-US" altLang="cy-GB" dirty="0"/>
              <a:t> </a:t>
            </a:r>
            <a:r>
              <a:rPr lang="en-US" altLang="cy-GB" dirty="0" err="1"/>
              <a:t>drwy</a:t>
            </a:r>
            <a:r>
              <a:rPr lang="en-US" altLang="cy-GB" dirty="0"/>
              <a:t> ail-</a:t>
            </a:r>
            <a:r>
              <a:rPr lang="en-US" altLang="cy-GB" dirty="0" err="1"/>
              <a:t>ddosbarthu</a:t>
            </a:r>
            <a:r>
              <a:rPr lang="en-US" altLang="cy-GB" dirty="0"/>
              <a:t> </a:t>
            </a:r>
            <a:r>
              <a:rPr lang="en-US" altLang="cy-GB" dirty="0" err="1"/>
              <a:t>cyfoeth</a:t>
            </a:r>
            <a:r>
              <a:rPr lang="en-US" altLang="cy-GB" dirty="0"/>
              <a:t> </a:t>
            </a:r>
            <a:r>
              <a:rPr lang="en-US" altLang="cy-GB" dirty="0" err="1"/>
              <a:t>ar</a:t>
            </a:r>
            <a:r>
              <a:rPr lang="en-US" altLang="cy-GB" dirty="0"/>
              <a:t> draws </a:t>
            </a:r>
            <a:r>
              <a:rPr lang="en-US" altLang="cy-GB" dirty="0" err="1"/>
              <a:t>cymdeithas</a:t>
            </a:r>
            <a:r>
              <a:rPr lang="en-US" altLang="cy-GB" dirty="0"/>
              <a:t> </a:t>
            </a:r>
            <a:r>
              <a:rPr lang="en-US" altLang="cy-GB" dirty="0" err="1"/>
              <a:t>gyfan</a:t>
            </a:r>
            <a:r>
              <a:rPr lang="en-US" altLang="cy-GB" dirty="0"/>
              <a:t> y </a:t>
            </a:r>
            <a:r>
              <a:rPr lang="en-US" altLang="cy-GB" dirty="0" err="1"/>
              <a:t>medrir</a:t>
            </a:r>
            <a:r>
              <a:rPr lang="en-US" altLang="cy-GB" dirty="0"/>
              <a:t> </a:t>
            </a:r>
            <a:r>
              <a:rPr lang="en-US" altLang="cy-GB" dirty="0" err="1"/>
              <a:t>gwaredu</a:t>
            </a:r>
            <a:r>
              <a:rPr lang="en-US" altLang="cy-GB" dirty="0"/>
              <a:t> </a:t>
            </a:r>
            <a:r>
              <a:rPr lang="en-US" altLang="cy-GB" dirty="0" err="1"/>
              <a:t>tlodi</a:t>
            </a:r>
            <a:r>
              <a:rPr lang="en-US" altLang="cy-GB" dirty="0"/>
              <a:t> ac </a:t>
            </a:r>
            <a:r>
              <a:rPr lang="en-US" altLang="cy-GB" dirty="0" err="1"/>
              <a:t>anghyfartaledd</a:t>
            </a:r>
            <a:endParaRPr lang="en-US" altLang="cy-GB" dirty="0"/>
          </a:p>
          <a:p>
            <a:pPr>
              <a:lnSpc>
                <a:spcPct val="120000"/>
              </a:lnSpc>
              <a:buFont typeface="Courier New" pitchFamily="49" charset="0"/>
              <a:buChar char="o"/>
            </a:pPr>
            <a:r>
              <a:rPr lang="en-US" altLang="cy-GB" dirty="0" err="1"/>
              <a:t>Hynod</a:t>
            </a:r>
            <a:r>
              <a:rPr lang="en-US" altLang="cy-GB" dirty="0"/>
              <a:t> </a:t>
            </a:r>
            <a:r>
              <a:rPr lang="en-US" altLang="cy-GB" dirty="0" err="1"/>
              <a:t>feirniadol</a:t>
            </a:r>
            <a:r>
              <a:rPr lang="en-US" altLang="cy-GB" dirty="0"/>
              <a:t> </a:t>
            </a:r>
            <a:r>
              <a:rPr lang="en-US" altLang="cy-GB" dirty="0" err="1"/>
              <a:t>o’r</a:t>
            </a:r>
            <a:r>
              <a:rPr lang="en-US" altLang="cy-GB" dirty="0"/>
              <a:t> </a:t>
            </a:r>
            <a:r>
              <a:rPr lang="en-US" altLang="cy-GB" dirty="0" err="1"/>
              <a:t>syniad</a:t>
            </a:r>
            <a:r>
              <a:rPr lang="en-US" altLang="cy-GB" dirty="0"/>
              <a:t> </a:t>
            </a:r>
            <a:r>
              <a:rPr lang="en-US" altLang="cy-GB" dirty="0" err="1"/>
              <a:t>fod</a:t>
            </a:r>
            <a:r>
              <a:rPr lang="en-US" altLang="cy-GB" dirty="0"/>
              <a:t> </a:t>
            </a:r>
            <a:r>
              <a:rPr lang="en-US" altLang="cy-GB" dirty="0" err="1"/>
              <a:t>agweddau</a:t>
            </a:r>
            <a:r>
              <a:rPr lang="en-US" altLang="cy-GB" dirty="0"/>
              <a:t> </a:t>
            </a:r>
            <a:r>
              <a:rPr lang="en-US" altLang="cy-GB" dirty="0" err="1"/>
              <a:t>neu</a:t>
            </a:r>
            <a:r>
              <a:rPr lang="en-US" altLang="cy-GB" dirty="0"/>
              <a:t> </a:t>
            </a:r>
            <a:r>
              <a:rPr lang="en-US" altLang="cy-GB" dirty="0" err="1"/>
              <a:t>briodoleddau</a:t>
            </a:r>
            <a:r>
              <a:rPr lang="en-US" altLang="cy-GB" dirty="0"/>
              <a:t> </a:t>
            </a:r>
            <a:r>
              <a:rPr lang="en-US" altLang="cy-GB" dirty="0" err="1"/>
              <a:t>unigolion</a:t>
            </a:r>
            <a:r>
              <a:rPr lang="en-US" altLang="cy-GB" dirty="0"/>
              <a:t> </a:t>
            </a:r>
            <a:r>
              <a:rPr lang="en-US" altLang="cy-GB" dirty="0" err="1"/>
              <a:t>yn</a:t>
            </a:r>
            <a:r>
              <a:rPr lang="en-US" altLang="cy-GB" dirty="0"/>
              <a:t> </a:t>
            </a:r>
            <a:r>
              <a:rPr lang="en-US" altLang="cy-GB" dirty="0" err="1"/>
              <a:t>gyfrifol</a:t>
            </a:r>
            <a:r>
              <a:rPr lang="en-US" altLang="cy-GB" dirty="0"/>
              <a:t> am </a:t>
            </a:r>
            <a:r>
              <a:rPr lang="en-US" altLang="cy-GB" dirty="0" err="1"/>
              <a:t>eithrio</a:t>
            </a:r>
            <a:r>
              <a:rPr lang="en-US" altLang="cy-GB" dirty="0"/>
              <a:t> </a:t>
            </a:r>
            <a:r>
              <a:rPr lang="en-US" altLang="cy-GB" dirty="0" err="1"/>
              <a:t>unigolion</a:t>
            </a:r>
            <a:r>
              <a:rPr lang="en-US" altLang="cy-GB" dirty="0"/>
              <a:t> </a:t>
            </a:r>
            <a:r>
              <a:rPr lang="en-US" altLang="cy-GB" dirty="0" err="1"/>
              <a:t>neu</a:t>
            </a:r>
            <a:r>
              <a:rPr lang="en-US" altLang="cy-GB" dirty="0"/>
              <a:t> </a:t>
            </a:r>
            <a:r>
              <a:rPr lang="en-US" altLang="cy-GB" dirty="0" err="1"/>
              <a:t>grwpiau</a:t>
            </a:r>
            <a:r>
              <a:rPr lang="en-US" altLang="cy-GB" dirty="0"/>
              <a:t>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Only through the redistribution of wealth across society can poverty and inequality be eradicated</a:t>
            </a:r>
          </a:p>
          <a:p>
            <a:r>
              <a:rPr lang="en-GB" i="1" dirty="0" smtClean="0"/>
              <a:t>Very critical of the idea that individuals’ attitudes or attributes are responsible for excluding individuals or groups</a:t>
            </a:r>
          </a:p>
          <a:p>
            <a:r>
              <a:rPr lang="en-GB" sz="2100" dirty="0" smtClean="0"/>
              <a:t>(</a:t>
            </a:r>
            <a:r>
              <a:rPr lang="en-GB" sz="2100" dirty="0" err="1" smtClean="0"/>
              <a:t>Levitas</a:t>
            </a:r>
            <a:r>
              <a:rPr lang="en-GB" sz="2100" dirty="0" smtClean="0"/>
              <a:t> </a:t>
            </a:r>
            <a:r>
              <a:rPr lang="en-GB" sz="2100" dirty="0"/>
              <a:t>2005 in Pierson 2010, p. 9)</a:t>
            </a:r>
          </a:p>
          <a:p>
            <a:endParaRPr lang="cy-GB" i="1" dirty="0"/>
          </a:p>
        </p:txBody>
      </p:sp>
      <p:pic>
        <p:nvPicPr>
          <p:cNvPr id="5" name="Picture 7" descr="C:\Users\l.roberts\AppData\Local\Microsoft\Windows\Temporary Internet Files\Content.IE5\UU4Z21D1\poverty-81827_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4090"/>
            <a:ext cx="2411760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336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en-US" altLang="cy-GB" dirty="0" smtClean="0"/>
              <a:t>MUD ( moral underclass discourse)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q"/>
            </a:pPr>
            <a:r>
              <a:rPr lang="en-US" altLang="cy-GB" dirty="0" err="1" smtClean="0"/>
              <a:t>Safbwynt</a:t>
            </a:r>
            <a:endParaRPr lang="en-US" altLang="cy-GB" dirty="0" smtClean="0"/>
          </a:p>
          <a:p>
            <a:pPr eaLnBrk="1" hangingPunct="1">
              <a:buFont typeface="Wingdings" pitchFamily="2" charset="2"/>
              <a:buChar char="q"/>
            </a:pPr>
            <a:r>
              <a:rPr lang="en-US" altLang="cy-GB" dirty="0" err="1" smtClean="0"/>
              <a:t>Ffocws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droseddau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unigolion</a:t>
            </a:r>
            <a:r>
              <a:rPr lang="en-US" altLang="cy-GB" dirty="0" smtClean="0"/>
              <a:t> a </a:t>
            </a:r>
            <a:r>
              <a:rPr lang="en-US" altLang="cy-GB" dirty="0" err="1" smtClean="0"/>
              <a:t>diffyg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mewn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agweddau</a:t>
            </a:r>
            <a:r>
              <a:rPr lang="en-US" altLang="cy-GB" dirty="0" smtClean="0"/>
              <a:t> a </a:t>
            </a:r>
            <a:r>
              <a:rPr lang="en-US" altLang="cy-GB" dirty="0" err="1" smtClean="0"/>
              <a:t>moesau</a:t>
            </a:r>
            <a:endParaRPr lang="en-US" altLang="cy-GB" dirty="0" smtClean="0"/>
          </a:p>
          <a:p>
            <a:pPr eaLnBrk="1" hangingPunct="1">
              <a:buFont typeface="Wingdings" pitchFamily="2" charset="2"/>
              <a:buChar char="q"/>
            </a:pP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berthnasol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grwpiau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cymdeithasol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cyfan</a:t>
            </a:r>
            <a:r>
              <a:rPr lang="en-US" altLang="cy-GB" dirty="0" smtClean="0"/>
              <a:t> / </a:t>
            </a:r>
            <a:r>
              <a:rPr lang="en-US" altLang="cy-GB" dirty="0" err="1" smtClean="0"/>
              <a:t>cymunedau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cyfan</a:t>
            </a:r>
            <a:endParaRPr lang="en-US" altLang="cy-GB" dirty="0" smtClean="0"/>
          </a:p>
          <a:p>
            <a:pPr eaLnBrk="1" hangingPunct="1">
              <a:buFont typeface="Wingdings 2" pitchFamily="18" charset="2"/>
              <a:buNone/>
            </a:pPr>
            <a:endParaRPr lang="en-US" altLang="cy-GB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Viewpoint</a:t>
            </a:r>
          </a:p>
          <a:p>
            <a:r>
              <a:rPr lang="en-GB" i="1" dirty="0" smtClean="0"/>
              <a:t>Focus on individual delinquency and lapses in attitude and morality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Levitas</a:t>
            </a:r>
            <a:r>
              <a:rPr lang="en-GB" sz="1600" i="1" dirty="0" smtClean="0"/>
              <a:t> </a:t>
            </a:r>
            <a:r>
              <a:rPr lang="en-GB" sz="1600" i="1" dirty="0"/>
              <a:t>2005 in Pierson 2010, p. 9</a:t>
            </a:r>
            <a:r>
              <a:rPr lang="en-GB" sz="1600" i="1" dirty="0" smtClean="0"/>
              <a:t>)</a:t>
            </a:r>
          </a:p>
          <a:p>
            <a:r>
              <a:rPr lang="en-GB" i="1" dirty="0" smtClean="0"/>
              <a:t>Arguments relevant to whole groups /communities</a:t>
            </a:r>
            <a:endParaRPr lang="en-GB" i="1" dirty="0"/>
          </a:p>
          <a:p>
            <a:endParaRPr lang="cy-GB" sz="1600" dirty="0"/>
          </a:p>
        </p:txBody>
      </p:sp>
      <p:pic>
        <p:nvPicPr>
          <p:cNvPr id="4101" name="Picture 5" descr="C:\Users\l.roberts\AppData\Local\Microsoft\Windows\Temporary Internet Files\Content.IE5\N7NKQ001\morality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4837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90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cy-GB" dirty="0"/>
              <a:t>MUD ( moral underclass discourse)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altLang="cy-GB" dirty="0" err="1" smtClean="0"/>
              <a:t>E.e</a:t>
            </a:r>
            <a:r>
              <a:rPr lang="en-US" altLang="cy-GB" dirty="0" smtClean="0"/>
              <a:t>. </a:t>
            </a:r>
            <a:r>
              <a:rPr lang="en-US" altLang="cy-GB" dirty="0" err="1" smtClean="0"/>
              <a:t>Trafodaeth</a:t>
            </a:r>
            <a:r>
              <a:rPr lang="en-US" altLang="cy-GB" dirty="0" smtClean="0"/>
              <a:t> </a:t>
            </a:r>
            <a:r>
              <a:rPr lang="en-US" altLang="cy-GB" dirty="0" err="1"/>
              <a:t>rhyw-benodol</a:t>
            </a:r>
            <a:r>
              <a:rPr lang="en-US" altLang="cy-GB" dirty="0"/>
              <a:t> </a:t>
            </a:r>
            <a:r>
              <a:rPr lang="en-US" altLang="cy-GB" dirty="0" err="1"/>
              <a:t>e.e</a:t>
            </a:r>
            <a:r>
              <a:rPr lang="en-US" altLang="cy-GB" dirty="0"/>
              <a:t>. </a:t>
            </a:r>
            <a:r>
              <a:rPr lang="en-US" altLang="cy-GB" dirty="0" err="1"/>
              <a:t>tadau</a:t>
            </a:r>
            <a:r>
              <a:rPr lang="en-US" altLang="cy-GB" dirty="0"/>
              <a:t> </a:t>
            </a:r>
            <a:r>
              <a:rPr lang="en-US" altLang="cy-GB" dirty="0" err="1"/>
              <a:t>sydd</a:t>
            </a:r>
            <a:r>
              <a:rPr lang="en-US" altLang="cy-GB" dirty="0"/>
              <a:t> </a:t>
            </a:r>
            <a:r>
              <a:rPr lang="en-US" altLang="cy-GB" dirty="0" err="1"/>
              <a:t>ddim</a:t>
            </a:r>
            <a:r>
              <a:rPr lang="en-US" altLang="cy-GB" dirty="0"/>
              <a:t> </a:t>
            </a:r>
            <a:r>
              <a:rPr lang="en-US" altLang="cy-GB" dirty="0" err="1"/>
              <a:t>yn</a:t>
            </a:r>
            <a:r>
              <a:rPr lang="en-US" altLang="cy-GB" dirty="0"/>
              <a:t> </a:t>
            </a:r>
            <a:r>
              <a:rPr lang="en-US" altLang="cy-GB" dirty="0" err="1"/>
              <a:t>cymryd</a:t>
            </a:r>
            <a:r>
              <a:rPr lang="en-US" altLang="cy-GB" dirty="0"/>
              <a:t> </a:t>
            </a:r>
            <a:r>
              <a:rPr lang="en-US" altLang="cy-GB" dirty="0" err="1"/>
              <a:t>cyfrifoldeb</a:t>
            </a:r>
            <a:r>
              <a:rPr lang="en-US" altLang="cy-GB" dirty="0"/>
              <a:t> </a:t>
            </a:r>
            <a:r>
              <a:rPr lang="en-US" altLang="cy-GB" dirty="0" err="1"/>
              <a:t>ariannol</a:t>
            </a:r>
            <a:r>
              <a:rPr lang="en-US" altLang="cy-GB" dirty="0"/>
              <a:t> am </a:t>
            </a:r>
            <a:r>
              <a:rPr lang="en-US" altLang="cy-GB" dirty="0" err="1"/>
              <a:t>eu</a:t>
            </a:r>
            <a:r>
              <a:rPr lang="en-US" altLang="cy-GB" dirty="0"/>
              <a:t> plant, </a:t>
            </a:r>
            <a:r>
              <a:rPr lang="en-US" altLang="cy-GB" dirty="0" err="1"/>
              <a:t>mamau</a:t>
            </a:r>
            <a:r>
              <a:rPr lang="en-US" altLang="cy-GB" dirty="0"/>
              <a:t> </a:t>
            </a:r>
            <a:r>
              <a:rPr lang="en-US" altLang="cy-GB" dirty="0" err="1"/>
              <a:t>ifanc</a:t>
            </a:r>
            <a:r>
              <a:rPr lang="en-US" altLang="cy-GB" dirty="0"/>
              <a:t> </a:t>
            </a:r>
            <a:r>
              <a:rPr lang="en-US" altLang="cy-GB" dirty="0" err="1"/>
              <a:t>yn</a:t>
            </a:r>
            <a:r>
              <a:rPr lang="en-US" altLang="cy-GB" dirty="0"/>
              <a:t> </a:t>
            </a:r>
            <a:r>
              <a:rPr lang="en-US" altLang="cy-GB" dirty="0" err="1"/>
              <a:t>eu</a:t>
            </a:r>
            <a:r>
              <a:rPr lang="en-US" altLang="cy-GB" dirty="0"/>
              <a:t> </a:t>
            </a:r>
            <a:r>
              <a:rPr lang="en-US" altLang="cy-GB" dirty="0" err="1"/>
              <a:t>harddegau</a:t>
            </a:r>
            <a:endParaRPr lang="en-US" altLang="cy-GB" dirty="0"/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altLang="cy-GB" dirty="0" err="1"/>
              <a:t>Unigolion</a:t>
            </a:r>
            <a:r>
              <a:rPr lang="en-US" altLang="cy-GB" dirty="0"/>
              <a:t> </a:t>
            </a:r>
            <a:r>
              <a:rPr lang="en-US" altLang="cy-GB" dirty="0" err="1"/>
              <a:t>yn</a:t>
            </a:r>
            <a:r>
              <a:rPr lang="en-US" altLang="cy-GB" dirty="0"/>
              <a:t> </a:t>
            </a:r>
            <a:r>
              <a:rPr lang="en-US" altLang="cy-GB" dirty="0" err="1"/>
              <a:t>eithrio’u</a:t>
            </a:r>
            <a:r>
              <a:rPr lang="en-US" altLang="cy-GB" dirty="0"/>
              <a:t> </a:t>
            </a:r>
            <a:r>
              <a:rPr lang="en-US" altLang="cy-GB" dirty="0" err="1"/>
              <a:t>hunain</a:t>
            </a:r>
            <a:r>
              <a:rPr lang="en-US" altLang="cy-GB" dirty="0"/>
              <a:t> </a:t>
            </a:r>
            <a:r>
              <a:rPr lang="en-US" altLang="cy-GB" dirty="0" err="1"/>
              <a:t>drwy’u</a:t>
            </a:r>
            <a:r>
              <a:rPr lang="en-US" altLang="cy-GB" dirty="0"/>
              <a:t> </a:t>
            </a:r>
            <a:r>
              <a:rPr lang="en-US" altLang="cy-GB" dirty="0" err="1"/>
              <a:t>hymddygiad</a:t>
            </a:r>
            <a:r>
              <a:rPr lang="en-US" altLang="cy-GB" dirty="0"/>
              <a:t> </a:t>
            </a:r>
            <a:r>
              <a:rPr lang="en-US" altLang="cy-GB" dirty="0" err="1"/>
              <a:t>e.e</a:t>
            </a:r>
            <a:r>
              <a:rPr lang="en-US" altLang="cy-GB" dirty="0"/>
              <a:t>. </a:t>
            </a:r>
            <a:r>
              <a:rPr lang="en-US" altLang="cy-GB" dirty="0" err="1"/>
              <a:t>cyffuriau</a:t>
            </a:r>
            <a:r>
              <a:rPr lang="en-US" altLang="cy-GB" dirty="0"/>
              <a:t>, tor </a:t>
            </a:r>
            <a:r>
              <a:rPr lang="en-US" altLang="cy-GB" dirty="0" err="1"/>
              <a:t>cyfraith</a:t>
            </a:r>
            <a:r>
              <a:rPr lang="en-US" altLang="cy-GB" dirty="0"/>
              <a:t>: ‘ Is </a:t>
            </a:r>
            <a:r>
              <a:rPr lang="en-US" altLang="cy-GB" dirty="0" err="1"/>
              <a:t>ddosbarth</a:t>
            </a:r>
            <a:r>
              <a:rPr lang="en-US" altLang="cy-GB" dirty="0"/>
              <a:t>.’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E.g. Gender role e.g. absent fathers who do not take fiscal responsibility, teenage mothers</a:t>
            </a:r>
          </a:p>
          <a:p>
            <a:r>
              <a:rPr lang="en-GB" i="1" dirty="0" smtClean="0"/>
              <a:t>Argument that individuals exclude themselves through e.g. drugs or criminal behaviour</a:t>
            </a:r>
            <a:endParaRPr lang="cy-GB" i="1" dirty="0"/>
          </a:p>
        </p:txBody>
      </p:sp>
      <p:pic>
        <p:nvPicPr>
          <p:cNvPr id="5" name="Picture 5" descr="C:\Users\l.roberts\AppData\Local\Microsoft\Windows\Temporary Internet Files\Content.IE5\N7NKQ001\morality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12372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008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en-US" altLang="cy-GB" dirty="0" smtClean="0"/>
              <a:t>SID ( social integrationist discourse)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en-US" altLang="cy-GB" dirty="0" err="1" smtClean="0"/>
              <a:t>Prif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ffocws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waith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cyflogedig</a:t>
            </a:r>
            <a:r>
              <a:rPr lang="en-US" altLang="cy-GB" dirty="0" smtClean="0"/>
              <a:t> a </a:t>
            </a:r>
            <a:r>
              <a:rPr lang="en-US" altLang="cy-GB" dirty="0" err="1" smtClean="0"/>
              <a:t>rôl</a:t>
            </a:r>
            <a:r>
              <a:rPr lang="en-US" altLang="cy-GB" dirty="0" smtClean="0"/>
              <a:t> y </a:t>
            </a:r>
            <a:r>
              <a:rPr lang="en-US" altLang="cy-GB" dirty="0" err="1" smtClean="0"/>
              <a:t>farchnad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lafur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er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mwyn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creu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cymdeithas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cydlynol</a:t>
            </a:r>
            <a:endParaRPr lang="en-US" altLang="cy-GB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cy-GB" dirty="0" err="1" smtClean="0"/>
              <a:t>Levitas</a:t>
            </a:r>
            <a:r>
              <a:rPr lang="en-US" altLang="cy-GB" dirty="0" smtClean="0"/>
              <a:t> (2005) </a:t>
            </a: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dadlau</a:t>
            </a:r>
            <a:r>
              <a:rPr lang="en-US" altLang="cy-GB" dirty="0" smtClean="0"/>
              <a:t> taw </a:t>
            </a:r>
            <a:r>
              <a:rPr lang="en-US" altLang="cy-GB" dirty="0" err="1" smtClean="0"/>
              <a:t>dyma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oedd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prif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ffocws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Llywodraeth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Lafur</a:t>
            </a:r>
            <a:r>
              <a:rPr lang="en-US" altLang="cy-GB" dirty="0" smtClean="0"/>
              <a:t> o 1997.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Focus is on paid work and the role of the labour market in creating a cohesive society</a:t>
            </a:r>
          </a:p>
          <a:p>
            <a:r>
              <a:rPr lang="en-GB" i="1" dirty="0" err="1" smtClean="0"/>
              <a:t>Levitas</a:t>
            </a:r>
            <a:r>
              <a:rPr lang="en-GB" i="1" dirty="0" smtClean="0"/>
              <a:t> ( 2005) argues that this was the main focus of the Labour Government since 1997</a:t>
            </a:r>
            <a:endParaRPr lang="cy-GB" i="1" dirty="0"/>
          </a:p>
        </p:txBody>
      </p:sp>
      <p:pic>
        <p:nvPicPr>
          <p:cNvPr id="5123" name="Picture 3" descr="C:\Users\l.roberts\AppData\Local\Microsoft\Windows\Temporary Internet Files\Content.IE5\5KQJEYQZ\jobs-logo-apply-now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68" y="188640"/>
            <a:ext cx="1922560" cy="154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8461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cy-GB" dirty="0"/>
              <a:t>SID ( social integrationist </a:t>
            </a:r>
            <a:r>
              <a:rPr lang="en-US" altLang="cy-GB" dirty="0" smtClean="0"/>
              <a:t>discourse)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en-US" altLang="cy-GB" dirty="0" err="1"/>
              <a:t>Rhannu</a:t>
            </a:r>
            <a:r>
              <a:rPr lang="en-US" altLang="cy-GB" dirty="0"/>
              <a:t> </a:t>
            </a:r>
            <a:r>
              <a:rPr lang="en-US" altLang="cy-GB" dirty="0" err="1"/>
              <a:t>rhai</a:t>
            </a:r>
            <a:r>
              <a:rPr lang="en-US" altLang="cy-GB" dirty="0"/>
              <a:t> </a:t>
            </a:r>
            <a:r>
              <a:rPr lang="en-US" altLang="cy-GB" dirty="0" err="1"/>
              <a:t>elfennau</a:t>
            </a:r>
            <a:r>
              <a:rPr lang="en-US" altLang="cy-GB" dirty="0"/>
              <a:t> o RED o ran y </a:t>
            </a:r>
            <a:r>
              <a:rPr lang="en-US" altLang="cy-GB" dirty="0" err="1"/>
              <a:t>defnydd</a:t>
            </a:r>
            <a:r>
              <a:rPr lang="en-US" altLang="cy-GB" dirty="0"/>
              <a:t> o </a:t>
            </a:r>
            <a:r>
              <a:rPr lang="en-US" altLang="cy-GB" dirty="0" err="1"/>
              <a:t>drethi</a:t>
            </a:r>
            <a:r>
              <a:rPr lang="en-US" altLang="cy-GB" dirty="0"/>
              <a:t> a </a:t>
            </a:r>
            <a:r>
              <a:rPr lang="en-US" altLang="cy-GB" dirty="0" err="1"/>
              <a:t>budd-daliadau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gefnogi</a:t>
            </a:r>
            <a:r>
              <a:rPr lang="en-US" altLang="cy-GB" dirty="0"/>
              <a:t> </a:t>
            </a:r>
            <a:r>
              <a:rPr lang="en-US" altLang="cy-GB" dirty="0" err="1"/>
              <a:t>pobl</a:t>
            </a:r>
            <a:r>
              <a:rPr lang="en-US" altLang="cy-GB" dirty="0"/>
              <a:t> </a:t>
            </a:r>
            <a:r>
              <a:rPr lang="en-US" altLang="cy-GB" dirty="0" err="1"/>
              <a:t>tra’n</a:t>
            </a:r>
            <a:r>
              <a:rPr lang="en-US" altLang="cy-GB" dirty="0"/>
              <a:t> </a:t>
            </a:r>
            <a:r>
              <a:rPr lang="en-US" altLang="cy-GB" dirty="0" err="1"/>
              <a:t>hyfforddi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weithio</a:t>
            </a:r>
            <a:endParaRPr lang="en-US" altLang="cy-GB" dirty="0"/>
          </a:p>
          <a:p>
            <a:pPr>
              <a:buFont typeface="Wingdings" pitchFamily="2" charset="2"/>
              <a:buChar char="Ø"/>
            </a:pPr>
            <a:r>
              <a:rPr lang="en-US" altLang="cy-GB" dirty="0" err="1"/>
              <a:t>Cyfateb</a:t>
            </a:r>
            <a:r>
              <a:rPr lang="en-US" altLang="cy-GB" dirty="0"/>
              <a:t> </a:t>
            </a:r>
            <a:r>
              <a:rPr lang="en-US" altLang="cy-GB" dirty="0" err="1"/>
              <a:t>eithrio</a:t>
            </a:r>
            <a:r>
              <a:rPr lang="en-US" altLang="cy-GB" dirty="0"/>
              <a:t> </a:t>
            </a:r>
            <a:r>
              <a:rPr lang="en-US" altLang="cy-GB" dirty="0" err="1"/>
              <a:t>cymdeithasol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eithrio</a:t>
            </a:r>
            <a:r>
              <a:rPr lang="en-US" altLang="cy-GB" dirty="0"/>
              <a:t> </a:t>
            </a:r>
            <a:r>
              <a:rPr lang="en-US" altLang="cy-GB" dirty="0" err="1"/>
              <a:t>o’r</a:t>
            </a:r>
            <a:r>
              <a:rPr lang="en-US" altLang="cy-GB" dirty="0"/>
              <a:t> </a:t>
            </a:r>
            <a:r>
              <a:rPr lang="en-US" altLang="cy-GB" dirty="0" err="1"/>
              <a:t>farchnad</a:t>
            </a:r>
            <a:r>
              <a:rPr lang="en-US" altLang="cy-GB" dirty="0"/>
              <a:t> </a:t>
            </a:r>
            <a:r>
              <a:rPr lang="en-US" altLang="cy-GB" dirty="0" err="1"/>
              <a:t>lafur</a:t>
            </a:r>
            <a:endParaRPr lang="en-US" altLang="cy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Shares some aspects of the RED discourse – tax and benefits to support people who are looking for work</a:t>
            </a:r>
          </a:p>
          <a:p>
            <a:r>
              <a:rPr lang="en-GB" i="1" dirty="0" smtClean="0"/>
              <a:t>Tends to equate social exclusion with exclusion from the labour market</a:t>
            </a:r>
          </a:p>
          <a:p>
            <a:r>
              <a:rPr lang="en-GB" sz="1900" i="1" dirty="0" smtClean="0"/>
              <a:t>(</a:t>
            </a:r>
            <a:r>
              <a:rPr lang="en-GB" sz="1900" i="1" dirty="0" err="1" smtClean="0"/>
              <a:t>Levitas</a:t>
            </a:r>
            <a:r>
              <a:rPr lang="en-GB" sz="1900" i="1" dirty="0" smtClean="0"/>
              <a:t> </a:t>
            </a:r>
            <a:r>
              <a:rPr lang="en-GB" sz="1900" i="1" dirty="0"/>
              <a:t>2005 in Pierson 2010, p. 9)</a:t>
            </a:r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5" name="Picture 3" descr="C:\Users\l.roberts\AppData\Local\Microsoft\Windows\Temporary Internet Files\Content.IE5\5KQJEYQZ\jobs-logo-apply-no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68" y="188640"/>
            <a:ext cx="1922560" cy="154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535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experience of the social </a:t>
            </a:r>
            <a:r>
              <a:rPr lang="en-GB" dirty="0"/>
              <a:t>e</a:t>
            </a:r>
            <a:r>
              <a:rPr lang="en-GB" dirty="0" smtClean="0"/>
              <a:t>xclusion of welfare recipients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‘The more you stay at home the less self-esteem you have. You become a hermit really, I’ve got to the stage where I don’t want to leave the house anymore’ Christine</a:t>
            </a:r>
          </a:p>
          <a:p>
            <a:r>
              <a:rPr lang="en-GB" dirty="0" smtClean="0"/>
              <a:t>‘I hate being on the [welfare] system. I want to get off it. And I think I have for a long, long time but I’ve never had the encouragement to I suppose. It’s a rut. And the longer you’re in the rut, the longer it is to get out of it’ Lisa</a:t>
            </a:r>
          </a:p>
          <a:p>
            <a:r>
              <a:rPr lang="en-GB" dirty="0" smtClean="0"/>
              <a:t>‘It’s like I’m a lower member of society because I had a child when I was younger and we split up’ Beth</a:t>
            </a:r>
          </a:p>
          <a:p>
            <a:pPr marL="0" indent="0">
              <a:buNone/>
            </a:pPr>
            <a:r>
              <a:rPr lang="en-GB" dirty="0" smtClean="0"/>
              <a:t>Cook (2009, pp 57-59)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076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Mia Birdsong</a:t>
            </a:r>
            <a:br>
              <a:rPr lang="en-GB" dirty="0" smtClean="0"/>
            </a:br>
            <a:r>
              <a:rPr lang="en-GB" dirty="0" err="1" smtClean="0"/>
              <a:t>Trafodaeth</a:t>
            </a:r>
            <a:r>
              <a:rPr lang="en-GB" dirty="0" smtClean="0"/>
              <a:t>/ 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, </a:t>
            </a: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eto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ffilm</a:t>
            </a:r>
            <a:endParaRPr lang="en-GB" dirty="0" smtClean="0"/>
          </a:p>
          <a:p>
            <a:r>
              <a:rPr lang="en-GB" dirty="0"/>
              <a:t>‘The Story we tell about poverty isn’t true’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drafodaeth</a:t>
            </a:r>
            <a:r>
              <a:rPr lang="en-GB" dirty="0" smtClean="0"/>
              <a:t> a </a:t>
            </a:r>
            <a:r>
              <a:rPr lang="en-GB" dirty="0" err="1" smtClean="0"/>
              <a:t>gaiff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- RED? MUD? SID?</a:t>
            </a:r>
          </a:p>
          <a:p>
            <a:r>
              <a:rPr lang="en-GB" dirty="0" err="1" smtClean="0"/>
              <a:t>Adborth</a:t>
            </a:r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your groups reflect again on the film </a:t>
            </a:r>
          </a:p>
          <a:p>
            <a:r>
              <a:rPr lang="en-GB" dirty="0" smtClean="0"/>
              <a:t>‘The Story we tell about poverty isn’t true’</a:t>
            </a:r>
          </a:p>
          <a:p>
            <a:r>
              <a:rPr lang="en-GB" dirty="0" smtClean="0"/>
              <a:t>Which discourse is reflected– RED? MUD? SID?</a:t>
            </a:r>
          </a:p>
          <a:p>
            <a:r>
              <a:rPr lang="en-GB" dirty="0" smtClean="0"/>
              <a:t>Feedback</a:t>
            </a:r>
            <a:endParaRPr lang="cy-GB" dirty="0"/>
          </a:p>
        </p:txBody>
      </p:sp>
      <p:pic>
        <p:nvPicPr>
          <p:cNvPr id="5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1763688" cy="181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2360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bolisiau</a:t>
            </a:r>
            <a:r>
              <a:rPr lang="en-GB" dirty="0" smtClean="0"/>
              <a:t> /</a:t>
            </a:r>
            <a:r>
              <a:rPr lang="en-GB" dirty="0" err="1" smtClean="0"/>
              <a:t>erthyglau</a:t>
            </a:r>
            <a:r>
              <a:rPr lang="en-GB" dirty="0" smtClean="0"/>
              <a:t>/ </a:t>
            </a:r>
            <a:r>
              <a:rPr lang="en-GB" dirty="0" err="1" smtClean="0"/>
              <a:t>adroddiadau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 am </a:t>
            </a:r>
            <a:r>
              <a:rPr lang="en-GB" dirty="0" err="1" smtClean="0"/>
              <a:t>dlodi</a:t>
            </a:r>
            <a:endParaRPr lang="en-GB" dirty="0" smtClean="0"/>
          </a:p>
          <a:p>
            <a:r>
              <a:rPr lang="en-GB" dirty="0" err="1" smtClean="0"/>
              <a:t>Ydy’ch</a:t>
            </a:r>
            <a:r>
              <a:rPr lang="en-GB" dirty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 </a:t>
            </a:r>
            <a:r>
              <a:rPr lang="en-GB" dirty="0" err="1" smtClean="0"/>
              <a:t>safbwyntiau</a:t>
            </a:r>
            <a:r>
              <a:rPr lang="en-GB" dirty="0" smtClean="0"/>
              <a:t> RED MUD </a:t>
            </a:r>
            <a:r>
              <a:rPr lang="en-GB" dirty="0" err="1" smtClean="0"/>
              <a:t>neu</a:t>
            </a:r>
            <a:r>
              <a:rPr lang="en-GB" dirty="0" smtClean="0"/>
              <a:t> SID?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In your groups discuss what policies/ articles/reports you have found regarding poverty</a:t>
            </a:r>
          </a:p>
          <a:p>
            <a:r>
              <a:rPr lang="en-GB" i="1" dirty="0" smtClean="0"/>
              <a:t>Does your evidence reflect the viewpoints RED, MUD or SID?</a:t>
            </a:r>
            <a:endParaRPr lang="cy-GB" i="1" dirty="0" smtClean="0"/>
          </a:p>
        </p:txBody>
      </p:sp>
      <p:pic>
        <p:nvPicPr>
          <p:cNvPr id="1026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3785616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88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Aseiniadau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tlodi</a:t>
            </a:r>
            <a:r>
              <a:rPr lang="en-GB" dirty="0" smtClean="0"/>
              <a:t> / </a:t>
            </a:r>
            <a:r>
              <a:rPr lang="en-GB" dirty="0" err="1" smtClean="0"/>
              <a:t>eithrio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endParaRPr lang="en-GB" dirty="0" smtClean="0"/>
          </a:p>
          <a:p>
            <a:r>
              <a:rPr lang="en-GB" dirty="0" err="1" smtClean="0"/>
              <a:t>Materion</a:t>
            </a:r>
            <a:endParaRPr lang="en-GB" dirty="0" smtClean="0"/>
          </a:p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Consider whether poverty / social exclusion could be the focus for your </a:t>
            </a:r>
            <a:r>
              <a:rPr lang="en-GB" i="1" dirty="0" smtClean="0"/>
              <a:t>assignment</a:t>
            </a:r>
            <a:endParaRPr lang="en-GB" i="1" dirty="0" smtClean="0"/>
          </a:p>
          <a:p>
            <a:r>
              <a:rPr lang="en-GB" i="1" dirty="0" smtClean="0"/>
              <a:t>Issues</a:t>
            </a:r>
          </a:p>
          <a:p>
            <a:r>
              <a:rPr lang="en-GB" i="1" dirty="0" smtClean="0"/>
              <a:t>Next steps</a:t>
            </a:r>
            <a:endParaRPr lang="cy-GB" i="1" dirty="0"/>
          </a:p>
        </p:txBody>
      </p:sp>
      <p:pic>
        <p:nvPicPr>
          <p:cNvPr id="7177" name="Picture 9" descr="C:\Users\l.roberts\AppData\Local\Microsoft\Windows\Temporary Internet Files\Content.IE5\5KQJEYQZ\sticky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57984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621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dirty="0" smtClean="0"/>
              <a:t> 3</a:t>
            </a:r>
            <a:br>
              <a:rPr lang="en-GB" dirty="0" smtClean="0"/>
            </a:br>
            <a:r>
              <a:rPr lang="en-GB" dirty="0" smtClean="0"/>
              <a:t>Session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endParaRPr lang="en-GB" dirty="0" smtClean="0"/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Screen Time</a:t>
            </a:r>
          </a:p>
          <a:p>
            <a:r>
              <a:rPr lang="en-GB" i="1" dirty="0" smtClean="0"/>
              <a:t>Look for current debate</a:t>
            </a:r>
          </a:p>
          <a:p>
            <a:r>
              <a:rPr lang="en-GB" i="1" dirty="0" smtClean="0"/>
              <a:t>Bring </a:t>
            </a:r>
            <a:r>
              <a:rPr lang="en-GB" i="1" dirty="0"/>
              <a:t>evidence</a:t>
            </a:r>
          </a:p>
          <a:p>
            <a:r>
              <a:rPr lang="en-GB" i="1" dirty="0"/>
              <a:t>Be prepared to discuss and debate</a:t>
            </a:r>
            <a:endParaRPr lang="cy-GB" i="1" dirty="0"/>
          </a:p>
          <a:p>
            <a:endParaRPr lang="cy-GB" dirty="0"/>
          </a:p>
        </p:txBody>
      </p:sp>
      <p:pic>
        <p:nvPicPr>
          <p:cNvPr id="6" name="Content Placeholder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42" y="332655"/>
            <a:ext cx="2036817" cy="178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23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cy-GB" dirty="0" smtClean="0"/>
              <a:t>Cook, K. ( 2009) ‘ Not measuring up: low-income women receiving welfare benefits’ in </a:t>
            </a:r>
            <a:r>
              <a:rPr lang="en-US" altLang="cy-GB" dirty="0" err="1" smtClean="0"/>
              <a:t>Taket</a:t>
            </a:r>
            <a:r>
              <a:rPr lang="en-US" altLang="cy-GB" dirty="0" smtClean="0"/>
              <a:t>, A., Crisp, B.R., </a:t>
            </a:r>
            <a:r>
              <a:rPr lang="en-US" altLang="cy-GB" dirty="0" err="1" smtClean="0"/>
              <a:t>Nevill</a:t>
            </a:r>
            <a:r>
              <a:rPr lang="en-US" altLang="cy-GB" dirty="0" smtClean="0"/>
              <a:t>, A., </a:t>
            </a:r>
            <a:r>
              <a:rPr lang="en-US" altLang="cy-GB" dirty="0" err="1" smtClean="0"/>
              <a:t>Lamaro</a:t>
            </a:r>
            <a:r>
              <a:rPr lang="en-US" altLang="cy-GB" dirty="0" smtClean="0"/>
              <a:t>, G., </a:t>
            </a:r>
            <a:r>
              <a:rPr lang="en-US" altLang="cy-GB" dirty="0" err="1" smtClean="0"/>
              <a:t>Graham,M</a:t>
            </a:r>
            <a:r>
              <a:rPr lang="en-US" altLang="cy-GB" dirty="0" smtClean="0"/>
              <a:t>. and Barter-Godfrey, S ( eds.) </a:t>
            </a:r>
            <a:r>
              <a:rPr lang="en-US" altLang="cy-GB" i="1" dirty="0" err="1" smtClean="0"/>
              <a:t>Theorising</a:t>
            </a:r>
            <a:r>
              <a:rPr lang="en-US" altLang="cy-GB" i="1" dirty="0" smtClean="0"/>
              <a:t> Social Exclusion. </a:t>
            </a:r>
            <a:r>
              <a:rPr lang="en-US" altLang="cy-GB" dirty="0" smtClean="0"/>
              <a:t>Oxon : Routledge, pp 57-59</a:t>
            </a:r>
          </a:p>
          <a:p>
            <a:r>
              <a:rPr lang="en-US" altLang="cy-GB" dirty="0" smtClean="0"/>
              <a:t>Pierson</a:t>
            </a:r>
            <a:r>
              <a:rPr lang="en-US" altLang="cy-GB" dirty="0"/>
              <a:t>, J. ( 2010) </a:t>
            </a:r>
            <a:r>
              <a:rPr lang="en-US" altLang="cy-GB" i="1" dirty="0"/>
              <a:t>Tackling Social Inclusion.</a:t>
            </a:r>
            <a:r>
              <a:rPr lang="en-US" altLang="cy-GB" dirty="0"/>
              <a:t> 2</a:t>
            </a:r>
            <a:r>
              <a:rPr lang="en-US" altLang="cy-GB" baseline="30000" dirty="0"/>
              <a:t>nd</a:t>
            </a:r>
            <a:r>
              <a:rPr lang="en-US" altLang="cy-GB" dirty="0"/>
              <a:t> </a:t>
            </a:r>
            <a:r>
              <a:rPr lang="en-US" altLang="cy-GB" dirty="0" smtClean="0"/>
              <a:t>ed. Oxon</a:t>
            </a:r>
            <a:r>
              <a:rPr lang="en-US" altLang="cy-GB" dirty="0"/>
              <a:t>: Routledge.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58391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204</TotalTime>
  <Words>992</Words>
  <Application>Microsoft Office PowerPoint</Application>
  <PresentationFormat>On-screen Show (4:3)</PresentationFormat>
  <Paragraphs>117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MS PGothic</vt:lpstr>
      <vt:lpstr>Arial</vt:lpstr>
      <vt:lpstr>Brush Script MT</vt:lpstr>
      <vt:lpstr>Calibri</vt:lpstr>
      <vt:lpstr>Courier New</vt:lpstr>
      <vt:lpstr>Rage Italic</vt:lpstr>
      <vt:lpstr>Wingdings</vt:lpstr>
      <vt:lpstr>Wingdings 2</vt:lpstr>
      <vt:lpstr>Pushpin</vt:lpstr>
      <vt:lpstr>Pynciau Llosg /  Around the Water Cooler</vt:lpstr>
      <vt:lpstr>Sesiwn 2 Session 2</vt:lpstr>
      <vt:lpstr>Mia Birdsong Trafodaeth/ Discussion</vt:lpstr>
      <vt:lpstr>Social Exclusion – Controversy and Debate</vt:lpstr>
      <vt:lpstr>RED MUD SID</vt:lpstr>
      <vt:lpstr>RED ( redistributionist discourse)</vt:lpstr>
      <vt:lpstr>RED ( redistributionist discourse)</vt:lpstr>
      <vt:lpstr>MUD ( moral underclass discourse)</vt:lpstr>
      <vt:lpstr>MUD ( moral underclass discourse)</vt:lpstr>
      <vt:lpstr>SID ( social integrationist discourse)</vt:lpstr>
      <vt:lpstr>SID ( social integrationist discourse)</vt:lpstr>
      <vt:lpstr>The experience of the social exclusion of welfare recipients</vt:lpstr>
      <vt:lpstr>Mia Birdsong Trafodaeth/ Discussion</vt:lpstr>
      <vt:lpstr>Trafodaeth Discussion</vt:lpstr>
      <vt:lpstr>Aseiniadau Assignments</vt:lpstr>
      <vt:lpstr>Sesiwn 3 Session 3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26</cp:revision>
  <dcterms:created xsi:type="dcterms:W3CDTF">2015-09-16T08:41:31Z</dcterms:created>
  <dcterms:modified xsi:type="dcterms:W3CDTF">2019-07-16T13:12:31Z</dcterms:modified>
</cp:coreProperties>
</file>