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4"/>
  </p:sldMasterIdLst>
  <p:notesMasterIdLst>
    <p:notesMasterId r:id="rId51"/>
  </p:notesMasterIdLst>
  <p:sldIdLst>
    <p:sldId id="256" r:id="rId5"/>
    <p:sldId id="291" r:id="rId6"/>
    <p:sldId id="295" r:id="rId7"/>
    <p:sldId id="258" r:id="rId8"/>
    <p:sldId id="261" r:id="rId9"/>
    <p:sldId id="262" r:id="rId10"/>
    <p:sldId id="263" r:id="rId11"/>
    <p:sldId id="264" r:id="rId12"/>
    <p:sldId id="265" r:id="rId13"/>
    <p:sldId id="266" r:id="rId14"/>
    <p:sldId id="267" r:id="rId15"/>
    <p:sldId id="269" r:id="rId16"/>
    <p:sldId id="270" r:id="rId17"/>
    <p:sldId id="259" r:id="rId18"/>
    <p:sldId id="272" r:id="rId19"/>
    <p:sldId id="273" r:id="rId20"/>
    <p:sldId id="274" r:id="rId21"/>
    <p:sldId id="275" r:id="rId22"/>
    <p:sldId id="276" r:id="rId23"/>
    <p:sldId id="260" r:id="rId24"/>
    <p:sldId id="277" r:id="rId25"/>
    <p:sldId id="278" r:id="rId26"/>
    <p:sldId id="280" r:id="rId27"/>
    <p:sldId id="296" r:id="rId28"/>
    <p:sldId id="297" r:id="rId29"/>
    <p:sldId id="283" r:id="rId30"/>
    <p:sldId id="281" r:id="rId31"/>
    <p:sldId id="299" r:id="rId32"/>
    <p:sldId id="286" r:id="rId33"/>
    <p:sldId id="287" r:id="rId34"/>
    <p:sldId id="288" r:id="rId35"/>
    <p:sldId id="289" r:id="rId36"/>
    <p:sldId id="282" r:id="rId37"/>
    <p:sldId id="284" r:id="rId38"/>
    <p:sldId id="300" r:id="rId39"/>
    <p:sldId id="301" r:id="rId40"/>
    <p:sldId id="304" r:id="rId41"/>
    <p:sldId id="305" r:id="rId42"/>
    <p:sldId id="302" r:id="rId43"/>
    <p:sldId id="303" r:id="rId44"/>
    <p:sldId id="306" r:id="rId45"/>
    <p:sldId id="307" r:id="rId46"/>
    <p:sldId id="308" r:id="rId47"/>
    <p:sldId id="293" r:id="rId48"/>
    <p:sldId id="294" r:id="rId49"/>
    <p:sldId id="268" r:id="rId50"/>
  </p:sldIdLst>
  <p:sldSz cx="12192000" cy="6858000"/>
  <p:notesSz cx="6669088" cy="97536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C8C5E8-610F-4206-8624-D182D131A3DE}"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0DAE6114-06F2-41DE-8A63-E5A6DB94CBB0}">
      <dgm:prSet/>
      <dgm:spPr/>
      <dgm:t>
        <a:bodyPr/>
        <a:lstStyle/>
        <a:p>
          <a:r>
            <a:rPr lang="en-GB"/>
            <a:t>Promoting Self Care.</a:t>
          </a:r>
          <a:endParaRPr lang="en-US"/>
        </a:p>
      </dgm:t>
    </dgm:pt>
    <dgm:pt modelId="{D404E8B6-F553-4284-9321-F6722B310B3B}" type="parTrans" cxnId="{F38FF6DB-A12C-4C51-B0CB-CCDF63F10F79}">
      <dgm:prSet/>
      <dgm:spPr/>
      <dgm:t>
        <a:bodyPr/>
        <a:lstStyle/>
        <a:p>
          <a:endParaRPr lang="en-US"/>
        </a:p>
      </dgm:t>
    </dgm:pt>
    <dgm:pt modelId="{BB5CF000-52BF-4B68-8CAA-9932AE2BBF92}" type="sibTrans" cxnId="{F38FF6DB-A12C-4C51-B0CB-CCDF63F10F79}">
      <dgm:prSet/>
      <dgm:spPr/>
      <dgm:t>
        <a:bodyPr/>
        <a:lstStyle/>
        <a:p>
          <a:endParaRPr lang="en-US"/>
        </a:p>
      </dgm:t>
    </dgm:pt>
    <dgm:pt modelId="{054E5ABC-E7AC-4962-AA49-879D508744B0}">
      <dgm:prSet/>
      <dgm:spPr/>
      <dgm:t>
        <a:bodyPr/>
        <a:lstStyle/>
        <a:p>
          <a:r>
            <a:rPr lang="en-GB"/>
            <a:t>For young people to be able to self- care they need to be able to:</a:t>
          </a:r>
          <a:endParaRPr lang="en-US"/>
        </a:p>
      </dgm:t>
    </dgm:pt>
    <dgm:pt modelId="{01F6513A-C8A9-4D4F-981B-2939F952EA50}" type="parTrans" cxnId="{ED3E0D4B-93FC-4F27-BCC8-FCE3B21B4D77}">
      <dgm:prSet/>
      <dgm:spPr/>
      <dgm:t>
        <a:bodyPr/>
        <a:lstStyle/>
        <a:p>
          <a:endParaRPr lang="en-US"/>
        </a:p>
      </dgm:t>
    </dgm:pt>
    <dgm:pt modelId="{9EC1AEBB-070E-42CD-8251-9F341906643B}" type="sibTrans" cxnId="{ED3E0D4B-93FC-4F27-BCC8-FCE3B21B4D77}">
      <dgm:prSet/>
      <dgm:spPr/>
      <dgm:t>
        <a:bodyPr/>
        <a:lstStyle/>
        <a:p>
          <a:endParaRPr lang="en-US"/>
        </a:p>
      </dgm:t>
    </dgm:pt>
    <dgm:pt modelId="{EF736826-7096-4D48-9DDB-181F53D20789}">
      <dgm:prSet/>
      <dgm:spPr/>
      <dgm:t>
        <a:bodyPr/>
        <a:lstStyle/>
        <a:p>
          <a:r>
            <a:rPr lang="en-GB"/>
            <a:t>Develop and maintain a social support system (family, peers, professionals)</a:t>
          </a:r>
          <a:endParaRPr lang="en-US"/>
        </a:p>
      </dgm:t>
    </dgm:pt>
    <dgm:pt modelId="{82E411F4-04B3-4362-B65E-8D04E5D3378B}" type="parTrans" cxnId="{D03FCB25-F241-48E8-928C-628FA64B2DF9}">
      <dgm:prSet/>
      <dgm:spPr/>
      <dgm:t>
        <a:bodyPr/>
        <a:lstStyle/>
        <a:p>
          <a:endParaRPr lang="en-US"/>
        </a:p>
      </dgm:t>
    </dgm:pt>
    <dgm:pt modelId="{76EACAF2-9263-4576-BD84-D9E73F2F70DF}" type="sibTrans" cxnId="{D03FCB25-F241-48E8-928C-628FA64B2DF9}">
      <dgm:prSet/>
      <dgm:spPr/>
      <dgm:t>
        <a:bodyPr/>
        <a:lstStyle/>
        <a:p>
          <a:endParaRPr lang="en-US"/>
        </a:p>
      </dgm:t>
    </dgm:pt>
    <dgm:pt modelId="{527944C0-D623-4982-8461-292F3F129429}">
      <dgm:prSet/>
      <dgm:spPr/>
      <dgm:t>
        <a:bodyPr/>
        <a:lstStyle/>
        <a:p>
          <a:r>
            <a:rPr lang="en-GB"/>
            <a:t>Learn how to take self-responsibility</a:t>
          </a:r>
          <a:endParaRPr lang="en-US"/>
        </a:p>
      </dgm:t>
    </dgm:pt>
    <dgm:pt modelId="{6C9C464E-CCB0-40A6-8181-740BEDD1F29A}" type="parTrans" cxnId="{DF12B3B0-E1D5-40FE-83B6-6719921A02F9}">
      <dgm:prSet/>
      <dgm:spPr/>
      <dgm:t>
        <a:bodyPr/>
        <a:lstStyle/>
        <a:p>
          <a:endParaRPr lang="en-US"/>
        </a:p>
      </dgm:t>
    </dgm:pt>
    <dgm:pt modelId="{9908BB9B-0940-45D8-9E60-6B8467AC6902}" type="sibTrans" cxnId="{DF12B3B0-E1D5-40FE-83B6-6719921A02F9}">
      <dgm:prSet/>
      <dgm:spPr/>
      <dgm:t>
        <a:bodyPr/>
        <a:lstStyle/>
        <a:p>
          <a:endParaRPr lang="en-US"/>
        </a:p>
      </dgm:t>
    </dgm:pt>
    <dgm:pt modelId="{9CA402F6-5FBF-401D-9256-9B6ADA49E858}">
      <dgm:prSet/>
      <dgm:spPr/>
      <dgm:t>
        <a:bodyPr/>
        <a:lstStyle/>
        <a:p>
          <a:r>
            <a:rPr lang="en-GB"/>
            <a:t>Manage and cope with stresses</a:t>
          </a:r>
          <a:endParaRPr lang="en-US"/>
        </a:p>
      </dgm:t>
    </dgm:pt>
    <dgm:pt modelId="{9A3B5E01-E7E8-48A4-B6F7-BA0043C7E1F2}" type="parTrans" cxnId="{FB63D99F-B281-4013-8F7B-6E3D6D1614CC}">
      <dgm:prSet/>
      <dgm:spPr/>
      <dgm:t>
        <a:bodyPr/>
        <a:lstStyle/>
        <a:p>
          <a:endParaRPr lang="en-US"/>
        </a:p>
      </dgm:t>
    </dgm:pt>
    <dgm:pt modelId="{BFEEED62-C97E-4E73-86B2-E2B54B177579}" type="sibTrans" cxnId="{FB63D99F-B281-4013-8F7B-6E3D6D1614CC}">
      <dgm:prSet/>
      <dgm:spPr/>
      <dgm:t>
        <a:bodyPr/>
        <a:lstStyle/>
        <a:p>
          <a:endParaRPr lang="en-US"/>
        </a:p>
      </dgm:t>
    </dgm:pt>
    <dgm:pt modelId="{0F7F966B-1A41-4E38-B2E4-664C15FA3DE9}">
      <dgm:prSet/>
      <dgm:spPr/>
      <dgm:t>
        <a:bodyPr/>
        <a:lstStyle/>
        <a:p>
          <a:r>
            <a:rPr lang="en-GB"/>
            <a:t>Care for their own well-being</a:t>
          </a:r>
          <a:endParaRPr lang="en-US"/>
        </a:p>
      </dgm:t>
    </dgm:pt>
    <dgm:pt modelId="{EBEA6960-C84A-4DE1-9324-340AA2CDC2EC}" type="parTrans" cxnId="{BB560441-EC06-4D7F-BC56-5972F656B0D9}">
      <dgm:prSet/>
      <dgm:spPr/>
      <dgm:t>
        <a:bodyPr/>
        <a:lstStyle/>
        <a:p>
          <a:endParaRPr lang="en-US"/>
        </a:p>
      </dgm:t>
    </dgm:pt>
    <dgm:pt modelId="{6BF916A5-F4F6-4B99-9DE9-AF071A68BE5B}" type="sibTrans" cxnId="{BB560441-EC06-4D7F-BC56-5972F656B0D9}">
      <dgm:prSet/>
      <dgm:spPr/>
      <dgm:t>
        <a:bodyPr/>
        <a:lstStyle/>
        <a:p>
          <a:endParaRPr lang="en-US"/>
        </a:p>
      </dgm:t>
    </dgm:pt>
    <dgm:pt modelId="{73C39A55-591C-4766-BFF0-0ECEB5E8D0F3}">
      <dgm:prSet/>
      <dgm:spPr/>
      <dgm:t>
        <a:bodyPr/>
        <a:lstStyle/>
        <a:p>
          <a:r>
            <a:rPr lang="en-GB"/>
            <a:t>Look after their own psychological health.</a:t>
          </a:r>
          <a:endParaRPr lang="en-US"/>
        </a:p>
      </dgm:t>
    </dgm:pt>
    <dgm:pt modelId="{30CFED34-0307-4E17-AC83-A1797046C438}" type="parTrans" cxnId="{80A0701D-06CB-4CE9-B65B-A40CF417972A}">
      <dgm:prSet/>
      <dgm:spPr/>
      <dgm:t>
        <a:bodyPr/>
        <a:lstStyle/>
        <a:p>
          <a:endParaRPr lang="en-US"/>
        </a:p>
      </dgm:t>
    </dgm:pt>
    <dgm:pt modelId="{F0BC8B72-E2A0-46A3-B908-B24320E55452}" type="sibTrans" cxnId="{80A0701D-06CB-4CE9-B65B-A40CF417972A}">
      <dgm:prSet/>
      <dgm:spPr/>
      <dgm:t>
        <a:bodyPr/>
        <a:lstStyle/>
        <a:p>
          <a:endParaRPr lang="en-US"/>
        </a:p>
      </dgm:t>
    </dgm:pt>
    <dgm:pt modelId="{0FA8275B-DDDF-4614-8680-9AD38202A2A3}" type="pres">
      <dgm:prSet presAssocID="{66C8C5E8-610F-4206-8624-D182D131A3DE}" presName="Name0" presStyleCnt="0">
        <dgm:presLayoutVars>
          <dgm:dir/>
          <dgm:animLvl val="lvl"/>
          <dgm:resizeHandles val="exact"/>
        </dgm:presLayoutVars>
      </dgm:prSet>
      <dgm:spPr/>
    </dgm:pt>
    <dgm:pt modelId="{C55DAB18-F1E6-406A-8530-7850327E86AC}" type="pres">
      <dgm:prSet presAssocID="{054E5ABC-E7AC-4962-AA49-879D508744B0}" presName="boxAndChildren" presStyleCnt="0"/>
      <dgm:spPr/>
    </dgm:pt>
    <dgm:pt modelId="{0EDB5C84-960E-48FE-BE34-337F72AEAFE9}" type="pres">
      <dgm:prSet presAssocID="{054E5ABC-E7AC-4962-AA49-879D508744B0}" presName="parentTextBox" presStyleLbl="node1" presStyleIdx="0" presStyleCnt="2"/>
      <dgm:spPr/>
    </dgm:pt>
    <dgm:pt modelId="{FB838749-37D6-4EBD-B5A9-6C9071B58423}" type="pres">
      <dgm:prSet presAssocID="{054E5ABC-E7AC-4962-AA49-879D508744B0}" presName="entireBox" presStyleLbl="node1" presStyleIdx="0" presStyleCnt="2"/>
      <dgm:spPr/>
    </dgm:pt>
    <dgm:pt modelId="{4DBE4E4B-CE97-4DCC-A7C2-9FA85FB200A8}" type="pres">
      <dgm:prSet presAssocID="{054E5ABC-E7AC-4962-AA49-879D508744B0}" presName="descendantBox" presStyleCnt="0"/>
      <dgm:spPr/>
    </dgm:pt>
    <dgm:pt modelId="{117DC8DA-F56B-4556-9250-0E8964CC60A4}" type="pres">
      <dgm:prSet presAssocID="{EF736826-7096-4D48-9DDB-181F53D20789}" presName="childTextBox" presStyleLbl="fgAccFollowNode1" presStyleIdx="0" presStyleCnt="5">
        <dgm:presLayoutVars>
          <dgm:bulletEnabled val="1"/>
        </dgm:presLayoutVars>
      </dgm:prSet>
      <dgm:spPr/>
    </dgm:pt>
    <dgm:pt modelId="{1CC3499D-5426-4869-A53E-9960C4A74247}" type="pres">
      <dgm:prSet presAssocID="{527944C0-D623-4982-8461-292F3F129429}" presName="childTextBox" presStyleLbl="fgAccFollowNode1" presStyleIdx="1" presStyleCnt="5">
        <dgm:presLayoutVars>
          <dgm:bulletEnabled val="1"/>
        </dgm:presLayoutVars>
      </dgm:prSet>
      <dgm:spPr/>
    </dgm:pt>
    <dgm:pt modelId="{DA1C07F6-AB2D-4ADD-8041-AB59F6025F31}" type="pres">
      <dgm:prSet presAssocID="{9CA402F6-5FBF-401D-9256-9B6ADA49E858}" presName="childTextBox" presStyleLbl="fgAccFollowNode1" presStyleIdx="2" presStyleCnt="5">
        <dgm:presLayoutVars>
          <dgm:bulletEnabled val="1"/>
        </dgm:presLayoutVars>
      </dgm:prSet>
      <dgm:spPr/>
    </dgm:pt>
    <dgm:pt modelId="{A8A19D22-77E6-4A1B-BF3E-784CE1915CA5}" type="pres">
      <dgm:prSet presAssocID="{0F7F966B-1A41-4E38-B2E4-664C15FA3DE9}" presName="childTextBox" presStyleLbl="fgAccFollowNode1" presStyleIdx="3" presStyleCnt="5">
        <dgm:presLayoutVars>
          <dgm:bulletEnabled val="1"/>
        </dgm:presLayoutVars>
      </dgm:prSet>
      <dgm:spPr/>
    </dgm:pt>
    <dgm:pt modelId="{54B6634C-0F4B-46DC-8D29-98B60CA14D7A}" type="pres">
      <dgm:prSet presAssocID="{73C39A55-591C-4766-BFF0-0ECEB5E8D0F3}" presName="childTextBox" presStyleLbl="fgAccFollowNode1" presStyleIdx="4" presStyleCnt="5">
        <dgm:presLayoutVars>
          <dgm:bulletEnabled val="1"/>
        </dgm:presLayoutVars>
      </dgm:prSet>
      <dgm:spPr/>
    </dgm:pt>
    <dgm:pt modelId="{1E39AF94-638F-4E63-BF3B-18E11B7CF980}" type="pres">
      <dgm:prSet presAssocID="{BB5CF000-52BF-4B68-8CAA-9932AE2BBF92}" presName="sp" presStyleCnt="0"/>
      <dgm:spPr/>
    </dgm:pt>
    <dgm:pt modelId="{683A1752-6512-4CC9-AEB1-FB262AF06E8D}" type="pres">
      <dgm:prSet presAssocID="{0DAE6114-06F2-41DE-8A63-E5A6DB94CBB0}" presName="arrowAndChildren" presStyleCnt="0"/>
      <dgm:spPr/>
    </dgm:pt>
    <dgm:pt modelId="{1A1C10C0-5C99-49CF-BFE7-02DAAEF2781E}" type="pres">
      <dgm:prSet presAssocID="{0DAE6114-06F2-41DE-8A63-E5A6DB94CBB0}" presName="parentTextArrow" presStyleLbl="node1" presStyleIdx="1" presStyleCnt="2"/>
      <dgm:spPr/>
    </dgm:pt>
  </dgm:ptLst>
  <dgm:cxnLst>
    <dgm:cxn modelId="{80A0701D-06CB-4CE9-B65B-A40CF417972A}" srcId="{054E5ABC-E7AC-4962-AA49-879D508744B0}" destId="{73C39A55-591C-4766-BFF0-0ECEB5E8D0F3}" srcOrd="4" destOrd="0" parTransId="{30CFED34-0307-4E17-AC83-A1797046C438}" sibTransId="{F0BC8B72-E2A0-46A3-B908-B24320E55452}"/>
    <dgm:cxn modelId="{F9638A1D-5C44-4425-AC72-E478D4AA6B5D}" type="presOf" srcId="{9CA402F6-5FBF-401D-9256-9B6ADA49E858}" destId="{DA1C07F6-AB2D-4ADD-8041-AB59F6025F31}" srcOrd="0" destOrd="0" presId="urn:microsoft.com/office/officeart/2005/8/layout/process4"/>
    <dgm:cxn modelId="{D03FCB25-F241-48E8-928C-628FA64B2DF9}" srcId="{054E5ABC-E7AC-4962-AA49-879D508744B0}" destId="{EF736826-7096-4D48-9DDB-181F53D20789}" srcOrd="0" destOrd="0" parTransId="{82E411F4-04B3-4362-B65E-8D04E5D3378B}" sibTransId="{76EACAF2-9263-4576-BD84-D9E73F2F70DF}"/>
    <dgm:cxn modelId="{CCC3F729-E8C4-4EC3-B27D-90EAF5B5D5E0}" type="presOf" srcId="{73C39A55-591C-4766-BFF0-0ECEB5E8D0F3}" destId="{54B6634C-0F4B-46DC-8D29-98B60CA14D7A}" srcOrd="0" destOrd="0" presId="urn:microsoft.com/office/officeart/2005/8/layout/process4"/>
    <dgm:cxn modelId="{29FD953A-A31C-49A5-B14D-2E8586ABA115}" type="presOf" srcId="{054E5ABC-E7AC-4962-AA49-879D508744B0}" destId="{FB838749-37D6-4EBD-B5A9-6C9071B58423}" srcOrd="1" destOrd="0" presId="urn:microsoft.com/office/officeart/2005/8/layout/process4"/>
    <dgm:cxn modelId="{912DA840-DEE3-436D-B16A-2E7C0BA90F20}" type="presOf" srcId="{054E5ABC-E7AC-4962-AA49-879D508744B0}" destId="{0EDB5C84-960E-48FE-BE34-337F72AEAFE9}" srcOrd="0" destOrd="0" presId="urn:microsoft.com/office/officeart/2005/8/layout/process4"/>
    <dgm:cxn modelId="{BB560441-EC06-4D7F-BC56-5972F656B0D9}" srcId="{054E5ABC-E7AC-4962-AA49-879D508744B0}" destId="{0F7F966B-1A41-4E38-B2E4-664C15FA3DE9}" srcOrd="3" destOrd="0" parTransId="{EBEA6960-C84A-4DE1-9324-340AA2CDC2EC}" sibTransId="{6BF916A5-F4F6-4B99-9DE9-AF071A68BE5B}"/>
    <dgm:cxn modelId="{89CD4862-C98E-4AED-9851-2326B84116CE}" type="presOf" srcId="{66C8C5E8-610F-4206-8624-D182D131A3DE}" destId="{0FA8275B-DDDF-4614-8680-9AD38202A2A3}" srcOrd="0" destOrd="0" presId="urn:microsoft.com/office/officeart/2005/8/layout/process4"/>
    <dgm:cxn modelId="{ED3E0D4B-93FC-4F27-BCC8-FCE3B21B4D77}" srcId="{66C8C5E8-610F-4206-8624-D182D131A3DE}" destId="{054E5ABC-E7AC-4962-AA49-879D508744B0}" srcOrd="1" destOrd="0" parTransId="{01F6513A-C8A9-4D4F-981B-2939F952EA50}" sibTransId="{9EC1AEBB-070E-42CD-8251-9F341906643B}"/>
    <dgm:cxn modelId="{1FA6DA54-7A0B-4EB1-A4F7-1778B52C70A6}" type="presOf" srcId="{EF736826-7096-4D48-9DDB-181F53D20789}" destId="{117DC8DA-F56B-4556-9250-0E8964CC60A4}" srcOrd="0" destOrd="0" presId="urn:microsoft.com/office/officeart/2005/8/layout/process4"/>
    <dgm:cxn modelId="{97EB8157-AECF-4ADF-A032-85ED68362BC2}" type="presOf" srcId="{0F7F966B-1A41-4E38-B2E4-664C15FA3DE9}" destId="{A8A19D22-77E6-4A1B-BF3E-784CE1915CA5}" srcOrd="0" destOrd="0" presId="urn:microsoft.com/office/officeart/2005/8/layout/process4"/>
    <dgm:cxn modelId="{FB63D99F-B281-4013-8F7B-6E3D6D1614CC}" srcId="{054E5ABC-E7AC-4962-AA49-879D508744B0}" destId="{9CA402F6-5FBF-401D-9256-9B6ADA49E858}" srcOrd="2" destOrd="0" parTransId="{9A3B5E01-E7E8-48A4-B6F7-BA0043C7E1F2}" sibTransId="{BFEEED62-C97E-4E73-86B2-E2B54B177579}"/>
    <dgm:cxn modelId="{7FF1AAA4-1760-4620-81AD-2B4F186D3013}" type="presOf" srcId="{527944C0-D623-4982-8461-292F3F129429}" destId="{1CC3499D-5426-4869-A53E-9960C4A74247}" srcOrd="0" destOrd="0" presId="urn:microsoft.com/office/officeart/2005/8/layout/process4"/>
    <dgm:cxn modelId="{DF12B3B0-E1D5-40FE-83B6-6719921A02F9}" srcId="{054E5ABC-E7AC-4962-AA49-879D508744B0}" destId="{527944C0-D623-4982-8461-292F3F129429}" srcOrd="1" destOrd="0" parTransId="{6C9C464E-CCB0-40A6-8181-740BEDD1F29A}" sibTransId="{9908BB9B-0940-45D8-9E60-6B8467AC6902}"/>
    <dgm:cxn modelId="{F38FF6DB-A12C-4C51-B0CB-CCDF63F10F79}" srcId="{66C8C5E8-610F-4206-8624-D182D131A3DE}" destId="{0DAE6114-06F2-41DE-8A63-E5A6DB94CBB0}" srcOrd="0" destOrd="0" parTransId="{D404E8B6-F553-4284-9321-F6722B310B3B}" sibTransId="{BB5CF000-52BF-4B68-8CAA-9932AE2BBF92}"/>
    <dgm:cxn modelId="{D7576DDD-848C-4C0C-B86C-BF122010D70F}" type="presOf" srcId="{0DAE6114-06F2-41DE-8A63-E5A6DB94CBB0}" destId="{1A1C10C0-5C99-49CF-BFE7-02DAAEF2781E}" srcOrd="0" destOrd="0" presId="urn:microsoft.com/office/officeart/2005/8/layout/process4"/>
    <dgm:cxn modelId="{73571F48-F826-4DF9-AC6A-CCAC5A81CA37}" type="presParOf" srcId="{0FA8275B-DDDF-4614-8680-9AD38202A2A3}" destId="{C55DAB18-F1E6-406A-8530-7850327E86AC}" srcOrd="0" destOrd="0" presId="urn:microsoft.com/office/officeart/2005/8/layout/process4"/>
    <dgm:cxn modelId="{D477AA13-50BC-4BF5-B6DD-CD89D1101858}" type="presParOf" srcId="{C55DAB18-F1E6-406A-8530-7850327E86AC}" destId="{0EDB5C84-960E-48FE-BE34-337F72AEAFE9}" srcOrd="0" destOrd="0" presId="urn:microsoft.com/office/officeart/2005/8/layout/process4"/>
    <dgm:cxn modelId="{21AFEE74-B725-465A-BDF7-BE6CFCA2E110}" type="presParOf" srcId="{C55DAB18-F1E6-406A-8530-7850327E86AC}" destId="{FB838749-37D6-4EBD-B5A9-6C9071B58423}" srcOrd="1" destOrd="0" presId="urn:microsoft.com/office/officeart/2005/8/layout/process4"/>
    <dgm:cxn modelId="{0CD1F808-ABF3-4ECD-A354-E0EBDE8B4B68}" type="presParOf" srcId="{C55DAB18-F1E6-406A-8530-7850327E86AC}" destId="{4DBE4E4B-CE97-4DCC-A7C2-9FA85FB200A8}" srcOrd="2" destOrd="0" presId="urn:microsoft.com/office/officeart/2005/8/layout/process4"/>
    <dgm:cxn modelId="{FB1B2221-732C-4121-9797-FE41BF7044D2}" type="presParOf" srcId="{4DBE4E4B-CE97-4DCC-A7C2-9FA85FB200A8}" destId="{117DC8DA-F56B-4556-9250-0E8964CC60A4}" srcOrd="0" destOrd="0" presId="urn:microsoft.com/office/officeart/2005/8/layout/process4"/>
    <dgm:cxn modelId="{039C4632-5298-45DE-8CC5-D44456899CBE}" type="presParOf" srcId="{4DBE4E4B-CE97-4DCC-A7C2-9FA85FB200A8}" destId="{1CC3499D-5426-4869-A53E-9960C4A74247}" srcOrd="1" destOrd="0" presId="urn:microsoft.com/office/officeart/2005/8/layout/process4"/>
    <dgm:cxn modelId="{13622E68-7EB8-438D-9E49-C1D75D0ECB44}" type="presParOf" srcId="{4DBE4E4B-CE97-4DCC-A7C2-9FA85FB200A8}" destId="{DA1C07F6-AB2D-4ADD-8041-AB59F6025F31}" srcOrd="2" destOrd="0" presId="urn:microsoft.com/office/officeart/2005/8/layout/process4"/>
    <dgm:cxn modelId="{0F550401-60CD-4FBA-8172-FE3A989E6820}" type="presParOf" srcId="{4DBE4E4B-CE97-4DCC-A7C2-9FA85FB200A8}" destId="{A8A19D22-77E6-4A1B-BF3E-784CE1915CA5}" srcOrd="3" destOrd="0" presId="urn:microsoft.com/office/officeart/2005/8/layout/process4"/>
    <dgm:cxn modelId="{950D7F83-0502-4C7E-8C31-6BBA464B5CD0}" type="presParOf" srcId="{4DBE4E4B-CE97-4DCC-A7C2-9FA85FB200A8}" destId="{54B6634C-0F4B-46DC-8D29-98B60CA14D7A}" srcOrd="4" destOrd="0" presId="urn:microsoft.com/office/officeart/2005/8/layout/process4"/>
    <dgm:cxn modelId="{89B80E79-4172-49DB-9F51-68723EB1D17D}" type="presParOf" srcId="{0FA8275B-DDDF-4614-8680-9AD38202A2A3}" destId="{1E39AF94-638F-4E63-BF3B-18E11B7CF980}" srcOrd="1" destOrd="0" presId="urn:microsoft.com/office/officeart/2005/8/layout/process4"/>
    <dgm:cxn modelId="{1C2855C5-6A4B-4646-9576-4240C4179470}" type="presParOf" srcId="{0FA8275B-DDDF-4614-8680-9AD38202A2A3}" destId="{683A1752-6512-4CC9-AEB1-FB262AF06E8D}" srcOrd="2" destOrd="0" presId="urn:microsoft.com/office/officeart/2005/8/layout/process4"/>
    <dgm:cxn modelId="{728DB42F-8589-49E2-AD62-432CC600967F}" type="presParOf" srcId="{683A1752-6512-4CC9-AEB1-FB262AF06E8D}" destId="{1A1C10C0-5C99-49CF-BFE7-02DAAEF2781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38749-37D6-4EBD-B5A9-6C9071B58423}">
      <dsp:nvSpPr>
        <dsp:cNvPr id="0" name=""/>
        <dsp:cNvSpPr/>
      </dsp:nvSpPr>
      <dsp:spPr>
        <a:xfrm>
          <a:off x="0" y="2585703"/>
          <a:ext cx="5668310" cy="16965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For young people to be able to self- care they need to be able to:</a:t>
          </a:r>
          <a:endParaRPr lang="en-US" sz="2200" kern="1200"/>
        </a:p>
      </dsp:txBody>
      <dsp:txXfrm>
        <a:off x="0" y="2585703"/>
        <a:ext cx="5668310" cy="916110"/>
      </dsp:txXfrm>
    </dsp:sp>
    <dsp:sp modelId="{117DC8DA-F56B-4556-9250-0E8964CC60A4}">
      <dsp:nvSpPr>
        <dsp:cNvPr id="0" name=""/>
        <dsp:cNvSpPr/>
      </dsp:nvSpPr>
      <dsp:spPr>
        <a:xfrm>
          <a:off x="691" y="3467883"/>
          <a:ext cx="1133385" cy="78039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Develop and maintain a social support system (family, peers, professionals)</a:t>
          </a:r>
          <a:endParaRPr lang="en-US" sz="1100" kern="1200"/>
        </a:p>
      </dsp:txBody>
      <dsp:txXfrm>
        <a:off x="691" y="3467883"/>
        <a:ext cx="1133385" cy="780390"/>
      </dsp:txXfrm>
    </dsp:sp>
    <dsp:sp modelId="{1CC3499D-5426-4869-A53E-9960C4A74247}">
      <dsp:nvSpPr>
        <dsp:cNvPr id="0" name=""/>
        <dsp:cNvSpPr/>
      </dsp:nvSpPr>
      <dsp:spPr>
        <a:xfrm>
          <a:off x="1134077" y="3467883"/>
          <a:ext cx="1133385" cy="780390"/>
        </a:xfrm>
        <a:prstGeom prst="rect">
          <a:avLst/>
        </a:prstGeom>
        <a:solidFill>
          <a:schemeClr val="accent2">
            <a:tint val="40000"/>
            <a:alpha val="90000"/>
            <a:hueOff val="390994"/>
            <a:satOff val="-7348"/>
            <a:lumOff val="-220"/>
            <a:alphaOff val="0"/>
          </a:schemeClr>
        </a:solidFill>
        <a:ln w="12700" cap="flat" cmpd="sng" algn="ctr">
          <a:solidFill>
            <a:schemeClr val="accent2">
              <a:tint val="40000"/>
              <a:alpha val="90000"/>
              <a:hueOff val="390994"/>
              <a:satOff val="-7348"/>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Learn how to take self-responsibility</a:t>
          </a:r>
          <a:endParaRPr lang="en-US" sz="1100" kern="1200"/>
        </a:p>
      </dsp:txBody>
      <dsp:txXfrm>
        <a:off x="1134077" y="3467883"/>
        <a:ext cx="1133385" cy="780390"/>
      </dsp:txXfrm>
    </dsp:sp>
    <dsp:sp modelId="{DA1C07F6-AB2D-4ADD-8041-AB59F6025F31}">
      <dsp:nvSpPr>
        <dsp:cNvPr id="0" name=""/>
        <dsp:cNvSpPr/>
      </dsp:nvSpPr>
      <dsp:spPr>
        <a:xfrm>
          <a:off x="2267462" y="3467883"/>
          <a:ext cx="1133385" cy="780390"/>
        </a:xfrm>
        <a:prstGeom prst="rect">
          <a:avLst/>
        </a:prstGeom>
        <a:solidFill>
          <a:schemeClr val="accent2">
            <a:tint val="40000"/>
            <a:alpha val="90000"/>
            <a:hueOff val="781989"/>
            <a:satOff val="-14696"/>
            <a:lumOff val="-439"/>
            <a:alphaOff val="0"/>
          </a:schemeClr>
        </a:solidFill>
        <a:ln w="12700" cap="flat" cmpd="sng" algn="ctr">
          <a:solidFill>
            <a:schemeClr val="accent2">
              <a:tint val="40000"/>
              <a:alpha val="90000"/>
              <a:hueOff val="781989"/>
              <a:satOff val="-14696"/>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Manage and cope with stresses</a:t>
          </a:r>
          <a:endParaRPr lang="en-US" sz="1100" kern="1200"/>
        </a:p>
      </dsp:txBody>
      <dsp:txXfrm>
        <a:off x="2267462" y="3467883"/>
        <a:ext cx="1133385" cy="780390"/>
      </dsp:txXfrm>
    </dsp:sp>
    <dsp:sp modelId="{A8A19D22-77E6-4A1B-BF3E-784CE1915CA5}">
      <dsp:nvSpPr>
        <dsp:cNvPr id="0" name=""/>
        <dsp:cNvSpPr/>
      </dsp:nvSpPr>
      <dsp:spPr>
        <a:xfrm>
          <a:off x="3400847" y="3467883"/>
          <a:ext cx="1133385" cy="780390"/>
        </a:xfrm>
        <a:prstGeom prst="rect">
          <a:avLst/>
        </a:prstGeom>
        <a:solidFill>
          <a:schemeClr val="accent2">
            <a:tint val="40000"/>
            <a:alpha val="90000"/>
            <a:hueOff val="1172983"/>
            <a:satOff val="-22045"/>
            <a:lumOff val="-659"/>
            <a:alphaOff val="0"/>
          </a:schemeClr>
        </a:solidFill>
        <a:ln w="12700" cap="flat" cmpd="sng" algn="ctr">
          <a:solidFill>
            <a:schemeClr val="accent2">
              <a:tint val="40000"/>
              <a:alpha val="90000"/>
              <a:hueOff val="1172983"/>
              <a:satOff val="-22045"/>
              <a:lumOff val="-6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Care for their own well-being</a:t>
          </a:r>
          <a:endParaRPr lang="en-US" sz="1100" kern="1200"/>
        </a:p>
      </dsp:txBody>
      <dsp:txXfrm>
        <a:off x="3400847" y="3467883"/>
        <a:ext cx="1133385" cy="780390"/>
      </dsp:txXfrm>
    </dsp:sp>
    <dsp:sp modelId="{54B6634C-0F4B-46DC-8D29-98B60CA14D7A}">
      <dsp:nvSpPr>
        <dsp:cNvPr id="0" name=""/>
        <dsp:cNvSpPr/>
      </dsp:nvSpPr>
      <dsp:spPr>
        <a:xfrm>
          <a:off x="4534232" y="3467883"/>
          <a:ext cx="1133385" cy="780390"/>
        </a:xfrm>
        <a:prstGeom prst="rect">
          <a:avLst/>
        </a:prstGeom>
        <a:solidFill>
          <a:schemeClr val="accent2">
            <a:tint val="40000"/>
            <a:alpha val="90000"/>
            <a:hueOff val="1563978"/>
            <a:satOff val="-29393"/>
            <a:lumOff val="-878"/>
            <a:alphaOff val="0"/>
          </a:schemeClr>
        </a:solidFill>
        <a:ln w="12700" cap="flat" cmpd="sng" algn="ctr">
          <a:solidFill>
            <a:schemeClr val="accent2">
              <a:tint val="40000"/>
              <a:alpha val="90000"/>
              <a:hueOff val="1563978"/>
              <a:satOff val="-29393"/>
              <a:lumOff val="-8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Look after their own psychological health.</a:t>
          </a:r>
          <a:endParaRPr lang="en-US" sz="1100" kern="1200"/>
        </a:p>
      </dsp:txBody>
      <dsp:txXfrm>
        <a:off x="4534232" y="3467883"/>
        <a:ext cx="1133385" cy="780390"/>
      </dsp:txXfrm>
    </dsp:sp>
    <dsp:sp modelId="{1A1C10C0-5C99-49CF-BFE7-02DAAEF2781E}">
      <dsp:nvSpPr>
        <dsp:cNvPr id="0" name=""/>
        <dsp:cNvSpPr/>
      </dsp:nvSpPr>
      <dsp:spPr>
        <a:xfrm rot="10800000">
          <a:off x="0" y="1931"/>
          <a:ext cx="5668310" cy="2609218"/>
        </a:xfrm>
        <a:prstGeom prst="upArrowCallout">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Promoting Self Care.</a:t>
          </a:r>
          <a:endParaRPr lang="en-US" sz="2200" kern="1200"/>
        </a:p>
      </dsp:txBody>
      <dsp:txXfrm rot="10800000">
        <a:off x="0" y="1931"/>
        <a:ext cx="5668310" cy="169539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260AD99-EDCD-4602-AFE8-7BD40ACD627E}" type="datetimeFigureOut">
              <a:rPr lang="en-GB"/>
              <a:t>17/10/2024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DDAF2D7-A4BB-43B7-81E4-975608D35C18}" type="slidenum">
              <a:rPr lang="en-GB"/>
              <a:t>‹#›</a:t>
            </a:fld>
            <a:endParaRPr lang="en-GB"/>
          </a:p>
        </p:txBody>
      </p:sp>
    </p:spTree>
    <p:extLst>
      <p:ext uri="{BB962C8B-B14F-4D97-AF65-F5344CB8AC3E}">
        <p14:creationId xmlns:p14="http://schemas.microsoft.com/office/powerpoint/2010/main" val="12546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8" Type="http://schemas.openxmlformats.org/officeDocument/2006/relationships/hyperlink" Target="https://link-springer-com.ezproxy.uwtsd.ac.uk/article/10.1007/s10447-013-9198-4#ref-CR38" TargetMode="External"/><Relationship Id="rId13" Type="http://schemas.openxmlformats.org/officeDocument/2006/relationships/hyperlink" Target="https://link-springer-com.ezproxy.uwtsd.ac.uk/article/10.1007/s10447-013-9198-4#ref-CR9" TargetMode="External"/><Relationship Id="rId3" Type="http://schemas.openxmlformats.org/officeDocument/2006/relationships/hyperlink" Target="https://link-springer-com.ezproxy.uwtsd.ac.uk/article/10.1007/s10447-013-9198-4#ref-CR28" TargetMode="External"/><Relationship Id="rId7" Type="http://schemas.openxmlformats.org/officeDocument/2006/relationships/hyperlink" Target="https://link-springer-com.ezproxy.uwtsd.ac.uk/article/10.1007/s10447-013-9198-4#ref-CR34" TargetMode="External"/><Relationship Id="rId12" Type="http://schemas.openxmlformats.org/officeDocument/2006/relationships/hyperlink" Target="https://link-springer-com.ezproxy.uwtsd.ac.uk/article/10.1007/s10447-013-9198-4#ref-CR46" TargetMode="External"/><Relationship Id="rId2" Type="http://schemas.openxmlformats.org/officeDocument/2006/relationships/slide" Target="../slides/slide36.xml"/><Relationship Id="rId16" Type="http://schemas.openxmlformats.org/officeDocument/2006/relationships/hyperlink" Target="https://link-springer-com.ezproxy.uwtsd.ac.uk/article/10.1007/s10447-013-9198-4#ref-CR77" TargetMode="External"/><Relationship Id="rId1" Type="http://schemas.openxmlformats.org/officeDocument/2006/relationships/notesMaster" Target="../notesMasters/notesMaster1.xml"/><Relationship Id="rId6" Type="http://schemas.openxmlformats.org/officeDocument/2006/relationships/hyperlink" Target="https://link-springer-com.ezproxy.uwtsd.ac.uk/article/10.1007/s10447-013-9198-4#ref-CR4" TargetMode="External"/><Relationship Id="rId11" Type="http://schemas.openxmlformats.org/officeDocument/2006/relationships/hyperlink" Target="https://link-springer-com.ezproxy.uwtsd.ac.uk/article/10.1007/s10447-013-9198-4#ref-CR69" TargetMode="External"/><Relationship Id="rId5" Type="http://schemas.openxmlformats.org/officeDocument/2006/relationships/hyperlink" Target="https://link-springer-com.ezproxy.uwtsd.ac.uk/article/10.1007/s10447-013-9198-4#ref-CR5" TargetMode="External"/><Relationship Id="rId15" Type="http://schemas.openxmlformats.org/officeDocument/2006/relationships/hyperlink" Target="https://link-springer-com.ezproxy.uwtsd.ac.uk/article/10.1007/s10447-013-9198-4#ref-CR61" TargetMode="External"/><Relationship Id="rId10" Type="http://schemas.openxmlformats.org/officeDocument/2006/relationships/hyperlink" Target="https://link-springer-com.ezproxy.uwtsd.ac.uk/article/10.1007/s10447-013-9198-4#ref-CR20" TargetMode="External"/><Relationship Id="rId4" Type="http://schemas.openxmlformats.org/officeDocument/2006/relationships/hyperlink" Target="https://link-springer-com.ezproxy.uwtsd.ac.uk/article/10.1007/s10447-013-9198-4#ref-CR27" TargetMode="External"/><Relationship Id="rId9" Type="http://schemas.openxmlformats.org/officeDocument/2006/relationships/hyperlink" Target="https://link-springer-com.ezproxy.uwtsd.ac.uk/article/10.1007/s10447-013-9198-4#ref-CR72" TargetMode="External"/><Relationship Id="rId14" Type="http://schemas.openxmlformats.org/officeDocument/2006/relationships/hyperlink" Target="https://link-springer-com.ezproxy.uwtsd.ac.uk/article/10.1007/s10447-013-9198-4#ref-CR42" TargetMode="External"/></Relationships>
</file>

<file path=ppt/notesSlides/_rels/notesSlide37.xml.rels><?xml version="1.0" encoding="UTF-8" standalone="yes"?>
<Relationships xmlns="http://schemas.openxmlformats.org/package/2006/relationships"><Relationship Id="rId3" Type="http://schemas.openxmlformats.org/officeDocument/2006/relationships/hyperlink" Target="https://link-springer-com.ezproxy.uwtsd.ac.uk/article/10.1007/s10447-013-9198-4#ref-CR2" TargetMode="External"/><Relationship Id="rId2" Type="http://schemas.openxmlformats.org/officeDocument/2006/relationships/slide" Target="../slides/slide37.xml"/><Relationship Id="rId1" Type="http://schemas.openxmlformats.org/officeDocument/2006/relationships/notesMaster" Target="../notesMasters/notesMaster1.xml"/><Relationship Id="rId5" Type="http://schemas.openxmlformats.org/officeDocument/2006/relationships/hyperlink" Target="https://link-springer-com.ezproxy.uwtsd.ac.uk/article/10.1007/s10447-013-9198-4#ref-CR60" TargetMode="External"/><Relationship Id="rId4" Type="http://schemas.openxmlformats.org/officeDocument/2006/relationships/hyperlink" Target="https://link-springer-com.ezproxy.uwtsd.ac.uk/article/10.1007/s10447-013-9198-4#ref-CR59" TargetMode="Externa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1</a:t>
            </a:fld>
            <a:endParaRPr lang="en-GB"/>
          </a:p>
        </p:txBody>
      </p:sp>
    </p:spTree>
    <p:extLst>
      <p:ext uri="{BB962C8B-B14F-4D97-AF65-F5344CB8AC3E}">
        <p14:creationId xmlns:p14="http://schemas.microsoft.com/office/powerpoint/2010/main" val="177022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2</a:t>
            </a:fld>
            <a:endParaRPr lang="en-GB"/>
          </a:p>
        </p:txBody>
      </p:sp>
    </p:spTree>
    <p:extLst>
      <p:ext uri="{BB962C8B-B14F-4D97-AF65-F5344CB8AC3E}">
        <p14:creationId xmlns:p14="http://schemas.microsoft.com/office/powerpoint/2010/main" val="2543517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3</a:t>
            </a:fld>
            <a:endParaRPr lang="en-GB"/>
          </a:p>
        </p:txBody>
      </p:sp>
    </p:spTree>
    <p:extLst>
      <p:ext uri="{BB962C8B-B14F-4D97-AF65-F5344CB8AC3E}">
        <p14:creationId xmlns:p14="http://schemas.microsoft.com/office/powerpoint/2010/main" val="6966255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4</a:t>
            </a:fld>
            <a:endParaRPr lang="en-GB"/>
          </a:p>
        </p:txBody>
      </p:sp>
    </p:spTree>
    <p:extLst>
      <p:ext uri="{BB962C8B-B14F-4D97-AF65-F5344CB8AC3E}">
        <p14:creationId xmlns:p14="http://schemas.microsoft.com/office/powerpoint/2010/main" val="1426777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5</a:t>
            </a:fld>
            <a:endParaRPr lang="en-GB"/>
          </a:p>
        </p:txBody>
      </p:sp>
    </p:spTree>
    <p:extLst>
      <p:ext uri="{BB962C8B-B14F-4D97-AF65-F5344CB8AC3E}">
        <p14:creationId xmlns:p14="http://schemas.microsoft.com/office/powerpoint/2010/main" val="1181026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6</a:t>
            </a:fld>
            <a:endParaRPr lang="en-GB"/>
          </a:p>
        </p:txBody>
      </p:sp>
    </p:spTree>
    <p:extLst>
      <p:ext uri="{BB962C8B-B14F-4D97-AF65-F5344CB8AC3E}">
        <p14:creationId xmlns:p14="http://schemas.microsoft.com/office/powerpoint/2010/main" val="2227499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7</a:t>
            </a:fld>
            <a:endParaRPr lang="en-GB"/>
          </a:p>
        </p:txBody>
      </p:sp>
    </p:spTree>
    <p:extLst>
      <p:ext uri="{BB962C8B-B14F-4D97-AF65-F5344CB8AC3E}">
        <p14:creationId xmlns:p14="http://schemas.microsoft.com/office/powerpoint/2010/main" val="24383199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8</a:t>
            </a:fld>
            <a:endParaRPr lang="en-GB"/>
          </a:p>
        </p:txBody>
      </p:sp>
    </p:spTree>
    <p:extLst>
      <p:ext uri="{BB962C8B-B14F-4D97-AF65-F5344CB8AC3E}">
        <p14:creationId xmlns:p14="http://schemas.microsoft.com/office/powerpoint/2010/main" val="453368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9</a:t>
            </a:fld>
            <a:endParaRPr lang="en-GB"/>
          </a:p>
        </p:txBody>
      </p:sp>
    </p:spTree>
    <p:extLst>
      <p:ext uri="{BB962C8B-B14F-4D97-AF65-F5344CB8AC3E}">
        <p14:creationId xmlns:p14="http://schemas.microsoft.com/office/powerpoint/2010/main" val="18453682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10</a:t>
            </a:fld>
            <a:endParaRPr lang="en-GB"/>
          </a:p>
        </p:txBody>
      </p:sp>
    </p:spTree>
    <p:extLst>
      <p:ext uri="{BB962C8B-B14F-4D97-AF65-F5344CB8AC3E}">
        <p14:creationId xmlns:p14="http://schemas.microsoft.com/office/powerpoint/2010/main" val="10360550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11</a:t>
            </a:fld>
            <a:endParaRPr lang="en-GB"/>
          </a:p>
        </p:txBody>
      </p:sp>
    </p:spTree>
    <p:extLst>
      <p:ext uri="{BB962C8B-B14F-4D97-AF65-F5344CB8AC3E}">
        <p14:creationId xmlns:p14="http://schemas.microsoft.com/office/powerpoint/2010/main" val="9715960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12</a:t>
            </a:fld>
            <a:endParaRPr lang="en-GB"/>
          </a:p>
        </p:txBody>
      </p:sp>
    </p:spTree>
    <p:extLst>
      <p:ext uri="{BB962C8B-B14F-4D97-AF65-F5344CB8AC3E}">
        <p14:creationId xmlns:p14="http://schemas.microsoft.com/office/powerpoint/2010/main" val="14280169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13</a:t>
            </a:fld>
            <a:endParaRPr lang="en-GB"/>
          </a:p>
        </p:txBody>
      </p:sp>
    </p:spTree>
    <p:extLst>
      <p:ext uri="{BB962C8B-B14F-4D97-AF65-F5344CB8AC3E}">
        <p14:creationId xmlns:p14="http://schemas.microsoft.com/office/powerpoint/2010/main" val="42402966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14</a:t>
            </a:fld>
            <a:endParaRPr lang="en-GB"/>
          </a:p>
        </p:txBody>
      </p:sp>
    </p:spTree>
    <p:extLst>
      <p:ext uri="{BB962C8B-B14F-4D97-AF65-F5344CB8AC3E}">
        <p14:creationId xmlns:p14="http://schemas.microsoft.com/office/powerpoint/2010/main" val="40114388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15</a:t>
            </a:fld>
            <a:endParaRPr lang="en-GB"/>
          </a:p>
        </p:txBody>
      </p:sp>
    </p:spTree>
    <p:extLst>
      <p:ext uri="{BB962C8B-B14F-4D97-AF65-F5344CB8AC3E}">
        <p14:creationId xmlns:p14="http://schemas.microsoft.com/office/powerpoint/2010/main" val="14512994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16</a:t>
            </a:fld>
            <a:endParaRPr lang="en-GB"/>
          </a:p>
        </p:txBody>
      </p:sp>
    </p:spTree>
    <p:extLst>
      <p:ext uri="{BB962C8B-B14F-4D97-AF65-F5344CB8AC3E}">
        <p14:creationId xmlns:p14="http://schemas.microsoft.com/office/powerpoint/2010/main" val="30821991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17</a:t>
            </a:fld>
            <a:endParaRPr lang="en-GB"/>
          </a:p>
        </p:txBody>
      </p:sp>
    </p:spTree>
    <p:extLst>
      <p:ext uri="{BB962C8B-B14F-4D97-AF65-F5344CB8AC3E}">
        <p14:creationId xmlns:p14="http://schemas.microsoft.com/office/powerpoint/2010/main" val="17653824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18</a:t>
            </a:fld>
            <a:endParaRPr lang="en-GB"/>
          </a:p>
        </p:txBody>
      </p:sp>
    </p:spTree>
    <p:extLst>
      <p:ext uri="{BB962C8B-B14F-4D97-AF65-F5344CB8AC3E}">
        <p14:creationId xmlns:p14="http://schemas.microsoft.com/office/powerpoint/2010/main" val="20341337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19</a:t>
            </a:fld>
            <a:endParaRPr lang="en-GB"/>
          </a:p>
        </p:txBody>
      </p:sp>
    </p:spTree>
    <p:extLst>
      <p:ext uri="{BB962C8B-B14F-4D97-AF65-F5344CB8AC3E}">
        <p14:creationId xmlns:p14="http://schemas.microsoft.com/office/powerpoint/2010/main" val="8947837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20</a:t>
            </a:fld>
            <a:endParaRPr lang="en-GB"/>
          </a:p>
        </p:txBody>
      </p:sp>
    </p:spTree>
    <p:extLst>
      <p:ext uri="{BB962C8B-B14F-4D97-AF65-F5344CB8AC3E}">
        <p14:creationId xmlns:p14="http://schemas.microsoft.com/office/powerpoint/2010/main" val="11401166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21</a:t>
            </a:fld>
            <a:endParaRPr lang="en-GB"/>
          </a:p>
        </p:txBody>
      </p:sp>
    </p:spTree>
    <p:extLst>
      <p:ext uri="{BB962C8B-B14F-4D97-AF65-F5344CB8AC3E}">
        <p14:creationId xmlns:p14="http://schemas.microsoft.com/office/powerpoint/2010/main" val="32627981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22</a:t>
            </a:fld>
            <a:endParaRPr lang="en-GB"/>
          </a:p>
        </p:txBody>
      </p:sp>
    </p:spTree>
    <p:extLst>
      <p:ext uri="{BB962C8B-B14F-4D97-AF65-F5344CB8AC3E}">
        <p14:creationId xmlns:p14="http://schemas.microsoft.com/office/powerpoint/2010/main" val="13880827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23</a:t>
            </a:fld>
            <a:endParaRPr lang="en-GB"/>
          </a:p>
        </p:txBody>
      </p:sp>
    </p:spTree>
    <p:extLst>
      <p:ext uri="{BB962C8B-B14F-4D97-AF65-F5344CB8AC3E}">
        <p14:creationId xmlns:p14="http://schemas.microsoft.com/office/powerpoint/2010/main" val="5338595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24</a:t>
            </a:fld>
            <a:endParaRPr lang="en-GB"/>
          </a:p>
        </p:txBody>
      </p:sp>
    </p:spTree>
    <p:extLst>
      <p:ext uri="{BB962C8B-B14F-4D97-AF65-F5344CB8AC3E}">
        <p14:creationId xmlns:p14="http://schemas.microsoft.com/office/powerpoint/2010/main" val="26599391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25</a:t>
            </a:fld>
            <a:endParaRPr lang="en-GB"/>
          </a:p>
        </p:txBody>
      </p:sp>
    </p:spTree>
    <p:extLst>
      <p:ext uri="{BB962C8B-B14F-4D97-AF65-F5344CB8AC3E}">
        <p14:creationId xmlns:p14="http://schemas.microsoft.com/office/powerpoint/2010/main" val="5366352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26</a:t>
            </a:fld>
            <a:endParaRPr lang="en-GB"/>
          </a:p>
        </p:txBody>
      </p:sp>
    </p:spTree>
    <p:extLst>
      <p:ext uri="{BB962C8B-B14F-4D97-AF65-F5344CB8AC3E}">
        <p14:creationId xmlns:p14="http://schemas.microsoft.com/office/powerpoint/2010/main" val="41889559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27</a:t>
            </a:fld>
            <a:endParaRPr lang="en-GB"/>
          </a:p>
        </p:txBody>
      </p:sp>
    </p:spTree>
    <p:extLst>
      <p:ext uri="{BB962C8B-B14F-4D97-AF65-F5344CB8AC3E}">
        <p14:creationId xmlns:p14="http://schemas.microsoft.com/office/powerpoint/2010/main" val="482970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28</a:t>
            </a:fld>
            <a:endParaRPr lang="en-GB"/>
          </a:p>
        </p:txBody>
      </p:sp>
    </p:spTree>
    <p:extLst>
      <p:ext uri="{BB962C8B-B14F-4D97-AF65-F5344CB8AC3E}">
        <p14:creationId xmlns:p14="http://schemas.microsoft.com/office/powerpoint/2010/main" val="18341337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29</a:t>
            </a:fld>
            <a:endParaRPr lang="en-GB"/>
          </a:p>
        </p:txBody>
      </p:sp>
    </p:spTree>
    <p:extLst>
      <p:ext uri="{BB962C8B-B14F-4D97-AF65-F5344CB8AC3E}">
        <p14:creationId xmlns:p14="http://schemas.microsoft.com/office/powerpoint/2010/main" val="31318603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Tier 1: GPs, Youth </a:t>
            </a:r>
            <a:r>
              <a:rPr lang="en-US" dirty="0" err="1">
                <a:cs typeface="Calibri"/>
              </a:rPr>
              <a:t>justisce</a:t>
            </a:r>
            <a:r>
              <a:rPr lang="en-US" dirty="0">
                <a:cs typeface="Calibri"/>
              </a:rPr>
              <a:t> workers, voluntary agencies</a:t>
            </a:r>
          </a:p>
          <a:p>
            <a:r>
              <a:rPr lang="en-US" dirty="0">
                <a:cs typeface="Calibri"/>
              </a:rPr>
              <a:t>Tier 2: Community Mental Health Nurses – this is for children and young people with more severe or complex health needs</a:t>
            </a:r>
          </a:p>
          <a:p>
            <a:r>
              <a:rPr lang="en-US" dirty="0">
                <a:cs typeface="Calibri"/>
              </a:rPr>
              <a:t>Tier 3: Severe, complex and persistent mental health needs such as OCD, Bipolar disorder. There will be a team working together to support the individual: including psychologists and psychiatrists and occupational therapists</a:t>
            </a:r>
          </a:p>
          <a:p>
            <a:r>
              <a:rPr lang="en-US" dirty="0">
                <a:cs typeface="Calibri"/>
              </a:rPr>
              <a:t>Tier 4: This is for the children and young people with the most severe problems, such as life-threatening eating disorders, or a history of physical or sexual abuse. These services are usually in specialist units.</a:t>
            </a:r>
          </a:p>
        </p:txBody>
      </p:sp>
      <p:sp>
        <p:nvSpPr>
          <p:cNvPr id="4" name="Slide Number Placeholder 3"/>
          <p:cNvSpPr>
            <a:spLocks noGrp="1"/>
          </p:cNvSpPr>
          <p:nvPr>
            <p:ph type="sldNum" sz="quarter" idx="5"/>
          </p:nvPr>
        </p:nvSpPr>
        <p:spPr/>
        <p:txBody>
          <a:bodyPr/>
          <a:lstStyle/>
          <a:p>
            <a:fld id="{DDDAF2D7-A4BB-43B7-81E4-975608D35C18}" type="slidenum">
              <a:rPr lang="en-GB"/>
              <a:t>30</a:t>
            </a:fld>
            <a:endParaRPr lang="en-GB"/>
          </a:p>
        </p:txBody>
      </p:sp>
    </p:spTree>
    <p:extLst>
      <p:ext uri="{BB962C8B-B14F-4D97-AF65-F5344CB8AC3E}">
        <p14:creationId xmlns:p14="http://schemas.microsoft.com/office/powerpoint/2010/main" val="12250303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31</a:t>
            </a:fld>
            <a:endParaRPr lang="en-GB"/>
          </a:p>
        </p:txBody>
      </p:sp>
    </p:spTree>
    <p:extLst>
      <p:ext uri="{BB962C8B-B14F-4D97-AF65-F5344CB8AC3E}">
        <p14:creationId xmlns:p14="http://schemas.microsoft.com/office/powerpoint/2010/main" val="4542614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32</a:t>
            </a:fld>
            <a:endParaRPr lang="en-GB"/>
          </a:p>
        </p:txBody>
      </p:sp>
    </p:spTree>
    <p:extLst>
      <p:ext uri="{BB962C8B-B14F-4D97-AF65-F5344CB8AC3E}">
        <p14:creationId xmlns:p14="http://schemas.microsoft.com/office/powerpoint/2010/main" val="38990894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33</a:t>
            </a:fld>
            <a:endParaRPr lang="en-GB"/>
          </a:p>
        </p:txBody>
      </p:sp>
    </p:spTree>
    <p:extLst>
      <p:ext uri="{BB962C8B-B14F-4D97-AF65-F5344CB8AC3E}">
        <p14:creationId xmlns:p14="http://schemas.microsoft.com/office/powerpoint/2010/main" val="9352792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34</a:t>
            </a:fld>
            <a:endParaRPr lang="en-GB"/>
          </a:p>
        </p:txBody>
      </p:sp>
    </p:spTree>
    <p:extLst>
      <p:ext uri="{BB962C8B-B14F-4D97-AF65-F5344CB8AC3E}">
        <p14:creationId xmlns:p14="http://schemas.microsoft.com/office/powerpoint/2010/main" val="4835519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35</a:t>
            </a:fld>
            <a:endParaRPr lang="en-GB"/>
          </a:p>
        </p:txBody>
      </p:sp>
    </p:spTree>
    <p:extLst>
      <p:ext uri="{BB962C8B-B14F-4D97-AF65-F5344CB8AC3E}">
        <p14:creationId xmlns:p14="http://schemas.microsoft.com/office/powerpoint/2010/main" val="375083076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to these common anecdotal experiences, research exploring the relationship between nature and mental health suggests that exposure to nature reduces stress (Kaplan </a:t>
            </a:r>
            <a:r>
              <a:rPr lang="en-US" u="sng" dirty="0">
                <a:hlinkClick r:id="rId3"/>
              </a:rPr>
              <a:t>1995</a:t>
            </a:r>
            <a:r>
              <a:rPr lang="en-US" dirty="0"/>
              <a:t>; Hull and Michael </a:t>
            </a:r>
            <a:r>
              <a:rPr lang="en-US" u="sng" dirty="0">
                <a:hlinkClick r:id="rId4"/>
              </a:rPr>
              <a:t>1994</a:t>
            </a:r>
            <a:r>
              <a:rPr lang="en-US" dirty="0"/>
              <a:t>), improves attentional capacity and cognitive functioning (Kaplan </a:t>
            </a:r>
            <a:r>
              <a:rPr lang="en-US" u="sng" dirty="0">
                <a:hlinkClick r:id="rId3"/>
              </a:rPr>
              <a:t>1995</a:t>
            </a:r>
            <a:r>
              <a:rPr lang="en-US" dirty="0"/>
              <a:t>; Berto </a:t>
            </a:r>
            <a:r>
              <a:rPr lang="en-US" u="sng" dirty="0">
                <a:hlinkClick r:id="rId5"/>
              </a:rPr>
              <a:t>2005</a:t>
            </a:r>
            <a:r>
              <a:rPr lang="en-US" dirty="0"/>
              <a:t>; Berman et al. </a:t>
            </a:r>
            <a:r>
              <a:rPr lang="en-US" u="sng" dirty="0">
                <a:hlinkClick r:id="rId6"/>
              </a:rPr>
              <a:t>2008</a:t>
            </a:r>
            <a:r>
              <a:rPr lang="en-US" dirty="0"/>
              <a:t>), increases concentration and impulse control in children and adults with attention deficit hyperactivity disorder (ADHD) (Kuo and Taylor </a:t>
            </a:r>
            <a:r>
              <a:rPr lang="en-US" u="sng" dirty="0">
                <a:hlinkClick r:id="rId7"/>
              </a:rPr>
              <a:t>2004</a:t>
            </a:r>
            <a:r>
              <a:rPr lang="en-US" dirty="0"/>
              <a:t>), reduces physical pain and speeds up healing (</a:t>
            </a:r>
            <a:r>
              <a:rPr lang="en-US" dirty="0" err="1"/>
              <a:t>Lechtzin</a:t>
            </a:r>
            <a:r>
              <a:rPr lang="en-US" dirty="0"/>
              <a:t> et al. </a:t>
            </a:r>
            <a:r>
              <a:rPr lang="en-US" u="sng" dirty="0">
                <a:hlinkClick r:id="rId8"/>
              </a:rPr>
              <a:t>2010</a:t>
            </a:r>
            <a:r>
              <a:rPr lang="en-US" dirty="0"/>
              <a:t>; Ulrich </a:t>
            </a:r>
            <a:r>
              <a:rPr lang="en-US" u="sng" dirty="0">
                <a:hlinkClick r:id="rId9"/>
              </a:rPr>
              <a:t>1984</a:t>
            </a:r>
            <a:r>
              <a:rPr lang="en-US" dirty="0"/>
              <a:t>), improves job satisfaction and productivity (</a:t>
            </a:r>
            <a:r>
              <a:rPr lang="en-US" dirty="0" err="1"/>
              <a:t>Dravigne</a:t>
            </a:r>
            <a:r>
              <a:rPr lang="en-US" dirty="0"/>
              <a:t> et al. </a:t>
            </a:r>
            <a:r>
              <a:rPr lang="en-US" u="sng" dirty="0">
                <a:hlinkClick r:id="rId10"/>
              </a:rPr>
              <a:t>2008</a:t>
            </a:r>
            <a:r>
              <a:rPr lang="en-US" dirty="0"/>
              <a:t>; Taylor et al. </a:t>
            </a:r>
            <a:r>
              <a:rPr lang="en-US" u="sng" dirty="0">
                <a:hlinkClick r:id="rId11"/>
              </a:rPr>
              <a:t>2001</a:t>
            </a:r>
            <a:r>
              <a:rPr lang="en-US" dirty="0"/>
              <a:t>), lifts mood (Hull and Michael </a:t>
            </a:r>
            <a:r>
              <a:rPr lang="en-US" u="sng" dirty="0">
                <a:hlinkClick r:id="rId4"/>
              </a:rPr>
              <a:t>1994</a:t>
            </a:r>
            <a:r>
              <a:rPr lang="en-US" dirty="0"/>
              <a:t>), and reduces risk of morbidity (Maas et al. </a:t>
            </a:r>
            <a:r>
              <a:rPr lang="en-US" u="sng" dirty="0">
                <a:hlinkClick r:id="rId12"/>
              </a:rPr>
              <a:t>2009b</a:t>
            </a:r>
            <a:r>
              <a:rPr lang="en-US" dirty="0"/>
              <a:t>). Growing research in this area supports a significant link between spending time in a natural environment and high levels of psychological, emotional, physical and spiritual well-being (Burls </a:t>
            </a:r>
            <a:r>
              <a:rPr lang="en-US" u="sng" dirty="0">
                <a:hlinkClick r:id="rId13"/>
              </a:rPr>
              <a:t>2007</a:t>
            </a:r>
            <a:r>
              <a:rPr lang="en-US" dirty="0"/>
              <a:t>; Louv </a:t>
            </a:r>
            <a:r>
              <a:rPr lang="en-US" u="sng" dirty="0">
                <a:hlinkClick r:id="rId14"/>
              </a:rPr>
              <a:t>2008</a:t>
            </a:r>
            <a:r>
              <a:rPr lang="en-US" dirty="0"/>
              <a:t>; Pryor et al. </a:t>
            </a:r>
            <a:r>
              <a:rPr lang="en-US" u="sng" dirty="0">
                <a:hlinkClick r:id="rId15"/>
              </a:rPr>
              <a:t>2006</a:t>
            </a:r>
            <a:r>
              <a:rPr lang="en-US" dirty="0"/>
              <a:t>; Wilson </a:t>
            </a:r>
            <a:r>
              <a:rPr lang="en-US" u="sng" dirty="0">
                <a:hlinkClick r:id="rId16"/>
              </a:rPr>
              <a:t>1984</a:t>
            </a:r>
            <a:r>
              <a:rPr lang="en-US" dirty="0"/>
              <a:t>).</a:t>
            </a:r>
          </a:p>
        </p:txBody>
      </p:sp>
      <p:sp>
        <p:nvSpPr>
          <p:cNvPr id="4" name="Slide Number Placeholder 3"/>
          <p:cNvSpPr>
            <a:spLocks noGrp="1"/>
          </p:cNvSpPr>
          <p:nvPr>
            <p:ph type="sldNum" sz="quarter" idx="5"/>
          </p:nvPr>
        </p:nvSpPr>
        <p:spPr/>
        <p:txBody>
          <a:bodyPr/>
          <a:lstStyle/>
          <a:p>
            <a:fld id="{DDDAF2D7-A4BB-43B7-81E4-975608D35C18}" type="slidenum">
              <a:rPr lang="en-GB"/>
              <a:t>36</a:t>
            </a:fld>
            <a:endParaRPr lang="en-GB"/>
          </a:p>
        </p:txBody>
      </p:sp>
    </p:spTree>
    <p:extLst>
      <p:ext uri="{BB962C8B-B14F-4D97-AF65-F5344CB8AC3E}">
        <p14:creationId xmlns:p14="http://schemas.microsoft.com/office/powerpoint/2010/main" val="28656337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meta-analysis of 10 studies involving 1,252 participants, Barton and Pretty (</a:t>
            </a:r>
            <a:r>
              <a:rPr lang="en-US" u="sng" dirty="0">
                <a:hlinkClick r:id="rId3"/>
              </a:rPr>
              <a:t>2010</a:t>
            </a:r>
            <a:r>
              <a:rPr lang="en-US" dirty="0"/>
              <a:t>) found that green exercise improved self-esteem and mood significantly more than non-green exercise. In fact, every type of green activity analyzed (i.e., walking, gardening, cycling, fishing, boating, horseback-riding, and farming) improved self-esteem and mood. In another study, Pretty et al. (</a:t>
            </a:r>
            <a:r>
              <a:rPr lang="en-US" u="sng" dirty="0">
                <a:hlinkClick r:id="rId4"/>
              </a:rPr>
              <a:t>2006</a:t>
            </a:r>
            <a:r>
              <a:rPr lang="en-US" dirty="0"/>
              <a:t>) found that 90 % of the participants had increased self-esteem after walking in a natural setting, while 44 % of those who walked inside a shopping center experienced reduced levels of self-esteem. In a study exploring the influence of nature on depression, Pretty et al. (</a:t>
            </a:r>
            <a:r>
              <a:rPr lang="en-US" u="sng" dirty="0">
                <a:hlinkClick r:id="rId5"/>
              </a:rPr>
              <a:t>2007</a:t>
            </a:r>
            <a:r>
              <a:rPr lang="en-US" dirty="0"/>
              <a:t>) observed that 71 % of those who participated in a daily walk around a public park containing woodlands, grasslands, and lakes experienced significantly less depression than those who walked inside a shopping center. The same authors suggest that a daily dose of walking outside could be as effective as taking antidepressant drugs for treating mild to moderate depression.</a:t>
            </a:r>
          </a:p>
        </p:txBody>
      </p:sp>
      <p:sp>
        <p:nvSpPr>
          <p:cNvPr id="4" name="Slide Number Placeholder 3"/>
          <p:cNvSpPr>
            <a:spLocks noGrp="1"/>
          </p:cNvSpPr>
          <p:nvPr>
            <p:ph type="sldNum" sz="quarter" idx="5"/>
          </p:nvPr>
        </p:nvSpPr>
        <p:spPr/>
        <p:txBody>
          <a:bodyPr/>
          <a:lstStyle/>
          <a:p>
            <a:fld id="{DDDAF2D7-A4BB-43B7-81E4-975608D35C18}" type="slidenum">
              <a:rPr lang="en-GB"/>
              <a:t>37</a:t>
            </a:fld>
            <a:endParaRPr lang="en-GB"/>
          </a:p>
        </p:txBody>
      </p:sp>
    </p:spTree>
    <p:extLst>
      <p:ext uri="{BB962C8B-B14F-4D97-AF65-F5344CB8AC3E}">
        <p14:creationId xmlns:p14="http://schemas.microsoft.com/office/powerpoint/2010/main" val="270554191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38</a:t>
            </a:fld>
            <a:endParaRPr lang="en-GB"/>
          </a:p>
        </p:txBody>
      </p:sp>
    </p:spTree>
    <p:extLst>
      <p:ext uri="{BB962C8B-B14F-4D97-AF65-F5344CB8AC3E}">
        <p14:creationId xmlns:p14="http://schemas.microsoft.com/office/powerpoint/2010/main" val="25101467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39</a:t>
            </a:fld>
            <a:endParaRPr lang="en-GB"/>
          </a:p>
        </p:txBody>
      </p:sp>
    </p:spTree>
    <p:extLst>
      <p:ext uri="{BB962C8B-B14F-4D97-AF65-F5344CB8AC3E}">
        <p14:creationId xmlns:p14="http://schemas.microsoft.com/office/powerpoint/2010/main" val="289144790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40</a:t>
            </a:fld>
            <a:endParaRPr lang="en-GB"/>
          </a:p>
        </p:txBody>
      </p:sp>
    </p:spTree>
    <p:extLst>
      <p:ext uri="{BB962C8B-B14F-4D97-AF65-F5344CB8AC3E}">
        <p14:creationId xmlns:p14="http://schemas.microsoft.com/office/powerpoint/2010/main" val="19627044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41</a:t>
            </a:fld>
            <a:endParaRPr lang="en-GB"/>
          </a:p>
        </p:txBody>
      </p:sp>
    </p:spTree>
    <p:extLst>
      <p:ext uri="{BB962C8B-B14F-4D97-AF65-F5344CB8AC3E}">
        <p14:creationId xmlns:p14="http://schemas.microsoft.com/office/powerpoint/2010/main" val="339989144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42</a:t>
            </a:fld>
            <a:endParaRPr lang="en-GB"/>
          </a:p>
        </p:txBody>
      </p:sp>
    </p:spTree>
    <p:extLst>
      <p:ext uri="{BB962C8B-B14F-4D97-AF65-F5344CB8AC3E}">
        <p14:creationId xmlns:p14="http://schemas.microsoft.com/office/powerpoint/2010/main" val="14912367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43</a:t>
            </a:fld>
            <a:endParaRPr lang="en-GB"/>
          </a:p>
        </p:txBody>
      </p:sp>
    </p:spTree>
    <p:extLst>
      <p:ext uri="{BB962C8B-B14F-4D97-AF65-F5344CB8AC3E}">
        <p14:creationId xmlns:p14="http://schemas.microsoft.com/office/powerpoint/2010/main" val="279266103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44</a:t>
            </a:fld>
            <a:endParaRPr lang="en-GB"/>
          </a:p>
        </p:txBody>
      </p:sp>
    </p:spTree>
    <p:extLst>
      <p:ext uri="{BB962C8B-B14F-4D97-AF65-F5344CB8AC3E}">
        <p14:creationId xmlns:p14="http://schemas.microsoft.com/office/powerpoint/2010/main" val="417989021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45</a:t>
            </a:fld>
            <a:endParaRPr lang="en-GB"/>
          </a:p>
        </p:txBody>
      </p:sp>
    </p:spTree>
    <p:extLst>
      <p:ext uri="{BB962C8B-B14F-4D97-AF65-F5344CB8AC3E}">
        <p14:creationId xmlns:p14="http://schemas.microsoft.com/office/powerpoint/2010/main" val="316176348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DAF2D7-A4BB-43B7-81E4-975608D35C18}" type="slidenum">
              <a:rPr lang="en-GB" smtClean="0"/>
              <a:t>46</a:t>
            </a:fld>
            <a:endParaRPr lang="en-GB"/>
          </a:p>
        </p:txBody>
      </p:sp>
    </p:spTree>
    <p:extLst>
      <p:ext uri="{BB962C8B-B14F-4D97-AF65-F5344CB8AC3E}">
        <p14:creationId xmlns:p14="http://schemas.microsoft.com/office/powerpoint/2010/main" val="3274485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10/17/2024</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324283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10/17/2024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11858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10/17/2024</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59775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10/17/2024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1858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10/17/2024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13136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10/17/2024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9585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9078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10/17/2024</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683449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10/17/2024</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351425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10/17/2024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12481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10/17/2024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59353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10/17/2024</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816954564"/>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1" r:id="rId5"/>
    <p:sldLayoutId id="2147483826" r:id="rId6"/>
    <p:sldLayoutId id="2147483827" r:id="rId7"/>
    <p:sldLayoutId id="2147483828" r:id="rId8"/>
    <p:sldLayoutId id="2147483829" r:id="rId9"/>
    <p:sldLayoutId id="2147483830" r:id="rId10"/>
    <p:sldLayoutId id="2147483832"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minded.org.uk/"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44CD9EC-C37F-45A3-9A2B-902ABBA09B23}"/>
              </a:ext>
            </a:extLst>
          </p:cNvPr>
          <p:cNvPicPr>
            <a:picLocks noChangeAspect="1"/>
          </p:cNvPicPr>
          <p:nvPr/>
        </p:nvPicPr>
        <p:blipFill rotWithShape="1">
          <a:blip r:embed="rId3">
            <a:alphaModFix amt="45000"/>
          </a:blip>
          <a:srcRect t="11371" b="4360"/>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txBody>
          <a:bodyPr/>
          <a:lstStyle/>
          <a:p>
            <a:endParaRPr lang="en-GB"/>
          </a:p>
        </p:txBody>
      </p:sp>
      <p:sp>
        <p:nvSpPr>
          <p:cNvPr id="2" name="Title 1"/>
          <p:cNvSpPr>
            <a:spLocks noGrp="1"/>
          </p:cNvSpPr>
          <p:nvPr>
            <p:ph type="ctrTitle"/>
          </p:nvPr>
        </p:nvSpPr>
        <p:spPr>
          <a:xfrm>
            <a:off x="1769532" y="2091263"/>
            <a:ext cx="8652938" cy="2461504"/>
          </a:xfrm>
        </p:spPr>
        <p:txBody>
          <a:bodyPr>
            <a:normAutofit/>
          </a:bodyPr>
          <a:lstStyle/>
          <a:p>
            <a:r>
              <a:rPr lang="en-GB" sz="4800">
                <a:cs typeface="Calibri Light"/>
              </a:rPr>
              <a:t>Working therapeutically with young people</a:t>
            </a:r>
          </a:p>
        </p:txBody>
      </p:sp>
      <p:sp>
        <p:nvSpPr>
          <p:cNvPr id="3" name="Subtitle 2"/>
          <p:cNvSpPr>
            <a:spLocks noGrp="1"/>
          </p:cNvSpPr>
          <p:nvPr>
            <p:ph type="subTitle" idx="1"/>
          </p:nvPr>
        </p:nvSpPr>
        <p:spPr>
          <a:xfrm>
            <a:off x="1769532" y="4623127"/>
            <a:ext cx="8655200" cy="457201"/>
          </a:xfrm>
        </p:spPr>
        <p:txBody>
          <a:bodyPr>
            <a:normAutofit/>
          </a:bodyPr>
          <a:lstStyle/>
          <a:p>
            <a:endParaRPr lang="en-GB">
              <a:solidFill>
                <a:schemeClr val="tx1"/>
              </a:solidFill>
            </a:endParaRPr>
          </a:p>
        </p:txBody>
      </p:sp>
      <p:sp>
        <p:nvSpPr>
          <p:cNvPr id="30" name="Rectangle 29">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txBody>
          <a:bodyPr/>
          <a:lstStyle/>
          <a:p>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FAEBC98-E123-4DE9-AEA5-47AAB1BE059D}"/>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AIMS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5F280572-4191-4433-BA12-83A49DA5E95E}"/>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dirty="0"/>
              <a:t>To become familiar with some therapeutic approaches when working with adolescents. </a:t>
            </a:r>
            <a:endParaRPr lang="en-GB" sz="2000"/>
          </a:p>
          <a:p>
            <a:r>
              <a:rPr lang="en-GB" sz="2000" dirty="0"/>
              <a:t>To briefly look at the referral system and to be introduced to the CAMHS service.</a:t>
            </a:r>
          </a:p>
          <a:p>
            <a:r>
              <a:rPr lang="en-GB" sz="2000" dirty="0"/>
              <a:t>To look at supporting adolescents and encouraging self-care and healthy relationships.</a:t>
            </a:r>
          </a:p>
        </p:txBody>
      </p:sp>
    </p:spTree>
    <p:extLst>
      <p:ext uri="{BB962C8B-B14F-4D97-AF65-F5344CB8AC3E}">
        <p14:creationId xmlns:p14="http://schemas.microsoft.com/office/powerpoint/2010/main" val="3879707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6655F-89A3-439B-9DA0-B5C594954288}"/>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E83BB53F-7506-4522-AD3E-8AB5893F0DEC}"/>
              </a:ext>
            </a:extLst>
          </p:cNvPr>
          <p:cNvSpPr>
            <a:spLocks noGrp="1"/>
          </p:cNvSpPr>
          <p:nvPr>
            <p:ph idx="1"/>
          </p:nvPr>
        </p:nvSpPr>
        <p:spPr/>
        <p:txBody>
          <a:bodyPr vert="horz" lIns="91440" tIns="45720" rIns="91440" bIns="45720" rtlCol="0" anchor="t">
            <a:normAutofit/>
          </a:bodyPr>
          <a:lstStyle/>
          <a:p>
            <a:r>
              <a:rPr lang="en-GB"/>
              <a:t>Trained as a teacher &gt; foster care work &gt; psychotherapeutic practitioner and lecturer in Counselling and Psychotherapeutic practice.</a:t>
            </a:r>
          </a:p>
          <a:p>
            <a:pPr>
              <a:buClr>
                <a:srgbClr val="262626"/>
              </a:buClr>
            </a:pPr>
            <a:r>
              <a:rPr lang="en-GB"/>
              <a:t>Work with children, young people and adults</a:t>
            </a:r>
          </a:p>
          <a:p>
            <a:pPr>
              <a:buClr>
                <a:srgbClr val="262626"/>
              </a:buClr>
            </a:pPr>
            <a:r>
              <a:rPr lang="en-GB"/>
              <a:t>Work involves talking therapy, as well as creative therapies, such as sand play, therapeutic play techniques and story-telling within the therapeutic space.</a:t>
            </a:r>
          </a:p>
          <a:p>
            <a:pPr>
              <a:buClr>
                <a:srgbClr val="262626"/>
              </a:buClr>
            </a:pPr>
            <a:r>
              <a:rPr lang="en-GB"/>
              <a:t>Approach: Humanistic: Person-Centred Counselling, Gestalt and Emotion-Focused Therapy, which allows the integration of attachment theory, working with childhood experiences and looking at underpinning emotions related to experiences involving shame and trauma.</a:t>
            </a:r>
          </a:p>
        </p:txBody>
      </p:sp>
    </p:spTree>
    <p:extLst>
      <p:ext uri="{BB962C8B-B14F-4D97-AF65-F5344CB8AC3E}">
        <p14:creationId xmlns:p14="http://schemas.microsoft.com/office/powerpoint/2010/main" val="3934656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A close up of a flower&#10;&#10;Description automatically generated">
            <a:extLst>
              <a:ext uri="{FF2B5EF4-FFF2-40B4-BE49-F238E27FC236}">
                <a16:creationId xmlns:a16="http://schemas.microsoft.com/office/drawing/2014/main" id="{CEDFADF4-329D-4A56-8822-57A307EB3144}"/>
              </a:ext>
            </a:extLst>
          </p:cNvPr>
          <p:cNvPicPr>
            <a:picLocks noChangeAspect="1"/>
          </p:cNvPicPr>
          <p:nvPr/>
        </p:nvPicPr>
        <p:blipFill rotWithShape="1">
          <a:blip r:embed="rId3"/>
          <a:srcRect l="39098" r="2" b="2"/>
          <a:stretch/>
        </p:blipFill>
        <p:spPr>
          <a:xfrm>
            <a:off x="424928" y="419292"/>
            <a:ext cx="5522976" cy="6053328"/>
          </a:xfrm>
          <a:prstGeom prst="rect">
            <a:avLst/>
          </a:prstGeom>
        </p:spPr>
      </p:pic>
      <p:sp>
        <p:nvSpPr>
          <p:cNvPr id="27" name="Rectangle 26">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07A98-CA9F-4D61-99D7-EC1CD73F111E}"/>
              </a:ext>
            </a:extLst>
          </p:cNvPr>
          <p:cNvSpPr>
            <a:spLocks noGrp="1"/>
          </p:cNvSpPr>
          <p:nvPr>
            <p:ph type="title"/>
          </p:nvPr>
        </p:nvSpPr>
        <p:spPr>
          <a:xfrm>
            <a:off x="6846137" y="727626"/>
            <a:ext cx="4602152" cy="1718225"/>
          </a:xfrm>
        </p:spPr>
        <p:txBody>
          <a:bodyPr>
            <a:normAutofit/>
          </a:bodyPr>
          <a:lstStyle/>
          <a:p>
            <a:r>
              <a:rPr lang="en-GB"/>
              <a:t>Person-Centred Approach</a:t>
            </a:r>
          </a:p>
        </p:txBody>
      </p:sp>
      <p:sp>
        <p:nvSpPr>
          <p:cNvPr id="3" name="Content Placeholder 2">
            <a:extLst>
              <a:ext uri="{FF2B5EF4-FFF2-40B4-BE49-F238E27FC236}">
                <a16:creationId xmlns:a16="http://schemas.microsoft.com/office/drawing/2014/main" id="{9FA50BDA-44FD-42A9-83BC-6CBE4E32A315}"/>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a:t>You have a clear foundation of the Carl Rogers' Person-Centred Approach.</a:t>
            </a:r>
            <a:endParaRPr lang="en-US"/>
          </a:p>
          <a:p>
            <a:r>
              <a:rPr lang="en-GB"/>
              <a:t>You know that this is a non-directive form of therapy and that it facilitates autonomy in the young person.</a:t>
            </a:r>
          </a:p>
          <a:p>
            <a:r>
              <a:rPr lang="en-GB"/>
              <a:t>The person-centred approach recognises that the individual has an intrinsic understanding of what they need for self-healing and growth.</a:t>
            </a:r>
          </a:p>
          <a:p>
            <a:r>
              <a:rPr lang="en-GB"/>
              <a:t>Self and the Self-concept. These are subjective concepts, understood in a subjective phenomenological world view. </a:t>
            </a:r>
          </a:p>
        </p:txBody>
      </p:sp>
    </p:spTree>
    <p:extLst>
      <p:ext uri="{BB962C8B-B14F-4D97-AF65-F5344CB8AC3E}">
        <p14:creationId xmlns:p14="http://schemas.microsoft.com/office/powerpoint/2010/main" val="3094959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890DB48-571F-4555-8C4A-ADE03C0A6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232E1-1881-48E8-B248-DE5AE360B05C}"/>
              </a:ext>
            </a:extLst>
          </p:cNvPr>
          <p:cNvSpPr>
            <a:spLocks noGrp="1"/>
          </p:cNvSpPr>
          <p:nvPr>
            <p:ph type="title"/>
          </p:nvPr>
        </p:nvSpPr>
        <p:spPr>
          <a:xfrm>
            <a:off x="644884" y="1168400"/>
            <a:ext cx="3270624" cy="4521200"/>
          </a:xfrm>
        </p:spPr>
        <p:txBody>
          <a:bodyPr>
            <a:normAutofit/>
          </a:bodyPr>
          <a:lstStyle/>
          <a:p>
            <a:r>
              <a:rPr lang="en-GB" sz="4000">
                <a:solidFill>
                  <a:schemeClr val="tx1"/>
                </a:solidFill>
              </a:rPr>
              <a:t>The Core Conditions</a:t>
            </a:r>
            <a:endParaRPr lang="en-US" sz="4000">
              <a:solidFill>
                <a:schemeClr val="tx1"/>
              </a:solidFill>
            </a:endParaRPr>
          </a:p>
        </p:txBody>
      </p:sp>
      <p:sp>
        <p:nvSpPr>
          <p:cNvPr id="10" name="Rectangle 9">
            <a:extLst>
              <a:ext uri="{FF2B5EF4-FFF2-40B4-BE49-F238E27FC236}">
                <a16:creationId xmlns:a16="http://schemas.microsoft.com/office/drawing/2014/main" id="{C0A3D0E9-F0EC-4889-8704-20D62BD71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568" y="0"/>
            <a:ext cx="7966432" cy="6858000"/>
          </a:xfrm>
          <a:prstGeom prst="rect">
            <a:avLst/>
          </a:prstGeom>
          <a:solidFill>
            <a:schemeClr val="accent1"/>
          </a:solidFill>
          <a:ln w="6350" cap="sq" cmpd="sng" algn="ctr">
            <a:noFill/>
            <a:prstDash val="solid"/>
            <a:miter lim="800000"/>
          </a:ln>
          <a:effectLst/>
        </p:spPr>
        <p:style>
          <a:lnRef idx="0">
            <a:scrgbClr r="0" g="0" b="0"/>
          </a:lnRef>
          <a:fillRef idx="1002">
            <a:schemeClr val="lt1"/>
          </a:fillRef>
          <a:effectRef idx="0">
            <a:scrgbClr r="0" g="0" b="0"/>
          </a:effectRef>
          <a:fontRef idx="major"/>
        </p:style>
        <p:txBody>
          <a:bodyPr/>
          <a:lstStyle/>
          <a:p>
            <a:endParaRPr lang="en-GB"/>
          </a:p>
        </p:txBody>
      </p:sp>
      <p:sp>
        <p:nvSpPr>
          <p:cNvPr id="12" name="Rectangle 11">
            <a:extLst>
              <a:ext uri="{FF2B5EF4-FFF2-40B4-BE49-F238E27FC236}">
                <a16:creationId xmlns:a16="http://schemas.microsoft.com/office/drawing/2014/main" id="{F736D679-B037-43B8-A67C-D8D491F7A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0451" y="643468"/>
            <a:ext cx="6676665" cy="5571064"/>
          </a:xfrm>
          <a:prstGeom prst="rect">
            <a:avLst/>
          </a:prstGeom>
          <a:solidFill>
            <a:srgbClr val="FFFFFF"/>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45DD412-4B8E-4F4E-8164-15667C4EA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3520" y="726948"/>
            <a:ext cx="6510528" cy="540410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2C0D6D-23EA-4CBB-B382-172FA593E09B}"/>
              </a:ext>
            </a:extLst>
          </p:cNvPr>
          <p:cNvSpPr>
            <a:spLocks noGrp="1"/>
          </p:cNvSpPr>
          <p:nvPr>
            <p:ph idx="1"/>
          </p:nvPr>
        </p:nvSpPr>
        <p:spPr>
          <a:xfrm>
            <a:off x="5596986" y="1364328"/>
            <a:ext cx="5223595" cy="4123257"/>
          </a:xfrm>
        </p:spPr>
        <p:txBody>
          <a:bodyPr vert="horz" lIns="91440" tIns="45720" rIns="91440" bIns="45720" rtlCol="0" anchor="ctr">
            <a:normAutofit/>
          </a:bodyPr>
          <a:lstStyle/>
          <a:p>
            <a:pPr>
              <a:lnSpc>
                <a:spcPct val="90000"/>
              </a:lnSpc>
            </a:pPr>
            <a:r>
              <a:rPr lang="en-GB" sz="2000">
                <a:solidFill>
                  <a:schemeClr val="tx1">
                    <a:lumMod val="85000"/>
                    <a:lumOff val="15000"/>
                  </a:schemeClr>
                </a:solidFill>
              </a:rPr>
              <a:t>Six 'necessary and sufficient' conditions required for therapeutic change:</a:t>
            </a:r>
            <a:endParaRPr lang="en-US" sz="2000">
              <a:solidFill>
                <a:schemeClr val="tx1">
                  <a:lumMod val="85000"/>
                  <a:lumOff val="15000"/>
                </a:schemeClr>
              </a:solidFill>
            </a:endParaRPr>
          </a:p>
          <a:p>
            <a:pPr marL="274320" lvl="1" indent="0">
              <a:lnSpc>
                <a:spcPct val="90000"/>
              </a:lnSpc>
              <a:buNone/>
            </a:pPr>
            <a:r>
              <a:rPr lang="en-GB" sz="2000">
                <a:solidFill>
                  <a:schemeClr val="tx1">
                    <a:lumMod val="85000"/>
                    <a:lumOff val="15000"/>
                  </a:schemeClr>
                </a:solidFill>
              </a:rPr>
              <a:t>1. Two people in </a:t>
            </a:r>
            <a:r>
              <a:rPr lang="en-GB" sz="2000" i="1">
                <a:solidFill>
                  <a:schemeClr val="tx1">
                    <a:lumMod val="85000"/>
                    <a:lumOff val="15000"/>
                  </a:schemeClr>
                </a:solidFill>
              </a:rPr>
              <a:t>psychological contact</a:t>
            </a:r>
          </a:p>
          <a:p>
            <a:pPr marL="274320" lvl="1" indent="0">
              <a:lnSpc>
                <a:spcPct val="90000"/>
              </a:lnSpc>
              <a:buNone/>
            </a:pPr>
            <a:r>
              <a:rPr lang="en-GB" sz="2000">
                <a:solidFill>
                  <a:schemeClr val="tx1">
                    <a:lumMod val="85000"/>
                    <a:lumOff val="15000"/>
                  </a:schemeClr>
                </a:solidFill>
              </a:rPr>
              <a:t>2. The client is in a state of </a:t>
            </a:r>
            <a:r>
              <a:rPr lang="en-GB" sz="2000" i="1">
                <a:solidFill>
                  <a:schemeClr val="tx1">
                    <a:lumMod val="85000"/>
                    <a:lumOff val="15000"/>
                  </a:schemeClr>
                </a:solidFill>
              </a:rPr>
              <a:t>incongruence</a:t>
            </a:r>
          </a:p>
          <a:p>
            <a:pPr marL="274320" lvl="1" indent="0">
              <a:lnSpc>
                <a:spcPct val="90000"/>
              </a:lnSpc>
              <a:buNone/>
            </a:pPr>
            <a:r>
              <a:rPr lang="en-GB" sz="2000">
                <a:solidFill>
                  <a:srgbClr val="00B0F0"/>
                </a:solidFill>
              </a:rPr>
              <a:t>3. The therapist is </a:t>
            </a:r>
            <a:r>
              <a:rPr lang="en-GB" sz="2000" i="1">
                <a:solidFill>
                  <a:srgbClr val="00B0F0"/>
                </a:solidFill>
              </a:rPr>
              <a:t>congruent</a:t>
            </a:r>
            <a:r>
              <a:rPr lang="en-GB" sz="2000">
                <a:solidFill>
                  <a:srgbClr val="00B0F0"/>
                </a:solidFill>
              </a:rPr>
              <a:t> or </a:t>
            </a:r>
            <a:r>
              <a:rPr lang="en-GB" sz="2000" i="1">
                <a:solidFill>
                  <a:srgbClr val="00B0F0"/>
                </a:solidFill>
              </a:rPr>
              <a:t>integrated</a:t>
            </a:r>
          </a:p>
          <a:p>
            <a:pPr marL="274320" lvl="1" indent="0">
              <a:lnSpc>
                <a:spcPct val="90000"/>
              </a:lnSpc>
              <a:buNone/>
            </a:pPr>
            <a:r>
              <a:rPr lang="en-GB" sz="2000">
                <a:solidFill>
                  <a:srgbClr val="00B0F0"/>
                </a:solidFill>
              </a:rPr>
              <a:t>4. The therapist experiences </a:t>
            </a:r>
            <a:r>
              <a:rPr lang="en-GB" sz="2000" i="1">
                <a:solidFill>
                  <a:srgbClr val="00B0F0"/>
                </a:solidFill>
              </a:rPr>
              <a:t>unconditional positive regard</a:t>
            </a:r>
            <a:r>
              <a:rPr lang="en-GB" sz="2000">
                <a:solidFill>
                  <a:srgbClr val="00B0F0"/>
                </a:solidFill>
              </a:rPr>
              <a:t> for the client</a:t>
            </a:r>
          </a:p>
          <a:p>
            <a:pPr marL="274320" lvl="1" indent="0">
              <a:lnSpc>
                <a:spcPct val="90000"/>
              </a:lnSpc>
              <a:buNone/>
            </a:pPr>
            <a:r>
              <a:rPr lang="en-GB" sz="2000">
                <a:solidFill>
                  <a:srgbClr val="00B0F0"/>
                </a:solidFill>
              </a:rPr>
              <a:t>5. The therapist experiences </a:t>
            </a:r>
            <a:r>
              <a:rPr lang="en-GB" sz="2000" i="1">
                <a:solidFill>
                  <a:srgbClr val="00B0F0"/>
                </a:solidFill>
              </a:rPr>
              <a:t>empathic understanding</a:t>
            </a:r>
            <a:r>
              <a:rPr lang="en-GB" sz="2000">
                <a:solidFill>
                  <a:srgbClr val="00B0F0"/>
                </a:solidFill>
              </a:rPr>
              <a:t> of the client's internal frame of reference</a:t>
            </a:r>
          </a:p>
          <a:p>
            <a:pPr marL="274320" lvl="1" indent="0">
              <a:lnSpc>
                <a:spcPct val="90000"/>
              </a:lnSpc>
              <a:buNone/>
            </a:pPr>
            <a:r>
              <a:rPr lang="en-GB" sz="2000">
                <a:solidFill>
                  <a:schemeClr val="tx1">
                    <a:lumMod val="85000"/>
                    <a:lumOff val="15000"/>
                  </a:schemeClr>
                </a:solidFill>
              </a:rPr>
              <a:t>6. Communication of Empathy and UPR is to a minimal degree communicated.</a:t>
            </a:r>
          </a:p>
        </p:txBody>
      </p:sp>
    </p:spTree>
    <p:extLst>
      <p:ext uri="{BB962C8B-B14F-4D97-AF65-F5344CB8AC3E}">
        <p14:creationId xmlns:p14="http://schemas.microsoft.com/office/powerpoint/2010/main" val="945039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8">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tanding in front of a window&#10;&#10;Description automatically generated">
            <a:extLst>
              <a:ext uri="{FF2B5EF4-FFF2-40B4-BE49-F238E27FC236}">
                <a16:creationId xmlns:a16="http://schemas.microsoft.com/office/drawing/2014/main" id="{9F61952B-62D0-4BEE-92C8-4DC5FC7937C7}"/>
              </a:ext>
            </a:extLst>
          </p:cNvPr>
          <p:cNvPicPr>
            <a:picLocks noChangeAspect="1"/>
          </p:cNvPicPr>
          <p:nvPr/>
        </p:nvPicPr>
        <p:blipFill>
          <a:blip r:embed="rId3"/>
          <a:stretch>
            <a:fillRect/>
          </a:stretch>
        </p:blipFill>
        <p:spPr>
          <a:xfrm>
            <a:off x="727654" y="1644113"/>
            <a:ext cx="5367165" cy="3582582"/>
          </a:xfrm>
          <a:prstGeom prst="rect">
            <a:avLst/>
          </a:prstGeom>
        </p:spPr>
      </p:pic>
      <p:sp>
        <p:nvSpPr>
          <p:cNvPr id="25" name="Rectangle 20">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2">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323E6-BEC5-4D74-9382-C29B89A8A60E}"/>
              </a:ext>
            </a:extLst>
          </p:cNvPr>
          <p:cNvSpPr>
            <a:spLocks noGrp="1"/>
          </p:cNvSpPr>
          <p:nvPr>
            <p:ph type="title"/>
          </p:nvPr>
        </p:nvSpPr>
        <p:spPr>
          <a:xfrm>
            <a:off x="7064082" y="642594"/>
            <a:ext cx="4472921" cy="1371600"/>
          </a:xfrm>
        </p:spPr>
        <p:txBody>
          <a:bodyPr>
            <a:normAutofit/>
          </a:bodyPr>
          <a:lstStyle/>
          <a:p>
            <a:r>
              <a:rPr lang="en-GB"/>
              <a:t>Congruence and YP</a:t>
            </a:r>
            <a:endParaRPr lang="en-US"/>
          </a:p>
        </p:txBody>
      </p:sp>
      <p:sp>
        <p:nvSpPr>
          <p:cNvPr id="3" name="Content Placeholder 2">
            <a:extLst>
              <a:ext uri="{FF2B5EF4-FFF2-40B4-BE49-F238E27FC236}">
                <a16:creationId xmlns:a16="http://schemas.microsoft.com/office/drawing/2014/main" id="{7113A174-0A42-4376-B14B-5EBF4E4513BD}"/>
              </a:ext>
            </a:extLst>
          </p:cNvPr>
          <p:cNvSpPr>
            <a:spLocks noGrp="1"/>
          </p:cNvSpPr>
          <p:nvPr>
            <p:ph idx="1"/>
          </p:nvPr>
        </p:nvSpPr>
        <p:spPr>
          <a:xfrm>
            <a:off x="7064082" y="2103120"/>
            <a:ext cx="4472922" cy="3931920"/>
          </a:xfrm>
        </p:spPr>
        <p:txBody>
          <a:bodyPr vert="horz" lIns="91440" tIns="45720" rIns="91440" bIns="45720" rtlCol="0" anchor="t">
            <a:normAutofit/>
          </a:bodyPr>
          <a:lstStyle/>
          <a:p>
            <a:pPr>
              <a:lnSpc>
                <a:spcPct val="90000"/>
              </a:lnSpc>
            </a:pPr>
            <a:r>
              <a:rPr lang="en-GB"/>
              <a:t>When working with Young People the most important element of the work is the relationship. Young People will not open up if they do not have trust in you.</a:t>
            </a:r>
          </a:p>
          <a:p>
            <a:pPr>
              <a:lnSpc>
                <a:spcPct val="90000"/>
              </a:lnSpc>
            </a:pPr>
            <a:r>
              <a:rPr lang="en-GB"/>
              <a:t>They need to explore places that might feel unsafe, traumatic, painful and challenging and they will only go to these places if they know that you are able to go with them with safety.</a:t>
            </a:r>
          </a:p>
          <a:p>
            <a:pPr>
              <a:lnSpc>
                <a:spcPct val="90000"/>
              </a:lnSpc>
            </a:pPr>
            <a:r>
              <a:rPr lang="en-GB"/>
              <a:t>Young people can see behind roles we might play. They will know if someone is not being genuine.</a:t>
            </a:r>
          </a:p>
          <a:p>
            <a:pPr>
              <a:lnSpc>
                <a:spcPct val="90000"/>
              </a:lnSpc>
            </a:pPr>
            <a:r>
              <a:rPr lang="en-GB"/>
              <a:t>Congruence, therefore, is central to work that we do with young people.</a:t>
            </a:r>
          </a:p>
        </p:txBody>
      </p:sp>
    </p:spTree>
    <p:extLst>
      <p:ext uri="{BB962C8B-B14F-4D97-AF65-F5344CB8AC3E}">
        <p14:creationId xmlns:p14="http://schemas.microsoft.com/office/powerpoint/2010/main" val="351151730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2E3493C-9EE5-40C5-9902-4A0416374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93C2DD8-0EC6-4B41-91E6-4A8E336AF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4" descr="A person posing for the camera&#10;&#10;Description automatically generated">
            <a:extLst>
              <a:ext uri="{FF2B5EF4-FFF2-40B4-BE49-F238E27FC236}">
                <a16:creationId xmlns:a16="http://schemas.microsoft.com/office/drawing/2014/main" id="{4298C080-B4CC-4F24-A449-C247723E3854}"/>
              </a:ext>
            </a:extLst>
          </p:cNvPr>
          <p:cNvPicPr>
            <a:picLocks noChangeAspect="1"/>
          </p:cNvPicPr>
          <p:nvPr/>
        </p:nvPicPr>
        <p:blipFill rotWithShape="1">
          <a:blip r:embed="rId3"/>
          <a:srcRect l="1977" r="4222" b="-2"/>
          <a:stretch/>
        </p:blipFill>
        <p:spPr>
          <a:xfrm>
            <a:off x="234696" y="237744"/>
            <a:ext cx="3996183" cy="6382512"/>
          </a:xfrm>
          <a:prstGeom prst="rect">
            <a:avLst/>
          </a:prstGeom>
        </p:spPr>
      </p:pic>
      <p:sp>
        <p:nvSpPr>
          <p:cNvPr id="37" name="Rectangle 36">
            <a:extLst>
              <a:ext uri="{FF2B5EF4-FFF2-40B4-BE49-F238E27FC236}">
                <a16:creationId xmlns:a16="http://schemas.microsoft.com/office/drawing/2014/main" id="{D5E3F933-FC69-4374-A35F-CF403653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1D849170-7B06-4156-8BC0-CB4540D2F0B3}"/>
              </a:ext>
            </a:extLst>
          </p:cNvPr>
          <p:cNvSpPr>
            <a:spLocks noGrp="1"/>
          </p:cNvSpPr>
          <p:nvPr>
            <p:ph type="title"/>
          </p:nvPr>
        </p:nvSpPr>
        <p:spPr>
          <a:xfrm>
            <a:off x="4965192" y="642593"/>
            <a:ext cx="6280826" cy="1746504"/>
          </a:xfrm>
        </p:spPr>
        <p:txBody>
          <a:bodyPr>
            <a:normAutofit/>
          </a:bodyPr>
          <a:lstStyle/>
          <a:p>
            <a:r>
              <a:rPr lang="en-GB"/>
              <a:t>Unconditional Positive Regard</a:t>
            </a:r>
          </a:p>
        </p:txBody>
      </p:sp>
      <p:sp>
        <p:nvSpPr>
          <p:cNvPr id="3" name="Content Placeholder 2">
            <a:extLst>
              <a:ext uri="{FF2B5EF4-FFF2-40B4-BE49-F238E27FC236}">
                <a16:creationId xmlns:a16="http://schemas.microsoft.com/office/drawing/2014/main" id="{3A528B05-0329-4844-AF3A-D75232E05D3A}"/>
              </a:ext>
            </a:extLst>
          </p:cNvPr>
          <p:cNvSpPr>
            <a:spLocks noGrp="1"/>
          </p:cNvSpPr>
          <p:nvPr>
            <p:ph idx="1"/>
          </p:nvPr>
        </p:nvSpPr>
        <p:spPr>
          <a:xfrm>
            <a:off x="4965192" y="2386584"/>
            <a:ext cx="6280826" cy="3648456"/>
          </a:xfrm>
        </p:spPr>
        <p:txBody>
          <a:bodyPr vert="horz" lIns="91440" tIns="45720" rIns="91440" bIns="45720" rtlCol="0" anchor="t">
            <a:normAutofit/>
          </a:bodyPr>
          <a:lstStyle/>
          <a:p>
            <a:pPr>
              <a:lnSpc>
                <a:spcPct val="90000"/>
              </a:lnSpc>
            </a:pPr>
            <a:r>
              <a:rPr lang="en-GB" sz="1400" dirty="0"/>
              <a:t>Adolescents are perhaps one of the most judged groups in society.</a:t>
            </a:r>
            <a:endParaRPr lang="en-US" sz="1400" dirty="0"/>
          </a:p>
          <a:p>
            <a:pPr>
              <a:lnSpc>
                <a:spcPct val="90000"/>
              </a:lnSpc>
            </a:pPr>
            <a:r>
              <a:rPr lang="en-GB" sz="1400" dirty="0"/>
              <a:t>Consider the early days of the  COVID19 pandemic, how often were young people blamed for the situation and their risky behaviours and gatherings?</a:t>
            </a:r>
          </a:p>
          <a:p>
            <a:pPr>
              <a:lnSpc>
                <a:spcPct val="90000"/>
              </a:lnSpc>
            </a:pPr>
            <a:r>
              <a:rPr lang="en-GB" sz="1400" dirty="0"/>
              <a:t>Young people are developing their identities, they are working out their own values, their moral compass, they are considering their own beliefs and ideas.</a:t>
            </a:r>
          </a:p>
          <a:p>
            <a:pPr>
              <a:lnSpc>
                <a:spcPct val="90000"/>
              </a:lnSpc>
            </a:pPr>
            <a:r>
              <a:rPr lang="en-GB" sz="1400" dirty="0"/>
              <a:t>Often these ideas are at odds with their environment or context. Therefore, conditionality is placed on them.</a:t>
            </a:r>
          </a:p>
          <a:p>
            <a:pPr>
              <a:lnSpc>
                <a:spcPct val="90000"/>
              </a:lnSpc>
            </a:pPr>
            <a:r>
              <a:rPr lang="en-GB" sz="1400" dirty="0"/>
              <a:t>As youth workers we need to hear their thoughts, their ideas and be the sounding board for their thoughts and feelings. Again, they need to feel that they are not being judged. We need to effectively convey unconditional positive regard if we are to support young people to engage successfully with any therapeutic work we might need to do with them.</a:t>
            </a:r>
          </a:p>
        </p:txBody>
      </p:sp>
    </p:spTree>
    <p:extLst>
      <p:ext uri="{BB962C8B-B14F-4D97-AF65-F5344CB8AC3E}">
        <p14:creationId xmlns:p14="http://schemas.microsoft.com/office/powerpoint/2010/main" val="1636024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60EB4-F310-490D-87F1-CD64606C0F19}"/>
              </a:ext>
            </a:extLst>
          </p:cNvPr>
          <p:cNvSpPr>
            <a:spLocks noGrp="1"/>
          </p:cNvSpPr>
          <p:nvPr>
            <p:ph type="title"/>
          </p:nvPr>
        </p:nvSpPr>
        <p:spPr>
          <a:xfrm>
            <a:off x="6579450" y="727627"/>
            <a:ext cx="4957553" cy="1645920"/>
          </a:xfrm>
        </p:spPr>
        <p:txBody>
          <a:bodyPr>
            <a:normAutofit/>
          </a:bodyPr>
          <a:lstStyle/>
          <a:p>
            <a:r>
              <a:rPr lang="en-GB"/>
              <a:t>Empathy</a:t>
            </a:r>
          </a:p>
        </p:txBody>
      </p:sp>
      <p:sp>
        <p:nvSpPr>
          <p:cNvPr id="26" name="Rectangle 25">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28" name="Rectangle 27">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Text&#10;&#10;Description automatically generated">
            <a:extLst>
              <a:ext uri="{FF2B5EF4-FFF2-40B4-BE49-F238E27FC236}">
                <a16:creationId xmlns:a16="http://schemas.microsoft.com/office/drawing/2014/main" id="{269D4A41-6038-4F98-A431-0AE3FE26FCF0}"/>
              </a:ext>
            </a:extLst>
          </p:cNvPr>
          <p:cNvPicPr>
            <a:picLocks noChangeAspect="1"/>
          </p:cNvPicPr>
          <p:nvPr/>
        </p:nvPicPr>
        <p:blipFill>
          <a:blip r:embed="rId3"/>
          <a:stretch>
            <a:fillRect/>
          </a:stretch>
        </p:blipFill>
        <p:spPr>
          <a:xfrm>
            <a:off x="1205256" y="1733006"/>
            <a:ext cx="4414438" cy="3410153"/>
          </a:xfrm>
          <a:prstGeom prst="rect">
            <a:avLst/>
          </a:prstGeom>
        </p:spPr>
      </p:pic>
      <p:sp>
        <p:nvSpPr>
          <p:cNvPr id="3" name="Content Placeholder 2">
            <a:extLst>
              <a:ext uri="{FF2B5EF4-FFF2-40B4-BE49-F238E27FC236}">
                <a16:creationId xmlns:a16="http://schemas.microsoft.com/office/drawing/2014/main" id="{5A0A7766-8644-4180-A575-E1A518AE7DFA}"/>
              </a:ext>
            </a:extLst>
          </p:cNvPr>
          <p:cNvSpPr>
            <a:spLocks noGrp="1"/>
          </p:cNvSpPr>
          <p:nvPr>
            <p:ph idx="1"/>
          </p:nvPr>
        </p:nvSpPr>
        <p:spPr>
          <a:xfrm>
            <a:off x="6579450" y="2538919"/>
            <a:ext cx="4957554" cy="3496120"/>
          </a:xfrm>
        </p:spPr>
        <p:txBody>
          <a:bodyPr vert="horz" lIns="91440" tIns="45720" rIns="91440" bIns="45720" rtlCol="0" anchor="t">
            <a:normAutofit/>
          </a:bodyPr>
          <a:lstStyle/>
          <a:p>
            <a:r>
              <a:rPr lang="en-GB"/>
              <a:t>As person-centred workers we need to engage with the 'here and now'. This can be challenging with young people who can often jump from one experience to another.</a:t>
            </a:r>
          </a:p>
          <a:p>
            <a:r>
              <a:rPr lang="en-GB"/>
              <a:t>As workers with young people, we need to show compassion and attunement and have a highly developed awareness of their moment-to-moment experience.</a:t>
            </a:r>
          </a:p>
        </p:txBody>
      </p:sp>
    </p:spTree>
    <p:extLst>
      <p:ext uri="{BB962C8B-B14F-4D97-AF65-F5344CB8AC3E}">
        <p14:creationId xmlns:p14="http://schemas.microsoft.com/office/powerpoint/2010/main" val="429937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1D81A81A-8EF1-458B-85DC-466D5B7DD563}"/>
              </a:ext>
            </a:extLst>
          </p:cNvPr>
          <p:cNvSpPr>
            <a:spLocks noGrp="1"/>
          </p:cNvSpPr>
          <p:nvPr>
            <p:ph type="title"/>
          </p:nvPr>
        </p:nvSpPr>
        <p:spPr>
          <a:xfrm>
            <a:off x="1175512" y="870132"/>
            <a:ext cx="9792208" cy="1527078"/>
          </a:xfrm>
        </p:spPr>
        <p:txBody>
          <a:bodyPr>
            <a:normAutofit/>
          </a:bodyPr>
          <a:lstStyle/>
          <a:p>
            <a:r>
              <a:rPr lang="en-GB" dirty="0"/>
              <a:t>Person-Centred Therapy and YP</a:t>
            </a:r>
          </a:p>
        </p:txBody>
      </p:sp>
      <p:sp>
        <p:nvSpPr>
          <p:cNvPr id="3" name="Content Placeholder 2">
            <a:extLst>
              <a:ext uri="{FF2B5EF4-FFF2-40B4-BE49-F238E27FC236}">
                <a16:creationId xmlns:a16="http://schemas.microsoft.com/office/drawing/2014/main" id="{8BB948F3-3D12-4704-AEBD-DD0342A69FA6}"/>
              </a:ext>
            </a:extLst>
          </p:cNvPr>
          <p:cNvSpPr>
            <a:spLocks noGrp="1"/>
          </p:cNvSpPr>
          <p:nvPr>
            <p:ph idx="1"/>
          </p:nvPr>
        </p:nvSpPr>
        <p:spPr>
          <a:xfrm>
            <a:off x="1175512" y="2557849"/>
            <a:ext cx="9792208" cy="3407862"/>
          </a:xfrm>
        </p:spPr>
        <p:txBody>
          <a:bodyPr vert="horz" lIns="91440" tIns="45720" rIns="91440" bIns="45720" rtlCol="0">
            <a:normAutofit/>
          </a:bodyPr>
          <a:lstStyle/>
          <a:p>
            <a:r>
              <a:rPr lang="en-GB"/>
              <a:t>Youth workers need to engage empathically with YP, they need to be aware of the maturational process of each individual adolescent, which may be significantly younger than their chronological age.</a:t>
            </a:r>
          </a:p>
          <a:p>
            <a:r>
              <a:rPr lang="en-GB"/>
              <a:t>Youth workers need to engage with the phenomenological experience of the child. This means to look at the holistic view of the young person’s world: </a:t>
            </a:r>
          </a:p>
        </p:txBody>
      </p:sp>
    </p:spTree>
    <p:extLst>
      <p:ext uri="{BB962C8B-B14F-4D97-AF65-F5344CB8AC3E}">
        <p14:creationId xmlns:p14="http://schemas.microsoft.com/office/powerpoint/2010/main" val="2287635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6549C-F430-4DAC-A5C5-A1FEFB81D215}"/>
              </a:ext>
            </a:extLst>
          </p:cNvPr>
          <p:cNvSpPr>
            <a:spLocks noGrp="1"/>
          </p:cNvSpPr>
          <p:nvPr>
            <p:ph type="title"/>
          </p:nvPr>
        </p:nvSpPr>
        <p:spPr/>
        <p:txBody>
          <a:bodyPr/>
          <a:lstStyle/>
          <a:p>
            <a:r>
              <a:rPr lang="en-GB"/>
              <a:t>Internal Frame of the Client</a:t>
            </a:r>
          </a:p>
        </p:txBody>
      </p:sp>
      <p:sp>
        <p:nvSpPr>
          <p:cNvPr id="3" name="Content Placeholder 2">
            <a:extLst>
              <a:ext uri="{FF2B5EF4-FFF2-40B4-BE49-F238E27FC236}">
                <a16:creationId xmlns:a16="http://schemas.microsoft.com/office/drawing/2014/main" id="{2973B59C-86DD-45A1-8BA6-E1D3977BD29B}"/>
              </a:ext>
            </a:extLst>
          </p:cNvPr>
          <p:cNvSpPr>
            <a:spLocks noGrp="1"/>
          </p:cNvSpPr>
          <p:nvPr>
            <p:ph idx="1"/>
          </p:nvPr>
        </p:nvSpPr>
        <p:spPr/>
        <p:txBody>
          <a:bodyPr vert="horz" lIns="91440" tIns="45720" rIns="91440" bIns="45720" rtlCol="0" anchor="t">
            <a:normAutofit/>
          </a:bodyPr>
          <a:lstStyle/>
          <a:p>
            <a:r>
              <a:rPr lang="en-GB"/>
              <a:t>Sensations and Perceptions</a:t>
            </a:r>
          </a:p>
        </p:txBody>
      </p:sp>
      <p:sp>
        <p:nvSpPr>
          <p:cNvPr id="16" name="TextBox 15">
            <a:extLst>
              <a:ext uri="{FF2B5EF4-FFF2-40B4-BE49-F238E27FC236}">
                <a16:creationId xmlns:a16="http://schemas.microsoft.com/office/drawing/2014/main" id="{9CD583FB-EAA2-475C-A03E-9691ABF7E495}"/>
              </a:ext>
            </a:extLst>
          </p:cNvPr>
          <p:cNvSpPr txBox="1"/>
          <p:nvPr/>
        </p:nvSpPr>
        <p:spPr>
          <a:xfrm>
            <a:off x="4406283" y="3844031"/>
            <a:ext cx="33794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t>Adolescent’s internal world includes: </a:t>
            </a:r>
            <a:endParaRPr lang="en-US"/>
          </a:p>
        </p:txBody>
      </p:sp>
      <p:sp>
        <p:nvSpPr>
          <p:cNvPr id="17" name="TextBox 16">
            <a:extLst>
              <a:ext uri="{FF2B5EF4-FFF2-40B4-BE49-F238E27FC236}">
                <a16:creationId xmlns:a16="http://schemas.microsoft.com/office/drawing/2014/main" id="{E704D799-91A5-41A8-99FD-62B9779D437B}"/>
              </a:ext>
            </a:extLst>
          </p:cNvPr>
          <p:cNvSpPr txBox="1"/>
          <p:nvPr/>
        </p:nvSpPr>
        <p:spPr>
          <a:xfrm>
            <a:off x="1064673" y="30621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Cultural Influences</a:t>
            </a:r>
          </a:p>
        </p:txBody>
      </p:sp>
      <p:sp>
        <p:nvSpPr>
          <p:cNvPr id="18" name="TextBox 17">
            <a:extLst>
              <a:ext uri="{FF2B5EF4-FFF2-40B4-BE49-F238E27FC236}">
                <a16:creationId xmlns:a16="http://schemas.microsoft.com/office/drawing/2014/main" id="{8AA7112D-DE63-4068-90D1-1D8DB15DA107}"/>
              </a:ext>
            </a:extLst>
          </p:cNvPr>
          <p:cNvSpPr txBox="1"/>
          <p:nvPr/>
        </p:nvSpPr>
        <p:spPr>
          <a:xfrm>
            <a:off x="1555257" y="430733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Meanings</a:t>
            </a:r>
          </a:p>
        </p:txBody>
      </p:sp>
      <p:sp>
        <p:nvSpPr>
          <p:cNvPr id="19" name="TextBox 18">
            <a:extLst>
              <a:ext uri="{FF2B5EF4-FFF2-40B4-BE49-F238E27FC236}">
                <a16:creationId xmlns:a16="http://schemas.microsoft.com/office/drawing/2014/main" id="{6E5B634D-0C3E-437A-84F5-9465F1DA4183}"/>
              </a:ext>
            </a:extLst>
          </p:cNvPr>
          <p:cNvSpPr txBox="1"/>
          <p:nvPr/>
        </p:nvSpPr>
        <p:spPr>
          <a:xfrm>
            <a:off x="4827510" y="24823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Beliefs and Values</a:t>
            </a:r>
          </a:p>
        </p:txBody>
      </p:sp>
      <p:sp>
        <p:nvSpPr>
          <p:cNvPr id="20" name="TextBox 19">
            <a:extLst>
              <a:ext uri="{FF2B5EF4-FFF2-40B4-BE49-F238E27FC236}">
                <a16:creationId xmlns:a16="http://schemas.microsoft.com/office/drawing/2014/main" id="{924228F4-6E94-4D91-B1F4-89DE8FA383DF}"/>
              </a:ext>
            </a:extLst>
          </p:cNvPr>
          <p:cNvSpPr txBox="1"/>
          <p:nvPr/>
        </p:nvSpPr>
        <p:spPr>
          <a:xfrm>
            <a:off x="8528852" y="209993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Memories</a:t>
            </a:r>
          </a:p>
        </p:txBody>
      </p:sp>
      <p:sp>
        <p:nvSpPr>
          <p:cNvPr id="21" name="TextBox 20">
            <a:extLst>
              <a:ext uri="{FF2B5EF4-FFF2-40B4-BE49-F238E27FC236}">
                <a16:creationId xmlns:a16="http://schemas.microsoft.com/office/drawing/2014/main" id="{A8A29DAB-FA7A-492A-94D3-CD6C139E97B3}"/>
              </a:ext>
            </a:extLst>
          </p:cNvPr>
          <p:cNvSpPr txBox="1"/>
          <p:nvPr/>
        </p:nvSpPr>
        <p:spPr>
          <a:xfrm>
            <a:off x="8656930" y="3655842"/>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Feelings, thoughts, emotions</a:t>
            </a:r>
          </a:p>
        </p:txBody>
      </p:sp>
      <p:sp>
        <p:nvSpPr>
          <p:cNvPr id="22" name="TextBox 21">
            <a:extLst>
              <a:ext uri="{FF2B5EF4-FFF2-40B4-BE49-F238E27FC236}">
                <a16:creationId xmlns:a16="http://schemas.microsoft.com/office/drawing/2014/main" id="{64024A2C-D631-4320-9C5A-0614E7BD99D9}"/>
              </a:ext>
            </a:extLst>
          </p:cNvPr>
          <p:cNvSpPr txBox="1"/>
          <p:nvPr/>
        </p:nvSpPr>
        <p:spPr>
          <a:xfrm>
            <a:off x="8111786" y="53005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Behaviours</a:t>
            </a:r>
          </a:p>
        </p:txBody>
      </p:sp>
      <p:sp>
        <p:nvSpPr>
          <p:cNvPr id="23" name="TextBox 22">
            <a:extLst>
              <a:ext uri="{FF2B5EF4-FFF2-40B4-BE49-F238E27FC236}">
                <a16:creationId xmlns:a16="http://schemas.microsoft.com/office/drawing/2014/main" id="{510BEE3A-7175-4655-B49C-7B300C3D1B8B}"/>
              </a:ext>
            </a:extLst>
          </p:cNvPr>
          <p:cNvSpPr txBox="1"/>
          <p:nvPr/>
        </p:nvSpPr>
        <p:spPr>
          <a:xfrm>
            <a:off x="8380428" y="360933"/>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(After Sutton and Stewart, 1997)</a:t>
            </a:r>
          </a:p>
        </p:txBody>
      </p:sp>
      <p:sp>
        <p:nvSpPr>
          <p:cNvPr id="24" name="TextBox 23">
            <a:extLst>
              <a:ext uri="{FF2B5EF4-FFF2-40B4-BE49-F238E27FC236}">
                <a16:creationId xmlns:a16="http://schemas.microsoft.com/office/drawing/2014/main" id="{940745FA-531A-456D-869D-5D25E6223ED1}"/>
              </a:ext>
            </a:extLst>
          </p:cNvPr>
          <p:cNvSpPr txBox="1"/>
          <p:nvPr/>
        </p:nvSpPr>
        <p:spPr>
          <a:xfrm>
            <a:off x="3847730" y="518677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Experiences</a:t>
            </a:r>
          </a:p>
        </p:txBody>
      </p:sp>
      <p:cxnSp>
        <p:nvCxnSpPr>
          <p:cNvPr id="28" name="Straight Arrow Connector 27">
            <a:extLst>
              <a:ext uri="{FF2B5EF4-FFF2-40B4-BE49-F238E27FC236}">
                <a16:creationId xmlns:a16="http://schemas.microsoft.com/office/drawing/2014/main" id="{C6A4E1DB-4A4E-4A1C-B518-6E05F7E2CC65}"/>
              </a:ext>
            </a:extLst>
          </p:cNvPr>
          <p:cNvCxnSpPr/>
          <p:nvPr/>
        </p:nvCxnSpPr>
        <p:spPr>
          <a:xfrm>
            <a:off x="7104540" y="4267385"/>
            <a:ext cx="1010573" cy="92919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98261024-05B6-43E0-9A41-9AB15C8C9D82}"/>
              </a:ext>
            </a:extLst>
          </p:cNvPr>
          <p:cNvCxnSpPr>
            <a:cxnSpLocks/>
          </p:cNvCxnSpPr>
          <p:nvPr/>
        </p:nvCxnSpPr>
        <p:spPr>
          <a:xfrm flipH="1">
            <a:off x="4704609" y="4504123"/>
            <a:ext cx="757562" cy="61107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7C2BF03-1702-46B8-B44D-5C99153EADD8}"/>
              </a:ext>
            </a:extLst>
          </p:cNvPr>
          <p:cNvCxnSpPr>
            <a:cxnSpLocks/>
          </p:cNvCxnSpPr>
          <p:nvPr/>
        </p:nvCxnSpPr>
        <p:spPr>
          <a:xfrm flipH="1">
            <a:off x="2825502" y="4222995"/>
            <a:ext cx="1911659" cy="19678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0AE49A8F-1B75-4427-9FDE-A9126AA85098}"/>
              </a:ext>
            </a:extLst>
          </p:cNvPr>
          <p:cNvCxnSpPr>
            <a:cxnSpLocks/>
          </p:cNvCxnSpPr>
          <p:nvPr/>
        </p:nvCxnSpPr>
        <p:spPr>
          <a:xfrm>
            <a:off x="3131783" y="3327831"/>
            <a:ext cx="1668999" cy="59628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F6EBD4C-3AF4-4FA6-BFDB-1776B2A2CE12}"/>
              </a:ext>
            </a:extLst>
          </p:cNvPr>
          <p:cNvCxnSpPr>
            <a:cxnSpLocks/>
          </p:cNvCxnSpPr>
          <p:nvPr/>
        </p:nvCxnSpPr>
        <p:spPr>
          <a:xfrm>
            <a:off x="3568268" y="2484452"/>
            <a:ext cx="1447058" cy="11585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F12F78E-F069-4BF0-A730-2499FCA04E71}"/>
              </a:ext>
            </a:extLst>
          </p:cNvPr>
          <p:cNvCxnSpPr>
            <a:cxnSpLocks/>
          </p:cNvCxnSpPr>
          <p:nvPr/>
        </p:nvCxnSpPr>
        <p:spPr>
          <a:xfrm>
            <a:off x="5861666" y="2846957"/>
            <a:ext cx="34029" cy="81082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2D327967-FDFC-4427-A864-6727A7EF2910}"/>
              </a:ext>
            </a:extLst>
          </p:cNvPr>
          <p:cNvCxnSpPr>
            <a:cxnSpLocks/>
          </p:cNvCxnSpPr>
          <p:nvPr/>
        </p:nvCxnSpPr>
        <p:spPr>
          <a:xfrm flipH="1">
            <a:off x="7353113" y="2543637"/>
            <a:ext cx="1282825" cy="119552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17E77BF-AF3F-4330-9E7F-27B5B877F469}"/>
              </a:ext>
            </a:extLst>
          </p:cNvPr>
          <p:cNvCxnSpPr>
            <a:cxnSpLocks/>
          </p:cNvCxnSpPr>
          <p:nvPr/>
        </p:nvCxnSpPr>
        <p:spPr>
          <a:xfrm flipH="1">
            <a:off x="7523268" y="3964064"/>
            <a:ext cx="801951" cy="4142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7188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841BF4F-66B7-435E-86A8-EC73E51EBEDE}"/>
              </a:ext>
            </a:extLst>
          </p:cNvPr>
          <p:cNvSpPr>
            <a:spLocks noGrp="1"/>
          </p:cNvSpPr>
          <p:nvPr>
            <p:ph type="title"/>
          </p:nvPr>
        </p:nvSpPr>
        <p:spPr>
          <a:xfrm>
            <a:off x="866440" y="1000370"/>
            <a:ext cx="3462079" cy="4857262"/>
          </a:xfrm>
        </p:spPr>
        <p:txBody>
          <a:bodyPr>
            <a:normAutofit/>
          </a:bodyPr>
          <a:lstStyle/>
          <a:p>
            <a:pPr algn="r"/>
            <a:r>
              <a:rPr lang="en-GB">
                <a:solidFill>
                  <a:srgbClr val="FFFFFF"/>
                </a:solidFill>
              </a:rPr>
              <a:t>Young Person is at the Centre</a:t>
            </a:r>
          </a:p>
        </p:txBody>
      </p:sp>
      <p:sp>
        <p:nvSpPr>
          <p:cNvPr id="3" name="Content Placeholder 2">
            <a:extLst>
              <a:ext uri="{FF2B5EF4-FFF2-40B4-BE49-F238E27FC236}">
                <a16:creationId xmlns:a16="http://schemas.microsoft.com/office/drawing/2014/main" id="{CF907367-7615-4815-B780-02F23EE86063}"/>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a:solidFill>
                  <a:srgbClr val="FFFFFF"/>
                </a:solidFill>
              </a:rPr>
              <a:t>Individuals working with YP need to understand the developmental needs of the teenager. </a:t>
            </a:r>
          </a:p>
          <a:p>
            <a:r>
              <a:rPr lang="en-GB" sz="2000">
                <a:solidFill>
                  <a:srgbClr val="FFFFFF"/>
                </a:solidFill>
              </a:rPr>
              <a:t>Language used must be developmentally appropriate.</a:t>
            </a:r>
          </a:p>
          <a:p>
            <a:r>
              <a:rPr lang="en-GB" sz="2000">
                <a:solidFill>
                  <a:srgbClr val="FFFFFF"/>
                </a:solidFill>
              </a:rPr>
              <a:t>Play is often used within the PC approach and we will discuss this further shortly, but within the person-centred approach space is provided for exploring. Play materials may be used which allow the child or young person to verbalise, or communicate their feelings, emotions and behaviours in a non-directive manner.</a:t>
            </a:r>
          </a:p>
          <a:p>
            <a:r>
              <a:rPr lang="en-GB" sz="2000">
                <a:solidFill>
                  <a:srgbClr val="FFFFFF"/>
                </a:solidFill>
              </a:rPr>
              <a:t>Play is as relevant to young people as it is to children. It is simply different.</a:t>
            </a:r>
          </a:p>
          <a:p>
            <a:endParaRPr lang="en-GB" sz="2000">
              <a:solidFill>
                <a:srgbClr val="FFFFFF"/>
              </a:solidFill>
            </a:endParaRPr>
          </a:p>
          <a:p>
            <a:endParaRPr lang="en-GB" sz="2000">
              <a:solidFill>
                <a:srgbClr val="FFFFFF"/>
              </a:solidFill>
            </a:endParaRPr>
          </a:p>
          <a:p>
            <a:endParaRPr lang="en-GB" sz="2000">
              <a:solidFill>
                <a:srgbClr val="FFFFFF"/>
              </a:solidFill>
            </a:endParaRPr>
          </a:p>
          <a:p>
            <a:endParaRPr lang="en-GB" sz="2000">
              <a:solidFill>
                <a:srgbClr val="FFFFFF"/>
              </a:solidFill>
            </a:endParaRPr>
          </a:p>
        </p:txBody>
      </p:sp>
    </p:spTree>
    <p:extLst>
      <p:ext uri="{BB962C8B-B14F-4D97-AF65-F5344CB8AC3E}">
        <p14:creationId xmlns:p14="http://schemas.microsoft.com/office/powerpoint/2010/main" val="366237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44274-4B38-45AD-B2CA-DACE59A46172}"/>
              </a:ext>
            </a:extLst>
          </p:cNvPr>
          <p:cNvSpPr>
            <a:spLocks noGrp="1"/>
          </p:cNvSpPr>
          <p:nvPr>
            <p:ph type="title"/>
          </p:nvPr>
        </p:nvSpPr>
        <p:spPr>
          <a:xfrm>
            <a:off x="6579450" y="727627"/>
            <a:ext cx="4957553" cy="1645920"/>
          </a:xfrm>
        </p:spPr>
        <p:txBody>
          <a:bodyPr>
            <a:normAutofit/>
          </a:bodyPr>
          <a:lstStyle/>
          <a:p>
            <a:r>
              <a:rPr lang="en-GB" dirty="0"/>
              <a:t>PCT and working with Adolescents</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close, standing, hair, wearing&#10;&#10;Description automatically generated">
            <a:extLst>
              <a:ext uri="{FF2B5EF4-FFF2-40B4-BE49-F238E27FC236}">
                <a16:creationId xmlns:a16="http://schemas.microsoft.com/office/drawing/2014/main" id="{881027BF-0F16-4D2F-96AF-C4FD18DE150B}"/>
              </a:ext>
            </a:extLst>
          </p:cNvPr>
          <p:cNvPicPr>
            <a:picLocks noChangeAspect="1"/>
          </p:cNvPicPr>
          <p:nvPr/>
        </p:nvPicPr>
        <p:blipFill>
          <a:blip r:embed="rId3"/>
          <a:stretch>
            <a:fillRect/>
          </a:stretch>
        </p:blipFill>
        <p:spPr>
          <a:xfrm>
            <a:off x="1205256" y="2196522"/>
            <a:ext cx="4414438" cy="2483121"/>
          </a:xfrm>
          <a:prstGeom prst="rect">
            <a:avLst/>
          </a:prstGeom>
        </p:spPr>
      </p:pic>
      <p:sp>
        <p:nvSpPr>
          <p:cNvPr id="3" name="Content Placeholder 2">
            <a:extLst>
              <a:ext uri="{FF2B5EF4-FFF2-40B4-BE49-F238E27FC236}">
                <a16:creationId xmlns:a16="http://schemas.microsoft.com/office/drawing/2014/main" id="{0D8116A8-F967-4CE0-A645-07D2D47535AC}"/>
              </a:ext>
            </a:extLst>
          </p:cNvPr>
          <p:cNvSpPr>
            <a:spLocks noGrp="1"/>
          </p:cNvSpPr>
          <p:nvPr>
            <p:ph idx="1"/>
          </p:nvPr>
        </p:nvSpPr>
        <p:spPr>
          <a:xfrm>
            <a:off x="6579450" y="2538919"/>
            <a:ext cx="4957554" cy="3496120"/>
          </a:xfrm>
        </p:spPr>
        <p:txBody>
          <a:bodyPr vert="horz" lIns="91440" tIns="45720" rIns="91440" bIns="45720" rtlCol="0" anchor="t">
            <a:normAutofit lnSpcReduction="10000"/>
          </a:bodyPr>
          <a:lstStyle/>
          <a:p>
            <a:pPr>
              <a:lnSpc>
                <a:spcPct val="90000"/>
              </a:lnSpc>
            </a:pPr>
            <a:r>
              <a:rPr lang="en-GB" sz="1500" dirty="0"/>
              <a:t>Adolescence is a period of significant change, this includes:</a:t>
            </a:r>
          </a:p>
          <a:p>
            <a:pPr lvl="1">
              <a:lnSpc>
                <a:spcPct val="90000"/>
              </a:lnSpc>
            </a:pPr>
            <a:r>
              <a:rPr lang="en-GB" dirty="0"/>
              <a:t>Emotional, psychological, sexual, physical, familial and educational changes.</a:t>
            </a:r>
          </a:p>
          <a:p>
            <a:pPr lvl="1">
              <a:lnSpc>
                <a:spcPct val="90000"/>
              </a:lnSpc>
            </a:pPr>
            <a:endParaRPr lang="en-GB" dirty="0"/>
          </a:p>
          <a:p>
            <a:pPr lvl="1">
              <a:lnSpc>
                <a:spcPct val="90000"/>
              </a:lnSpc>
            </a:pPr>
            <a:r>
              <a:rPr lang="en-GB" dirty="0"/>
              <a:t>It can be a difficult period to negotiate.</a:t>
            </a:r>
          </a:p>
          <a:p>
            <a:pPr lvl="1">
              <a:lnSpc>
                <a:spcPct val="90000"/>
              </a:lnSpc>
            </a:pPr>
            <a:endParaRPr lang="en-GB" dirty="0"/>
          </a:p>
          <a:p>
            <a:pPr lvl="1">
              <a:lnSpc>
                <a:spcPct val="90000"/>
              </a:lnSpc>
            </a:pPr>
            <a:r>
              <a:rPr lang="en-GB" dirty="0"/>
              <a:t>For youth workers it can be both rewarding and challenging.  Around this time young people may change the way in which they communicate with you. They may prefer to engage in talking, rather than using the creative materials.</a:t>
            </a:r>
          </a:p>
          <a:p>
            <a:pPr marL="274320" lvl="1" indent="0">
              <a:lnSpc>
                <a:spcPct val="90000"/>
              </a:lnSpc>
              <a:buNone/>
            </a:pPr>
            <a:endParaRPr lang="en-GB" dirty="0"/>
          </a:p>
          <a:p>
            <a:pPr lvl="1">
              <a:lnSpc>
                <a:spcPct val="90000"/>
              </a:lnSpc>
            </a:pPr>
            <a:r>
              <a:rPr lang="en-GB" dirty="0"/>
              <a:t>Finding the key...Therapists working with young people need to enter their world, they need to understand their internal frame of reference and parallel the communication process.</a:t>
            </a:r>
          </a:p>
        </p:txBody>
      </p:sp>
    </p:spTree>
    <p:extLst>
      <p:ext uri="{BB962C8B-B14F-4D97-AF65-F5344CB8AC3E}">
        <p14:creationId xmlns:p14="http://schemas.microsoft.com/office/powerpoint/2010/main" val="3233337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30C5D-7660-459E-90FE-15586CCE7B0C}"/>
              </a:ext>
            </a:extLst>
          </p:cNvPr>
          <p:cNvSpPr>
            <a:spLocks noGrp="1"/>
          </p:cNvSpPr>
          <p:nvPr>
            <p:ph type="title"/>
          </p:nvPr>
        </p:nvSpPr>
        <p:spPr/>
        <p:txBody>
          <a:bodyPr/>
          <a:lstStyle/>
          <a:p>
            <a:r>
              <a:rPr lang="en-GB"/>
              <a:t>Your inner child?</a:t>
            </a:r>
          </a:p>
        </p:txBody>
      </p:sp>
      <p:sp>
        <p:nvSpPr>
          <p:cNvPr id="3" name="Content Placeholder 2">
            <a:extLst>
              <a:ext uri="{FF2B5EF4-FFF2-40B4-BE49-F238E27FC236}">
                <a16:creationId xmlns:a16="http://schemas.microsoft.com/office/drawing/2014/main" id="{06EC48A1-FC49-4F05-9F7E-B841E1E10F02}"/>
              </a:ext>
            </a:extLst>
          </p:cNvPr>
          <p:cNvSpPr>
            <a:spLocks noGrp="1"/>
          </p:cNvSpPr>
          <p:nvPr>
            <p:ph idx="1"/>
          </p:nvPr>
        </p:nvSpPr>
        <p:spPr/>
        <p:txBody>
          <a:bodyPr vert="horz" lIns="91440" tIns="45720" rIns="91440" bIns="45720" rtlCol="0" anchor="t">
            <a:normAutofit/>
          </a:bodyPr>
          <a:lstStyle/>
          <a:p>
            <a:r>
              <a:rPr lang="en-GB" dirty="0"/>
              <a:t>How accessible is your own inner child/adolescent?</a:t>
            </a:r>
          </a:p>
          <a:p>
            <a:endParaRPr lang="en-GB"/>
          </a:p>
          <a:p>
            <a:r>
              <a:rPr lang="en-GB" dirty="0"/>
              <a:t>Spend about 5 minutes considering this question for yourself. </a:t>
            </a:r>
          </a:p>
          <a:p>
            <a:r>
              <a:rPr lang="en-GB" dirty="0"/>
              <a:t>After this time, I'd like you to go into a group channel and discuss this with your group.</a:t>
            </a:r>
          </a:p>
          <a:p>
            <a:r>
              <a:rPr lang="en-GB" dirty="0"/>
              <a:t>15minutes to discuss and then return to this main channel.</a:t>
            </a:r>
          </a:p>
        </p:txBody>
      </p:sp>
    </p:spTree>
    <p:extLst>
      <p:ext uri="{BB962C8B-B14F-4D97-AF65-F5344CB8AC3E}">
        <p14:creationId xmlns:p14="http://schemas.microsoft.com/office/powerpoint/2010/main" val="3149008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0061654-265E-4F3B-A08B-A16534769C04}"/>
              </a:ext>
            </a:extLst>
          </p:cNvPr>
          <p:cNvSpPr>
            <a:spLocks noGrp="1"/>
          </p:cNvSpPr>
          <p:nvPr>
            <p:ph type="title"/>
          </p:nvPr>
        </p:nvSpPr>
        <p:spPr>
          <a:xfrm>
            <a:off x="868680" y="642593"/>
            <a:ext cx="6281928" cy="1744183"/>
          </a:xfrm>
        </p:spPr>
        <p:txBody>
          <a:bodyPr>
            <a:normAutofit/>
          </a:bodyPr>
          <a:lstStyle/>
          <a:p>
            <a:r>
              <a:rPr lang="en-GB"/>
              <a:t>Play/</a:t>
            </a:r>
            <a:r>
              <a:rPr lang="en-GB" err="1"/>
              <a:t>ArtTherapy</a:t>
            </a:r>
            <a:endParaRPr lang="en-GB"/>
          </a:p>
        </p:txBody>
      </p:sp>
      <p:sp>
        <p:nvSpPr>
          <p:cNvPr id="3" name="Content Placeholder 2">
            <a:extLst>
              <a:ext uri="{FF2B5EF4-FFF2-40B4-BE49-F238E27FC236}">
                <a16:creationId xmlns:a16="http://schemas.microsoft.com/office/drawing/2014/main" id="{A1FDBECD-5472-40AF-9150-AC3F37164869}"/>
              </a:ext>
            </a:extLst>
          </p:cNvPr>
          <p:cNvSpPr>
            <a:spLocks noGrp="1"/>
          </p:cNvSpPr>
          <p:nvPr>
            <p:ph idx="1"/>
          </p:nvPr>
        </p:nvSpPr>
        <p:spPr>
          <a:xfrm>
            <a:off x="868680" y="2386584"/>
            <a:ext cx="6281928" cy="3648456"/>
          </a:xfrm>
        </p:spPr>
        <p:txBody>
          <a:bodyPr vert="horz" lIns="91440" tIns="45720" rIns="91440" bIns="45720" rtlCol="0">
            <a:normAutofit lnSpcReduction="10000"/>
          </a:bodyPr>
          <a:lstStyle/>
          <a:p>
            <a:r>
              <a:rPr lang="en-GB" dirty="0"/>
              <a:t>There are a range of approaches that use play/art therapy practice; however all share the ethos that play is a natural, instinctive form of expression for young people. It allows them to make sense of their world, communicate their ideas. It supports cognitive, social, emotional, physical and identity development.</a:t>
            </a:r>
          </a:p>
          <a:p>
            <a:endParaRPr lang="en-GB" dirty="0"/>
          </a:p>
          <a:p>
            <a:r>
              <a:rPr lang="en-GB" dirty="0"/>
              <a:t>Sitting in the classical therapeutic space is difficult for young people who struggle to identify and talk about their feelings. Instead, play  or creative art techniques are used as an opportunity for adolescents to communicate at their level and their pace.</a:t>
            </a:r>
          </a:p>
          <a:p>
            <a:pPr marL="0" indent="0">
              <a:buNone/>
            </a:pPr>
            <a:endParaRPr lang="en-GB" dirty="0"/>
          </a:p>
          <a:p>
            <a:r>
              <a:rPr lang="en-GB" dirty="0"/>
              <a:t>The interaction between the adult and the young person support their therapeutic development.</a:t>
            </a:r>
          </a:p>
        </p:txBody>
      </p:sp>
      <p:pic>
        <p:nvPicPr>
          <p:cNvPr id="4" name="Picture 4" descr="A picture containing person, indoor, table, small&#10;&#10;Description automatically generated">
            <a:extLst>
              <a:ext uri="{FF2B5EF4-FFF2-40B4-BE49-F238E27FC236}">
                <a16:creationId xmlns:a16="http://schemas.microsoft.com/office/drawing/2014/main" id="{4A76BC53-67B4-49AB-8420-19CEFB2D0190}"/>
              </a:ext>
            </a:extLst>
          </p:cNvPr>
          <p:cNvPicPr>
            <a:picLocks noChangeAspect="1"/>
          </p:cNvPicPr>
          <p:nvPr/>
        </p:nvPicPr>
        <p:blipFill rotWithShape="1">
          <a:blip r:embed="rId3"/>
          <a:srcRect l="16752" r="40114" b="2"/>
          <a:stretch/>
        </p:blipFill>
        <p:spPr>
          <a:xfrm>
            <a:off x="7837371" y="237744"/>
            <a:ext cx="4124416" cy="6382512"/>
          </a:xfrm>
          <a:prstGeom prst="rect">
            <a:avLst/>
          </a:prstGeom>
        </p:spPr>
      </p:pic>
    </p:spTree>
    <p:extLst>
      <p:ext uri="{BB962C8B-B14F-4D97-AF65-F5344CB8AC3E}">
        <p14:creationId xmlns:p14="http://schemas.microsoft.com/office/powerpoint/2010/main" val="2506118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toy, table, little&#10;&#10;Description automatically generated">
            <a:extLst>
              <a:ext uri="{FF2B5EF4-FFF2-40B4-BE49-F238E27FC236}">
                <a16:creationId xmlns:a16="http://schemas.microsoft.com/office/drawing/2014/main" id="{6591C900-84D3-49C7-BA24-DFD7BBC39BCE}"/>
              </a:ext>
            </a:extLst>
          </p:cNvPr>
          <p:cNvPicPr>
            <a:picLocks noChangeAspect="1"/>
          </p:cNvPicPr>
          <p:nvPr/>
        </p:nvPicPr>
        <p:blipFill rotWithShape="1">
          <a:blip r:embed="rId3"/>
          <a:srcRect l="24798" r="12980" b="-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45E14-3BB2-43BF-8B34-00B94D462143}"/>
              </a:ext>
            </a:extLst>
          </p:cNvPr>
          <p:cNvSpPr>
            <a:spLocks noGrp="1"/>
          </p:cNvSpPr>
          <p:nvPr>
            <p:ph type="title"/>
          </p:nvPr>
        </p:nvSpPr>
        <p:spPr>
          <a:xfrm>
            <a:off x="7064082" y="642594"/>
            <a:ext cx="4472921" cy="1371600"/>
          </a:xfrm>
        </p:spPr>
        <p:txBody>
          <a:bodyPr>
            <a:normAutofit/>
          </a:bodyPr>
          <a:lstStyle/>
          <a:p>
            <a:r>
              <a:rPr lang="en-GB" sz="4000"/>
              <a:t>Metaphors</a:t>
            </a:r>
          </a:p>
        </p:txBody>
      </p:sp>
      <p:sp>
        <p:nvSpPr>
          <p:cNvPr id="3" name="Content Placeholder 2">
            <a:extLst>
              <a:ext uri="{FF2B5EF4-FFF2-40B4-BE49-F238E27FC236}">
                <a16:creationId xmlns:a16="http://schemas.microsoft.com/office/drawing/2014/main" id="{FC2D18CA-7407-4581-9E54-04119C9134DD}"/>
              </a:ext>
            </a:extLst>
          </p:cNvPr>
          <p:cNvSpPr>
            <a:spLocks noGrp="1"/>
          </p:cNvSpPr>
          <p:nvPr>
            <p:ph idx="1"/>
          </p:nvPr>
        </p:nvSpPr>
        <p:spPr>
          <a:xfrm>
            <a:off x="7064082" y="2103120"/>
            <a:ext cx="4472922" cy="3931920"/>
          </a:xfrm>
        </p:spPr>
        <p:txBody>
          <a:bodyPr vert="horz" lIns="91440" tIns="45720" rIns="91440" bIns="45720" rtlCol="0" anchor="t">
            <a:normAutofit fontScale="92500" lnSpcReduction="10000"/>
          </a:bodyPr>
          <a:lstStyle/>
          <a:p>
            <a:r>
              <a:rPr lang="en-GB"/>
              <a:t>Metaphors are symbolic interpretations of a young person’s inner world. Working with this symbolism allows the youth worker to understand the teenager's narrative, but also allows a safe distance between the traumatic experience and the young person’s current experiencing.</a:t>
            </a:r>
          </a:p>
          <a:p>
            <a:endParaRPr lang="en-GB"/>
          </a:p>
          <a:p>
            <a:r>
              <a:rPr lang="en-GB"/>
              <a:t>Play/creative techniques are used as a dynamic source to explore and understand the young person’s life experiences </a:t>
            </a:r>
          </a:p>
          <a:p>
            <a:endParaRPr lang="en-GB"/>
          </a:p>
          <a:p>
            <a:r>
              <a:rPr lang="en-GB"/>
              <a:t>One key point to remember is that the youth worker will not interpret but will instead work with what is happening in the moment.</a:t>
            </a:r>
          </a:p>
        </p:txBody>
      </p:sp>
    </p:spTree>
    <p:extLst>
      <p:ext uri="{BB962C8B-B14F-4D97-AF65-F5344CB8AC3E}">
        <p14:creationId xmlns:p14="http://schemas.microsoft.com/office/powerpoint/2010/main" val="3849160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8331AD7C-55C0-4A35-B9DE-24D0A83B2C07}"/>
              </a:ext>
            </a:extLst>
          </p:cNvPr>
          <p:cNvSpPr>
            <a:spLocks noGrp="1"/>
          </p:cNvSpPr>
          <p:nvPr>
            <p:ph type="title"/>
          </p:nvPr>
        </p:nvSpPr>
        <p:spPr>
          <a:xfrm>
            <a:off x="866440" y="1000370"/>
            <a:ext cx="3462079" cy="4857262"/>
          </a:xfrm>
        </p:spPr>
        <p:txBody>
          <a:bodyPr>
            <a:normAutofit/>
          </a:bodyPr>
          <a:lstStyle/>
          <a:p>
            <a:pPr algn="r"/>
            <a:r>
              <a:rPr lang="en-GB" sz="4100">
                <a:solidFill>
                  <a:srgbClr val="FFFFFF"/>
                </a:solidFill>
              </a:rPr>
              <a:t>Jennings (introduction to developmental playtherapy)</a:t>
            </a:r>
          </a:p>
        </p:txBody>
      </p:sp>
      <p:sp>
        <p:nvSpPr>
          <p:cNvPr id="3" name="Content Placeholder 2">
            <a:extLst>
              <a:ext uri="{FF2B5EF4-FFF2-40B4-BE49-F238E27FC236}">
                <a16:creationId xmlns:a16="http://schemas.microsoft.com/office/drawing/2014/main" id="{47B84A45-6BB8-4B56-B073-BA29B7F5273A}"/>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a:solidFill>
                  <a:srgbClr val="FFFFFF"/>
                </a:solidFill>
              </a:rPr>
              <a:t>Sensory or Embodiment play</a:t>
            </a:r>
            <a:endParaRPr lang="en-US" sz="2000">
              <a:solidFill>
                <a:srgbClr val="FFFFFF"/>
              </a:solidFill>
            </a:endParaRPr>
          </a:p>
          <a:p>
            <a:pPr lvl="1"/>
            <a:r>
              <a:rPr lang="en-GB" sz="2000">
                <a:solidFill>
                  <a:srgbClr val="FFFFFF"/>
                </a:solidFill>
              </a:rPr>
              <a:t>This taps into the pre-communication experiences.</a:t>
            </a:r>
          </a:p>
          <a:p>
            <a:pPr lvl="1"/>
            <a:r>
              <a:rPr lang="en-GB" sz="2000">
                <a:solidFill>
                  <a:srgbClr val="FFFFFF"/>
                </a:solidFill>
              </a:rPr>
              <a:t>Allows for regressive play</a:t>
            </a:r>
          </a:p>
          <a:p>
            <a:pPr lvl="1"/>
            <a:r>
              <a:rPr lang="en-GB" sz="2000">
                <a:solidFill>
                  <a:srgbClr val="FFFFFF"/>
                </a:solidFill>
              </a:rPr>
              <a:t>Materials might include: Clay, Sand, slime, fart putty </a:t>
            </a:r>
            <a:r>
              <a:rPr lang="en-GB" sz="2000" err="1">
                <a:solidFill>
                  <a:srgbClr val="FFFFFF"/>
                </a:solidFill>
              </a:rPr>
              <a:t>etc</a:t>
            </a:r>
            <a:endParaRPr lang="en-GB" sz="2000">
              <a:solidFill>
                <a:srgbClr val="FFFFFF"/>
              </a:solidFill>
            </a:endParaRPr>
          </a:p>
          <a:p>
            <a:pPr marL="274320" lvl="1" indent="0">
              <a:buNone/>
            </a:pPr>
            <a:endParaRPr lang="en-GB" sz="2000">
              <a:solidFill>
                <a:srgbClr val="FFFFFF"/>
              </a:solidFill>
            </a:endParaRPr>
          </a:p>
          <a:p>
            <a:pPr>
              <a:buFont typeface="Arial" pitchFamily="18" charset="0"/>
              <a:buChar char="•"/>
            </a:pPr>
            <a:r>
              <a:rPr lang="en-GB" sz="2200">
                <a:solidFill>
                  <a:srgbClr val="FFFFFF"/>
                </a:solidFill>
              </a:rPr>
              <a:t>Projective Play</a:t>
            </a:r>
          </a:p>
          <a:p>
            <a:pPr lvl="1">
              <a:buFont typeface="Arial" pitchFamily="18" charset="0"/>
              <a:buChar char="•"/>
            </a:pPr>
            <a:r>
              <a:rPr lang="en-GB" sz="2200">
                <a:solidFill>
                  <a:srgbClr val="FFFFFF"/>
                </a:solidFill>
              </a:rPr>
              <a:t>Objects and images take on metaphorical significance:</a:t>
            </a:r>
          </a:p>
          <a:p>
            <a:pPr lvl="1">
              <a:buFont typeface="Arial" pitchFamily="18" charset="0"/>
              <a:buChar char="•"/>
            </a:pPr>
            <a:r>
              <a:rPr lang="en-GB" sz="2200">
                <a:solidFill>
                  <a:srgbClr val="FFFFFF"/>
                </a:solidFill>
              </a:rPr>
              <a:t>Stick can become a sword or a wand and a perfect tool for venting anger safely</a:t>
            </a:r>
            <a:endParaRPr lang="en-GB" sz="2000">
              <a:solidFill>
                <a:srgbClr val="FFFFFF"/>
              </a:solidFill>
            </a:endParaRPr>
          </a:p>
          <a:p>
            <a:pPr lvl="1">
              <a:buFont typeface="Arial" pitchFamily="18" charset="0"/>
              <a:buChar char="•"/>
            </a:pPr>
            <a:r>
              <a:rPr lang="en-GB" sz="2200">
                <a:solidFill>
                  <a:srgbClr val="FFFFFF"/>
                </a:solidFill>
              </a:rPr>
              <a:t>Role and Dramatic Play</a:t>
            </a:r>
          </a:p>
          <a:p>
            <a:pPr lvl="4">
              <a:buFont typeface="Arial" pitchFamily="18" charset="0"/>
              <a:buChar char="•"/>
            </a:pPr>
            <a:r>
              <a:rPr lang="en-GB" sz="2000">
                <a:solidFill>
                  <a:srgbClr val="FFFFFF"/>
                </a:solidFill>
              </a:rPr>
              <a:t>Roles in the </a:t>
            </a:r>
            <a:r>
              <a:rPr lang="en-GB" sz="2000" err="1">
                <a:solidFill>
                  <a:srgbClr val="FFFFFF"/>
                </a:solidFill>
              </a:rPr>
              <a:t>dramatisation</a:t>
            </a:r>
            <a:r>
              <a:rPr lang="en-GB" sz="2000">
                <a:solidFill>
                  <a:srgbClr val="FFFFFF"/>
                </a:solidFill>
              </a:rPr>
              <a:t> of the narrative. </a:t>
            </a:r>
          </a:p>
        </p:txBody>
      </p:sp>
    </p:spTree>
    <p:extLst>
      <p:ext uri="{BB962C8B-B14F-4D97-AF65-F5344CB8AC3E}">
        <p14:creationId xmlns:p14="http://schemas.microsoft.com/office/powerpoint/2010/main" val="3561322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2E26662-4713-49A0-A7F7-C4997F80180D}"/>
              </a:ext>
            </a:extLst>
          </p:cNvPr>
          <p:cNvSpPr>
            <a:spLocks noGrp="1"/>
          </p:cNvSpPr>
          <p:nvPr>
            <p:ph type="title"/>
          </p:nvPr>
        </p:nvSpPr>
        <p:spPr>
          <a:xfrm>
            <a:off x="866440" y="1000370"/>
            <a:ext cx="3462079" cy="4857262"/>
          </a:xfrm>
        </p:spPr>
        <p:txBody>
          <a:bodyPr>
            <a:normAutofit/>
          </a:bodyPr>
          <a:lstStyle/>
          <a:p>
            <a:pPr algn="r"/>
            <a:r>
              <a:rPr lang="en-GB">
                <a:solidFill>
                  <a:srgbClr val="FFFFFF"/>
                </a:solidFill>
              </a:rPr>
              <a:t>Play and  Art Therapy:</a:t>
            </a:r>
          </a:p>
        </p:txBody>
      </p:sp>
      <p:sp>
        <p:nvSpPr>
          <p:cNvPr id="3" name="Content Placeholder 2">
            <a:extLst>
              <a:ext uri="{FF2B5EF4-FFF2-40B4-BE49-F238E27FC236}">
                <a16:creationId xmlns:a16="http://schemas.microsoft.com/office/drawing/2014/main" id="{B3C3366F-B50A-4885-9991-F2EC8FAE5010}"/>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a:solidFill>
                  <a:srgbClr val="FFFFFF"/>
                </a:solidFill>
              </a:rPr>
              <a:t>Useful for young people:</a:t>
            </a:r>
            <a:endParaRPr lang="en-US" sz="2000">
              <a:solidFill>
                <a:srgbClr val="FFFFFF"/>
              </a:solidFill>
            </a:endParaRPr>
          </a:p>
          <a:p>
            <a:pPr lvl="1"/>
            <a:r>
              <a:rPr lang="en-GB" sz="2000">
                <a:solidFill>
                  <a:srgbClr val="FFFFFF"/>
                </a:solidFill>
              </a:rPr>
              <a:t>Who have been abused</a:t>
            </a:r>
          </a:p>
          <a:p>
            <a:pPr lvl="1"/>
            <a:r>
              <a:rPr lang="en-GB" sz="2000">
                <a:solidFill>
                  <a:srgbClr val="FFFFFF"/>
                </a:solidFill>
              </a:rPr>
              <a:t>Who have experienced loss</a:t>
            </a:r>
          </a:p>
          <a:p>
            <a:pPr lvl="1"/>
            <a:r>
              <a:rPr lang="en-GB" sz="2000">
                <a:solidFill>
                  <a:srgbClr val="FFFFFF"/>
                </a:solidFill>
              </a:rPr>
              <a:t>Terminally ill or disabled</a:t>
            </a:r>
          </a:p>
          <a:p>
            <a:pPr lvl="1"/>
            <a:r>
              <a:rPr lang="en-GB" sz="2000">
                <a:solidFill>
                  <a:srgbClr val="FFFFFF"/>
                </a:solidFill>
              </a:rPr>
              <a:t>Witnessed violence and conflict</a:t>
            </a:r>
          </a:p>
          <a:p>
            <a:pPr lvl="1"/>
            <a:r>
              <a:rPr lang="en-GB" sz="2000">
                <a:solidFill>
                  <a:srgbClr val="FFFFFF"/>
                </a:solidFill>
              </a:rPr>
              <a:t>Displaying inappropriate behaviours</a:t>
            </a:r>
          </a:p>
          <a:p>
            <a:pPr lvl="1"/>
            <a:r>
              <a:rPr lang="en-GB" sz="2000">
                <a:solidFill>
                  <a:srgbClr val="FFFFFF"/>
                </a:solidFill>
              </a:rPr>
              <a:t>Antisocial or aggressive</a:t>
            </a:r>
          </a:p>
          <a:p>
            <a:pPr lvl="1"/>
            <a:r>
              <a:rPr lang="en-GB" sz="2000">
                <a:solidFill>
                  <a:srgbClr val="FFFFFF"/>
                </a:solidFill>
              </a:rPr>
              <a:t>Withdrawn and socially isolating.</a:t>
            </a:r>
          </a:p>
        </p:txBody>
      </p:sp>
    </p:spTree>
    <p:extLst>
      <p:ext uri="{BB962C8B-B14F-4D97-AF65-F5344CB8AC3E}">
        <p14:creationId xmlns:p14="http://schemas.microsoft.com/office/powerpoint/2010/main" val="29441273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9">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21">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71680F7-9CA8-4135-8244-89F88B521241}"/>
              </a:ext>
            </a:extLst>
          </p:cNvPr>
          <p:cNvSpPr>
            <a:spLocks noGrp="1"/>
          </p:cNvSpPr>
          <p:nvPr>
            <p:ph type="title"/>
          </p:nvPr>
        </p:nvSpPr>
        <p:spPr>
          <a:xfrm>
            <a:off x="868680" y="642593"/>
            <a:ext cx="6281928" cy="1744183"/>
          </a:xfrm>
        </p:spPr>
        <p:txBody>
          <a:bodyPr>
            <a:normAutofit/>
          </a:bodyPr>
          <a:lstStyle/>
          <a:p>
            <a:r>
              <a:rPr lang="en-GB"/>
              <a:t>Play Therapy in Practice</a:t>
            </a:r>
          </a:p>
        </p:txBody>
      </p:sp>
      <p:sp>
        <p:nvSpPr>
          <p:cNvPr id="3" name="Content Placeholder 2">
            <a:extLst>
              <a:ext uri="{FF2B5EF4-FFF2-40B4-BE49-F238E27FC236}">
                <a16:creationId xmlns:a16="http://schemas.microsoft.com/office/drawing/2014/main" id="{7C6C7065-3F5F-4326-975E-9661B23DB246}"/>
              </a:ext>
            </a:extLst>
          </p:cNvPr>
          <p:cNvSpPr>
            <a:spLocks noGrp="1"/>
          </p:cNvSpPr>
          <p:nvPr>
            <p:ph idx="1"/>
          </p:nvPr>
        </p:nvSpPr>
        <p:spPr>
          <a:xfrm>
            <a:off x="868680" y="2386584"/>
            <a:ext cx="6281928" cy="3648456"/>
          </a:xfrm>
        </p:spPr>
        <p:txBody>
          <a:bodyPr vert="horz" lIns="91440" tIns="45720" rIns="91440" bIns="45720" rtlCol="0">
            <a:normAutofit/>
          </a:bodyPr>
          <a:lstStyle/>
          <a:p>
            <a:pPr>
              <a:lnSpc>
                <a:spcPct val="90000"/>
              </a:lnSpc>
            </a:pPr>
            <a:r>
              <a:rPr lang="en-GB" sz="1200"/>
              <a:t>Non-directive play is based on Humanistic principles. It follows the young person's lead and allows the freedom of autonomy.</a:t>
            </a:r>
          </a:p>
          <a:p>
            <a:pPr>
              <a:lnSpc>
                <a:spcPct val="90000"/>
              </a:lnSpc>
            </a:pPr>
            <a:r>
              <a:rPr lang="en-GB" sz="1200"/>
              <a:t>Based on the foundation of the core conditions</a:t>
            </a:r>
          </a:p>
          <a:p>
            <a:pPr>
              <a:lnSpc>
                <a:spcPct val="90000"/>
              </a:lnSpc>
            </a:pPr>
            <a:endParaRPr lang="en-GB" sz="1200"/>
          </a:p>
          <a:p>
            <a:pPr>
              <a:lnSpc>
                <a:spcPct val="90000"/>
              </a:lnSpc>
            </a:pPr>
            <a:endParaRPr lang="en-GB" sz="1200"/>
          </a:p>
          <a:p>
            <a:pPr>
              <a:lnSpc>
                <a:spcPct val="90000"/>
              </a:lnSpc>
            </a:pPr>
            <a:r>
              <a:rPr lang="en-GB" sz="1200"/>
              <a:t>However, there are some more directive approaches, and this includes: Cognitive behavioural play therapy</a:t>
            </a:r>
          </a:p>
          <a:p>
            <a:pPr>
              <a:lnSpc>
                <a:spcPct val="90000"/>
              </a:lnSpc>
            </a:pPr>
            <a:endParaRPr lang="en-GB" sz="1200"/>
          </a:p>
          <a:p>
            <a:pPr>
              <a:lnSpc>
                <a:spcPct val="90000"/>
              </a:lnSpc>
            </a:pPr>
            <a:r>
              <a:rPr lang="en-GB" sz="1200"/>
              <a:t>In the middle of the two approaches are those that work eclectically, they will use both non-directive and more directive approaches wihtin the therapeutic work.</a:t>
            </a:r>
          </a:p>
          <a:p>
            <a:pPr>
              <a:lnSpc>
                <a:spcPct val="90000"/>
              </a:lnSpc>
            </a:pPr>
            <a:endParaRPr lang="en-GB" sz="1200"/>
          </a:p>
          <a:p>
            <a:pPr>
              <a:lnSpc>
                <a:spcPct val="90000"/>
              </a:lnSpc>
            </a:pPr>
            <a:r>
              <a:rPr lang="en-GB" sz="1200"/>
              <a:t>However all approaches will still ensure the development of a trusting therapeutic relationship.</a:t>
            </a:r>
          </a:p>
          <a:p>
            <a:pPr>
              <a:lnSpc>
                <a:spcPct val="90000"/>
              </a:lnSpc>
            </a:pPr>
            <a:endParaRPr lang="en-GB" sz="1200"/>
          </a:p>
          <a:p>
            <a:pPr>
              <a:lnSpc>
                <a:spcPct val="90000"/>
              </a:lnSpc>
            </a:pPr>
            <a:r>
              <a:rPr lang="en-GB" sz="1200"/>
              <a:t>All will consider the context of the young person's environment.</a:t>
            </a:r>
          </a:p>
        </p:txBody>
      </p:sp>
      <p:pic>
        <p:nvPicPr>
          <p:cNvPr id="5" name="Picture 5" descr="A picture containing person, holding, hand&#10;&#10;Description automatically generated">
            <a:extLst>
              <a:ext uri="{FF2B5EF4-FFF2-40B4-BE49-F238E27FC236}">
                <a16:creationId xmlns:a16="http://schemas.microsoft.com/office/drawing/2014/main" id="{D5D377BB-41E3-46DE-9DF9-3D7D49314F29}"/>
              </a:ext>
            </a:extLst>
          </p:cNvPr>
          <p:cNvPicPr>
            <a:picLocks noChangeAspect="1"/>
          </p:cNvPicPr>
          <p:nvPr/>
        </p:nvPicPr>
        <p:blipFill rotWithShape="1">
          <a:blip r:embed="rId3"/>
          <a:srcRect l="31334" r="25693" b="-2"/>
          <a:stretch/>
        </p:blipFill>
        <p:spPr>
          <a:xfrm>
            <a:off x="7837371" y="237744"/>
            <a:ext cx="4124416" cy="6382512"/>
          </a:xfrm>
          <a:prstGeom prst="rect">
            <a:avLst/>
          </a:prstGeom>
        </p:spPr>
      </p:pic>
    </p:spTree>
    <p:extLst>
      <p:ext uri="{BB962C8B-B14F-4D97-AF65-F5344CB8AC3E}">
        <p14:creationId xmlns:p14="http://schemas.microsoft.com/office/powerpoint/2010/main" val="13682365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44DB9BE-C0BD-4067-966A-94F05556C942}"/>
              </a:ext>
            </a:extLst>
          </p:cNvPr>
          <p:cNvSpPr>
            <a:spLocks noGrp="1"/>
          </p:cNvSpPr>
          <p:nvPr>
            <p:ph type="title"/>
          </p:nvPr>
        </p:nvSpPr>
        <p:spPr>
          <a:xfrm>
            <a:off x="983887" y="1185059"/>
            <a:ext cx="3491832" cy="4487882"/>
          </a:xfrm>
        </p:spPr>
        <p:txBody>
          <a:bodyPr>
            <a:normAutofit/>
          </a:bodyPr>
          <a:lstStyle/>
          <a:p>
            <a:pPr algn="ctr"/>
            <a:r>
              <a:rPr lang="en-GB"/>
              <a:t>Earliest play memories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F01129BE-EBFB-42EA-8CB5-35D8283F2BB8}"/>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t>Think back to your earliest play memories. What do you recall that was especially pleasurable or significant in your childhood play experience?</a:t>
            </a:r>
          </a:p>
          <a:p>
            <a:r>
              <a:rPr lang="en-GB" sz="2000"/>
              <a:t>Consider the type of play that you remember most fondly...was it messy or orderly? Were you solitary or involved in group play? Was it creative or organised?</a:t>
            </a:r>
          </a:p>
          <a:p>
            <a:r>
              <a:rPr lang="en-GB" sz="2000"/>
              <a:t>How has this influenced you as an adult?</a:t>
            </a:r>
          </a:p>
          <a:p>
            <a:endParaRPr lang="en-GB" sz="2000"/>
          </a:p>
          <a:p>
            <a:r>
              <a:rPr lang="en-GB" sz="2000"/>
              <a:t>Consider this question for 5 minutes before breaking into the groups for another discussion. 15minutes and then return.</a:t>
            </a:r>
          </a:p>
        </p:txBody>
      </p:sp>
    </p:spTree>
    <p:extLst>
      <p:ext uri="{BB962C8B-B14F-4D97-AF65-F5344CB8AC3E}">
        <p14:creationId xmlns:p14="http://schemas.microsoft.com/office/powerpoint/2010/main" val="21180963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5" name="Picture 5">
            <a:extLst>
              <a:ext uri="{FF2B5EF4-FFF2-40B4-BE49-F238E27FC236}">
                <a16:creationId xmlns:a16="http://schemas.microsoft.com/office/drawing/2014/main" id="{CC9374BA-40B8-4D52-BEF5-0AEF7917011D}"/>
              </a:ext>
            </a:extLst>
          </p:cNvPr>
          <p:cNvPicPr>
            <a:picLocks noChangeAspect="1"/>
          </p:cNvPicPr>
          <p:nvPr/>
        </p:nvPicPr>
        <p:blipFill rotWithShape="1">
          <a:blip r:embed="rId3"/>
          <a:srcRect l="7804" r="31295" b="2"/>
          <a:stretch/>
        </p:blipFill>
        <p:spPr>
          <a:xfrm>
            <a:off x="424928" y="419292"/>
            <a:ext cx="5522976" cy="6053328"/>
          </a:xfrm>
          <a:prstGeom prst="rect">
            <a:avLst/>
          </a:prstGeom>
        </p:spPr>
      </p:pic>
      <p:sp>
        <p:nvSpPr>
          <p:cNvPr id="22" name="Rectangle 21">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138A7-4D1A-4331-BC86-E66A6F3FC6F3}"/>
              </a:ext>
            </a:extLst>
          </p:cNvPr>
          <p:cNvSpPr>
            <a:spLocks noGrp="1"/>
          </p:cNvSpPr>
          <p:nvPr>
            <p:ph type="title"/>
          </p:nvPr>
        </p:nvSpPr>
        <p:spPr>
          <a:xfrm>
            <a:off x="6846137" y="727626"/>
            <a:ext cx="4602152" cy="1718225"/>
          </a:xfrm>
        </p:spPr>
        <p:txBody>
          <a:bodyPr>
            <a:normAutofit/>
          </a:bodyPr>
          <a:lstStyle/>
          <a:p>
            <a:r>
              <a:rPr lang="en-GB"/>
              <a:t>Creative Approaches</a:t>
            </a:r>
            <a:endParaRPr lang="en-US"/>
          </a:p>
        </p:txBody>
      </p:sp>
      <p:sp>
        <p:nvSpPr>
          <p:cNvPr id="3" name="Content Placeholder 2">
            <a:extLst>
              <a:ext uri="{FF2B5EF4-FFF2-40B4-BE49-F238E27FC236}">
                <a16:creationId xmlns:a16="http://schemas.microsoft.com/office/drawing/2014/main" id="{8B40784E-FB92-4768-AC10-C5684D6026E8}"/>
              </a:ext>
            </a:extLst>
          </p:cNvPr>
          <p:cNvSpPr>
            <a:spLocks noGrp="1"/>
          </p:cNvSpPr>
          <p:nvPr>
            <p:ph idx="1"/>
          </p:nvPr>
        </p:nvSpPr>
        <p:spPr>
          <a:xfrm>
            <a:off x="6846137" y="2538919"/>
            <a:ext cx="4602152" cy="3557805"/>
          </a:xfrm>
        </p:spPr>
        <p:txBody>
          <a:bodyPr vert="horz" lIns="91440" tIns="45720" rIns="91440" bIns="45720" rtlCol="0">
            <a:normAutofit lnSpcReduction="10000"/>
          </a:bodyPr>
          <a:lstStyle/>
          <a:p>
            <a:pPr>
              <a:lnSpc>
                <a:spcPct val="90000"/>
              </a:lnSpc>
            </a:pPr>
            <a:r>
              <a:rPr lang="en-GB" sz="1500"/>
              <a:t>Therapy and Creativity.</a:t>
            </a:r>
          </a:p>
          <a:p>
            <a:pPr>
              <a:lnSpc>
                <a:spcPct val="90000"/>
              </a:lnSpc>
            </a:pPr>
            <a:r>
              <a:rPr lang="en-GB" sz="1500"/>
              <a:t>Art has been used as a therapeutic medium throughout the centuries, the Greeks used music and drama for Healing, as did the earliest Islamic hospitals.</a:t>
            </a:r>
          </a:p>
          <a:p>
            <a:pPr>
              <a:lnSpc>
                <a:spcPct val="90000"/>
              </a:lnSpc>
            </a:pPr>
            <a:r>
              <a:rPr lang="en-GB" sz="1500"/>
              <a:t>The use of creative therapies is increasingly being recognised and the NICE guidelines and Art Therapy is being used to support schizophrenic patients with increasing researched evidence of success.</a:t>
            </a:r>
          </a:p>
          <a:p>
            <a:pPr>
              <a:lnSpc>
                <a:spcPct val="90000"/>
              </a:lnSpc>
            </a:pPr>
            <a:endParaRPr lang="en-GB" sz="1500"/>
          </a:p>
          <a:p>
            <a:pPr>
              <a:lnSpc>
                <a:spcPct val="90000"/>
              </a:lnSpc>
            </a:pPr>
            <a:r>
              <a:rPr lang="en-GB" sz="1500"/>
              <a:t>Some of the creative techniques being used today include:</a:t>
            </a:r>
          </a:p>
          <a:p>
            <a:pPr lvl="1">
              <a:lnSpc>
                <a:spcPct val="90000"/>
              </a:lnSpc>
            </a:pPr>
            <a:r>
              <a:rPr lang="en-GB"/>
              <a:t>Drama therapy</a:t>
            </a:r>
          </a:p>
          <a:p>
            <a:pPr lvl="1">
              <a:lnSpc>
                <a:spcPct val="90000"/>
              </a:lnSpc>
            </a:pPr>
            <a:r>
              <a:rPr lang="en-GB"/>
              <a:t>Play therapy</a:t>
            </a:r>
          </a:p>
          <a:p>
            <a:pPr lvl="1">
              <a:lnSpc>
                <a:spcPct val="90000"/>
              </a:lnSpc>
            </a:pPr>
            <a:r>
              <a:rPr lang="en-GB"/>
              <a:t>Sandtray work</a:t>
            </a:r>
          </a:p>
          <a:p>
            <a:pPr lvl="1">
              <a:lnSpc>
                <a:spcPct val="90000"/>
              </a:lnSpc>
            </a:pPr>
            <a:r>
              <a:rPr lang="en-GB"/>
              <a:t>Narrative storytelling and poetry writing</a:t>
            </a:r>
          </a:p>
          <a:p>
            <a:pPr marL="274320" lvl="1" indent="0">
              <a:lnSpc>
                <a:spcPct val="90000"/>
              </a:lnSpc>
              <a:buNone/>
            </a:pPr>
            <a:endParaRPr lang="en-GB"/>
          </a:p>
        </p:txBody>
      </p:sp>
    </p:spTree>
    <p:extLst>
      <p:ext uri="{BB962C8B-B14F-4D97-AF65-F5344CB8AC3E}">
        <p14:creationId xmlns:p14="http://schemas.microsoft.com/office/powerpoint/2010/main" val="31707988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E5DDF6-73D0-41A1-9E3A-11F8527DE0EC}"/>
              </a:ext>
            </a:extLst>
          </p:cNvPr>
          <p:cNvSpPr>
            <a:spLocks noGrp="1"/>
          </p:cNvSpPr>
          <p:nvPr>
            <p:ph type="title"/>
          </p:nvPr>
        </p:nvSpPr>
        <p:spPr>
          <a:xfrm>
            <a:off x="868680" y="642593"/>
            <a:ext cx="6281928" cy="1744183"/>
          </a:xfrm>
        </p:spPr>
        <p:txBody>
          <a:bodyPr>
            <a:normAutofit/>
          </a:bodyPr>
          <a:lstStyle/>
          <a:p>
            <a:r>
              <a:rPr lang="en-GB"/>
              <a:t>Sand Tray work</a:t>
            </a:r>
          </a:p>
        </p:txBody>
      </p:sp>
      <p:sp>
        <p:nvSpPr>
          <p:cNvPr id="3" name="Content Placeholder 2">
            <a:extLst>
              <a:ext uri="{FF2B5EF4-FFF2-40B4-BE49-F238E27FC236}">
                <a16:creationId xmlns:a16="http://schemas.microsoft.com/office/drawing/2014/main" id="{2D9D0FE7-4848-433D-A27D-597B88BAB899}"/>
              </a:ext>
            </a:extLst>
          </p:cNvPr>
          <p:cNvSpPr>
            <a:spLocks noGrp="1"/>
          </p:cNvSpPr>
          <p:nvPr>
            <p:ph idx="1"/>
          </p:nvPr>
        </p:nvSpPr>
        <p:spPr>
          <a:xfrm>
            <a:off x="868680" y="2386584"/>
            <a:ext cx="6281928" cy="3648456"/>
          </a:xfrm>
        </p:spPr>
        <p:txBody>
          <a:bodyPr vert="horz" lIns="91440" tIns="45720" rIns="91440" bIns="45720" rtlCol="0">
            <a:normAutofit/>
          </a:bodyPr>
          <a:lstStyle/>
          <a:p>
            <a:r>
              <a:rPr lang="en-GB"/>
              <a:t>This works largely with metaphor.</a:t>
            </a:r>
            <a:endParaRPr lang="en-US"/>
          </a:p>
          <a:p>
            <a:r>
              <a:rPr lang="en-GB"/>
              <a:t>Using small world figures the young person will select toys to represent their experience and world view.</a:t>
            </a:r>
          </a:p>
          <a:p>
            <a:r>
              <a:rPr lang="en-GB"/>
              <a:t>The worker and adolescent will work together to explore different perspectives and fantasies within the safe small world of the tray.</a:t>
            </a:r>
          </a:p>
          <a:p>
            <a:r>
              <a:rPr lang="en-GB" err="1"/>
              <a:t>Gogo's</a:t>
            </a:r>
            <a:r>
              <a:rPr lang="en-GB"/>
              <a:t> </a:t>
            </a:r>
          </a:p>
          <a:p>
            <a:endParaRPr lang="en-GB"/>
          </a:p>
        </p:txBody>
      </p:sp>
      <p:pic>
        <p:nvPicPr>
          <p:cNvPr id="4" name="Picture 4" descr="A picture containing indoor, colorful, food, many&#10;&#10;Description automatically generated">
            <a:extLst>
              <a:ext uri="{FF2B5EF4-FFF2-40B4-BE49-F238E27FC236}">
                <a16:creationId xmlns:a16="http://schemas.microsoft.com/office/drawing/2014/main" id="{A8957CD8-5059-428E-A1AB-18FBDDCE2C75}"/>
              </a:ext>
            </a:extLst>
          </p:cNvPr>
          <p:cNvPicPr>
            <a:picLocks noChangeAspect="1"/>
          </p:cNvPicPr>
          <p:nvPr/>
        </p:nvPicPr>
        <p:blipFill rotWithShape="1">
          <a:blip r:embed="rId3"/>
          <a:srcRect l="21478" r="24727" b="2"/>
          <a:stretch/>
        </p:blipFill>
        <p:spPr>
          <a:xfrm>
            <a:off x="7837371" y="237744"/>
            <a:ext cx="4124416" cy="6382512"/>
          </a:xfrm>
          <a:prstGeom prst="rect">
            <a:avLst/>
          </a:prstGeom>
        </p:spPr>
      </p:pic>
    </p:spTree>
    <p:extLst>
      <p:ext uri="{BB962C8B-B14F-4D97-AF65-F5344CB8AC3E}">
        <p14:creationId xmlns:p14="http://schemas.microsoft.com/office/powerpoint/2010/main" val="2147699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2">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8">
            <a:extLst>
              <a:ext uri="{FF2B5EF4-FFF2-40B4-BE49-F238E27FC236}">
                <a16:creationId xmlns:a16="http://schemas.microsoft.com/office/drawing/2014/main" id="{88EFFD6C-D11B-49F4-82FB-17C63351C0DE}"/>
              </a:ext>
            </a:extLst>
          </p:cNvPr>
          <p:cNvPicPr>
            <a:picLocks noChangeAspect="1"/>
          </p:cNvPicPr>
          <p:nvPr/>
        </p:nvPicPr>
        <p:blipFill rotWithShape="1">
          <a:blip r:embed="rId3"/>
          <a:srcRect l="11172" r="26606" b="-1"/>
          <a:stretch/>
        </p:blipFill>
        <p:spPr>
          <a:xfrm>
            <a:off x="20" y="10"/>
            <a:ext cx="6392647" cy="6857990"/>
          </a:xfrm>
          <a:prstGeom prst="rect">
            <a:avLst/>
          </a:prstGeom>
        </p:spPr>
      </p:pic>
      <p:sp>
        <p:nvSpPr>
          <p:cNvPr id="16" name="Rectangle 14">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6">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B623D-D619-46D8-95FC-7F3CCC4886D8}"/>
              </a:ext>
            </a:extLst>
          </p:cNvPr>
          <p:cNvSpPr>
            <a:spLocks noGrp="1"/>
          </p:cNvSpPr>
          <p:nvPr>
            <p:ph type="title"/>
          </p:nvPr>
        </p:nvSpPr>
        <p:spPr>
          <a:xfrm>
            <a:off x="7064082" y="642594"/>
            <a:ext cx="4472921" cy="1371600"/>
          </a:xfrm>
        </p:spPr>
        <p:txBody>
          <a:bodyPr>
            <a:normAutofit/>
          </a:bodyPr>
          <a:lstStyle/>
          <a:p>
            <a:r>
              <a:rPr lang="en-GB" sz="4000"/>
              <a:t>Working with Art</a:t>
            </a:r>
          </a:p>
        </p:txBody>
      </p:sp>
      <p:sp>
        <p:nvSpPr>
          <p:cNvPr id="3" name="Content Placeholder 2">
            <a:extLst>
              <a:ext uri="{FF2B5EF4-FFF2-40B4-BE49-F238E27FC236}">
                <a16:creationId xmlns:a16="http://schemas.microsoft.com/office/drawing/2014/main" id="{418C149A-EC9E-4E0F-A1A6-36E361B2F925}"/>
              </a:ext>
            </a:extLst>
          </p:cNvPr>
          <p:cNvSpPr>
            <a:spLocks noGrp="1"/>
          </p:cNvSpPr>
          <p:nvPr>
            <p:ph idx="1"/>
          </p:nvPr>
        </p:nvSpPr>
        <p:spPr>
          <a:xfrm>
            <a:off x="7064082" y="2103120"/>
            <a:ext cx="4472922" cy="3931920"/>
          </a:xfrm>
        </p:spPr>
        <p:txBody>
          <a:bodyPr vert="horz" lIns="91440" tIns="45720" rIns="91440" bIns="45720" rtlCol="0">
            <a:normAutofit/>
          </a:bodyPr>
          <a:lstStyle/>
          <a:p>
            <a:pPr>
              <a:lnSpc>
                <a:spcPct val="90000"/>
              </a:lnSpc>
            </a:pPr>
            <a:r>
              <a:rPr lang="en-GB"/>
              <a:t>Art is used within many different therapeutic approaches for self-expression and understanding.</a:t>
            </a:r>
          </a:p>
          <a:p>
            <a:pPr>
              <a:lnSpc>
                <a:spcPct val="90000"/>
              </a:lnSpc>
            </a:pPr>
            <a:r>
              <a:rPr lang="en-GB"/>
              <a:t>The materials are wide ranging and include:</a:t>
            </a:r>
          </a:p>
          <a:p>
            <a:pPr lvl="1">
              <a:lnSpc>
                <a:spcPct val="90000"/>
              </a:lnSpc>
            </a:pPr>
            <a:r>
              <a:rPr lang="en-GB"/>
              <a:t>Paint,</a:t>
            </a:r>
          </a:p>
          <a:p>
            <a:pPr lvl="1">
              <a:lnSpc>
                <a:spcPct val="90000"/>
              </a:lnSpc>
            </a:pPr>
            <a:r>
              <a:rPr lang="en-GB"/>
              <a:t>Clay, </a:t>
            </a:r>
          </a:p>
          <a:p>
            <a:pPr lvl="1">
              <a:lnSpc>
                <a:spcPct val="90000"/>
              </a:lnSpc>
            </a:pPr>
            <a:r>
              <a:rPr lang="en-GB" err="1"/>
              <a:t>Plasticine</a:t>
            </a:r>
            <a:endParaRPr lang="en-GB"/>
          </a:p>
          <a:p>
            <a:pPr lvl="1">
              <a:lnSpc>
                <a:spcPct val="90000"/>
              </a:lnSpc>
            </a:pPr>
            <a:r>
              <a:rPr lang="en-GB"/>
              <a:t>Collage materials</a:t>
            </a:r>
          </a:p>
          <a:p>
            <a:pPr lvl="1">
              <a:lnSpc>
                <a:spcPct val="90000"/>
              </a:lnSpc>
            </a:pPr>
            <a:endParaRPr lang="en-GB"/>
          </a:p>
          <a:p>
            <a:pPr lvl="1">
              <a:lnSpc>
                <a:spcPct val="90000"/>
              </a:lnSpc>
            </a:pPr>
            <a:r>
              <a:rPr lang="en-GB"/>
              <a:t>Clay is particularly effective as not only does it allow sensory exploration, but also enables metaphorical expression.</a:t>
            </a:r>
          </a:p>
          <a:p>
            <a:pPr lvl="1">
              <a:lnSpc>
                <a:spcPct val="90000"/>
              </a:lnSpc>
            </a:pPr>
            <a:r>
              <a:rPr lang="en-GB"/>
              <a:t>It is also useful in exploring change and development with young people.</a:t>
            </a:r>
          </a:p>
          <a:p>
            <a:pPr lvl="1">
              <a:lnSpc>
                <a:spcPct val="90000"/>
              </a:lnSpc>
            </a:pPr>
            <a:endParaRPr lang="en-GB"/>
          </a:p>
        </p:txBody>
      </p:sp>
    </p:spTree>
    <p:extLst>
      <p:ext uri="{BB962C8B-B14F-4D97-AF65-F5344CB8AC3E}">
        <p14:creationId xmlns:p14="http://schemas.microsoft.com/office/powerpoint/2010/main" val="22011151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C54EA-B9E9-453C-B61B-BAAE53EC16E8}"/>
              </a:ext>
            </a:extLst>
          </p:cNvPr>
          <p:cNvSpPr>
            <a:spLocks noGrp="1"/>
          </p:cNvSpPr>
          <p:nvPr>
            <p:ph type="title"/>
          </p:nvPr>
        </p:nvSpPr>
        <p:spPr>
          <a:xfrm>
            <a:off x="6579450" y="727627"/>
            <a:ext cx="4957553" cy="1645920"/>
          </a:xfrm>
        </p:spPr>
        <p:txBody>
          <a:bodyPr>
            <a:normAutofit/>
          </a:bodyPr>
          <a:lstStyle/>
          <a:p>
            <a:r>
              <a:rPr lang="en-GB"/>
              <a:t>Poetry/Story telling</a:t>
            </a:r>
          </a:p>
        </p:txBody>
      </p:sp>
      <p:sp>
        <p:nvSpPr>
          <p:cNvPr id="6"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7"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icon&#10;&#10;Description automatically generated">
            <a:extLst>
              <a:ext uri="{FF2B5EF4-FFF2-40B4-BE49-F238E27FC236}">
                <a16:creationId xmlns:a16="http://schemas.microsoft.com/office/drawing/2014/main" id="{DB9671B0-57F9-4535-B00D-B5F92D0C84F9}"/>
              </a:ext>
            </a:extLst>
          </p:cNvPr>
          <p:cNvPicPr>
            <a:picLocks noChangeAspect="1"/>
          </p:cNvPicPr>
          <p:nvPr/>
        </p:nvPicPr>
        <p:blipFill>
          <a:blip r:embed="rId3"/>
          <a:stretch>
            <a:fillRect/>
          </a:stretch>
        </p:blipFill>
        <p:spPr>
          <a:xfrm>
            <a:off x="1205256" y="1821295"/>
            <a:ext cx="4414438" cy="3233575"/>
          </a:xfrm>
          <a:prstGeom prst="rect">
            <a:avLst/>
          </a:prstGeom>
        </p:spPr>
      </p:pic>
      <p:sp>
        <p:nvSpPr>
          <p:cNvPr id="3" name="Content Placeholder 2">
            <a:extLst>
              <a:ext uri="{FF2B5EF4-FFF2-40B4-BE49-F238E27FC236}">
                <a16:creationId xmlns:a16="http://schemas.microsoft.com/office/drawing/2014/main" id="{7F67ECC2-0F0E-4480-90F2-E4CBDFA3B406}"/>
              </a:ext>
            </a:extLst>
          </p:cNvPr>
          <p:cNvSpPr>
            <a:spLocks noGrp="1"/>
          </p:cNvSpPr>
          <p:nvPr>
            <p:ph idx="1"/>
          </p:nvPr>
        </p:nvSpPr>
        <p:spPr>
          <a:xfrm>
            <a:off x="6579450" y="2538919"/>
            <a:ext cx="4957554" cy="3496120"/>
          </a:xfrm>
        </p:spPr>
        <p:txBody>
          <a:bodyPr vert="horz" lIns="91440" tIns="45720" rIns="91440" bIns="45720" rtlCol="0" anchor="t">
            <a:normAutofit/>
          </a:bodyPr>
          <a:lstStyle/>
          <a:p>
            <a:r>
              <a:rPr lang="en-GB"/>
              <a:t>Writing their own </a:t>
            </a:r>
            <a:r>
              <a:rPr lang="en-GB" err="1"/>
              <a:t>fairytales</a:t>
            </a:r>
            <a:r>
              <a:rPr lang="en-GB"/>
              <a:t>, exploring favourite stories and identifying how the main characters are important for the young person are key aspects of narrative </a:t>
            </a:r>
            <a:r>
              <a:rPr lang="en-GB" dirty="0"/>
              <a:t>work.</a:t>
            </a:r>
          </a:p>
          <a:p>
            <a:endParaRPr lang="en-GB"/>
          </a:p>
          <a:p>
            <a:r>
              <a:rPr lang="en-GB"/>
              <a:t>In addition, reading stories to young people can help to support their understanding of their situation.</a:t>
            </a:r>
          </a:p>
          <a:p>
            <a:r>
              <a:rPr lang="en-GB"/>
              <a:t>Using story telling with sand tray or other materials can be very powerful.</a:t>
            </a:r>
          </a:p>
        </p:txBody>
      </p:sp>
    </p:spTree>
    <p:extLst>
      <p:ext uri="{BB962C8B-B14F-4D97-AF65-F5344CB8AC3E}">
        <p14:creationId xmlns:p14="http://schemas.microsoft.com/office/powerpoint/2010/main" val="3246188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66636CF5-7696-4F5D-931A-9EEE386BD4D4}"/>
              </a:ext>
            </a:extLst>
          </p:cNvPr>
          <p:cNvSpPr>
            <a:spLocks noGrp="1"/>
          </p:cNvSpPr>
          <p:nvPr>
            <p:ph type="title"/>
          </p:nvPr>
        </p:nvSpPr>
        <p:spPr>
          <a:xfrm>
            <a:off x="983887" y="1185059"/>
            <a:ext cx="3491832" cy="4487882"/>
          </a:xfrm>
        </p:spPr>
        <p:txBody>
          <a:bodyPr>
            <a:normAutofit/>
          </a:bodyPr>
          <a:lstStyle/>
          <a:p>
            <a:pPr algn="ctr"/>
            <a:r>
              <a:rPr lang="en-GB" dirty="0">
                <a:solidFill>
                  <a:srgbClr val="FFFFFF"/>
                </a:solidFill>
              </a:rPr>
              <a:t>Directed Study Activity: Your Favourite Story</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5761A42A-BA3D-4F40-987C-EB97B81926DF}"/>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Most of us have a favourite story that somehow appeals to us. It might be a fairytale, a novel, a film or a tv programme. It might be a story that you often return to, to re-read.</a:t>
            </a:r>
          </a:p>
          <a:p>
            <a:pPr>
              <a:buClr>
                <a:srgbClr val="262626"/>
              </a:buClr>
            </a:pPr>
            <a:r>
              <a:rPr lang="en-GB" sz="2000"/>
              <a:t>I'd like you to rewrite the story in your own words. It doesn't matter if it's different to the original, I'd like you to just recall it in as much vivid detail as you can.</a:t>
            </a:r>
          </a:p>
          <a:p>
            <a:pPr>
              <a:buClr>
                <a:srgbClr val="262626"/>
              </a:buClr>
            </a:pPr>
            <a:r>
              <a:rPr lang="en-GB" sz="2000"/>
              <a:t>When you've written out the story make notes in response to the questions on the following page:</a:t>
            </a:r>
          </a:p>
        </p:txBody>
      </p:sp>
    </p:spTree>
    <p:extLst>
      <p:ext uri="{BB962C8B-B14F-4D97-AF65-F5344CB8AC3E}">
        <p14:creationId xmlns:p14="http://schemas.microsoft.com/office/powerpoint/2010/main" val="1933840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8F10B819-16C8-46AB-80C3-6BD2BA660497}"/>
              </a:ext>
            </a:extLst>
          </p:cNvPr>
          <p:cNvPicPr>
            <a:picLocks noChangeAspect="1"/>
          </p:cNvPicPr>
          <p:nvPr/>
        </p:nvPicPr>
        <p:blipFill rotWithShape="1">
          <a:blip r:embed="rId3">
            <a:duotone>
              <a:schemeClr val="bg2">
                <a:shade val="45000"/>
                <a:satMod val="135000"/>
              </a:schemeClr>
              <a:prstClr val="white"/>
            </a:duotone>
            <a:alphaModFix amt="35000"/>
          </a:blip>
          <a:srcRect t="7618"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7A55846D-DBA8-4545-B8F2-AB8F57C1B91E}"/>
              </a:ext>
            </a:extLst>
          </p:cNvPr>
          <p:cNvSpPr>
            <a:spLocks noGrp="1"/>
          </p:cNvSpPr>
          <p:nvPr>
            <p:ph type="title"/>
          </p:nvPr>
        </p:nvSpPr>
        <p:spPr>
          <a:xfrm>
            <a:off x="1066800" y="642594"/>
            <a:ext cx="10058400" cy="1371600"/>
          </a:xfrm>
        </p:spPr>
        <p:txBody>
          <a:bodyPr>
            <a:normAutofit/>
          </a:bodyPr>
          <a:lstStyle/>
          <a:p>
            <a:r>
              <a:rPr lang="en-GB"/>
              <a:t>Questions</a:t>
            </a:r>
          </a:p>
        </p:txBody>
      </p:sp>
      <p:sp>
        <p:nvSpPr>
          <p:cNvPr id="3" name="Content Placeholder 2">
            <a:extLst>
              <a:ext uri="{FF2B5EF4-FFF2-40B4-BE49-F238E27FC236}">
                <a16:creationId xmlns:a16="http://schemas.microsoft.com/office/drawing/2014/main" id="{EF06A604-894B-4370-9503-9EC7766C0FA7}"/>
              </a:ext>
            </a:extLst>
          </p:cNvPr>
          <p:cNvSpPr>
            <a:spLocks noGrp="1"/>
          </p:cNvSpPr>
          <p:nvPr>
            <p:ph idx="1"/>
          </p:nvPr>
        </p:nvSpPr>
        <p:spPr>
          <a:xfrm>
            <a:off x="1066800" y="2103120"/>
            <a:ext cx="10058400" cy="3849624"/>
          </a:xfrm>
        </p:spPr>
        <p:txBody>
          <a:bodyPr vert="horz" lIns="91440" tIns="45720" rIns="91440" bIns="45720" rtlCol="0" anchor="t">
            <a:normAutofit/>
          </a:bodyPr>
          <a:lstStyle/>
          <a:p>
            <a:pPr>
              <a:buClr>
                <a:srgbClr val="262626"/>
              </a:buClr>
            </a:pPr>
            <a:r>
              <a:rPr lang="en-GB" dirty="0"/>
              <a:t>What is your favourite character in the story?</a:t>
            </a:r>
            <a:endParaRPr lang="en-US" dirty="0"/>
          </a:p>
          <a:p>
            <a:pPr>
              <a:buClr>
                <a:srgbClr val="262626"/>
              </a:buClr>
            </a:pPr>
            <a:r>
              <a:rPr lang="en-GB" dirty="0"/>
              <a:t>Why do you like this story so much?</a:t>
            </a:r>
          </a:p>
          <a:p>
            <a:pPr>
              <a:buClr>
                <a:srgbClr val="262626"/>
              </a:buClr>
            </a:pPr>
            <a:r>
              <a:rPr lang="en-GB" dirty="0"/>
              <a:t>What happens to this character?</a:t>
            </a:r>
          </a:p>
          <a:p>
            <a:pPr>
              <a:buClr>
                <a:srgbClr val="262626"/>
              </a:buClr>
            </a:pPr>
            <a:r>
              <a:rPr lang="en-GB" dirty="0"/>
              <a:t>Who are the other characters? What kind of relationship does your favourite character have with these characters?</a:t>
            </a:r>
          </a:p>
          <a:p>
            <a:pPr>
              <a:buClr>
                <a:srgbClr val="262626"/>
              </a:buClr>
            </a:pPr>
            <a:r>
              <a:rPr lang="en-GB" dirty="0"/>
              <a:t>What is the setting for the story? Where does it take place?</a:t>
            </a:r>
          </a:p>
          <a:p>
            <a:pPr>
              <a:buClr>
                <a:srgbClr val="262626"/>
              </a:buClr>
            </a:pPr>
            <a:r>
              <a:rPr lang="en-GB" dirty="0"/>
              <a:t>What is the main feeling tone of the story?</a:t>
            </a:r>
          </a:p>
          <a:p>
            <a:pPr>
              <a:buClr>
                <a:srgbClr val="262626"/>
              </a:buClr>
            </a:pPr>
            <a:r>
              <a:rPr lang="en-GB" dirty="0"/>
              <a:t>How does the story end? How do you feel about the ending? If you could change the ending how would it differ?</a:t>
            </a:r>
          </a:p>
          <a:p>
            <a:pPr>
              <a:buClr>
                <a:srgbClr val="262626"/>
              </a:buClr>
            </a:pPr>
            <a:r>
              <a:rPr lang="en-GB" dirty="0"/>
              <a:t>Why do you like this story? Why do you think you chose it?</a:t>
            </a:r>
          </a:p>
        </p:txBody>
      </p:sp>
    </p:spTree>
    <p:extLst>
      <p:ext uri="{BB962C8B-B14F-4D97-AF65-F5344CB8AC3E}">
        <p14:creationId xmlns:p14="http://schemas.microsoft.com/office/powerpoint/2010/main" val="2904389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E716C-DF3F-4120-AEA0-AA82FBE5890D}"/>
              </a:ext>
            </a:extLst>
          </p:cNvPr>
          <p:cNvSpPr>
            <a:spLocks noGrp="1"/>
          </p:cNvSpPr>
          <p:nvPr>
            <p:ph type="title"/>
          </p:nvPr>
        </p:nvSpPr>
        <p:spPr/>
        <p:txBody>
          <a:bodyPr/>
          <a:lstStyle/>
          <a:p>
            <a:r>
              <a:rPr lang="en-GB" dirty="0"/>
              <a:t>Directed Study Activity</a:t>
            </a:r>
          </a:p>
        </p:txBody>
      </p:sp>
      <p:sp>
        <p:nvSpPr>
          <p:cNvPr id="3" name="Content Placeholder 2">
            <a:extLst>
              <a:ext uri="{FF2B5EF4-FFF2-40B4-BE49-F238E27FC236}">
                <a16:creationId xmlns:a16="http://schemas.microsoft.com/office/drawing/2014/main" id="{A5C2689A-8AC0-41DD-82A8-80833011FD89}"/>
              </a:ext>
            </a:extLst>
          </p:cNvPr>
          <p:cNvSpPr>
            <a:spLocks noGrp="1"/>
          </p:cNvSpPr>
          <p:nvPr>
            <p:ph idx="1"/>
          </p:nvPr>
        </p:nvSpPr>
        <p:spPr/>
        <p:txBody>
          <a:bodyPr vert="horz" lIns="91440" tIns="45720" rIns="91440" bIns="45720" rtlCol="0" anchor="t">
            <a:normAutofit/>
          </a:bodyPr>
          <a:lstStyle/>
          <a:p>
            <a:r>
              <a:rPr lang="en-GB" dirty="0"/>
              <a:t>Complete the next task: </a:t>
            </a:r>
          </a:p>
          <a:p>
            <a:pPr lvl="1"/>
            <a:r>
              <a:rPr lang="en-GB" dirty="0" err="1"/>
              <a:t>Biopoem</a:t>
            </a:r>
            <a:r>
              <a:rPr lang="en-GB" dirty="0"/>
              <a:t>, it may take a little more time, but don't over think this.</a:t>
            </a:r>
          </a:p>
        </p:txBody>
      </p:sp>
    </p:spTree>
    <p:extLst>
      <p:ext uri="{BB962C8B-B14F-4D97-AF65-F5344CB8AC3E}">
        <p14:creationId xmlns:p14="http://schemas.microsoft.com/office/powerpoint/2010/main" val="12217149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436B153A-1109-4AAF-AB12-30E6FEE92E4A}"/>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Writing your own biopoem</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2FAB8D03-35C0-449C-8D1B-BB4FD5B2374C}"/>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Line 1: Your first name only</a:t>
            </a:r>
            <a:endParaRPr lang="en-US" sz="2000"/>
          </a:p>
          <a:p>
            <a:r>
              <a:rPr lang="en-GB" sz="2000"/>
              <a:t>Line 2: Four traits that describe you</a:t>
            </a:r>
          </a:p>
          <a:p>
            <a:r>
              <a:rPr lang="en-GB" sz="2000"/>
              <a:t>Line 3: Sibling of (or son/daughter of)</a:t>
            </a:r>
          </a:p>
          <a:p>
            <a:r>
              <a:rPr lang="en-GB" sz="2000"/>
              <a:t>Line 4: Lover of..(three people or ideas)</a:t>
            </a:r>
          </a:p>
          <a:p>
            <a:r>
              <a:rPr lang="en-GB" sz="2000"/>
              <a:t>Line 5: Who feels...(three things)</a:t>
            </a:r>
          </a:p>
          <a:p>
            <a:r>
              <a:rPr lang="en-GB" sz="2000"/>
              <a:t>Line 6: Who needs...(three items)</a:t>
            </a:r>
          </a:p>
          <a:p>
            <a:r>
              <a:rPr lang="en-GB" sz="2000"/>
              <a:t>Line 7: Who gives...(three items)</a:t>
            </a:r>
          </a:p>
          <a:p>
            <a:r>
              <a:rPr lang="en-GB" sz="2000"/>
              <a:t>Line 8:..Who fears..(three items)</a:t>
            </a:r>
          </a:p>
          <a:p>
            <a:r>
              <a:rPr lang="en-GB" sz="2000"/>
              <a:t>Line 9:..Who would like to see (three items)</a:t>
            </a:r>
          </a:p>
          <a:p>
            <a:r>
              <a:rPr lang="en-GB" sz="2000"/>
              <a:t>Line 10: Resident of (your town or street)</a:t>
            </a:r>
          </a:p>
          <a:p>
            <a:r>
              <a:rPr lang="en-GB" sz="2000"/>
              <a:t>Line 11: Your last name only</a:t>
            </a:r>
          </a:p>
        </p:txBody>
      </p:sp>
    </p:spTree>
    <p:extLst>
      <p:ext uri="{BB962C8B-B14F-4D97-AF65-F5344CB8AC3E}">
        <p14:creationId xmlns:p14="http://schemas.microsoft.com/office/powerpoint/2010/main" val="802672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44">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47" name="Rectangle 46">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49" name="Rectangle 48">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51" name="Group 50">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52" name="Straight Connector 51">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6" name="Rectangle 55">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8" name="Rectangle 57">
            <a:extLst>
              <a:ext uri="{FF2B5EF4-FFF2-40B4-BE49-F238E27FC236}">
                <a16:creationId xmlns:a16="http://schemas.microsoft.com/office/drawing/2014/main" id="{DFFCFB47-3C9E-4532-8065-D3633A77B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67A625B-A166-4C03-ADD8-0535D7183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C35A5F97-C3A9-4101-8F5C-06E22105A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pic>
        <p:nvPicPr>
          <p:cNvPr id="4" name="Picture 4">
            <a:extLst>
              <a:ext uri="{FF2B5EF4-FFF2-40B4-BE49-F238E27FC236}">
                <a16:creationId xmlns:a16="http://schemas.microsoft.com/office/drawing/2014/main" id="{C62A53BA-1292-4CA5-83C2-E39218A27150}"/>
              </a:ext>
            </a:extLst>
          </p:cNvPr>
          <p:cNvPicPr>
            <a:picLocks noGrp="1" noChangeAspect="1"/>
          </p:cNvPicPr>
          <p:nvPr>
            <p:ph idx="1"/>
          </p:nvPr>
        </p:nvPicPr>
        <p:blipFill rotWithShape="1">
          <a:blip r:embed="rId3"/>
          <a:srcRect l="2020" r="14418" b="-2"/>
          <a:stretch/>
        </p:blipFill>
        <p:spPr>
          <a:xfrm>
            <a:off x="806117" y="809244"/>
            <a:ext cx="6583680" cy="5239512"/>
          </a:xfrm>
          <a:prstGeom prst="rect">
            <a:avLst/>
          </a:prstGeom>
          <a:ln w="6350" cap="sq">
            <a:noFill/>
            <a:miter lim="800000"/>
          </a:ln>
        </p:spPr>
      </p:pic>
      <p:sp>
        <p:nvSpPr>
          <p:cNvPr id="64" name="Rectangle 63">
            <a:extLst>
              <a:ext uri="{FF2B5EF4-FFF2-40B4-BE49-F238E27FC236}">
                <a16:creationId xmlns:a16="http://schemas.microsoft.com/office/drawing/2014/main" id="{00239F34-0E2D-4746-AAA9-920BD6063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6" name="Straight Connector 65">
            <a:extLst>
              <a:ext uri="{FF2B5EF4-FFF2-40B4-BE49-F238E27FC236}">
                <a16:creationId xmlns:a16="http://schemas.microsoft.com/office/drawing/2014/main" id="{82079E22-5065-47F9-AFCA-63C0DF2267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9098EF8-6D81-466E-A59B-778568FCF6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CB163DD-56F6-482F-862E-B6B9244DA6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72" name="Rectangle 71">
            <a:extLst>
              <a:ext uri="{FF2B5EF4-FFF2-40B4-BE49-F238E27FC236}">
                <a16:creationId xmlns:a16="http://schemas.microsoft.com/office/drawing/2014/main" id="{344EF4DE-2334-4B49-8DC2-FDAC562A1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C088A-1E18-4A5A-9403-693E358F5619}"/>
              </a:ext>
            </a:extLst>
          </p:cNvPr>
          <p:cNvSpPr>
            <a:spLocks noGrp="1"/>
          </p:cNvSpPr>
          <p:nvPr>
            <p:ph type="title"/>
          </p:nvPr>
        </p:nvSpPr>
        <p:spPr>
          <a:xfrm>
            <a:off x="8560024" y="1442916"/>
            <a:ext cx="3238829" cy="3252231"/>
          </a:xfrm>
        </p:spPr>
        <p:txBody>
          <a:bodyPr vert="horz" lIns="91440" tIns="45720" rIns="91440" bIns="45720" rtlCol="0" anchor="ctr">
            <a:normAutofit/>
          </a:bodyPr>
          <a:lstStyle/>
          <a:p>
            <a:pPr algn="ctr">
              <a:lnSpc>
                <a:spcPct val="83000"/>
              </a:lnSpc>
            </a:pPr>
            <a:r>
              <a:rPr lang="en-US" sz="2300" cap="all" spc="-100"/>
              <a:t>Making Referrals and Understanding CAMHS</a:t>
            </a:r>
            <a:br>
              <a:rPr lang="en-US" sz="2300" cap="all" spc="-100"/>
            </a:br>
            <a:br>
              <a:rPr lang="en-US" sz="2300" cap="all" spc="-100"/>
            </a:br>
            <a:r>
              <a:rPr lang="en-US" sz="2300" cap="all" spc="-100"/>
              <a:t>Understanding where Youth Work and Counselling 'Fit in' with the support</a:t>
            </a:r>
          </a:p>
        </p:txBody>
      </p:sp>
    </p:spTree>
    <p:extLst>
      <p:ext uri="{BB962C8B-B14F-4D97-AF65-F5344CB8AC3E}">
        <p14:creationId xmlns:p14="http://schemas.microsoft.com/office/powerpoint/2010/main" val="20945531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52A71C1-C9B7-4EB9-8A2A-FB6D0762F725}"/>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Supporting Mental Illness in Young People: Referrals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2C5FF220-B5BA-4181-89B1-C36CAF92F3C6}"/>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Children and young people come to counselling through different routes.</a:t>
            </a:r>
          </a:p>
          <a:p>
            <a:r>
              <a:rPr lang="en-GB" sz="2000"/>
              <a:t>This can include: Child and Adolescent Mental Health Services (CAMHS), School referrals, Medical referrals and self-referrals (often, but not always parental).</a:t>
            </a:r>
          </a:p>
          <a:p>
            <a:endParaRPr lang="en-GB" sz="2000"/>
          </a:p>
        </p:txBody>
      </p:sp>
    </p:spTree>
    <p:extLst>
      <p:ext uri="{BB962C8B-B14F-4D97-AF65-F5344CB8AC3E}">
        <p14:creationId xmlns:p14="http://schemas.microsoft.com/office/powerpoint/2010/main" val="27027424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2C23784-913A-4EDF-9934-5277D010F9F3}"/>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4800" cap="all" spc="-100">
                <a:solidFill>
                  <a:schemeClr val="bg1"/>
                </a:solidFill>
              </a:rPr>
              <a:t>CAMHS Four Tier System</a:t>
            </a:r>
          </a:p>
        </p:txBody>
      </p:sp>
      <p:sp>
        <p:nvSpPr>
          <p:cNvPr id="32" name="Rectangle 3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DB0692B7-E8E6-42B5-A66A-E2839A609B28}"/>
              </a:ext>
            </a:extLst>
          </p:cNvPr>
          <p:cNvPicPr>
            <a:picLocks noGrp="1" noChangeAspect="1"/>
          </p:cNvPicPr>
          <p:nvPr>
            <p:ph idx="1"/>
          </p:nvPr>
        </p:nvPicPr>
        <p:blipFill>
          <a:blip r:embed="rId4"/>
          <a:stretch>
            <a:fillRect/>
          </a:stretch>
        </p:blipFill>
        <p:spPr>
          <a:xfrm>
            <a:off x="5346570" y="1434968"/>
            <a:ext cx="6202238" cy="3984938"/>
          </a:xfrm>
          <a:prstGeom prst="rect">
            <a:avLst/>
          </a:prstGeom>
        </p:spPr>
      </p:pic>
    </p:spTree>
    <p:extLst>
      <p:ext uri="{BB962C8B-B14F-4D97-AF65-F5344CB8AC3E}">
        <p14:creationId xmlns:p14="http://schemas.microsoft.com/office/powerpoint/2010/main" val="2824826555"/>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CB6CB4F7-D359-4B05-B659-6565E88245E6}"/>
              </a:ext>
            </a:extLst>
          </p:cNvPr>
          <p:cNvSpPr>
            <a:spLocks noGrp="1"/>
          </p:cNvSpPr>
          <p:nvPr>
            <p:ph type="title"/>
          </p:nvPr>
        </p:nvSpPr>
        <p:spPr>
          <a:xfrm>
            <a:off x="983887" y="1185059"/>
            <a:ext cx="3491832" cy="4487882"/>
          </a:xfrm>
        </p:spPr>
        <p:txBody>
          <a:bodyPr>
            <a:normAutofit/>
          </a:bodyPr>
          <a:lstStyle/>
          <a:p>
            <a:pPr algn="ctr"/>
            <a:r>
              <a:rPr lang="en-GB"/>
              <a:t>CYP accessing services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8834E0D1-D25D-4B03-9577-DB834537B2D9}"/>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t>There are around 100,000 referrals per year for children and young people, which will only increase.</a:t>
            </a:r>
          </a:p>
          <a:p>
            <a:r>
              <a:rPr lang="en-GB" sz="2000"/>
              <a:t>Counselling is currently available in most Welsh secondary schools, however there is still limited access to primary school counselling services, often available to year 6 children only.</a:t>
            </a:r>
          </a:p>
          <a:p>
            <a:r>
              <a:rPr lang="en-GB" sz="2000"/>
              <a:t>However, a recent BACP scoping report highlighted that the number of CYP accessing school counselling services is equal to the number attending CAMHS.</a:t>
            </a:r>
          </a:p>
        </p:txBody>
      </p:sp>
    </p:spTree>
    <p:extLst>
      <p:ext uri="{BB962C8B-B14F-4D97-AF65-F5344CB8AC3E}">
        <p14:creationId xmlns:p14="http://schemas.microsoft.com/office/powerpoint/2010/main" val="7388734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 letter&#10;&#10;Description automatically generated">
            <a:extLst>
              <a:ext uri="{FF2B5EF4-FFF2-40B4-BE49-F238E27FC236}">
                <a16:creationId xmlns:a16="http://schemas.microsoft.com/office/drawing/2014/main" id="{E3160EB8-75E8-4B3C-9BAB-B337EAFD2FDD}"/>
              </a:ext>
            </a:extLst>
          </p:cNvPr>
          <p:cNvPicPr>
            <a:picLocks noChangeAspect="1"/>
          </p:cNvPicPr>
          <p:nvPr/>
        </p:nvPicPr>
        <p:blipFill rotWithShape="1">
          <a:blip r:embed="rId3"/>
          <a:srcRect l="30089"/>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FC8A55-E77E-43D0-B453-A1FA762459F7}"/>
              </a:ext>
            </a:extLst>
          </p:cNvPr>
          <p:cNvSpPr>
            <a:spLocks noGrp="1"/>
          </p:cNvSpPr>
          <p:nvPr>
            <p:ph type="title"/>
          </p:nvPr>
        </p:nvSpPr>
        <p:spPr>
          <a:xfrm>
            <a:off x="7064082" y="642594"/>
            <a:ext cx="4472921" cy="1371600"/>
          </a:xfrm>
        </p:spPr>
        <p:txBody>
          <a:bodyPr>
            <a:normAutofit/>
          </a:bodyPr>
          <a:lstStyle/>
          <a:p>
            <a:r>
              <a:rPr lang="en-GB" sz="4000"/>
              <a:t>Referral and Assessment</a:t>
            </a:r>
          </a:p>
        </p:txBody>
      </p:sp>
      <p:sp>
        <p:nvSpPr>
          <p:cNvPr id="3" name="Content Placeholder 2">
            <a:extLst>
              <a:ext uri="{FF2B5EF4-FFF2-40B4-BE49-F238E27FC236}">
                <a16:creationId xmlns:a16="http://schemas.microsoft.com/office/drawing/2014/main" id="{2C0C7FE2-703D-46B7-AE3D-7BF50E69EE58}"/>
              </a:ext>
            </a:extLst>
          </p:cNvPr>
          <p:cNvSpPr>
            <a:spLocks noGrp="1"/>
          </p:cNvSpPr>
          <p:nvPr>
            <p:ph idx="1"/>
          </p:nvPr>
        </p:nvSpPr>
        <p:spPr>
          <a:xfrm>
            <a:off x="7064082" y="2103120"/>
            <a:ext cx="4472922" cy="3931920"/>
          </a:xfrm>
        </p:spPr>
        <p:txBody>
          <a:bodyPr vert="horz" lIns="91440" tIns="45720" rIns="91440" bIns="45720" rtlCol="0" anchor="t">
            <a:normAutofit/>
          </a:bodyPr>
          <a:lstStyle/>
          <a:p>
            <a:pPr>
              <a:lnSpc>
                <a:spcPct val="90000"/>
              </a:lnSpc>
            </a:pPr>
            <a:r>
              <a:rPr lang="en-GB" sz="1400" dirty="0"/>
              <a:t>Difficult to separate these two aspects as they often occur together.</a:t>
            </a:r>
            <a:endParaRPr lang="en-US" sz="1400" dirty="0"/>
          </a:p>
          <a:p>
            <a:pPr>
              <a:lnSpc>
                <a:spcPct val="90000"/>
              </a:lnSpc>
            </a:pPr>
            <a:r>
              <a:rPr lang="en-GB" sz="1400" dirty="0"/>
              <a:t>The setting in which the youth worker is working will have shaped the referral process.</a:t>
            </a:r>
          </a:p>
          <a:p>
            <a:pPr>
              <a:lnSpc>
                <a:spcPct val="90000"/>
              </a:lnSpc>
            </a:pPr>
            <a:r>
              <a:rPr lang="en-GB" sz="1400" dirty="0"/>
              <a:t>Some centres expect a written referral prior to accepting a new client. This may come from a GP, health visitor, school-based counselling service, youth centre etc.</a:t>
            </a:r>
          </a:p>
          <a:p>
            <a:pPr>
              <a:lnSpc>
                <a:spcPct val="90000"/>
              </a:lnSpc>
            </a:pPr>
            <a:endParaRPr lang="en-GB" sz="1400"/>
          </a:p>
          <a:p>
            <a:pPr>
              <a:lnSpc>
                <a:spcPct val="90000"/>
              </a:lnSpc>
            </a:pPr>
            <a:r>
              <a:rPr lang="en-GB" sz="1400" dirty="0"/>
              <a:t>Remember that referral forms do not always contain the information that the client views as accurate or valid, this is particularly true for children and young people.</a:t>
            </a:r>
          </a:p>
          <a:p>
            <a:pPr>
              <a:lnSpc>
                <a:spcPct val="90000"/>
              </a:lnSpc>
            </a:pPr>
            <a:r>
              <a:rPr lang="en-GB" sz="1400" dirty="0"/>
              <a:t>When working with CYP it is important to ask them why they think they have been referred.</a:t>
            </a:r>
          </a:p>
        </p:txBody>
      </p:sp>
    </p:spTree>
    <p:extLst>
      <p:ext uri="{BB962C8B-B14F-4D97-AF65-F5344CB8AC3E}">
        <p14:creationId xmlns:p14="http://schemas.microsoft.com/office/powerpoint/2010/main" val="5039823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7A821B9-0CFF-4B38-BBA6-D630BD3AF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373E4-3771-4DF7-8C1C-C9DA09C668C9}"/>
              </a:ext>
            </a:extLst>
          </p:cNvPr>
          <p:cNvSpPr>
            <a:spLocks noGrp="1"/>
          </p:cNvSpPr>
          <p:nvPr>
            <p:ph type="title"/>
          </p:nvPr>
        </p:nvSpPr>
        <p:spPr>
          <a:xfrm>
            <a:off x="8660189" y="643464"/>
            <a:ext cx="2888344" cy="5571071"/>
          </a:xfrm>
        </p:spPr>
        <p:txBody>
          <a:bodyPr>
            <a:normAutofit/>
          </a:bodyPr>
          <a:lstStyle/>
          <a:p>
            <a:r>
              <a:rPr lang="en-GB" sz="4100">
                <a:solidFill>
                  <a:schemeClr val="bg1"/>
                </a:solidFill>
              </a:rPr>
              <a:t>Working with Adolescents</a:t>
            </a:r>
          </a:p>
        </p:txBody>
      </p:sp>
      <p:sp>
        <p:nvSpPr>
          <p:cNvPr id="8" name="Rectangle 10">
            <a:extLst>
              <a:ext uri="{FF2B5EF4-FFF2-40B4-BE49-F238E27FC236}">
                <a16:creationId xmlns:a16="http://schemas.microsoft.com/office/drawing/2014/main" id="{C16394E5-E242-48C2-9BFF-BDCB27E4F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2">
            <a:extLst>
              <a:ext uri="{FF2B5EF4-FFF2-40B4-BE49-F238E27FC236}">
                <a16:creationId xmlns:a16="http://schemas.microsoft.com/office/drawing/2014/main" id="{4E8EFCA7-18D5-4FA9-867D-374429893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43" y="643464"/>
            <a:ext cx="6909336"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15" name="Rectangle 14">
            <a:extLst>
              <a:ext uri="{FF2B5EF4-FFF2-40B4-BE49-F238E27FC236}">
                <a16:creationId xmlns:a16="http://schemas.microsoft.com/office/drawing/2014/main" id="{EB3182AD-CBBA-42F2-964B-8C8644688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071" y="809244"/>
            <a:ext cx="6583680" cy="5239512"/>
          </a:xfrm>
          <a:prstGeom prst="rect">
            <a:avLst/>
          </a:prstGeom>
          <a:ln w="6350" cap="sq" cmpd="sng" algn="ctr">
            <a:solidFill>
              <a:schemeClr val="tx1">
                <a:lumMod val="50000"/>
                <a:lumOff val="50000"/>
              </a:schemeClr>
            </a:solidFill>
            <a:prstDash val="solid"/>
            <a:miter lim="800000"/>
          </a:ln>
          <a:effectLst/>
        </p:spPr>
        <p:txBody>
          <a:bodyPr/>
          <a:lstStyle/>
          <a:p>
            <a:endParaRPr lang="en-GB"/>
          </a:p>
        </p:txBody>
      </p:sp>
      <p:graphicFrame>
        <p:nvGraphicFramePr>
          <p:cNvPr id="16" name="Content Placeholder 2">
            <a:extLst>
              <a:ext uri="{FF2B5EF4-FFF2-40B4-BE49-F238E27FC236}">
                <a16:creationId xmlns:a16="http://schemas.microsoft.com/office/drawing/2014/main" id="{BFFDB27A-BDFD-4D34-8CA9-289FB44FC910}"/>
              </a:ext>
            </a:extLst>
          </p:cNvPr>
          <p:cNvGraphicFramePr>
            <a:graphicFrameLocks noGrp="1"/>
          </p:cNvGraphicFramePr>
          <p:nvPr>
            <p:ph idx="1"/>
            <p:extLst>
              <p:ext uri="{D42A27DB-BD31-4B8C-83A1-F6EECF244321}">
                <p14:modId xmlns:p14="http://schemas.microsoft.com/office/powerpoint/2010/main" val="4068388042"/>
              </p:ext>
            </p:extLst>
          </p:nvPr>
        </p:nvGraphicFramePr>
        <p:xfrm>
          <a:off x="1286615" y="1286931"/>
          <a:ext cx="5668310" cy="4284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77606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256C9-8B17-4AFC-BBB2-66833CAF61F9}"/>
              </a:ext>
            </a:extLst>
          </p:cNvPr>
          <p:cNvSpPr>
            <a:spLocks noGrp="1"/>
          </p:cNvSpPr>
          <p:nvPr>
            <p:ph type="title"/>
          </p:nvPr>
        </p:nvSpPr>
        <p:spPr>
          <a:xfrm>
            <a:off x="6579450" y="727627"/>
            <a:ext cx="4957553" cy="1645920"/>
          </a:xfrm>
        </p:spPr>
        <p:txBody>
          <a:bodyPr>
            <a:normAutofit/>
          </a:bodyPr>
          <a:lstStyle/>
          <a:p>
            <a:r>
              <a:rPr lang="en-GB"/>
              <a:t>Working with Adolescents</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GB"/>
          </a:p>
        </p:txBody>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GB"/>
          </a:p>
        </p:txBody>
      </p:sp>
      <p:pic>
        <p:nvPicPr>
          <p:cNvPr id="4" name="Picture 4" descr="A picture containing person, outdoor, building, child&#10;&#10;Description automatically generated">
            <a:extLst>
              <a:ext uri="{FF2B5EF4-FFF2-40B4-BE49-F238E27FC236}">
                <a16:creationId xmlns:a16="http://schemas.microsoft.com/office/drawing/2014/main" id="{F47599C9-6E2C-4D5E-AE15-B22AEB012F61}"/>
              </a:ext>
            </a:extLst>
          </p:cNvPr>
          <p:cNvPicPr>
            <a:picLocks noChangeAspect="1"/>
          </p:cNvPicPr>
          <p:nvPr/>
        </p:nvPicPr>
        <p:blipFill>
          <a:blip r:embed="rId3"/>
          <a:stretch>
            <a:fillRect/>
          </a:stretch>
        </p:blipFill>
        <p:spPr>
          <a:xfrm>
            <a:off x="1205256" y="1716452"/>
            <a:ext cx="4414438" cy="3443261"/>
          </a:xfrm>
          <a:prstGeom prst="rect">
            <a:avLst/>
          </a:prstGeom>
        </p:spPr>
      </p:pic>
      <p:sp>
        <p:nvSpPr>
          <p:cNvPr id="3" name="Content Placeholder 2">
            <a:extLst>
              <a:ext uri="{FF2B5EF4-FFF2-40B4-BE49-F238E27FC236}">
                <a16:creationId xmlns:a16="http://schemas.microsoft.com/office/drawing/2014/main" id="{06CBB238-7264-4AED-94D4-8F77398D1408}"/>
              </a:ext>
            </a:extLst>
          </p:cNvPr>
          <p:cNvSpPr>
            <a:spLocks noGrp="1"/>
          </p:cNvSpPr>
          <p:nvPr>
            <p:ph idx="1"/>
          </p:nvPr>
        </p:nvSpPr>
        <p:spPr>
          <a:xfrm>
            <a:off x="6579450" y="2538919"/>
            <a:ext cx="4957554" cy="3496120"/>
          </a:xfrm>
        </p:spPr>
        <p:txBody>
          <a:bodyPr vert="horz" lIns="91440" tIns="45720" rIns="91440" bIns="45720" rtlCol="0" anchor="t">
            <a:normAutofit/>
          </a:bodyPr>
          <a:lstStyle/>
          <a:p>
            <a:pPr>
              <a:lnSpc>
                <a:spcPct val="90000"/>
              </a:lnSpc>
            </a:pPr>
            <a:r>
              <a:rPr lang="en-GB" sz="1400" dirty="0"/>
              <a:t>Building positive peer relationships</a:t>
            </a:r>
          </a:p>
          <a:p>
            <a:pPr>
              <a:lnSpc>
                <a:spcPct val="90000"/>
              </a:lnSpc>
            </a:pPr>
            <a:r>
              <a:rPr lang="en-GB" sz="1400" dirty="0"/>
              <a:t>Maintaining positive relationships with family – but to also look for outside resources</a:t>
            </a:r>
          </a:p>
          <a:p>
            <a:pPr>
              <a:lnSpc>
                <a:spcPct val="90000"/>
              </a:lnSpc>
            </a:pPr>
            <a:r>
              <a:rPr lang="en-GB" sz="1400" dirty="0"/>
              <a:t>Develop appropriate boundaries (friendship and sexual relationships)</a:t>
            </a:r>
          </a:p>
          <a:p>
            <a:pPr>
              <a:lnSpc>
                <a:spcPct val="90000"/>
              </a:lnSpc>
            </a:pPr>
            <a:r>
              <a:rPr lang="en-GB" sz="1400" dirty="0"/>
              <a:t>Responsibility for self (taking responsibility for their actions and their behaviours)</a:t>
            </a:r>
          </a:p>
          <a:p>
            <a:pPr>
              <a:lnSpc>
                <a:spcPct val="90000"/>
              </a:lnSpc>
            </a:pPr>
            <a:r>
              <a:rPr lang="en-GB" sz="1400" dirty="0"/>
              <a:t>Coping with stress</a:t>
            </a:r>
          </a:p>
          <a:p>
            <a:pPr>
              <a:lnSpc>
                <a:spcPct val="90000"/>
              </a:lnSpc>
            </a:pPr>
            <a:r>
              <a:rPr lang="en-GB" sz="1400" dirty="0"/>
              <a:t>Caring for their physical and emotional well-being: eating healthily, involvement in physical activities, engaged in creative activities and importantly finding time to unwind and relax.</a:t>
            </a:r>
          </a:p>
          <a:p>
            <a:pPr>
              <a:lnSpc>
                <a:spcPct val="90000"/>
              </a:lnSpc>
            </a:pPr>
            <a:r>
              <a:rPr lang="en-GB" sz="1400" dirty="0"/>
              <a:t>Attending to psychological health: seeking help, using counselling.</a:t>
            </a:r>
          </a:p>
        </p:txBody>
      </p:sp>
    </p:spTree>
    <p:extLst>
      <p:ext uri="{BB962C8B-B14F-4D97-AF65-F5344CB8AC3E}">
        <p14:creationId xmlns:p14="http://schemas.microsoft.com/office/powerpoint/2010/main" val="33870755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CCF4A60-9BD1-47CA-BE79-DB71866E6470}"/>
              </a:ext>
            </a:extLst>
          </p:cNvPr>
          <p:cNvSpPr>
            <a:spLocks noGrp="1"/>
          </p:cNvSpPr>
          <p:nvPr>
            <p:ph type="title"/>
          </p:nvPr>
        </p:nvSpPr>
        <p:spPr>
          <a:xfrm>
            <a:off x="868680" y="642593"/>
            <a:ext cx="6281928" cy="1744183"/>
          </a:xfrm>
        </p:spPr>
        <p:txBody>
          <a:bodyPr>
            <a:normAutofit/>
          </a:bodyPr>
          <a:lstStyle/>
          <a:p>
            <a:r>
              <a:rPr lang="en-GB"/>
              <a:t>Using the outdoor space to support self-care</a:t>
            </a:r>
          </a:p>
        </p:txBody>
      </p:sp>
      <p:sp>
        <p:nvSpPr>
          <p:cNvPr id="3" name="Content Placeholder 2">
            <a:extLst>
              <a:ext uri="{FF2B5EF4-FFF2-40B4-BE49-F238E27FC236}">
                <a16:creationId xmlns:a16="http://schemas.microsoft.com/office/drawing/2014/main" id="{1BC66ED6-AE64-424D-934A-3F767DA18D4A}"/>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t>When we think back to our own childhood and adolescence, we often remember how we used the outdoors to occupy ourselves. We'd often complain to our parents during those long summer holidays how we were 'bored' and had 'nothing to do'.</a:t>
            </a:r>
          </a:p>
          <a:p>
            <a:pPr>
              <a:buClr>
                <a:srgbClr val="262626"/>
              </a:buClr>
            </a:pPr>
            <a:r>
              <a:rPr lang="en-GB" dirty="0"/>
              <a:t>Eventually however we'd drag ourselves outside and find something to entertain us.</a:t>
            </a:r>
          </a:p>
          <a:p>
            <a:pPr>
              <a:buClr>
                <a:srgbClr val="262626"/>
              </a:buClr>
            </a:pPr>
            <a:r>
              <a:rPr lang="en-GB" dirty="0"/>
              <a:t>We'd often be out for hours and we'd come back absolutely starving, demanding food, completely re-energised. </a:t>
            </a:r>
          </a:p>
        </p:txBody>
      </p:sp>
      <p:pic>
        <p:nvPicPr>
          <p:cNvPr id="4" name="Picture 4">
            <a:extLst>
              <a:ext uri="{FF2B5EF4-FFF2-40B4-BE49-F238E27FC236}">
                <a16:creationId xmlns:a16="http://schemas.microsoft.com/office/drawing/2014/main" id="{8D0FD344-7581-4D44-B870-919D31EA94E6}"/>
              </a:ext>
            </a:extLst>
          </p:cNvPr>
          <p:cNvPicPr>
            <a:picLocks noChangeAspect="1"/>
          </p:cNvPicPr>
          <p:nvPr/>
        </p:nvPicPr>
        <p:blipFill rotWithShape="1">
          <a:blip r:embed="rId3"/>
          <a:srcRect l="24642" r="32384" b="-2"/>
          <a:stretch/>
        </p:blipFill>
        <p:spPr>
          <a:xfrm>
            <a:off x="7837371" y="237744"/>
            <a:ext cx="4124416" cy="6382512"/>
          </a:xfrm>
          <a:prstGeom prst="rect">
            <a:avLst/>
          </a:prstGeom>
        </p:spPr>
      </p:pic>
    </p:spTree>
    <p:extLst>
      <p:ext uri="{BB962C8B-B14F-4D97-AF65-F5344CB8AC3E}">
        <p14:creationId xmlns:p14="http://schemas.microsoft.com/office/powerpoint/2010/main" val="31234142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972DC20-32D9-40B4-AD59-718CE48C9437}"/>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Importance of outdoor spaces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9D104D68-35B2-4966-8225-F01E6CD9DFAA}"/>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dirty="0"/>
              <a:t>Ample research is indicating the importance of using the outdoors to help support good mental health. </a:t>
            </a:r>
          </a:p>
          <a:p>
            <a:pPr>
              <a:buClr>
                <a:srgbClr val="262626"/>
              </a:buClr>
            </a:pPr>
            <a:r>
              <a:rPr lang="en-GB" sz="2000" dirty="0"/>
              <a:t>Exposure to nature reduces stress, improves the ability to concentrate, and supports young people with ADHD. In addition, it can speed up healing and helps to reduce physical pain.</a:t>
            </a:r>
          </a:p>
          <a:p>
            <a:pPr>
              <a:buClr>
                <a:srgbClr val="262626"/>
              </a:buClr>
            </a:pPr>
            <a:r>
              <a:rPr lang="en-GB" sz="2000" dirty="0"/>
              <a:t>Being in nature nurtures creativity, promotes good physical and mental health, builds confidence and promotes social interaction.</a:t>
            </a:r>
          </a:p>
          <a:p>
            <a:pPr>
              <a:buClr>
                <a:srgbClr val="262626"/>
              </a:buClr>
            </a:pPr>
            <a:r>
              <a:rPr lang="en-GB" sz="2000" dirty="0"/>
              <a:t>It can also promote healthy sleep patterns.</a:t>
            </a:r>
          </a:p>
          <a:p>
            <a:pPr>
              <a:buClr>
                <a:srgbClr val="262626"/>
              </a:buClr>
            </a:pPr>
            <a:r>
              <a:rPr lang="en-GB" sz="2000" dirty="0"/>
              <a:t>Exposure to sunlight, not only helps with the Vitamin D levels, but also promotes positivity.</a:t>
            </a:r>
          </a:p>
          <a:p>
            <a:pPr>
              <a:buClr>
                <a:srgbClr val="262626"/>
              </a:buClr>
            </a:pPr>
            <a:endParaRPr lang="en-GB" sz="2000"/>
          </a:p>
        </p:txBody>
      </p:sp>
    </p:spTree>
    <p:extLst>
      <p:ext uri="{BB962C8B-B14F-4D97-AF65-F5344CB8AC3E}">
        <p14:creationId xmlns:p14="http://schemas.microsoft.com/office/powerpoint/2010/main" val="38332560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a:extLst>
              <a:ext uri="{FF2B5EF4-FFF2-40B4-BE49-F238E27FC236}">
                <a16:creationId xmlns:a16="http://schemas.microsoft.com/office/drawing/2014/main" id="{82F1A071-46AB-45FE-A412-93E4256CFDF3}"/>
              </a:ext>
            </a:extLst>
          </p:cNvPr>
          <p:cNvPicPr>
            <a:picLocks noChangeAspect="1"/>
          </p:cNvPicPr>
          <p:nvPr/>
        </p:nvPicPr>
        <p:blipFill rotWithShape="1">
          <a:blip r:embed="rId3"/>
          <a:srcRect l="28432" r="10895" b="1"/>
          <a:stretch/>
        </p:blipFill>
        <p:spPr>
          <a:xfrm>
            <a:off x="424928" y="419292"/>
            <a:ext cx="5522976" cy="6053328"/>
          </a:xfrm>
          <a:prstGeom prst="rect">
            <a:avLst/>
          </a:prstGeom>
        </p:spPr>
      </p:pic>
      <p:sp>
        <p:nvSpPr>
          <p:cNvPr id="25" name="Rectangle 24">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B4496B-8AD0-4521-87B2-C0EEDEBC4287}"/>
              </a:ext>
            </a:extLst>
          </p:cNvPr>
          <p:cNvSpPr>
            <a:spLocks noGrp="1"/>
          </p:cNvSpPr>
          <p:nvPr>
            <p:ph type="title"/>
          </p:nvPr>
        </p:nvSpPr>
        <p:spPr>
          <a:xfrm>
            <a:off x="6846137" y="727626"/>
            <a:ext cx="4602152" cy="1718225"/>
          </a:xfrm>
        </p:spPr>
        <p:txBody>
          <a:bodyPr>
            <a:normAutofit/>
          </a:bodyPr>
          <a:lstStyle/>
          <a:p>
            <a:r>
              <a:rPr lang="en-GB"/>
              <a:t>'Green Exercise'</a:t>
            </a:r>
          </a:p>
        </p:txBody>
      </p:sp>
      <p:sp>
        <p:nvSpPr>
          <p:cNvPr id="3" name="Content Placeholder 2">
            <a:extLst>
              <a:ext uri="{FF2B5EF4-FFF2-40B4-BE49-F238E27FC236}">
                <a16:creationId xmlns:a16="http://schemas.microsoft.com/office/drawing/2014/main" id="{1AE27404-2672-48E7-8617-F79D19FB306A}"/>
              </a:ext>
            </a:extLst>
          </p:cNvPr>
          <p:cNvSpPr>
            <a:spLocks noGrp="1"/>
          </p:cNvSpPr>
          <p:nvPr>
            <p:ph idx="1"/>
          </p:nvPr>
        </p:nvSpPr>
        <p:spPr>
          <a:xfrm>
            <a:off x="6846137" y="2538919"/>
            <a:ext cx="4602152" cy="3557805"/>
          </a:xfrm>
        </p:spPr>
        <p:txBody>
          <a:bodyPr vert="horz" lIns="91440" tIns="45720" rIns="91440" bIns="45720" rtlCol="0">
            <a:normAutofit/>
          </a:bodyPr>
          <a:lstStyle/>
          <a:p>
            <a:pPr>
              <a:lnSpc>
                <a:spcPct val="90000"/>
              </a:lnSpc>
            </a:pPr>
            <a:r>
              <a:rPr lang="en-GB" sz="1400" dirty="0"/>
              <a:t>Recent studies have indicated that 90% of participants who walked in a natural setting on a daily basis experienced an increase in their self-esteem. However, 44% of those who spent time inside a shopping centred notice a decrease in their levels of self-esteem.</a:t>
            </a:r>
          </a:p>
          <a:p>
            <a:pPr>
              <a:lnSpc>
                <a:spcPct val="90000"/>
              </a:lnSpc>
              <a:buClr>
                <a:srgbClr val="262626"/>
              </a:buClr>
            </a:pPr>
            <a:r>
              <a:rPr lang="en-GB" sz="1400" dirty="0"/>
              <a:t>Pretty et al. (2007) suggested that individuals who undertook a daily walk in a natural environment experienced slightly less levels of depression than those who spent the same amount of time walking around a shopping centre.</a:t>
            </a:r>
          </a:p>
          <a:p>
            <a:pPr>
              <a:lnSpc>
                <a:spcPct val="90000"/>
              </a:lnSpc>
              <a:buClr>
                <a:srgbClr val="262626"/>
              </a:buClr>
            </a:pPr>
            <a:r>
              <a:rPr lang="en-GB" sz="1400" dirty="0"/>
              <a:t>The impact of outside spaces on mental health has been seen as potentially as effective as taking anti-depressant drugs for treating mild to moderate depression.</a:t>
            </a:r>
          </a:p>
        </p:txBody>
      </p:sp>
    </p:spTree>
    <p:extLst>
      <p:ext uri="{BB962C8B-B14F-4D97-AF65-F5344CB8AC3E}">
        <p14:creationId xmlns:p14="http://schemas.microsoft.com/office/powerpoint/2010/main" val="13023907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a:extLst>
              <a:ext uri="{FF2B5EF4-FFF2-40B4-BE49-F238E27FC236}">
                <a16:creationId xmlns:a16="http://schemas.microsoft.com/office/drawing/2014/main" id="{E91A295C-EC80-4554-B841-EA4B10ADFFBD}"/>
              </a:ext>
            </a:extLst>
          </p:cNvPr>
          <p:cNvPicPr>
            <a:picLocks noChangeAspect="1"/>
          </p:cNvPicPr>
          <p:nvPr/>
        </p:nvPicPr>
        <p:blipFill rotWithShape="1">
          <a:blip r:embed="rId3"/>
          <a:srcRect l="5789" r="33538"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2F8CB-F113-4927-9D12-6FE8415BA6C7}"/>
              </a:ext>
            </a:extLst>
          </p:cNvPr>
          <p:cNvSpPr>
            <a:spLocks noGrp="1"/>
          </p:cNvSpPr>
          <p:nvPr>
            <p:ph type="title"/>
          </p:nvPr>
        </p:nvSpPr>
        <p:spPr>
          <a:xfrm>
            <a:off x="6846137" y="727626"/>
            <a:ext cx="4602152" cy="1718225"/>
          </a:xfrm>
        </p:spPr>
        <p:txBody>
          <a:bodyPr>
            <a:normAutofit/>
          </a:bodyPr>
          <a:lstStyle/>
          <a:p>
            <a:r>
              <a:rPr lang="en-GB"/>
              <a:t>Nature and Adolescence</a:t>
            </a:r>
          </a:p>
        </p:txBody>
      </p:sp>
      <p:sp>
        <p:nvSpPr>
          <p:cNvPr id="3" name="Content Placeholder 2">
            <a:extLst>
              <a:ext uri="{FF2B5EF4-FFF2-40B4-BE49-F238E27FC236}">
                <a16:creationId xmlns:a16="http://schemas.microsoft.com/office/drawing/2014/main" id="{ED038CA5-6B2F-4FD8-99DC-55E03DA96BC0}"/>
              </a:ext>
            </a:extLst>
          </p:cNvPr>
          <p:cNvSpPr>
            <a:spLocks noGrp="1"/>
          </p:cNvSpPr>
          <p:nvPr>
            <p:ph idx="1"/>
          </p:nvPr>
        </p:nvSpPr>
        <p:spPr>
          <a:xfrm>
            <a:off x="6846137" y="2538919"/>
            <a:ext cx="4602152" cy="3557805"/>
          </a:xfrm>
        </p:spPr>
        <p:txBody>
          <a:bodyPr vert="horz" lIns="91440" tIns="45720" rIns="91440" bIns="45720" rtlCol="0">
            <a:normAutofit/>
          </a:bodyPr>
          <a:lstStyle/>
          <a:p>
            <a:pPr>
              <a:lnSpc>
                <a:spcPct val="90000"/>
              </a:lnSpc>
              <a:buClr>
                <a:srgbClr val="262626"/>
              </a:buClr>
            </a:pPr>
            <a:r>
              <a:rPr lang="en-GB" dirty="0"/>
              <a:t>Research is indicating spending time in nature has a direct correlation with positive well-being in both children and young people. </a:t>
            </a:r>
            <a:endParaRPr lang="en-GB"/>
          </a:p>
          <a:p>
            <a:pPr>
              <a:lnSpc>
                <a:spcPct val="90000"/>
              </a:lnSpc>
              <a:buClr>
                <a:srgbClr val="262626"/>
              </a:buClr>
            </a:pPr>
            <a:r>
              <a:rPr lang="en-GB" dirty="0"/>
              <a:t>Young people who are able to experience nature on a regular basis also rate themselves higher on global well-being and self-esteem scales than those living in a more urban environment.</a:t>
            </a:r>
            <a:endParaRPr lang="en-GB"/>
          </a:p>
          <a:p>
            <a:pPr>
              <a:lnSpc>
                <a:spcPct val="90000"/>
              </a:lnSpc>
              <a:buClr>
                <a:srgbClr val="262626"/>
              </a:buClr>
            </a:pPr>
            <a:r>
              <a:rPr lang="en-GB" dirty="0"/>
              <a:t>Working with animals also seems to be having a particularly positive effect with adolescents, early studies are indicating that it works particularly well with children and young people with autism.</a:t>
            </a:r>
            <a:endParaRPr lang="en-GB"/>
          </a:p>
        </p:txBody>
      </p:sp>
    </p:spTree>
    <p:extLst>
      <p:ext uri="{BB962C8B-B14F-4D97-AF65-F5344CB8AC3E}">
        <p14:creationId xmlns:p14="http://schemas.microsoft.com/office/powerpoint/2010/main" val="32357375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E7A5B73-0DB1-4230-96BE-4D135A9CDE63}"/>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Using nature to support mental health</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30633E23-9941-48D2-9F39-A0FFA4FCE5DB}"/>
              </a:ext>
            </a:extLst>
          </p:cNvPr>
          <p:cNvSpPr>
            <a:spLocks noGrp="1"/>
          </p:cNvSpPr>
          <p:nvPr>
            <p:ph idx="1"/>
          </p:nvPr>
        </p:nvSpPr>
        <p:spPr>
          <a:xfrm>
            <a:off x="6096000" y="936416"/>
            <a:ext cx="5178168" cy="4985169"/>
          </a:xfrm>
        </p:spPr>
        <p:txBody>
          <a:bodyPr vert="horz" lIns="91440" tIns="45720" rIns="91440" bIns="45720" rtlCol="0" anchor="ctr">
            <a:normAutofit/>
          </a:bodyPr>
          <a:lstStyle/>
          <a:p>
            <a:pPr>
              <a:buClr>
                <a:srgbClr val="262626"/>
              </a:buClr>
            </a:pPr>
            <a:r>
              <a:rPr lang="en-GB" sz="2000"/>
              <a:t>The next few slides will highlight a range of different activities that can be undertaken with young people.</a:t>
            </a:r>
          </a:p>
          <a:p>
            <a:pPr>
              <a:buClr>
                <a:srgbClr val="262626"/>
              </a:buClr>
            </a:pPr>
            <a:r>
              <a:rPr lang="en-GB" sz="2000"/>
              <a:t>These activities will not only promote health and well-being but will also enable resilience and self-confidence.</a:t>
            </a:r>
          </a:p>
          <a:p>
            <a:pPr>
              <a:buClr>
                <a:srgbClr val="262626"/>
              </a:buClr>
            </a:pPr>
            <a:r>
              <a:rPr lang="en-GB" sz="2000"/>
              <a:t>Alongside this, working closely outside with groups of young people can help to develop the trusting and safe relationships that teenagers may need.</a:t>
            </a:r>
          </a:p>
        </p:txBody>
      </p:sp>
    </p:spTree>
    <p:extLst>
      <p:ext uri="{BB962C8B-B14F-4D97-AF65-F5344CB8AC3E}">
        <p14:creationId xmlns:p14="http://schemas.microsoft.com/office/powerpoint/2010/main" val="14542122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AE45205-850A-4657-917F-F0FE5138810D}"/>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Awareness of Nature</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 name="Content Placeholder 2">
            <a:extLst>
              <a:ext uri="{FF2B5EF4-FFF2-40B4-BE49-F238E27FC236}">
                <a16:creationId xmlns:a16="http://schemas.microsoft.com/office/drawing/2014/main" id="{B837A6E1-4A3E-43BF-B2E9-F4A1206E533D}"/>
              </a:ext>
            </a:extLst>
          </p:cNvPr>
          <p:cNvSpPr>
            <a:spLocks noGrp="1"/>
          </p:cNvSpPr>
          <p:nvPr>
            <p:ph idx="1"/>
          </p:nvPr>
        </p:nvSpPr>
        <p:spPr>
          <a:xfrm>
            <a:off x="6096000" y="936416"/>
            <a:ext cx="5178168" cy="4985169"/>
          </a:xfrm>
        </p:spPr>
        <p:txBody>
          <a:bodyPr vert="horz" lIns="91440" tIns="45720" rIns="91440" bIns="45720" rtlCol="0" anchor="ctr">
            <a:normAutofit/>
          </a:bodyPr>
          <a:lstStyle/>
          <a:p>
            <a:pPr marL="285750" indent="-285750">
              <a:lnSpc>
                <a:spcPct val="90000"/>
              </a:lnSpc>
              <a:buClr>
                <a:prstClr val="black">
                  <a:lumMod val="85000"/>
                  <a:lumOff val="15000"/>
                </a:prstClr>
              </a:buClr>
            </a:pPr>
            <a:r>
              <a:rPr lang="en-GB" dirty="0"/>
              <a:t>Using clay encourages messy play but also allows the imagination to run wild. Creating clay spirits or clay animals in the outdoors and integrating them within natural settings can just help to safely build that relationship with nature.</a:t>
            </a:r>
            <a:endParaRPr lang="en-GB"/>
          </a:p>
          <a:p>
            <a:pPr marL="285750" indent="-285750">
              <a:lnSpc>
                <a:spcPct val="90000"/>
              </a:lnSpc>
              <a:buClr>
                <a:srgbClr val="262626"/>
              </a:buClr>
            </a:pPr>
            <a:r>
              <a:rPr lang="en-GB" dirty="0"/>
              <a:t>Natural collages and sculptures. Nature provides plenty of opportunities to create art sculptures and mandalas. These can be very beautiful structures or wildly messy and untamed. Creating in nature can allow a freedom of expression or simply a time to re-connect quietly and mindfully. </a:t>
            </a:r>
            <a:endParaRPr lang="en-GB"/>
          </a:p>
          <a:p>
            <a:pPr marL="285750" indent="-285750">
              <a:lnSpc>
                <a:spcPct val="90000"/>
              </a:lnSpc>
              <a:buClr>
                <a:srgbClr val="262626"/>
              </a:buClr>
            </a:pPr>
            <a:r>
              <a:rPr lang="en-GB" dirty="0"/>
              <a:t>Story-telling stones. Using stones to create simple images and then rolling the stones to create simple (or complicated stories) they can be shared around a campfire later in the day.</a:t>
            </a:r>
            <a:endParaRPr lang="en-GB"/>
          </a:p>
          <a:p>
            <a:pPr marL="285750" indent="-285750">
              <a:lnSpc>
                <a:spcPct val="90000"/>
              </a:lnSpc>
              <a:buClr>
                <a:srgbClr val="262626"/>
              </a:buClr>
            </a:pPr>
            <a:r>
              <a:rPr lang="en-GB" dirty="0"/>
              <a:t>Sit spots – quiet spaces to simply be. Spending ten minutes or so, soaking up the atmosphere of a woodland or a meadow. Listening, sensing and reconnecting with nature.</a:t>
            </a:r>
            <a:endParaRPr lang="en-GB"/>
          </a:p>
        </p:txBody>
      </p:sp>
    </p:spTree>
    <p:extLst>
      <p:ext uri="{BB962C8B-B14F-4D97-AF65-F5344CB8AC3E}">
        <p14:creationId xmlns:p14="http://schemas.microsoft.com/office/powerpoint/2010/main" val="36322939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txBody>
          <a:bodyPr/>
          <a:lstStyle/>
          <a:p>
            <a:endParaRPr lang="en-GB"/>
          </a:p>
        </p:txBody>
      </p:sp>
      <p:pic>
        <p:nvPicPr>
          <p:cNvPr id="4" name="Picture 4" descr="A picture containing person, close&#10;&#10;Description automatically generated">
            <a:extLst>
              <a:ext uri="{FF2B5EF4-FFF2-40B4-BE49-F238E27FC236}">
                <a16:creationId xmlns:a16="http://schemas.microsoft.com/office/drawing/2014/main" id="{655A68D9-2616-45D5-A9A1-4EDA5356EC09}"/>
              </a:ext>
            </a:extLst>
          </p:cNvPr>
          <p:cNvPicPr>
            <a:picLocks noChangeAspect="1"/>
          </p:cNvPicPr>
          <p:nvPr/>
        </p:nvPicPr>
        <p:blipFill rotWithShape="1">
          <a:blip r:embed="rId3"/>
          <a:srcRect l="38900" r="655" b="1"/>
          <a:stretch/>
        </p:blipFill>
        <p:spPr>
          <a:xfrm>
            <a:off x="424928" y="419292"/>
            <a:ext cx="5522976" cy="6053328"/>
          </a:xfrm>
          <a:prstGeom prst="rect">
            <a:avLst/>
          </a:prstGeom>
        </p:spPr>
      </p:pic>
      <p:sp>
        <p:nvSpPr>
          <p:cNvPr id="34" name="Rectangle 33">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0D62F-991F-498B-967D-592FAF067F9F}"/>
              </a:ext>
            </a:extLst>
          </p:cNvPr>
          <p:cNvSpPr>
            <a:spLocks noGrp="1"/>
          </p:cNvSpPr>
          <p:nvPr>
            <p:ph type="title"/>
          </p:nvPr>
        </p:nvSpPr>
        <p:spPr>
          <a:xfrm>
            <a:off x="6846137" y="727626"/>
            <a:ext cx="4602152" cy="1718225"/>
          </a:xfrm>
        </p:spPr>
        <p:txBody>
          <a:bodyPr>
            <a:normAutofit/>
          </a:bodyPr>
          <a:lstStyle/>
          <a:p>
            <a:r>
              <a:rPr lang="en-GB"/>
              <a:t>Camp craft</a:t>
            </a:r>
          </a:p>
        </p:txBody>
      </p:sp>
      <p:sp>
        <p:nvSpPr>
          <p:cNvPr id="3" name="Content Placeholder 2">
            <a:extLst>
              <a:ext uri="{FF2B5EF4-FFF2-40B4-BE49-F238E27FC236}">
                <a16:creationId xmlns:a16="http://schemas.microsoft.com/office/drawing/2014/main" id="{AE2AF67F-7055-46C8-AA8E-0C2F866CDE1E}"/>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dirty="0"/>
              <a:t>Skills learnt whilst camping and it is used to further enhance your time outside.</a:t>
            </a:r>
          </a:p>
          <a:p>
            <a:pPr>
              <a:buClr>
                <a:srgbClr val="262626"/>
              </a:buClr>
            </a:pPr>
            <a:r>
              <a:rPr lang="en-GB" dirty="0"/>
              <a:t>Camping creates perfect opportunities to develop relationships and also enhance self-esteem.</a:t>
            </a:r>
          </a:p>
          <a:p>
            <a:pPr>
              <a:buClr>
                <a:srgbClr val="262626"/>
              </a:buClr>
            </a:pPr>
            <a:r>
              <a:rPr lang="en-GB" dirty="0"/>
              <a:t>Learning new skills at the same time will provide opportunities to develop confidence and resilience.</a:t>
            </a:r>
          </a:p>
          <a:p>
            <a:pPr>
              <a:buClr>
                <a:srgbClr val="262626"/>
              </a:buClr>
            </a:pPr>
            <a:r>
              <a:rPr lang="en-GB" dirty="0"/>
              <a:t>Some activities that can be successful with young people include:</a:t>
            </a:r>
          </a:p>
          <a:p>
            <a:pPr>
              <a:buClr>
                <a:srgbClr val="262626"/>
              </a:buClr>
            </a:pPr>
            <a:endParaRPr lang="en-GB" dirty="0"/>
          </a:p>
        </p:txBody>
      </p:sp>
    </p:spTree>
    <p:extLst>
      <p:ext uri="{BB962C8B-B14F-4D97-AF65-F5344CB8AC3E}">
        <p14:creationId xmlns:p14="http://schemas.microsoft.com/office/powerpoint/2010/main" val="10071770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AA963F2-898C-4B00-8911-A0CE023906C7}"/>
              </a:ext>
            </a:extLst>
          </p:cNvPr>
          <p:cNvSpPr>
            <a:spLocks noGrp="1"/>
          </p:cNvSpPr>
          <p:nvPr>
            <p:ph type="title"/>
          </p:nvPr>
        </p:nvSpPr>
        <p:spPr>
          <a:xfrm>
            <a:off x="868680" y="642593"/>
            <a:ext cx="6281928" cy="1744183"/>
          </a:xfrm>
        </p:spPr>
        <p:txBody>
          <a:bodyPr>
            <a:normAutofit/>
          </a:bodyPr>
          <a:lstStyle/>
          <a:p>
            <a:r>
              <a:rPr lang="en-GB"/>
              <a:t>Camp Craft contd..</a:t>
            </a:r>
          </a:p>
        </p:txBody>
      </p:sp>
      <p:sp>
        <p:nvSpPr>
          <p:cNvPr id="3" name="Content Placeholder 2">
            <a:extLst>
              <a:ext uri="{FF2B5EF4-FFF2-40B4-BE49-F238E27FC236}">
                <a16:creationId xmlns:a16="http://schemas.microsoft.com/office/drawing/2014/main" id="{3E013576-097B-4F64-BC42-32B24CB9EA69}"/>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ea typeface="+mn-lt"/>
                <a:cs typeface="+mn-lt"/>
              </a:rPr>
              <a:t>Cordage (making cords out of natural materials, such as long grasses, horse hair even stinging nettles!)</a:t>
            </a:r>
            <a:endParaRPr lang="en-US">
              <a:ea typeface="+mn-lt"/>
              <a:cs typeface="+mn-lt"/>
            </a:endParaRPr>
          </a:p>
          <a:p>
            <a:pPr>
              <a:buClr>
                <a:srgbClr val="262626"/>
              </a:buClr>
            </a:pPr>
            <a:r>
              <a:rPr lang="en-GB" dirty="0">
                <a:ea typeface="+mn-lt"/>
                <a:cs typeface="+mn-lt"/>
              </a:rPr>
              <a:t>Creating fat lamps, using air drying clay for the outer shell of the lamp and coconut oil inside. Jute string can be used to create the wick.</a:t>
            </a:r>
            <a:endParaRPr lang="en-US">
              <a:ea typeface="+mn-lt"/>
              <a:cs typeface="+mn-lt"/>
            </a:endParaRPr>
          </a:p>
          <a:p>
            <a:pPr>
              <a:buClr>
                <a:srgbClr val="262626"/>
              </a:buClr>
            </a:pPr>
            <a:r>
              <a:rPr lang="en-GB" dirty="0">
                <a:ea typeface="+mn-lt"/>
                <a:cs typeface="+mn-lt"/>
              </a:rPr>
              <a:t>Creating grass mats - out of woven long grass or even hay or straw if you don't have access to the long grass.</a:t>
            </a:r>
            <a:endParaRPr lang="en-US">
              <a:ea typeface="+mn-lt"/>
              <a:cs typeface="+mn-lt"/>
            </a:endParaRPr>
          </a:p>
          <a:p>
            <a:pPr>
              <a:buClr>
                <a:srgbClr val="262626"/>
              </a:buClr>
            </a:pPr>
            <a:r>
              <a:rPr lang="en-GB" dirty="0">
                <a:ea typeface="+mn-lt"/>
                <a:cs typeface="+mn-lt"/>
              </a:rPr>
              <a:t>Cave art using natural paints</a:t>
            </a:r>
            <a:endParaRPr lang="en-US">
              <a:ea typeface="+mn-lt"/>
              <a:cs typeface="+mn-lt"/>
            </a:endParaRPr>
          </a:p>
          <a:p>
            <a:pPr>
              <a:buClr>
                <a:srgbClr val="262626"/>
              </a:buClr>
            </a:pPr>
            <a:r>
              <a:rPr lang="en-GB" dirty="0">
                <a:ea typeface="+mn-lt"/>
                <a:cs typeface="+mn-lt"/>
              </a:rPr>
              <a:t>Team games and energisers.</a:t>
            </a:r>
            <a:endParaRPr lang="en-GB"/>
          </a:p>
        </p:txBody>
      </p:sp>
      <p:pic>
        <p:nvPicPr>
          <p:cNvPr id="4" name="Picture 4">
            <a:extLst>
              <a:ext uri="{FF2B5EF4-FFF2-40B4-BE49-F238E27FC236}">
                <a16:creationId xmlns:a16="http://schemas.microsoft.com/office/drawing/2014/main" id="{8478F513-E9ED-4F13-9163-61A0BD7076E7}"/>
              </a:ext>
            </a:extLst>
          </p:cNvPr>
          <p:cNvPicPr>
            <a:picLocks noChangeAspect="1"/>
          </p:cNvPicPr>
          <p:nvPr/>
        </p:nvPicPr>
        <p:blipFill rotWithShape="1">
          <a:blip r:embed="rId3"/>
          <a:srcRect l="25805" r="31222" b="-2"/>
          <a:stretch/>
        </p:blipFill>
        <p:spPr>
          <a:xfrm>
            <a:off x="7837371" y="237744"/>
            <a:ext cx="4124416" cy="6382512"/>
          </a:xfrm>
          <a:prstGeom prst="rect">
            <a:avLst/>
          </a:prstGeom>
        </p:spPr>
      </p:pic>
    </p:spTree>
    <p:extLst>
      <p:ext uri="{BB962C8B-B14F-4D97-AF65-F5344CB8AC3E}">
        <p14:creationId xmlns:p14="http://schemas.microsoft.com/office/powerpoint/2010/main" val="13823495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C492630E-2E12-4C45-9EE9-8977E6CEE41C}"/>
              </a:ext>
            </a:extLst>
          </p:cNvPr>
          <p:cNvPicPr>
            <a:picLocks noChangeAspect="1"/>
          </p:cNvPicPr>
          <p:nvPr/>
        </p:nvPicPr>
        <p:blipFill rotWithShape="1">
          <a:blip r:embed="rId3"/>
          <a:srcRect t="5021" r="-2" b="19978"/>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75794B-A7CA-4076-BFD3-0433C2C76C5D}"/>
              </a:ext>
            </a:extLst>
          </p:cNvPr>
          <p:cNvSpPr>
            <a:spLocks noGrp="1"/>
          </p:cNvSpPr>
          <p:nvPr>
            <p:ph type="title"/>
          </p:nvPr>
        </p:nvSpPr>
        <p:spPr>
          <a:xfrm>
            <a:off x="477981" y="1122362"/>
            <a:ext cx="4023360" cy="2802219"/>
          </a:xfrm>
        </p:spPr>
        <p:txBody>
          <a:bodyPr vert="horz" lIns="91440" tIns="45720" rIns="91440" bIns="45720" rtlCol="0" anchor="b">
            <a:normAutofit/>
          </a:bodyPr>
          <a:lstStyle/>
          <a:p>
            <a:pPr>
              <a:lnSpc>
                <a:spcPct val="83000"/>
              </a:lnSpc>
            </a:pPr>
            <a:r>
              <a:rPr lang="en-US" sz="3200" cap="all" spc="-100"/>
              <a:t>Thoughts and Questions?</a:t>
            </a:r>
          </a:p>
        </p:txBody>
      </p:sp>
    </p:spTree>
    <p:extLst>
      <p:ext uri="{BB962C8B-B14F-4D97-AF65-F5344CB8AC3E}">
        <p14:creationId xmlns:p14="http://schemas.microsoft.com/office/powerpoint/2010/main" val="3516787590"/>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B0D7D-C1A6-4217-9CE9-1D4F2CAA19A4}"/>
              </a:ext>
            </a:extLst>
          </p:cNvPr>
          <p:cNvSpPr>
            <a:spLocks noGrp="1"/>
          </p:cNvSpPr>
          <p:nvPr>
            <p:ph type="title"/>
          </p:nvPr>
        </p:nvSpPr>
        <p:spPr/>
        <p:txBody>
          <a:bodyPr/>
          <a:lstStyle/>
          <a:p>
            <a:r>
              <a:rPr lang="en-GB"/>
              <a:t>MindEd</a:t>
            </a:r>
          </a:p>
        </p:txBody>
      </p:sp>
      <p:sp>
        <p:nvSpPr>
          <p:cNvPr id="3" name="Content Placeholder 2">
            <a:extLst>
              <a:ext uri="{FF2B5EF4-FFF2-40B4-BE49-F238E27FC236}">
                <a16:creationId xmlns:a16="http://schemas.microsoft.com/office/drawing/2014/main" id="{DBCC9AED-AB12-40AA-9A56-28AC4833D612}"/>
              </a:ext>
            </a:extLst>
          </p:cNvPr>
          <p:cNvSpPr>
            <a:spLocks noGrp="1"/>
          </p:cNvSpPr>
          <p:nvPr>
            <p:ph idx="1"/>
          </p:nvPr>
        </p:nvSpPr>
        <p:spPr/>
        <p:txBody>
          <a:bodyPr vert="horz" lIns="91440" tIns="45720" rIns="91440" bIns="45720" rtlCol="0" anchor="t">
            <a:normAutofit/>
          </a:bodyPr>
          <a:lstStyle/>
          <a:p>
            <a:r>
              <a:rPr lang="en-GB"/>
              <a:t>Looking at the resources and training materials</a:t>
            </a:r>
          </a:p>
          <a:p>
            <a:endParaRPr lang="en-GB"/>
          </a:p>
          <a:p>
            <a:r>
              <a:rPr lang="en-GB">
                <a:hlinkClick r:id="rId3"/>
              </a:rPr>
              <a:t>MindEd</a:t>
            </a:r>
            <a:endParaRPr lang="en-GB"/>
          </a:p>
          <a:p>
            <a:endParaRPr lang="en-GB"/>
          </a:p>
          <a:p>
            <a:endParaRPr lang="en-GB"/>
          </a:p>
        </p:txBody>
      </p:sp>
    </p:spTree>
    <p:extLst>
      <p:ext uri="{BB962C8B-B14F-4D97-AF65-F5344CB8AC3E}">
        <p14:creationId xmlns:p14="http://schemas.microsoft.com/office/powerpoint/2010/main" val="20189275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788E0-99F5-4D33-BE94-987DD24D64D2}"/>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7F117B1E-1A67-4995-B1C2-D2A54D8FA947}"/>
              </a:ext>
            </a:extLst>
          </p:cNvPr>
          <p:cNvSpPr>
            <a:spLocks noGrp="1"/>
          </p:cNvSpPr>
          <p:nvPr>
            <p:ph idx="1"/>
          </p:nvPr>
        </p:nvSpPr>
        <p:spPr/>
        <p:txBody>
          <a:bodyPr vert="horz" lIns="91440" tIns="45720" rIns="91440" bIns="45720" rtlCol="0" anchor="t">
            <a:normAutofit/>
          </a:bodyPr>
          <a:lstStyle/>
          <a:p>
            <a:r>
              <a:rPr lang="en-GB" dirty="0"/>
              <a:t>Within today's lecture we have looked at the following areas:</a:t>
            </a:r>
            <a:endParaRPr lang="en-US" dirty="0"/>
          </a:p>
          <a:p>
            <a:pPr lvl="1"/>
            <a:r>
              <a:rPr lang="en-GB" dirty="0"/>
              <a:t>We've considered the different approaches that can be used with young people</a:t>
            </a:r>
          </a:p>
          <a:p>
            <a:pPr lvl="1"/>
            <a:r>
              <a:rPr lang="en-GB" dirty="0"/>
              <a:t>We've looked at some of the therapeutic techniques used within these approaches</a:t>
            </a:r>
          </a:p>
          <a:p>
            <a:pPr lvl="1"/>
            <a:r>
              <a:rPr lang="en-GB" dirty="0"/>
              <a:t>We've looked at the process of referral when working with CYP</a:t>
            </a:r>
          </a:p>
          <a:p>
            <a:pPr lvl="1"/>
            <a:r>
              <a:rPr lang="en-GB" dirty="0"/>
              <a:t>We've also briefly looked at the CAMHS service</a:t>
            </a:r>
          </a:p>
          <a:p>
            <a:pPr lvl="1"/>
            <a:r>
              <a:rPr lang="en-GB" dirty="0"/>
              <a:t>Finally we've briefly looked at supporting adolescents and using outdoor spaces to enhance well-being and support good mental health.</a:t>
            </a:r>
          </a:p>
          <a:p>
            <a:pPr lvl="1"/>
            <a:endParaRPr lang="en-GB"/>
          </a:p>
          <a:p>
            <a:pPr lvl="1"/>
            <a:endParaRPr lang="en-GB"/>
          </a:p>
          <a:p>
            <a:pPr lvl="1"/>
            <a:r>
              <a:rPr lang="en-GB" dirty="0"/>
              <a:t>Working therapeutically with young people is a topic larger than a morning's lecture. I encourage you to develop your understanding further by undertaking some of the freely available topic areas on the </a:t>
            </a:r>
            <a:r>
              <a:rPr lang="en-GB" dirty="0" err="1"/>
              <a:t>MindEd</a:t>
            </a:r>
            <a:r>
              <a:rPr lang="en-GB" dirty="0"/>
              <a:t> website.</a:t>
            </a:r>
          </a:p>
        </p:txBody>
      </p:sp>
    </p:spTree>
    <p:extLst>
      <p:ext uri="{BB962C8B-B14F-4D97-AF65-F5344CB8AC3E}">
        <p14:creationId xmlns:p14="http://schemas.microsoft.com/office/powerpoint/2010/main" val="31147283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0F82B-FE25-4490-A89D-4271CC196E71}"/>
              </a:ext>
            </a:extLst>
          </p:cNvPr>
          <p:cNvSpPr>
            <a:spLocks noGrp="1"/>
          </p:cNvSpPr>
          <p:nvPr>
            <p:ph type="title"/>
          </p:nvPr>
        </p:nvSpPr>
        <p:spPr/>
        <p:txBody>
          <a:bodyPr/>
          <a:lstStyle/>
          <a:p>
            <a:r>
              <a:rPr lang="en-GB"/>
              <a:t>Further Reading</a:t>
            </a:r>
            <a:endParaRPr lang="en-US"/>
          </a:p>
        </p:txBody>
      </p:sp>
      <p:sp>
        <p:nvSpPr>
          <p:cNvPr id="3" name="Content Placeholder 2">
            <a:extLst>
              <a:ext uri="{FF2B5EF4-FFF2-40B4-BE49-F238E27FC236}">
                <a16:creationId xmlns:a16="http://schemas.microsoft.com/office/drawing/2014/main" id="{366F0D89-1B6F-4AF8-A13E-23EE237B7700}"/>
              </a:ext>
            </a:extLst>
          </p:cNvPr>
          <p:cNvSpPr>
            <a:spLocks noGrp="1"/>
          </p:cNvSpPr>
          <p:nvPr>
            <p:ph idx="1"/>
          </p:nvPr>
        </p:nvSpPr>
        <p:spPr/>
        <p:txBody>
          <a:bodyPr vert="horz" lIns="91440" tIns="45720" rIns="91440" bIns="45720" rtlCol="0" anchor="t">
            <a:normAutofit/>
          </a:bodyPr>
          <a:lstStyle/>
          <a:p>
            <a:r>
              <a:rPr lang="en-GB" dirty="0" err="1">
                <a:ea typeface="+mn-lt"/>
                <a:cs typeface="+mn-lt"/>
              </a:rPr>
              <a:t>Axline</a:t>
            </a:r>
            <a:r>
              <a:rPr lang="en-GB" dirty="0">
                <a:ea typeface="+mn-lt"/>
                <a:cs typeface="+mn-lt"/>
              </a:rPr>
              <a:t>, V. (1964). Dibs : In search of self. (FIFTH. ed.). London: Victor Gollancz.</a:t>
            </a:r>
            <a:endParaRPr lang="en-GB" dirty="0"/>
          </a:p>
          <a:p>
            <a:r>
              <a:rPr lang="en-GB" dirty="0">
                <a:ea typeface="+mn-lt"/>
                <a:cs typeface="+mn-lt"/>
              </a:rPr>
              <a:t>Geldard, K. (2019). Counselling adolescents : The proactive approach for young people (5th ed.). CA: Sage</a:t>
            </a:r>
          </a:p>
          <a:p>
            <a:r>
              <a:rPr lang="en-GB" dirty="0">
                <a:ea typeface="+mn-lt"/>
                <a:cs typeface="+mn-lt"/>
              </a:rPr>
              <a:t>Geldard, K., Foo, D., Geldard, David, &amp; Foo, Rebecca Yin. (2018). Counselling children : A practical introduction (5th ed.). Los Angeles: Sage</a:t>
            </a:r>
          </a:p>
          <a:p>
            <a:r>
              <a:rPr lang="en-GB" dirty="0" err="1">
                <a:ea typeface="+mn-lt"/>
                <a:cs typeface="+mn-lt"/>
              </a:rPr>
              <a:t>Prever</a:t>
            </a:r>
            <a:r>
              <a:rPr lang="en-GB" dirty="0">
                <a:ea typeface="+mn-lt"/>
                <a:cs typeface="+mn-lt"/>
              </a:rPr>
              <a:t>, M. (2010). Counselling and supporting children and young people : A person-centred approach. London: SAGE. </a:t>
            </a:r>
            <a:endParaRPr lang="en-GB" dirty="0"/>
          </a:p>
          <a:p>
            <a:endParaRPr lang="en-GB" dirty="0"/>
          </a:p>
          <a:p>
            <a:endParaRPr lang="en-GB" dirty="0"/>
          </a:p>
        </p:txBody>
      </p:sp>
    </p:spTree>
    <p:extLst>
      <p:ext uri="{BB962C8B-B14F-4D97-AF65-F5344CB8AC3E}">
        <p14:creationId xmlns:p14="http://schemas.microsoft.com/office/powerpoint/2010/main" val="3895590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7C879D-3604-48EF-9B57-C913F88D6BD8}">
  <ds:schemaRefs>
    <ds:schemaRef ds:uri="696490a5-0429-499a-a254-a60426c02ef0"/>
    <ds:schemaRef ds:uri="http://schemas.microsoft.com/office/2006/documentManagement/types"/>
    <ds:schemaRef ds:uri="d2d6d51c-be45-489c-bfaa-c0c3d4c0c982"/>
    <ds:schemaRef ds:uri="http://schemas.openxmlformats.org/package/2006/metadata/core-properties"/>
    <ds:schemaRef ds:uri="http://purl.org/dc/elements/1.1/"/>
    <ds:schemaRef ds:uri="http://schemas.microsoft.com/office/infopath/2007/PartnerControls"/>
    <ds:schemaRef ds:uri="http://schemas.microsoft.com/office/2006/metadata/properties"/>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32637FF6-7794-499C-8863-7F757EB8F99C}">
  <ds:schemaRefs>
    <ds:schemaRef ds:uri="696490a5-0429-499a-a254-a60426c02ef0"/>
    <ds:schemaRef ds:uri="d2d6d51c-be45-489c-bfaa-c0c3d4c0c98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63193DF-56EE-4D10-B824-55ABBA8E12E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210</TotalTime>
  <Words>3990</Words>
  <Application>Microsoft Office PowerPoint</Application>
  <PresentationFormat>Widescreen</PresentationFormat>
  <Paragraphs>323</Paragraphs>
  <Slides>46</Slides>
  <Notes>46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Calibri Light</vt:lpstr>
      <vt:lpstr>Garamond</vt:lpstr>
      <vt:lpstr>Gill Sans MT</vt:lpstr>
      <vt:lpstr>SavonVTI</vt:lpstr>
      <vt:lpstr>Working therapeutically with young people</vt:lpstr>
      <vt:lpstr>AIMS</vt:lpstr>
      <vt:lpstr>Introduction</vt:lpstr>
      <vt:lpstr>Person-Centred Approach</vt:lpstr>
      <vt:lpstr>The Core Conditions</vt:lpstr>
      <vt:lpstr>Congruence and YP</vt:lpstr>
      <vt:lpstr>Unconditional Positive Regard</vt:lpstr>
      <vt:lpstr>Empathy</vt:lpstr>
      <vt:lpstr>Person-Centred Therapy and YP</vt:lpstr>
      <vt:lpstr>Internal Frame of the Client</vt:lpstr>
      <vt:lpstr>Young Person is at the Centre</vt:lpstr>
      <vt:lpstr>PCT and working with Adolescents</vt:lpstr>
      <vt:lpstr>Your inner child?</vt:lpstr>
      <vt:lpstr>Play/ArtTherapy</vt:lpstr>
      <vt:lpstr>Metaphors</vt:lpstr>
      <vt:lpstr>Jennings (introduction to developmental playtherapy)</vt:lpstr>
      <vt:lpstr>Play and  Art Therapy:</vt:lpstr>
      <vt:lpstr>Play Therapy in Practice</vt:lpstr>
      <vt:lpstr>Earliest play memories</vt:lpstr>
      <vt:lpstr>Creative Approaches</vt:lpstr>
      <vt:lpstr>Sand Tray work</vt:lpstr>
      <vt:lpstr>Working with Art</vt:lpstr>
      <vt:lpstr>Poetry/Story telling</vt:lpstr>
      <vt:lpstr>Directed Study Activity: Your Favourite Story</vt:lpstr>
      <vt:lpstr>Questions</vt:lpstr>
      <vt:lpstr>Directed Study Activity</vt:lpstr>
      <vt:lpstr>Writing your own biopoem</vt:lpstr>
      <vt:lpstr>Making Referrals and Understanding CAMHS  Understanding where Youth Work and Counselling 'Fit in' with the support</vt:lpstr>
      <vt:lpstr>Supporting Mental Illness in Young People: Referrals</vt:lpstr>
      <vt:lpstr>CAMHS Four Tier System</vt:lpstr>
      <vt:lpstr>CYP accessing services</vt:lpstr>
      <vt:lpstr>Referral and Assessment</vt:lpstr>
      <vt:lpstr>Working with Adolescents</vt:lpstr>
      <vt:lpstr>Working with Adolescents</vt:lpstr>
      <vt:lpstr>Using the outdoor space to support self-care</vt:lpstr>
      <vt:lpstr>Importance of outdoor spaces</vt:lpstr>
      <vt:lpstr>'Green Exercise'</vt:lpstr>
      <vt:lpstr>Nature and Adolescence</vt:lpstr>
      <vt:lpstr>Using nature to support mental health</vt:lpstr>
      <vt:lpstr>Awareness of Nature</vt:lpstr>
      <vt:lpstr>Camp craft</vt:lpstr>
      <vt:lpstr>Camp Craft contd..</vt:lpstr>
      <vt:lpstr>Thoughts and Questions?</vt:lpstr>
      <vt:lpstr>MindEd</vt:lpstr>
      <vt:lpstr>Summary</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Angharad Lewis</cp:lastModifiedBy>
  <cp:revision>377</cp:revision>
  <cp:lastPrinted>2024-10-17T11:41:05Z</cp:lastPrinted>
  <dcterms:created xsi:type="dcterms:W3CDTF">2020-10-18T09:07:00Z</dcterms:created>
  <dcterms:modified xsi:type="dcterms:W3CDTF">2024-10-17T14:19:32Z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