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5.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3"/>
    <p:sldMasterId id="2147483656" r:id="rId4"/>
    <p:sldMasterId id="2147483658" r:id="rId5"/>
    <p:sldMasterId id="2147483662" r:id="rId6"/>
    <p:sldMasterId id="2147483736" r:id="rId7"/>
    <p:sldMasterId id="2147483666" r:id="rId8"/>
  </p:sldMasterIdLst>
  <p:notesMasterIdLst>
    <p:notesMasterId r:id="rId36"/>
  </p:notesMasterIdLst>
  <p:sldIdLst>
    <p:sldId id="260" r:id="rId9"/>
    <p:sldId id="263" r:id="rId10"/>
    <p:sldId id="349" r:id="rId11"/>
    <p:sldId id="352" r:id="rId12"/>
    <p:sldId id="266" r:id="rId13"/>
    <p:sldId id="366" r:id="rId14"/>
    <p:sldId id="367" r:id="rId15"/>
    <p:sldId id="368" r:id="rId16"/>
    <p:sldId id="369" r:id="rId17"/>
    <p:sldId id="370" r:id="rId18"/>
    <p:sldId id="347" r:id="rId19"/>
    <p:sldId id="355" r:id="rId20"/>
    <p:sldId id="377" r:id="rId21"/>
    <p:sldId id="315" r:id="rId22"/>
    <p:sldId id="312" r:id="rId23"/>
    <p:sldId id="373" r:id="rId24"/>
    <p:sldId id="317" r:id="rId25"/>
    <p:sldId id="376" r:id="rId26"/>
    <p:sldId id="371" r:id="rId27"/>
    <p:sldId id="378" r:id="rId28"/>
    <p:sldId id="374" r:id="rId29"/>
    <p:sldId id="363" r:id="rId30"/>
    <p:sldId id="375" r:id="rId31"/>
    <p:sldId id="379" r:id="rId32"/>
    <p:sldId id="381" r:id="rId33"/>
    <p:sldId id="380" r:id="rId34"/>
    <p:sldId id="298"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202"/>
    <p:restoredTop sz="95444" autoAdjust="0"/>
  </p:normalViewPr>
  <p:slideViewPr>
    <p:cSldViewPr snapToGrid="0" snapToObjects="1">
      <p:cViewPr varScale="1">
        <p:scale>
          <a:sx n="83" d="100"/>
          <a:sy n="83" d="100"/>
        </p:scale>
        <p:origin x="27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theme" Target="theme/theme1.xml"/><Relationship Id="rId21" Type="http://schemas.openxmlformats.org/officeDocument/2006/relationships/slide" Target="slides/slide13.xml"/><Relationship Id="rId34" Type="http://schemas.openxmlformats.org/officeDocument/2006/relationships/slide" Target="slides/slide26.xml"/><Relationship Id="rId7" Type="http://schemas.openxmlformats.org/officeDocument/2006/relationships/slideMaster" Target="slideMasters/slideMaster5.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notesMaster" Target="notesMasters/notesMaster1.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2.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8" Type="http://schemas.openxmlformats.org/officeDocument/2006/relationships/slideMaster" Target="slideMasters/slideMaster6.xml"/><Relationship Id="rId3" Type="http://schemas.openxmlformats.org/officeDocument/2006/relationships/slideMaster" Target="slideMasters/slide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12" Type="http://schemas.openxmlformats.org/officeDocument/2006/relationships/image" Target="../media/image43.sv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11" Type="http://schemas.openxmlformats.org/officeDocument/2006/relationships/image" Target="../media/image42.png"/><Relationship Id="rId5" Type="http://schemas.openxmlformats.org/officeDocument/2006/relationships/image" Target="../media/image36.png"/><Relationship Id="rId10" Type="http://schemas.openxmlformats.org/officeDocument/2006/relationships/image" Target="../media/image41.svg"/><Relationship Id="rId4" Type="http://schemas.openxmlformats.org/officeDocument/2006/relationships/image" Target="../media/image35.svg"/><Relationship Id="rId9" Type="http://schemas.openxmlformats.org/officeDocument/2006/relationships/image" Target="../media/image40.png"/></Relationships>
</file>

<file path=ppt/diagrams/_rels/data2.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10" Type="http://schemas.openxmlformats.org/officeDocument/2006/relationships/image" Target="../media/image53.svg"/><Relationship Id="rId4" Type="http://schemas.openxmlformats.org/officeDocument/2006/relationships/image" Target="../media/image47.svg"/><Relationship Id="rId9" Type="http://schemas.openxmlformats.org/officeDocument/2006/relationships/image" Target="../media/image5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12" Type="http://schemas.openxmlformats.org/officeDocument/2006/relationships/image" Target="../media/image43.sv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11" Type="http://schemas.openxmlformats.org/officeDocument/2006/relationships/image" Target="../media/image42.png"/><Relationship Id="rId5" Type="http://schemas.openxmlformats.org/officeDocument/2006/relationships/image" Target="../media/image36.png"/><Relationship Id="rId10" Type="http://schemas.openxmlformats.org/officeDocument/2006/relationships/image" Target="../media/image41.svg"/><Relationship Id="rId4" Type="http://schemas.openxmlformats.org/officeDocument/2006/relationships/image" Target="../media/image35.svg"/><Relationship Id="rId9" Type="http://schemas.openxmlformats.org/officeDocument/2006/relationships/image" Target="../media/image40.png"/></Relationships>
</file>

<file path=ppt/diagrams/_rels/drawing2.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10" Type="http://schemas.openxmlformats.org/officeDocument/2006/relationships/image" Target="../media/image53.svg"/><Relationship Id="rId4" Type="http://schemas.openxmlformats.org/officeDocument/2006/relationships/image" Target="../media/image47.svg"/><Relationship Id="rId9" Type="http://schemas.openxmlformats.org/officeDocument/2006/relationships/image" Target="../media/image52.pn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B68A1C2-3560-4E76-ACCC-77DA0EFB8D22}"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6D50CEBC-E124-4B22-9626-8901AF54214B}">
      <dgm:prSet/>
      <dgm:spPr/>
      <dgm:t>
        <a:bodyPr/>
        <a:lstStyle/>
        <a:p>
          <a:r>
            <a:rPr lang="en-GB"/>
            <a:t>Alzheimer's disease is the most common type of dementia, accounting for 60-70% of cases. </a:t>
          </a:r>
          <a:endParaRPr lang="en-US"/>
        </a:p>
      </dgm:t>
    </dgm:pt>
    <dgm:pt modelId="{4F25027B-E91B-4301-9BC6-A15605E137D8}" type="parTrans" cxnId="{6B1503CB-8199-4372-B0E0-1D8B1976D8B9}">
      <dgm:prSet/>
      <dgm:spPr/>
      <dgm:t>
        <a:bodyPr/>
        <a:lstStyle/>
        <a:p>
          <a:endParaRPr lang="en-US"/>
        </a:p>
      </dgm:t>
    </dgm:pt>
    <dgm:pt modelId="{0639F446-7C42-4018-A856-9E820BC17EE0}" type="sibTrans" cxnId="{6B1503CB-8199-4372-B0E0-1D8B1976D8B9}">
      <dgm:prSet/>
      <dgm:spPr/>
      <dgm:t>
        <a:bodyPr/>
        <a:lstStyle/>
        <a:p>
          <a:endParaRPr lang="en-US"/>
        </a:p>
      </dgm:t>
    </dgm:pt>
    <dgm:pt modelId="{FD90746B-C9ED-4CD6-90D8-7F95F153F66D}">
      <dgm:prSet/>
      <dgm:spPr/>
      <dgm:t>
        <a:bodyPr/>
        <a:lstStyle/>
        <a:p>
          <a:r>
            <a:rPr lang="en-GB"/>
            <a:t>It is marked by: Plaques and Tangles: Protein build-ups in the brain that disrupt cell function.</a:t>
          </a:r>
          <a:endParaRPr lang="en-US"/>
        </a:p>
      </dgm:t>
    </dgm:pt>
    <dgm:pt modelId="{FD4A3F0A-DE0E-451E-8E82-FF10D0CADF56}" type="parTrans" cxnId="{CC7D7993-3636-4598-BFCE-3D67ACEEA320}">
      <dgm:prSet/>
      <dgm:spPr/>
      <dgm:t>
        <a:bodyPr/>
        <a:lstStyle/>
        <a:p>
          <a:endParaRPr lang="en-US"/>
        </a:p>
      </dgm:t>
    </dgm:pt>
    <dgm:pt modelId="{94E88118-2D04-4E77-8793-FCAC89574ED4}" type="sibTrans" cxnId="{CC7D7993-3636-4598-BFCE-3D67ACEEA320}">
      <dgm:prSet/>
      <dgm:spPr/>
      <dgm:t>
        <a:bodyPr/>
        <a:lstStyle/>
        <a:p>
          <a:endParaRPr lang="en-US"/>
        </a:p>
      </dgm:t>
    </dgm:pt>
    <dgm:pt modelId="{7AF6ABAE-F67E-4745-923B-963F54D8A728}">
      <dgm:prSet/>
      <dgm:spPr/>
      <dgm:t>
        <a:bodyPr/>
        <a:lstStyle/>
        <a:p>
          <a:r>
            <a:rPr lang="en-GB"/>
            <a:t>Early Symptoms: Memory lapses, confusion, and changes in mood.</a:t>
          </a:r>
          <a:endParaRPr lang="en-US"/>
        </a:p>
      </dgm:t>
    </dgm:pt>
    <dgm:pt modelId="{F9C35880-6CAD-42E9-A195-BEED2E170779}" type="parTrans" cxnId="{8D09B6B8-3533-4DAC-B214-8A2CBA1C3312}">
      <dgm:prSet/>
      <dgm:spPr/>
      <dgm:t>
        <a:bodyPr/>
        <a:lstStyle/>
        <a:p>
          <a:endParaRPr lang="en-US"/>
        </a:p>
      </dgm:t>
    </dgm:pt>
    <dgm:pt modelId="{6C34A620-BF00-41D6-8168-EFCB51BCC220}" type="sibTrans" cxnId="{8D09B6B8-3533-4DAC-B214-8A2CBA1C3312}">
      <dgm:prSet/>
      <dgm:spPr/>
      <dgm:t>
        <a:bodyPr/>
        <a:lstStyle/>
        <a:p>
          <a:endParaRPr lang="en-US"/>
        </a:p>
      </dgm:t>
    </dgm:pt>
    <dgm:pt modelId="{A15B597B-9929-4235-9EDD-F2E96FF57DFA}">
      <dgm:prSet/>
      <dgm:spPr/>
      <dgm:t>
        <a:bodyPr/>
        <a:lstStyle/>
        <a:p>
          <a:r>
            <a:rPr lang="en-GB"/>
            <a:t>Progression: Symptoms worsen; increasing disorientation, language problems, and behavioural changes.</a:t>
          </a:r>
          <a:endParaRPr lang="en-US"/>
        </a:p>
      </dgm:t>
    </dgm:pt>
    <dgm:pt modelId="{9E3A8711-7877-431F-8D49-E9C8644F8511}" type="parTrans" cxnId="{236470F2-D513-48F3-A326-A154D015EB69}">
      <dgm:prSet/>
      <dgm:spPr/>
      <dgm:t>
        <a:bodyPr/>
        <a:lstStyle/>
        <a:p>
          <a:endParaRPr lang="en-US"/>
        </a:p>
      </dgm:t>
    </dgm:pt>
    <dgm:pt modelId="{04153516-3AA7-4685-A363-5E14D00F346B}" type="sibTrans" cxnId="{236470F2-D513-48F3-A326-A154D015EB69}">
      <dgm:prSet/>
      <dgm:spPr/>
      <dgm:t>
        <a:bodyPr/>
        <a:lstStyle/>
        <a:p>
          <a:endParaRPr lang="en-US"/>
        </a:p>
      </dgm:t>
    </dgm:pt>
    <dgm:pt modelId="{32726087-8924-457D-9839-CCE94C0CB406}">
      <dgm:prSet/>
      <dgm:spPr/>
      <dgm:t>
        <a:bodyPr/>
        <a:lstStyle/>
        <a:p>
          <a:r>
            <a:rPr lang="en-GB"/>
            <a:t>Advanced Stages: Severe memory loss, physical decline, and dependency on care. </a:t>
          </a:r>
          <a:endParaRPr lang="en-US"/>
        </a:p>
      </dgm:t>
    </dgm:pt>
    <dgm:pt modelId="{39948614-C443-449A-BF1F-D2CCC363582C}" type="parTrans" cxnId="{F612F2EE-8B3B-4B04-82A5-D8145E341082}">
      <dgm:prSet/>
      <dgm:spPr/>
      <dgm:t>
        <a:bodyPr/>
        <a:lstStyle/>
        <a:p>
          <a:endParaRPr lang="en-US"/>
        </a:p>
      </dgm:t>
    </dgm:pt>
    <dgm:pt modelId="{A193D2B0-1926-4E06-9EB3-02371CB43474}" type="sibTrans" cxnId="{F612F2EE-8B3B-4B04-82A5-D8145E341082}">
      <dgm:prSet/>
      <dgm:spPr/>
      <dgm:t>
        <a:bodyPr/>
        <a:lstStyle/>
        <a:p>
          <a:endParaRPr lang="en-US"/>
        </a:p>
      </dgm:t>
    </dgm:pt>
    <dgm:pt modelId="{C7D4DD7C-5D45-421A-9506-C88CF980846B}">
      <dgm:prSet/>
      <dgm:spPr/>
      <dgm:t>
        <a:bodyPr/>
        <a:lstStyle/>
        <a:p>
          <a:r>
            <a:rPr lang="en-GB"/>
            <a:t>Risk Factors: Age, family history, previous severe head injuries, lifestyle factors like heart health, and genetic predispositions such as Down's Syndrome.</a:t>
          </a:r>
          <a:endParaRPr lang="en-US"/>
        </a:p>
      </dgm:t>
    </dgm:pt>
    <dgm:pt modelId="{C421C18C-93ED-4F46-A4BE-B2C80E04A018}" type="parTrans" cxnId="{0F68710B-30C9-4484-8E2A-0199CFD795A1}">
      <dgm:prSet/>
      <dgm:spPr/>
      <dgm:t>
        <a:bodyPr/>
        <a:lstStyle/>
        <a:p>
          <a:endParaRPr lang="en-US"/>
        </a:p>
      </dgm:t>
    </dgm:pt>
    <dgm:pt modelId="{6A4BD3FB-356F-4461-89AD-A590CA474F01}" type="sibTrans" cxnId="{0F68710B-30C9-4484-8E2A-0199CFD795A1}">
      <dgm:prSet/>
      <dgm:spPr/>
      <dgm:t>
        <a:bodyPr/>
        <a:lstStyle/>
        <a:p>
          <a:endParaRPr lang="en-US"/>
        </a:p>
      </dgm:t>
    </dgm:pt>
    <dgm:pt modelId="{1423341D-A6A4-4BAC-8526-1301A395A847}" type="pres">
      <dgm:prSet presAssocID="{0B68A1C2-3560-4E76-ACCC-77DA0EFB8D22}" presName="root" presStyleCnt="0">
        <dgm:presLayoutVars>
          <dgm:dir/>
          <dgm:resizeHandles val="exact"/>
        </dgm:presLayoutVars>
      </dgm:prSet>
      <dgm:spPr/>
    </dgm:pt>
    <dgm:pt modelId="{BC3DD9F3-9548-49D6-90DE-956F064B0DCA}" type="pres">
      <dgm:prSet presAssocID="{6D50CEBC-E124-4B22-9626-8901AF54214B}" presName="compNode" presStyleCnt="0"/>
      <dgm:spPr/>
    </dgm:pt>
    <dgm:pt modelId="{507FF43B-3847-4261-90D1-B684DB651FB4}" type="pres">
      <dgm:prSet presAssocID="{6D50CEBC-E124-4B22-9626-8901AF54214B}" presName="bgRect" presStyleLbl="bgShp" presStyleIdx="0" presStyleCnt="6"/>
      <dgm:spPr/>
    </dgm:pt>
    <dgm:pt modelId="{4295C258-B142-4097-B102-B28E343A5C47}" type="pres">
      <dgm:prSet presAssocID="{6D50CEBC-E124-4B22-9626-8901AF54214B}"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EA250400-558C-47DF-97E1-E09F933E2ABF}" type="pres">
      <dgm:prSet presAssocID="{6D50CEBC-E124-4B22-9626-8901AF54214B}" presName="spaceRect" presStyleCnt="0"/>
      <dgm:spPr/>
    </dgm:pt>
    <dgm:pt modelId="{7BA21DF9-BB48-4D75-BB58-1322A92725E6}" type="pres">
      <dgm:prSet presAssocID="{6D50CEBC-E124-4B22-9626-8901AF54214B}" presName="parTx" presStyleLbl="revTx" presStyleIdx="0" presStyleCnt="6">
        <dgm:presLayoutVars>
          <dgm:chMax val="0"/>
          <dgm:chPref val="0"/>
        </dgm:presLayoutVars>
      </dgm:prSet>
      <dgm:spPr/>
    </dgm:pt>
    <dgm:pt modelId="{03163913-78E4-4D9B-A694-4339261E6B51}" type="pres">
      <dgm:prSet presAssocID="{0639F446-7C42-4018-A856-9E820BC17EE0}" presName="sibTrans" presStyleCnt="0"/>
      <dgm:spPr/>
    </dgm:pt>
    <dgm:pt modelId="{C1E397CA-D014-4C45-9338-558113A0BED2}" type="pres">
      <dgm:prSet presAssocID="{FD90746B-C9ED-4CD6-90D8-7F95F153F66D}" presName="compNode" presStyleCnt="0"/>
      <dgm:spPr/>
    </dgm:pt>
    <dgm:pt modelId="{E51BB4ED-F962-4FFD-925F-11CB51D1556C}" type="pres">
      <dgm:prSet presAssocID="{FD90746B-C9ED-4CD6-90D8-7F95F153F66D}" presName="bgRect" presStyleLbl="bgShp" presStyleIdx="1" presStyleCnt="6"/>
      <dgm:spPr/>
    </dgm:pt>
    <dgm:pt modelId="{D6724008-E376-44C4-A276-F2D2B49CAFF3}" type="pres">
      <dgm:prSet presAssocID="{FD90746B-C9ED-4CD6-90D8-7F95F153F66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a:ext>
      </dgm:extLst>
    </dgm:pt>
    <dgm:pt modelId="{B6EE4C99-B5C0-4BDA-9BAE-50C9D58234F8}" type="pres">
      <dgm:prSet presAssocID="{FD90746B-C9ED-4CD6-90D8-7F95F153F66D}" presName="spaceRect" presStyleCnt="0"/>
      <dgm:spPr/>
    </dgm:pt>
    <dgm:pt modelId="{AD5997E3-8621-4065-96C6-2825D6042C50}" type="pres">
      <dgm:prSet presAssocID="{FD90746B-C9ED-4CD6-90D8-7F95F153F66D}" presName="parTx" presStyleLbl="revTx" presStyleIdx="1" presStyleCnt="6">
        <dgm:presLayoutVars>
          <dgm:chMax val="0"/>
          <dgm:chPref val="0"/>
        </dgm:presLayoutVars>
      </dgm:prSet>
      <dgm:spPr/>
    </dgm:pt>
    <dgm:pt modelId="{5FCE781E-DEE9-4358-8594-9F7223EBDBFB}" type="pres">
      <dgm:prSet presAssocID="{94E88118-2D04-4E77-8793-FCAC89574ED4}" presName="sibTrans" presStyleCnt="0"/>
      <dgm:spPr/>
    </dgm:pt>
    <dgm:pt modelId="{914C296F-4328-47E3-A75D-B23CDF9E66AE}" type="pres">
      <dgm:prSet presAssocID="{7AF6ABAE-F67E-4745-923B-963F54D8A728}" presName="compNode" presStyleCnt="0"/>
      <dgm:spPr/>
    </dgm:pt>
    <dgm:pt modelId="{C8E408C7-6E4C-4756-B134-8D7826B406A1}" type="pres">
      <dgm:prSet presAssocID="{7AF6ABAE-F67E-4745-923B-963F54D8A728}" presName="bgRect" presStyleLbl="bgShp" presStyleIdx="2" presStyleCnt="6"/>
      <dgm:spPr/>
    </dgm:pt>
    <dgm:pt modelId="{514F7887-CD52-427E-96E3-8FDE4B973608}" type="pres">
      <dgm:prSet presAssocID="{7AF6ABAE-F67E-4745-923B-963F54D8A728}"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fused Person"/>
        </a:ext>
      </dgm:extLst>
    </dgm:pt>
    <dgm:pt modelId="{A6050444-0399-46CC-975C-6412EDCE0BFC}" type="pres">
      <dgm:prSet presAssocID="{7AF6ABAE-F67E-4745-923B-963F54D8A728}" presName="spaceRect" presStyleCnt="0"/>
      <dgm:spPr/>
    </dgm:pt>
    <dgm:pt modelId="{DF571A90-7BB1-43AB-909D-1712362D721F}" type="pres">
      <dgm:prSet presAssocID="{7AF6ABAE-F67E-4745-923B-963F54D8A728}" presName="parTx" presStyleLbl="revTx" presStyleIdx="2" presStyleCnt="6">
        <dgm:presLayoutVars>
          <dgm:chMax val="0"/>
          <dgm:chPref val="0"/>
        </dgm:presLayoutVars>
      </dgm:prSet>
      <dgm:spPr/>
    </dgm:pt>
    <dgm:pt modelId="{24A259AD-8564-496E-89DB-9FEF6B123AE9}" type="pres">
      <dgm:prSet presAssocID="{6C34A620-BF00-41D6-8168-EFCB51BCC220}" presName="sibTrans" presStyleCnt="0"/>
      <dgm:spPr/>
    </dgm:pt>
    <dgm:pt modelId="{28B5C114-5751-442F-8349-EF8D16F8BF37}" type="pres">
      <dgm:prSet presAssocID="{A15B597B-9929-4235-9EDD-F2E96FF57DFA}" presName="compNode" presStyleCnt="0"/>
      <dgm:spPr/>
    </dgm:pt>
    <dgm:pt modelId="{A45505A4-C46E-4FEC-AF16-2FAB9906BFC6}" type="pres">
      <dgm:prSet presAssocID="{A15B597B-9929-4235-9EDD-F2E96FF57DFA}" presName="bgRect" presStyleLbl="bgShp" presStyleIdx="3" presStyleCnt="6"/>
      <dgm:spPr/>
    </dgm:pt>
    <dgm:pt modelId="{3F866795-7CD3-47A7-9F25-EB5DAD8FEB4B}" type="pres">
      <dgm:prSet presAssocID="{A15B597B-9929-4235-9EDD-F2E96FF57DFA}"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fused Face with No Fill"/>
        </a:ext>
      </dgm:extLst>
    </dgm:pt>
    <dgm:pt modelId="{BEE16A81-A73E-4F8E-BD74-F8514AA3B80C}" type="pres">
      <dgm:prSet presAssocID="{A15B597B-9929-4235-9EDD-F2E96FF57DFA}" presName="spaceRect" presStyleCnt="0"/>
      <dgm:spPr/>
    </dgm:pt>
    <dgm:pt modelId="{9548BFF6-645B-46A6-9720-BC8DEAA35C3C}" type="pres">
      <dgm:prSet presAssocID="{A15B597B-9929-4235-9EDD-F2E96FF57DFA}" presName="parTx" presStyleLbl="revTx" presStyleIdx="3" presStyleCnt="6">
        <dgm:presLayoutVars>
          <dgm:chMax val="0"/>
          <dgm:chPref val="0"/>
        </dgm:presLayoutVars>
      </dgm:prSet>
      <dgm:spPr/>
    </dgm:pt>
    <dgm:pt modelId="{1AEF18D1-BBDF-47F8-AADB-6FB6331C0744}" type="pres">
      <dgm:prSet presAssocID="{04153516-3AA7-4685-A363-5E14D00F346B}" presName="sibTrans" presStyleCnt="0"/>
      <dgm:spPr/>
    </dgm:pt>
    <dgm:pt modelId="{A2C1614F-E457-44BE-94AD-B02BDFC0FB22}" type="pres">
      <dgm:prSet presAssocID="{32726087-8924-457D-9839-CCE94C0CB406}" presName="compNode" presStyleCnt="0"/>
      <dgm:spPr/>
    </dgm:pt>
    <dgm:pt modelId="{2AC1909D-C681-4526-A1B2-E8C15A469B2A}" type="pres">
      <dgm:prSet presAssocID="{32726087-8924-457D-9839-CCE94C0CB406}" presName="bgRect" presStyleLbl="bgShp" presStyleIdx="4" presStyleCnt="6"/>
      <dgm:spPr/>
    </dgm:pt>
    <dgm:pt modelId="{103757F9-AD7B-4539-A912-45955D62F0F9}" type="pres">
      <dgm:prSet presAssocID="{32726087-8924-457D-9839-CCE94C0CB406}"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Ambulance"/>
        </a:ext>
      </dgm:extLst>
    </dgm:pt>
    <dgm:pt modelId="{1E6AF768-86DC-4BCD-9AA7-C9736EC8C221}" type="pres">
      <dgm:prSet presAssocID="{32726087-8924-457D-9839-CCE94C0CB406}" presName="spaceRect" presStyleCnt="0"/>
      <dgm:spPr/>
    </dgm:pt>
    <dgm:pt modelId="{8D33911F-0DBB-4E1D-8FF3-E796566185B7}" type="pres">
      <dgm:prSet presAssocID="{32726087-8924-457D-9839-CCE94C0CB406}" presName="parTx" presStyleLbl="revTx" presStyleIdx="4" presStyleCnt="6">
        <dgm:presLayoutVars>
          <dgm:chMax val="0"/>
          <dgm:chPref val="0"/>
        </dgm:presLayoutVars>
      </dgm:prSet>
      <dgm:spPr/>
    </dgm:pt>
    <dgm:pt modelId="{F1B219E1-2EB5-496F-9958-7D26D2F09C7F}" type="pres">
      <dgm:prSet presAssocID="{A193D2B0-1926-4E06-9EB3-02371CB43474}" presName="sibTrans" presStyleCnt="0"/>
      <dgm:spPr/>
    </dgm:pt>
    <dgm:pt modelId="{C0724D8F-58E4-4A96-9763-30225F4CAFBF}" type="pres">
      <dgm:prSet presAssocID="{C7D4DD7C-5D45-421A-9506-C88CF980846B}" presName="compNode" presStyleCnt="0"/>
      <dgm:spPr/>
    </dgm:pt>
    <dgm:pt modelId="{E111CD62-AF95-48A4-B467-5A1DA1FB018F}" type="pres">
      <dgm:prSet presAssocID="{C7D4DD7C-5D45-421A-9506-C88CF980846B}" presName="bgRect" presStyleLbl="bgShp" presStyleIdx="5" presStyleCnt="6"/>
      <dgm:spPr/>
    </dgm:pt>
    <dgm:pt modelId="{45E81255-59FC-46F6-B123-5527E70933CF}" type="pres">
      <dgm:prSet presAssocID="{C7D4DD7C-5D45-421A-9506-C88CF980846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rt with Pulse"/>
        </a:ext>
      </dgm:extLst>
    </dgm:pt>
    <dgm:pt modelId="{8CCE328D-26D4-4F3E-804E-512A03581F45}" type="pres">
      <dgm:prSet presAssocID="{C7D4DD7C-5D45-421A-9506-C88CF980846B}" presName="spaceRect" presStyleCnt="0"/>
      <dgm:spPr/>
    </dgm:pt>
    <dgm:pt modelId="{1CD34A3A-0BCA-4678-8BB3-43BC9020973B}" type="pres">
      <dgm:prSet presAssocID="{C7D4DD7C-5D45-421A-9506-C88CF980846B}" presName="parTx" presStyleLbl="revTx" presStyleIdx="5" presStyleCnt="6">
        <dgm:presLayoutVars>
          <dgm:chMax val="0"/>
          <dgm:chPref val="0"/>
        </dgm:presLayoutVars>
      </dgm:prSet>
      <dgm:spPr/>
    </dgm:pt>
  </dgm:ptLst>
  <dgm:cxnLst>
    <dgm:cxn modelId="{0F68710B-30C9-4484-8E2A-0199CFD795A1}" srcId="{0B68A1C2-3560-4E76-ACCC-77DA0EFB8D22}" destId="{C7D4DD7C-5D45-421A-9506-C88CF980846B}" srcOrd="5" destOrd="0" parTransId="{C421C18C-93ED-4F46-A4BE-B2C80E04A018}" sibTransId="{6A4BD3FB-356F-4461-89AD-A590CA474F01}"/>
    <dgm:cxn modelId="{2EF71E35-7F6E-4A90-9111-42F6E3A36D9A}" type="presOf" srcId="{C7D4DD7C-5D45-421A-9506-C88CF980846B}" destId="{1CD34A3A-0BCA-4678-8BB3-43BC9020973B}" srcOrd="0" destOrd="0" presId="urn:microsoft.com/office/officeart/2018/2/layout/IconVerticalSolidList"/>
    <dgm:cxn modelId="{86D0C04D-872C-419E-9A79-B6EB90B7017E}" type="presOf" srcId="{7AF6ABAE-F67E-4745-923B-963F54D8A728}" destId="{DF571A90-7BB1-43AB-909D-1712362D721F}" srcOrd="0" destOrd="0" presId="urn:microsoft.com/office/officeart/2018/2/layout/IconVerticalSolidList"/>
    <dgm:cxn modelId="{31429250-D11A-432D-908C-E785767299C7}" type="presOf" srcId="{6D50CEBC-E124-4B22-9626-8901AF54214B}" destId="{7BA21DF9-BB48-4D75-BB58-1322A92725E6}" srcOrd="0" destOrd="0" presId="urn:microsoft.com/office/officeart/2018/2/layout/IconVerticalSolidList"/>
    <dgm:cxn modelId="{8D681572-E0FB-4FA1-B922-7CC8FCCFC07F}" type="presOf" srcId="{A15B597B-9929-4235-9EDD-F2E96FF57DFA}" destId="{9548BFF6-645B-46A6-9720-BC8DEAA35C3C}" srcOrd="0" destOrd="0" presId="urn:microsoft.com/office/officeart/2018/2/layout/IconVerticalSolidList"/>
    <dgm:cxn modelId="{CC7D7993-3636-4598-BFCE-3D67ACEEA320}" srcId="{0B68A1C2-3560-4E76-ACCC-77DA0EFB8D22}" destId="{FD90746B-C9ED-4CD6-90D8-7F95F153F66D}" srcOrd="1" destOrd="0" parTransId="{FD4A3F0A-DE0E-451E-8E82-FF10D0CADF56}" sibTransId="{94E88118-2D04-4E77-8793-FCAC89574ED4}"/>
    <dgm:cxn modelId="{95260CA0-1669-4566-8A21-11D19CA08CCC}" type="presOf" srcId="{32726087-8924-457D-9839-CCE94C0CB406}" destId="{8D33911F-0DBB-4E1D-8FF3-E796566185B7}" srcOrd="0" destOrd="0" presId="urn:microsoft.com/office/officeart/2018/2/layout/IconVerticalSolidList"/>
    <dgm:cxn modelId="{D33D84B5-F57F-4884-BE4A-8FA56E159C9D}" type="presOf" srcId="{0B68A1C2-3560-4E76-ACCC-77DA0EFB8D22}" destId="{1423341D-A6A4-4BAC-8526-1301A395A847}" srcOrd="0" destOrd="0" presId="urn:microsoft.com/office/officeart/2018/2/layout/IconVerticalSolidList"/>
    <dgm:cxn modelId="{8D09B6B8-3533-4DAC-B214-8A2CBA1C3312}" srcId="{0B68A1C2-3560-4E76-ACCC-77DA0EFB8D22}" destId="{7AF6ABAE-F67E-4745-923B-963F54D8A728}" srcOrd="2" destOrd="0" parTransId="{F9C35880-6CAD-42E9-A195-BEED2E170779}" sibTransId="{6C34A620-BF00-41D6-8168-EFCB51BCC220}"/>
    <dgm:cxn modelId="{A7F6C4BB-4D64-4C50-945D-089DBEADAACC}" type="presOf" srcId="{FD90746B-C9ED-4CD6-90D8-7F95F153F66D}" destId="{AD5997E3-8621-4065-96C6-2825D6042C50}" srcOrd="0" destOrd="0" presId="urn:microsoft.com/office/officeart/2018/2/layout/IconVerticalSolidList"/>
    <dgm:cxn modelId="{6B1503CB-8199-4372-B0E0-1D8B1976D8B9}" srcId="{0B68A1C2-3560-4E76-ACCC-77DA0EFB8D22}" destId="{6D50CEBC-E124-4B22-9626-8901AF54214B}" srcOrd="0" destOrd="0" parTransId="{4F25027B-E91B-4301-9BC6-A15605E137D8}" sibTransId="{0639F446-7C42-4018-A856-9E820BC17EE0}"/>
    <dgm:cxn modelId="{F612F2EE-8B3B-4B04-82A5-D8145E341082}" srcId="{0B68A1C2-3560-4E76-ACCC-77DA0EFB8D22}" destId="{32726087-8924-457D-9839-CCE94C0CB406}" srcOrd="4" destOrd="0" parTransId="{39948614-C443-449A-BF1F-D2CCC363582C}" sibTransId="{A193D2B0-1926-4E06-9EB3-02371CB43474}"/>
    <dgm:cxn modelId="{236470F2-D513-48F3-A326-A154D015EB69}" srcId="{0B68A1C2-3560-4E76-ACCC-77DA0EFB8D22}" destId="{A15B597B-9929-4235-9EDD-F2E96FF57DFA}" srcOrd="3" destOrd="0" parTransId="{9E3A8711-7877-431F-8D49-E9C8644F8511}" sibTransId="{04153516-3AA7-4685-A363-5E14D00F346B}"/>
    <dgm:cxn modelId="{F8A59738-29FE-4B09-AC2F-FAED3B3008FA}" type="presParOf" srcId="{1423341D-A6A4-4BAC-8526-1301A395A847}" destId="{BC3DD9F3-9548-49D6-90DE-956F064B0DCA}" srcOrd="0" destOrd="0" presId="urn:microsoft.com/office/officeart/2018/2/layout/IconVerticalSolidList"/>
    <dgm:cxn modelId="{561566DD-F172-446F-80E7-F48814C747EA}" type="presParOf" srcId="{BC3DD9F3-9548-49D6-90DE-956F064B0DCA}" destId="{507FF43B-3847-4261-90D1-B684DB651FB4}" srcOrd="0" destOrd="0" presId="urn:microsoft.com/office/officeart/2018/2/layout/IconVerticalSolidList"/>
    <dgm:cxn modelId="{ADA219EA-1036-476C-AC79-537CF6152901}" type="presParOf" srcId="{BC3DD9F3-9548-49D6-90DE-956F064B0DCA}" destId="{4295C258-B142-4097-B102-B28E343A5C47}" srcOrd="1" destOrd="0" presId="urn:microsoft.com/office/officeart/2018/2/layout/IconVerticalSolidList"/>
    <dgm:cxn modelId="{71A59ABF-E69F-4CCD-97EB-5F7ABDCB353C}" type="presParOf" srcId="{BC3DD9F3-9548-49D6-90DE-956F064B0DCA}" destId="{EA250400-558C-47DF-97E1-E09F933E2ABF}" srcOrd="2" destOrd="0" presId="urn:microsoft.com/office/officeart/2018/2/layout/IconVerticalSolidList"/>
    <dgm:cxn modelId="{0599A02E-5888-41AA-941D-6C55549A4349}" type="presParOf" srcId="{BC3DD9F3-9548-49D6-90DE-956F064B0DCA}" destId="{7BA21DF9-BB48-4D75-BB58-1322A92725E6}" srcOrd="3" destOrd="0" presId="urn:microsoft.com/office/officeart/2018/2/layout/IconVerticalSolidList"/>
    <dgm:cxn modelId="{37EC4125-4749-4478-9B73-D2ACE07BCFE1}" type="presParOf" srcId="{1423341D-A6A4-4BAC-8526-1301A395A847}" destId="{03163913-78E4-4D9B-A694-4339261E6B51}" srcOrd="1" destOrd="0" presId="urn:microsoft.com/office/officeart/2018/2/layout/IconVerticalSolidList"/>
    <dgm:cxn modelId="{18CCC4EF-E324-4239-B59A-B9836EA3F11D}" type="presParOf" srcId="{1423341D-A6A4-4BAC-8526-1301A395A847}" destId="{C1E397CA-D014-4C45-9338-558113A0BED2}" srcOrd="2" destOrd="0" presId="urn:microsoft.com/office/officeart/2018/2/layout/IconVerticalSolidList"/>
    <dgm:cxn modelId="{4C18FE7B-5012-48C6-9F0B-03A1E3908163}" type="presParOf" srcId="{C1E397CA-D014-4C45-9338-558113A0BED2}" destId="{E51BB4ED-F962-4FFD-925F-11CB51D1556C}" srcOrd="0" destOrd="0" presId="urn:microsoft.com/office/officeart/2018/2/layout/IconVerticalSolidList"/>
    <dgm:cxn modelId="{3C30F899-2DB1-4DEE-A8DC-8E6BD45180F7}" type="presParOf" srcId="{C1E397CA-D014-4C45-9338-558113A0BED2}" destId="{D6724008-E376-44C4-A276-F2D2B49CAFF3}" srcOrd="1" destOrd="0" presId="urn:microsoft.com/office/officeart/2018/2/layout/IconVerticalSolidList"/>
    <dgm:cxn modelId="{B7B9A8D1-4E99-4DC5-942D-E783EB217E8A}" type="presParOf" srcId="{C1E397CA-D014-4C45-9338-558113A0BED2}" destId="{B6EE4C99-B5C0-4BDA-9BAE-50C9D58234F8}" srcOrd="2" destOrd="0" presId="urn:microsoft.com/office/officeart/2018/2/layout/IconVerticalSolidList"/>
    <dgm:cxn modelId="{31EBB0D6-67E0-41D8-A091-DA54DB00F911}" type="presParOf" srcId="{C1E397CA-D014-4C45-9338-558113A0BED2}" destId="{AD5997E3-8621-4065-96C6-2825D6042C50}" srcOrd="3" destOrd="0" presId="urn:microsoft.com/office/officeart/2018/2/layout/IconVerticalSolidList"/>
    <dgm:cxn modelId="{EB02B512-215C-4114-88DF-8E8DD697FDD8}" type="presParOf" srcId="{1423341D-A6A4-4BAC-8526-1301A395A847}" destId="{5FCE781E-DEE9-4358-8594-9F7223EBDBFB}" srcOrd="3" destOrd="0" presId="urn:microsoft.com/office/officeart/2018/2/layout/IconVerticalSolidList"/>
    <dgm:cxn modelId="{4C29A218-B699-4655-A327-C6036E8A94F7}" type="presParOf" srcId="{1423341D-A6A4-4BAC-8526-1301A395A847}" destId="{914C296F-4328-47E3-A75D-B23CDF9E66AE}" srcOrd="4" destOrd="0" presId="urn:microsoft.com/office/officeart/2018/2/layout/IconVerticalSolidList"/>
    <dgm:cxn modelId="{863C427B-1C2D-43C9-B5D4-5A953FC0567C}" type="presParOf" srcId="{914C296F-4328-47E3-A75D-B23CDF9E66AE}" destId="{C8E408C7-6E4C-4756-B134-8D7826B406A1}" srcOrd="0" destOrd="0" presId="urn:microsoft.com/office/officeart/2018/2/layout/IconVerticalSolidList"/>
    <dgm:cxn modelId="{EBA7798F-2198-4104-BA46-C2DE5F21B4D7}" type="presParOf" srcId="{914C296F-4328-47E3-A75D-B23CDF9E66AE}" destId="{514F7887-CD52-427E-96E3-8FDE4B973608}" srcOrd="1" destOrd="0" presId="urn:microsoft.com/office/officeart/2018/2/layout/IconVerticalSolidList"/>
    <dgm:cxn modelId="{E43DA5E0-1D0A-4F08-B7BF-F7CF0DCED878}" type="presParOf" srcId="{914C296F-4328-47E3-A75D-B23CDF9E66AE}" destId="{A6050444-0399-46CC-975C-6412EDCE0BFC}" srcOrd="2" destOrd="0" presId="urn:microsoft.com/office/officeart/2018/2/layout/IconVerticalSolidList"/>
    <dgm:cxn modelId="{49487061-B02D-45EF-B41A-F168B1F46CAF}" type="presParOf" srcId="{914C296F-4328-47E3-A75D-B23CDF9E66AE}" destId="{DF571A90-7BB1-43AB-909D-1712362D721F}" srcOrd="3" destOrd="0" presId="urn:microsoft.com/office/officeart/2018/2/layout/IconVerticalSolidList"/>
    <dgm:cxn modelId="{C1093561-268C-41BF-9D07-69D246F7B2C8}" type="presParOf" srcId="{1423341D-A6A4-4BAC-8526-1301A395A847}" destId="{24A259AD-8564-496E-89DB-9FEF6B123AE9}" srcOrd="5" destOrd="0" presId="urn:microsoft.com/office/officeart/2018/2/layout/IconVerticalSolidList"/>
    <dgm:cxn modelId="{DEF7E675-E140-4E07-B47D-5482257ADA7C}" type="presParOf" srcId="{1423341D-A6A4-4BAC-8526-1301A395A847}" destId="{28B5C114-5751-442F-8349-EF8D16F8BF37}" srcOrd="6" destOrd="0" presId="urn:microsoft.com/office/officeart/2018/2/layout/IconVerticalSolidList"/>
    <dgm:cxn modelId="{A194D2D2-A41A-4938-9974-F4E8F992102C}" type="presParOf" srcId="{28B5C114-5751-442F-8349-EF8D16F8BF37}" destId="{A45505A4-C46E-4FEC-AF16-2FAB9906BFC6}" srcOrd="0" destOrd="0" presId="urn:microsoft.com/office/officeart/2018/2/layout/IconVerticalSolidList"/>
    <dgm:cxn modelId="{082B195C-93B5-431E-919D-A6993B3670B9}" type="presParOf" srcId="{28B5C114-5751-442F-8349-EF8D16F8BF37}" destId="{3F866795-7CD3-47A7-9F25-EB5DAD8FEB4B}" srcOrd="1" destOrd="0" presId="urn:microsoft.com/office/officeart/2018/2/layout/IconVerticalSolidList"/>
    <dgm:cxn modelId="{141A5320-A7CE-4E22-AA2F-225A8A2DFE13}" type="presParOf" srcId="{28B5C114-5751-442F-8349-EF8D16F8BF37}" destId="{BEE16A81-A73E-4F8E-BD74-F8514AA3B80C}" srcOrd="2" destOrd="0" presId="urn:microsoft.com/office/officeart/2018/2/layout/IconVerticalSolidList"/>
    <dgm:cxn modelId="{A784BEF2-5620-4DC0-8A5E-C22261019C63}" type="presParOf" srcId="{28B5C114-5751-442F-8349-EF8D16F8BF37}" destId="{9548BFF6-645B-46A6-9720-BC8DEAA35C3C}" srcOrd="3" destOrd="0" presId="urn:microsoft.com/office/officeart/2018/2/layout/IconVerticalSolidList"/>
    <dgm:cxn modelId="{078869E5-5039-4FCC-BB3D-E45AAE556469}" type="presParOf" srcId="{1423341D-A6A4-4BAC-8526-1301A395A847}" destId="{1AEF18D1-BBDF-47F8-AADB-6FB6331C0744}" srcOrd="7" destOrd="0" presId="urn:microsoft.com/office/officeart/2018/2/layout/IconVerticalSolidList"/>
    <dgm:cxn modelId="{24C25CD7-6236-4B14-979F-115F53AC01D9}" type="presParOf" srcId="{1423341D-A6A4-4BAC-8526-1301A395A847}" destId="{A2C1614F-E457-44BE-94AD-B02BDFC0FB22}" srcOrd="8" destOrd="0" presId="urn:microsoft.com/office/officeart/2018/2/layout/IconVerticalSolidList"/>
    <dgm:cxn modelId="{12117DA6-8D04-4F4D-8A2B-F7355C474D79}" type="presParOf" srcId="{A2C1614F-E457-44BE-94AD-B02BDFC0FB22}" destId="{2AC1909D-C681-4526-A1B2-E8C15A469B2A}" srcOrd="0" destOrd="0" presId="urn:microsoft.com/office/officeart/2018/2/layout/IconVerticalSolidList"/>
    <dgm:cxn modelId="{4F77FFC7-4D37-4038-9578-2518890DAFED}" type="presParOf" srcId="{A2C1614F-E457-44BE-94AD-B02BDFC0FB22}" destId="{103757F9-AD7B-4539-A912-45955D62F0F9}" srcOrd="1" destOrd="0" presId="urn:microsoft.com/office/officeart/2018/2/layout/IconVerticalSolidList"/>
    <dgm:cxn modelId="{0D151DF5-A8C8-4447-A5C5-77DD9211E23F}" type="presParOf" srcId="{A2C1614F-E457-44BE-94AD-B02BDFC0FB22}" destId="{1E6AF768-86DC-4BCD-9AA7-C9736EC8C221}" srcOrd="2" destOrd="0" presId="urn:microsoft.com/office/officeart/2018/2/layout/IconVerticalSolidList"/>
    <dgm:cxn modelId="{9C941FBB-6020-4BF2-8850-C90E3F388BEB}" type="presParOf" srcId="{A2C1614F-E457-44BE-94AD-B02BDFC0FB22}" destId="{8D33911F-0DBB-4E1D-8FF3-E796566185B7}" srcOrd="3" destOrd="0" presId="urn:microsoft.com/office/officeart/2018/2/layout/IconVerticalSolidList"/>
    <dgm:cxn modelId="{4998D65D-22FD-46F2-8412-5E3A1227FAC0}" type="presParOf" srcId="{1423341D-A6A4-4BAC-8526-1301A395A847}" destId="{F1B219E1-2EB5-496F-9958-7D26D2F09C7F}" srcOrd="9" destOrd="0" presId="urn:microsoft.com/office/officeart/2018/2/layout/IconVerticalSolidList"/>
    <dgm:cxn modelId="{6A1EA2E3-1A1F-4227-B34E-D4AB68403733}" type="presParOf" srcId="{1423341D-A6A4-4BAC-8526-1301A395A847}" destId="{C0724D8F-58E4-4A96-9763-30225F4CAFBF}" srcOrd="10" destOrd="0" presId="urn:microsoft.com/office/officeart/2018/2/layout/IconVerticalSolidList"/>
    <dgm:cxn modelId="{AB2F57EE-B260-4B9F-935A-C3B154948EC9}" type="presParOf" srcId="{C0724D8F-58E4-4A96-9763-30225F4CAFBF}" destId="{E111CD62-AF95-48A4-B467-5A1DA1FB018F}" srcOrd="0" destOrd="0" presId="urn:microsoft.com/office/officeart/2018/2/layout/IconVerticalSolidList"/>
    <dgm:cxn modelId="{BF2A0BFC-5D22-4577-98CA-21A67B10051C}" type="presParOf" srcId="{C0724D8F-58E4-4A96-9763-30225F4CAFBF}" destId="{45E81255-59FC-46F6-B123-5527E70933CF}" srcOrd="1" destOrd="0" presId="urn:microsoft.com/office/officeart/2018/2/layout/IconVerticalSolidList"/>
    <dgm:cxn modelId="{946E9AA8-3630-4C2A-846C-FC91676B5CB1}" type="presParOf" srcId="{C0724D8F-58E4-4A96-9763-30225F4CAFBF}" destId="{8CCE328D-26D4-4F3E-804E-512A03581F45}" srcOrd="2" destOrd="0" presId="urn:microsoft.com/office/officeart/2018/2/layout/IconVerticalSolidList"/>
    <dgm:cxn modelId="{784A5532-AB9F-4ADE-B461-0730A51C7F15}" type="presParOf" srcId="{C0724D8F-58E4-4A96-9763-30225F4CAFBF}" destId="{1CD34A3A-0BCA-4678-8BB3-43BC9020973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458FDA6-2108-4A6C-BFF2-9BA7A148A40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567C721-AD66-4255-B143-A4AF2F992DA6}">
      <dgm:prSet custT="1"/>
      <dgm:spPr/>
      <dgm:t>
        <a:bodyPr/>
        <a:lstStyle/>
        <a:p>
          <a:r>
            <a:rPr lang="en-GB" sz="2800" b="1" dirty="0"/>
            <a:t>Medical Treatments</a:t>
          </a:r>
          <a:endParaRPr lang="en-US" sz="2800" dirty="0"/>
        </a:p>
      </dgm:t>
    </dgm:pt>
    <dgm:pt modelId="{4FF566D3-A67D-464A-B096-FC7997BA2711}" type="parTrans" cxnId="{348EEB0E-D430-4F4D-9D65-A6389BD31C70}">
      <dgm:prSet/>
      <dgm:spPr/>
      <dgm:t>
        <a:bodyPr/>
        <a:lstStyle/>
        <a:p>
          <a:endParaRPr lang="en-US"/>
        </a:p>
      </dgm:t>
    </dgm:pt>
    <dgm:pt modelId="{2B4FFBAB-6E7F-499A-ACB4-4D6327D45926}" type="sibTrans" cxnId="{348EEB0E-D430-4F4D-9D65-A6389BD31C70}">
      <dgm:prSet/>
      <dgm:spPr/>
      <dgm:t>
        <a:bodyPr/>
        <a:lstStyle/>
        <a:p>
          <a:endParaRPr lang="en-US"/>
        </a:p>
      </dgm:t>
    </dgm:pt>
    <dgm:pt modelId="{32A86E82-5B2F-4CF4-A787-4F2D78E78E49}">
      <dgm:prSet custT="1"/>
      <dgm:spPr/>
      <dgm:t>
        <a:bodyPr/>
        <a:lstStyle/>
        <a:p>
          <a:r>
            <a:rPr lang="en-GB" sz="2000" dirty="0"/>
            <a:t>Acetylcholinesterase Inhibitors: Enhance communication between nerve cells.</a:t>
          </a:r>
          <a:endParaRPr lang="en-US" sz="2000" dirty="0"/>
        </a:p>
      </dgm:t>
    </dgm:pt>
    <dgm:pt modelId="{1213E61C-42D8-4E49-BE5E-0BD2EEE18B2E}" type="parTrans" cxnId="{A7835C89-8165-4743-B372-88BC452DEF47}">
      <dgm:prSet/>
      <dgm:spPr/>
      <dgm:t>
        <a:bodyPr/>
        <a:lstStyle/>
        <a:p>
          <a:endParaRPr lang="en-US"/>
        </a:p>
      </dgm:t>
    </dgm:pt>
    <dgm:pt modelId="{FB24B1F2-AA1C-4DBE-859C-2C5FD8DD332C}" type="sibTrans" cxnId="{A7835C89-8165-4743-B372-88BC452DEF47}">
      <dgm:prSet/>
      <dgm:spPr/>
      <dgm:t>
        <a:bodyPr/>
        <a:lstStyle/>
        <a:p>
          <a:endParaRPr lang="en-US"/>
        </a:p>
      </dgm:t>
    </dgm:pt>
    <dgm:pt modelId="{832E1AF2-A64F-41FE-8A3E-A7473E1413C0}">
      <dgm:prSet custT="1"/>
      <dgm:spPr/>
      <dgm:t>
        <a:bodyPr/>
        <a:lstStyle/>
        <a:p>
          <a:r>
            <a:rPr lang="en-GB" sz="2000" dirty="0"/>
            <a:t>Memantine: Modulates the effects of glutamate in the brain to slow symptom progression.</a:t>
          </a:r>
          <a:endParaRPr lang="en-US" sz="2000" dirty="0"/>
        </a:p>
      </dgm:t>
    </dgm:pt>
    <dgm:pt modelId="{737105B7-5C03-4732-9B93-B1FAE30E64A9}" type="parTrans" cxnId="{A1C8BE2C-8115-49B3-B3AC-1F8E10BE8BA8}">
      <dgm:prSet/>
      <dgm:spPr/>
      <dgm:t>
        <a:bodyPr/>
        <a:lstStyle/>
        <a:p>
          <a:endParaRPr lang="en-US"/>
        </a:p>
      </dgm:t>
    </dgm:pt>
    <dgm:pt modelId="{C1459776-02AA-4A4C-9FB6-9B7DBACB5B41}" type="sibTrans" cxnId="{A1C8BE2C-8115-49B3-B3AC-1F8E10BE8BA8}">
      <dgm:prSet/>
      <dgm:spPr/>
      <dgm:t>
        <a:bodyPr/>
        <a:lstStyle/>
        <a:p>
          <a:endParaRPr lang="en-US"/>
        </a:p>
      </dgm:t>
    </dgm:pt>
    <dgm:pt modelId="{BF2BD376-7917-4F4A-8B0C-A624F8366EFA}">
      <dgm:prSet custT="1"/>
      <dgm:spPr/>
      <dgm:t>
        <a:bodyPr/>
        <a:lstStyle/>
        <a:p>
          <a:r>
            <a:rPr lang="en-GB" sz="2000" dirty="0"/>
            <a:t>Medicines to treat challenging behaviour-In the later stages of dementia, a significant number of people will develop what's known as behavioural and psychological symptoms of dementia (BPSD)</a:t>
          </a:r>
          <a:endParaRPr lang="en-US" sz="2000" dirty="0"/>
        </a:p>
      </dgm:t>
    </dgm:pt>
    <dgm:pt modelId="{95A70731-C101-4F34-BF8D-62FCE544719C}" type="parTrans" cxnId="{D57A4977-C4CB-46C1-B7AC-223170540C05}">
      <dgm:prSet/>
      <dgm:spPr/>
      <dgm:t>
        <a:bodyPr/>
        <a:lstStyle/>
        <a:p>
          <a:endParaRPr lang="en-US"/>
        </a:p>
      </dgm:t>
    </dgm:pt>
    <dgm:pt modelId="{F046A13A-9FDC-4B09-9203-42F758663498}" type="sibTrans" cxnId="{D57A4977-C4CB-46C1-B7AC-223170540C05}">
      <dgm:prSet/>
      <dgm:spPr/>
      <dgm:t>
        <a:bodyPr/>
        <a:lstStyle/>
        <a:p>
          <a:endParaRPr lang="en-US"/>
        </a:p>
      </dgm:t>
    </dgm:pt>
    <dgm:pt modelId="{A4941B8C-7559-4858-B5BF-186DA19D1A4B}">
      <dgm:prSet custT="1"/>
      <dgm:spPr/>
      <dgm:t>
        <a:bodyPr/>
        <a:lstStyle/>
        <a:p>
          <a:r>
            <a:rPr lang="en-GB" sz="2000" dirty="0"/>
            <a:t>Antidepressants-may sometimes be given if depression is suspected as an underlying cause of anxiety</a:t>
          </a:r>
          <a:endParaRPr lang="en-US" sz="2000" dirty="0"/>
        </a:p>
      </dgm:t>
    </dgm:pt>
    <dgm:pt modelId="{6D4DEE3C-939B-40D5-8C12-895CEFEE4BD8}" type="parTrans" cxnId="{684766BC-9E70-4D51-8968-634189AEE4AA}">
      <dgm:prSet/>
      <dgm:spPr/>
      <dgm:t>
        <a:bodyPr/>
        <a:lstStyle/>
        <a:p>
          <a:endParaRPr lang="en-US"/>
        </a:p>
      </dgm:t>
    </dgm:pt>
    <dgm:pt modelId="{6CBDACD8-02F2-40B5-831C-89E659403B8E}" type="sibTrans" cxnId="{684766BC-9E70-4D51-8968-634189AEE4AA}">
      <dgm:prSet/>
      <dgm:spPr/>
      <dgm:t>
        <a:bodyPr/>
        <a:lstStyle/>
        <a:p>
          <a:endParaRPr lang="en-US"/>
        </a:p>
      </dgm:t>
    </dgm:pt>
    <dgm:pt modelId="{C52C8AFF-A075-41B8-8509-853BA879429B}" type="pres">
      <dgm:prSet presAssocID="{7458FDA6-2108-4A6C-BFF2-9BA7A148A400}" presName="root" presStyleCnt="0">
        <dgm:presLayoutVars>
          <dgm:dir/>
          <dgm:resizeHandles val="exact"/>
        </dgm:presLayoutVars>
      </dgm:prSet>
      <dgm:spPr/>
    </dgm:pt>
    <dgm:pt modelId="{05E7CAE9-3F3B-4DA7-8812-B39AA6C4247B}" type="pres">
      <dgm:prSet presAssocID="{A567C721-AD66-4255-B143-A4AF2F992DA6}" presName="compNode" presStyleCnt="0"/>
      <dgm:spPr/>
    </dgm:pt>
    <dgm:pt modelId="{A2F2A2D1-CB6C-4F97-B7EE-6EF6E0A99702}" type="pres">
      <dgm:prSet presAssocID="{A567C721-AD66-4255-B143-A4AF2F992DA6}" presName="bgRect" presStyleLbl="bgShp" presStyleIdx="0" presStyleCnt="5"/>
      <dgm:spPr/>
    </dgm:pt>
    <dgm:pt modelId="{58EDDE36-5958-4881-A4F6-67984A9843C7}" type="pres">
      <dgm:prSet presAssocID="{A567C721-AD66-4255-B143-A4AF2F992DA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al"/>
        </a:ext>
      </dgm:extLst>
    </dgm:pt>
    <dgm:pt modelId="{E67876F4-F713-498D-BC95-C5AA67DCBC9F}" type="pres">
      <dgm:prSet presAssocID="{A567C721-AD66-4255-B143-A4AF2F992DA6}" presName="spaceRect" presStyleCnt="0"/>
      <dgm:spPr/>
    </dgm:pt>
    <dgm:pt modelId="{BDC3D253-E30D-4393-B681-AD440A426E18}" type="pres">
      <dgm:prSet presAssocID="{A567C721-AD66-4255-B143-A4AF2F992DA6}" presName="parTx" presStyleLbl="revTx" presStyleIdx="0" presStyleCnt="5">
        <dgm:presLayoutVars>
          <dgm:chMax val="0"/>
          <dgm:chPref val="0"/>
        </dgm:presLayoutVars>
      </dgm:prSet>
      <dgm:spPr/>
    </dgm:pt>
    <dgm:pt modelId="{0AA30F0E-9C67-4B22-B68F-B26BA448CF6D}" type="pres">
      <dgm:prSet presAssocID="{2B4FFBAB-6E7F-499A-ACB4-4D6327D45926}" presName="sibTrans" presStyleCnt="0"/>
      <dgm:spPr/>
    </dgm:pt>
    <dgm:pt modelId="{F8ACC6BF-F869-41F8-BF06-C8F565106BA1}" type="pres">
      <dgm:prSet presAssocID="{32A86E82-5B2F-4CF4-A787-4F2D78E78E49}" presName="compNode" presStyleCnt="0"/>
      <dgm:spPr/>
    </dgm:pt>
    <dgm:pt modelId="{F132FB99-E914-4DAB-A2AA-9366853507DD}" type="pres">
      <dgm:prSet presAssocID="{32A86E82-5B2F-4CF4-A787-4F2D78E78E49}" presName="bgRect" presStyleLbl="bgShp" presStyleIdx="1" presStyleCnt="5"/>
      <dgm:spPr/>
    </dgm:pt>
    <dgm:pt modelId="{14461311-D830-4E4C-AD7A-F0CBE3291135}" type="pres">
      <dgm:prSet presAssocID="{32A86E82-5B2F-4CF4-A787-4F2D78E78E4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tom"/>
        </a:ext>
      </dgm:extLst>
    </dgm:pt>
    <dgm:pt modelId="{31072B17-FA05-45C0-8D2E-4D04DD821CFD}" type="pres">
      <dgm:prSet presAssocID="{32A86E82-5B2F-4CF4-A787-4F2D78E78E49}" presName="spaceRect" presStyleCnt="0"/>
      <dgm:spPr/>
    </dgm:pt>
    <dgm:pt modelId="{FF0533A7-5642-4EDF-930C-1A6ABB260DF4}" type="pres">
      <dgm:prSet presAssocID="{32A86E82-5B2F-4CF4-A787-4F2D78E78E49}" presName="parTx" presStyleLbl="revTx" presStyleIdx="1" presStyleCnt="5">
        <dgm:presLayoutVars>
          <dgm:chMax val="0"/>
          <dgm:chPref val="0"/>
        </dgm:presLayoutVars>
      </dgm:prSet>
      <dgm:spPr/>
    </dgm:pt>
    <dgm:pt modelId="{29F2D68A-6A3F-4F9A-90C8-8A2ED8D2228B}" type="pres">
      <dgm:prSet presAssocID="{FB24B1F2-AA1C-4DBE-859C-2C5FD8DD332C}" presName="sibTrans" presStyleCnt="0"/>
      <dgm:spPr/>
    </dgm:pt>
    <dgm:pt modelId="{D87C9C41-6EBD-4FCD-8939-A665FD3D28C2}" type="pres">
      <dgm:prSet presAssocID="{832E1AF2-A64F-41FE-8A3E-A7473E1413C0}" presName="compNode" presStyleCnt="0"/>
      <dgm:spPr/>
    </dgm:pt>
    <dgm:pt modelId="{4BA6C1B3-22EE-4EDE-B9E1-785141E9658E}" type="pres">
      <dgm:prSet presAssocID="{832E1AF2-A64F-41FE-8A3E-A7473E1413C0}" presName="bgRect" presStyleLbl="bgShp" presStyleIdx="2" presStyleCnt="5"/>
      <dgm:spPr/>
    </dgm:pt>
    <dgm:pt modelId="{AC0C7568-F157-4F8B-B0B8-0E386582F38F}" type="pres">
      <dgm:prSet presAssocID="{832E1AF2-A64F-41FE-8A3E-A7473E1413C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a:ext>
      </dgm:extLst>
    </dgm:pt>
    <dgm:pt modelId="{E7F19F28-9E66-49C5-8B4D-38FDBE0D9A51}" type="pres">
      <dgm:prSet presAssocID="{832E1AF2-A64F-41FE-8A3E-A7473E1413C0}" presName="spaceRect" presStyleCnt="0"/>
      <dgm:spPr/>
    </dgm:pt>
    <dgm:pt modelId="{E5BF6C0E-F4DA-420D-B437-B219A94555C4}" type="pres">
      <dgm:prSet presAssocID="{832E1AF2-A64F-41FE-8A3E-A7473E1413C0}" presName="parTx" presStyleLbl="revTx" presStyleIdx="2" presStyleCnt="5">
        <dgm:presLayoutVars>
          <dgm:chMax val="0"/>
          <dgm:chPref val="0"/>
        </dgm:presLayoutVars>
      </dgm:prSet>
      <dgm:spPr/>
    </dgm:pt>
    <dgm:pt modelId="{CF1B423C-F7E7-49F2-A802-65994A8BC675}" type="pres">
      <dgm:prSet presAssocID="{C1459776-02AA-4A4C-9FB6-9B7DBACB5B41}" presName="sibTrans" presStyleCnt="0"/>
      <dgm:spPr/>
    </dgm:pt>
    <dgm:pt modelId="{FDF7029D-F76D-47A4-BEAF-9D404BADF293}" type="pres">
      <dgm:prSet presAssocID="{BF2BD376-7917-4F4A-8B0C-A624F8366EFA}" presName="compNode" presStyleCnt="0"/>
      <dgm:spPr/>
    </dgm:pt>
    <dgm:pt modelId="{DCE47AC2-1AEE-4D60-9FF6-873A1A08D0FA}" type="pres">
      <dgm:prSet presAssocID="{BF2BD376-7917-4F4A-8B0C-A624F8366EFA}" presName="bgRect" presStyleLbl="bgShp" presStyleIdx="3" presStyleCnt="5"/>
      <dgm:spPr/>
    </dgm:pt>
    <dgm:pt modelId="{198AD5CF-9108-43DA-BB62-95CB4C1B3F10}" type="pres">
      <dgm:prSet presAssocID="{BF2BD376-7917-4F4A-8B0C-A624F8366EF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in head"/>
        </a:ext>
      </dgm:extLst>
    </dgm:pt>
    <dgm:pt modelId="{D7026D86-99E6-4F97-8E5F-5BFCE9F47330}" type="pres">
      <dgm:prSet presAssocID="{BF2BD376-7917-4F4A-8B0C-A624F8366EFA}" presName="spaceRect" presStyleCnt="0"/>
      <dgm:spPr/>
    </dgm:pt>
    <dgm:pt modelId="{65A20C60-7659-42AF-8B2E-3C903F37E981}" type="pres">
      <dgm:prSet presAssocID="{BF2BD376-7917-4F4A-8B0C-A624F8366EFA}" presName="parTx" presStyleLbl="revTx" presStyleIdx="3" presStyleCnt="5">
        <dgm:presLayoutVars>
          <dgm:chMax val="0"/>
          <dgm:chPref val="0"/>
        </dgm:presLayoutVars>
      </dgm:prSet>
      <dgm:spPr/>
    </dgm:pt>
    <dgm:pt modelId="{9A794B47-514F-459B-ABE1-FF5727FDC93A}" type="pres">
      <dgm:prSet presAssocID="{F046A13A-9FDC-4B09-9203-42F758663498}" presName="sibTrans" presStyleCnt="0"/>
      <dgm:spPr/>
    </dgm:pt>
    <dgm:pt modelId="{C6F26454-2546-48F8-A5B3-1D75B1011D99}" type="pres">
      <dgm:prSet presAssocID="{A4941B8C-7559-4858-B5BF-186DA19D1A4B}" presName="compNode" presStyleCnt="0"/>
      <dgm:spPr/>
    </dgm:pt>
    <dgm:pt modelId="{1B989E9C-62AA-4584-BE10-640EE96FE0E9}" type="pres">
      <dgm:prSet presAssocID="{A4941B8C-7559-4858-B5BF-186DA19D1A4B}" presName="bgRect" presStyleLbl="bgShp" presStyleIdx="4" presStyleCnt="5"/>
      <dgm:spPr/>
    </dgm:pt>
    <dgm:pt modelId="{66E4EBD1-5472-47FE-8CFB-26F1F83C78E6}" type="pres">
      <dgm:prSet presAssocID="{A4941B8C-7559-4858-B5BF-186DA19D1A4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edicine"/>
        </a:ext>
      </dgm:extLst>
    </dgm:pt>
    <dgm:pt modelId="{36C28B55-8907-423B-A25F-6053AD78C159}" type="pres">
      <dgm:prSet presAssocID="{A4941B8C-7559-4858-B5BF-186DA19D1A4B}" presName="spaceRect" presStyleCnt="0"/>
      <dgm:spPr/>
    </dgm:pt>
    <dgm:pt modelId="{0247B600-1131-44C9-92A0-04E9E155FE1E}" type="pres">
      <dgm:prSet presAssocID="{A4941B8C-7559-4858-B5BF-186DA19D1A4B}" presName="parTx" presStyleLbl="revTx" presStyleIdx="4" presStyleCnt="5">
        <dgm:presLayoutVars>
          <dgm:chMax val="0"/>
          <dgm:chPref val="0"/>
        </dgm:presLayoutVars>
      </dgm:prSet>
      <dgm:spPr/>
    </dgm:pt>
  </dgm:ptLst>
  <dgm:cxnLst>
    <dgm:cxn modelId="{348EEB0E-D430-4F4D-9D65-A6389BD31C70}" srcId="{7458FDA6-2108-4A6C-BFF2-9BA7A148A400}" destId="{A567C721-AD66-4255-B143-A4AF2F992DA6}" srcOrd="0" destOrd="0" parTransId="{4FF566D3-A67D-464A-B096-FC7997BA2711}" sibTransId="{2B4FFBAB-6E7F-499A-ACB4-4D6327D45926}"/>
    <dgm:cxn modelId="{A1C8BE2C-8115-49B3-B3AC-1F8E10BE8BA8}" srcId="{7458FDA6-2108-4A6C-BFF2-9BA7A148A400}" destId="{832E1AF2-A64F-41FE-8A3E-A7473E1413C0}" srcOrd="2" destOrd="0" parTransId="{737105B7-5C03-4732-9B93-B1FAE30E64A9}" sibTransId="{C1459776-02AA-4A4C-9FB6-9B7DBACB5B41}"/>
    <dgm:cxn modelId="{D57A4977-C4CB-46C1-B7AC-223170540C05}" srcId="{7458FDA6-2108-4A6C-BFF2-9BA7A148A400}" destId="{BF2BD376-7917-4F4A-8B0C-A624F8366EFA}" srcOrd="3" destOrd="0" parTransId="{95A70731-C101-4F34-BF8D-62FCE544719C}" sibTransId="{F046A13A-9FDC-4B09-9203-42F758663498}"/>
    <dgm:cxn modelId="{A7835C89-8165-4743-B372-88BC452DEF47}" srcId="{7458FDA6-2108-4A6C-BFF2-9BA7A148A400}" destId="{32A86E82-5B2F-4CF4-A787-4F2D78E78E49}" srcOrd="1" destOrd="0" parTransId="{1213E61C-42D8-4E49-BE5E-0BD2EEE18B2E}" sibTransId="{FB24B1F2-AA1C-4DBE-859C-2C5FD8DD332C}"/>
    <dgm:cxn modelId="{684766BC-9E70-4D51-8968-634189AEE4AA}" srcId="{7458FDA6-2108-4A6C-BFF2-9BA7A148A400}" destId="{A4941B8C-7559-4858-B5BF-186DA19D1A4B}" srcOrd="4" destOrd="0" parTransId="{6D4DEE3C-939B-40D5-8C12-895CEFEE4BD8}" sibTransId="{6CBDACD8-02F2-40B5-831C-89E659403B8E}"/>
    <dgm:cxn modelId="{8D53B0C3-B445-4284-BC9E-430A44803AA5}" type="presOf" srcId="{A4941B8C-7559-4858-B5BF-186DA19D1A4B}" destId="{0247B600-1131-44C9-92A0-04E9E155FE1E}" srcOrd="0" destOrd="0" presId="urn:microsoft.com/office/officeart/2018/2/layout/IconVerticalSolidList"/>
    <dgm:cxn modelId="{F129DEDB-742F-4310-96E6-F02D9A9A3BFC}" type="presOf" srcId="{32A86E82-5B2F-4CF4-A787-4F2D78E78E49}" destId="{FF0533A7-5642-4EDF-930C-1A6ABB260DF4}" srcOrd="0" destOrd="0" presId="urn:microsoft.com/office/officeart/2018/2/layout/IconVerticalSolidList"/>
    <dgm:cxn modelId="{29BDCBE5-E87D-47FE-A55A-E674194B0E9A}" type="presOf" srcId="{832E1AF2-A64F-41FE-8A3E-A7473E1413C0}" destId="{E5BF6C0E-F4DA-420D-B437-B219A94555C4}" srcOrd="0" destOrd="0" presId="urn:microsoft.com/office/officeart/2018/2/layout/IconVerticalSolidList"/>
    <dgm:cxn modelId="{6502C9EA-A490-42C2-80BD-8DE8B18539AA}" type="presOf" srcId="{A567C721-AD66-4255-B143-A4AF2F992DA6}" destId="{BDC3D253-E30D-4393-B681-AD440A426E18}" srcOrd="0" destOrd="0" presId="urn:microsoft.com/office/officeart/2018/2/layout/IconVerticalSolidList"/>
    <dgm:cxn modelId="{B1C389F4-119C-4B77-8BC7-59C520562ED7}" type="presOf" srcId="{7458FDA6-2108-4A6C-BFF2-9BA7A148A400}" destId="{C52C8AFF-A075-41B8-8509-853BA879429B}" srcOrd="0" destOrd="0" presId="urn:microsoft.com/office/officeart/2018/2/layout/IconVerticalSolidList"/>
    <dgm:cxn modelId="{C8487AFA-ECFC-410B-8ED5-A7C4A3C9D26C}" type="presOf" srcId="{BF2BD376-7917-4F4A-8B0C-A624F8366EFA}" destId="{65A20C60-7659-42AF-8B2E-3C903F37E981}" srcOrd="0" destOrd="0" presId="urn:microsoft.com/office/officeart/2018/2/layout/IconVerticalSolidList"/>
    <dgm:cxn modelId="{3BF2C490-68B0-4D4B-81F4-D5151F38BDF8}" type="presParOf" srcId="{C52C8AFF-A075-41B8-8509-853BA879429B}" destId="{05E7CAE9-3F3B-4DA7-8812-B39AA6C4247B}" srcOrd="0" destOrd="0" presId="urn:microsoft.com/office/officeart/2018/2/layout/IconVerticalSolidList"/>
    <dgm:cxn modelId="{E4038560-B1C7-48FE-94FC-384208223F19}" type="presParOf" srcId="{05E7CAE9-3F3B-4DA7-8812-B39AA6C4247B}" destId="{A2F2A2D1-CB6C-4F97-B7EE-6EF6E0A99702}" srcOrd="0" destOrd="0" presId="urn:microsoft.com/office/officeart/2018/2/layout/IconVerticalSolidList"/>
    <dgm:cxn modelId="{CF32B5EB-6EE5-4F7A-A4AA-B15B7CC31825}" type="presParOf" srcId="{05E7CAE9-3F3B-4DA7-8812-B39AA6C4247B}" destId="{58EDDE36-5958-4881-A4F6-67984A9843C7}" srcOrd="1" destOrd="0" presId="urn:microsoft.com/office/officeart/2018/2/layout/IconVerticalSolidList"/>
    <dgm:cxn modelId="{780A9661-32D2-4489-BB14-DBEF458F81F6}" type="presParOf" srcId="{05E7CAE9-3F3B-4DA7-8812-B39AA6C4247B}" destId="{E67876F4-F713-498D-BC95-C5AA67DCBC9F}" srcOrd="2" destOrd="0" presId="urn:microsoft.com/office/officeart/2018/2/layout/IconVerticalSolidList"/>
    <dgm:cxn modelId="{A1084C59-35A4-4126-AB58-220DFD5E8112}" type="presParOf" srcId="{05E7CAE9-3F3B-4DA7-8812-B39AA6C4247B}" destId="{BDC3D253-E30D-4393-B681-AD440A426E18}" srcOrd="3" destOrd="0" presId="urn:microsoft.com/office/officeart/2018/2/layout/IconVerticalSolidList"/>
    <dgm:cxn modelId="{FFC7DF99-E592-4516-94BD-3EE3FF71BA48}" type="presParOf" srcId="{C52C8AFF-A075-41B8-8509-853BA879429B}" destId="{0AA30F0E-9C67-4B22-B68F-B26BA448CF6D}" srcOrd="1" destOrd="0" presId="urn:microsoft.com/office/officeart/2018/2/layout/IconVerticalSolidList"/>
    <dgm:cxn modelId="{EA544662-E9F9-4807-8759-7F7F63F439CD}" type="presParOf" srcId="{C52C8AFF-A075-41B8-8509-853BA879429B}" destId="{F8ACC6BF-F869-41F8-BF06-C8F565106BA1}" srcOrd="2" destOrd="0" presId="urn:microsoft.com/office/officeart/2018/2/layout/IconVerticalSolidList"/>
    <dgm:cxn modelId="{088D03CE-B70B-41BB-A66E-8E723FD8927D}" type="presParOf" srcId="{F8ACC6BF-F869-41F8-BF06-C8F565106BA1}" destId="{F132FB99-E914-4DAB-A2AA-9366853507DD}" srcOrd="0" destOrd="0" presId="urn:microsoft.com/office/officeart/2018/2/layout/IconVerticalSolidList"/>
    <dgm:cxn modelId="{899D44C3-3E3B-42F7-94F1-BC236E2C9852}" type="presParOf" srcId="{F8ACC6BF-F869-41F8-BF06-C8F565106BA1}" destId="{14461311-D830-4E4C-AD7A-F0CBE3291135}" srcOrd="1" destOrd="0" presId="urn:microsoft.com/office/officeart/2018/2/layout/IconVerticalSolidList"/>
    <dgm:cxn modelId="{E7B403CE-B8D2-4946-8AE5-36844D9D1BA8}" type="presParOf" srcId="{F8ACC6BF-F869-41F8-BF06-C8F565106BA1}" destId="{31072B17-FA05-45C0-8D2E-4D04DD821CFD}" srcOrd="2" destOrd="0" presId="urn:microsoft.com/office/officeart/2018/2/layout/IconVerticalSolidList"/>
    <dgm:cxn modelId="{7F17596A-391B-45BE-906F-BF540E88F476}" type="presParOf" srcId="{F8ACC6BF-F869-41F8-BF06-C8F565106BA1}" destId="{FF0533A7-5642-4EDF-930C-1A6ABB260DF4}" srcOrd="3" destOrd="0" presId="urn:microsoft.com/office/officeart/2018/2/layout/IconVerticalSolidList"/>
    <dgm:cxn modelId="{B9671169-B084-4B76-B4E2-8911CC0AB3A5}" type="presParOf" srcId="{C52C8AFF-A075-41B8-8509-853BA879429B}" destId="{29F2D68A-6A3F-4F9A-90C8-8A2ED8D2228B}" srcOrd="3" destOrd="0" presId="urn:microsoft.com/office/officeart/2018/2/layout/IconVerticalSolidList"/>
    <dgm:cxn modelId="{A7D7CB16-9CF6-4628-876D-A908139FDF2E}" type="presParOf" srcId="{C52C8AFF-A075-41B8-8509-853BA879429B}" destId="{D87C9C41-6EBD-4FCD-8939-A665FD3D28C2}" srcOrd="4" destOrd="0" presId="urn:microsoft.com/office/officeart/2018/2/layout/IconVerticalSolidList"/>
    <dgm:cxn modelId="{0EC1F3CD-E2B2-49DC-977C-C14159DF9493}" type="presParOf" srcId="{D87C9C41-6EBD-4FCD-8939-A665FD3D28C2}" destId="{4BA6C1B3-22EE-4EDE-B9E1-785141E9658E}" srcOrd="0" destOrd="0" presId="urn:microsoft.com/office/officeart/2018/2/layout/IconVerticalSolidList"/>
    <dgm:cxn modelId="{B06FF128-8261-412F-9906-1EBF10FC3E45}" type="presParOf" srcId="{D87C9C41-6EBD-4FCD-8939-A665FD3D28C2}" destId="{AC0C7568-F157-4F8B-B0B8-0E386582F38F}" srcOrd="1" destOrd="0" presId="urn:microsoft.com/office/officeart/2018/2/layout/IconVerticalSolidList"/>
    <dgm:cxn modelId="{6BCA65BA-1990-4C97-B871-FADBD7B2CC40}" type="presParOf" srcId="{D87C9C41-6EBD-4FCD-8939-A665FD3D28C2}" destId="{E7F19F28-9E66-49C5-8B4D-38FDBE0D9A51}" srcOrd="2" destOrd="0" presId="urn:microsoft.com/office/officeart/2018/2/layout/IconVerticalSolidList"/>
    <dgm:cxn modelId="{BAD537A2-CB31-48E0-B2C5-470AC09FFF8C}" type="presParOf" srcId="{D87C9C41-6EBD-4FCD-8939-A665FD3D28C2}" destId="{E5BF6C0E-F4DA-420D-B437-B219A94555C4}" srcOrd="3" destOrd="0" presId="urn:microsoft.com/office/officeart/2018/2/layout/IconVerticalSolidList"/>
    <dgm:cxn modelId="{D973FA9A-C268-4A1C-8922-431EFFD57CF6}" type="presParOf" srcId="{C52C8AFF-A075-41B8-8509-853BA879429B}" destId="{CF1B423C-F7E7-49F2-A802-65994A8BC675}" srcOrd="5" destOrd="0" presId="urn:microsoft.com/office/officeart/2018/2/layout/IconVerticalSolidList"/>
    <dgm:cxn modelId="{6D559129-D672-4E46-9329-94D612E053B4}" type="presParOf" srcId="{C52C8AFF-A075-41B8-8509-853BA879429B}" destId="{FDF7029D-F76D-47A4-BEAF-9D404BADF293}" srcOrd="6" destOrd="0" presId="urn:microsoft.com/office/officeart/2018/2/layout/IconVerticalSolidList"/>
    <dgm:cxn modelId="{883855F6-FD12-4AB1-B211-0B7016C5F491}" type="presParOf" srcId="{FDF7029D-F76D-47A4-BEAF-9D404BADF293}" destId="{DCE47AC2-1AEE-4D60-9FF6-873A1A08D0FA}" srcOrd="0" destOrd="0" presId="urn:microsoft.com/office/officeart/2018/2/layout/IconVerticalSolidList"/>
    <dgm:cxn modelId="{AA3DB02E-AACA-4421-9158-4E9453F0AFBC}" type="presParOf" srcId="{FDF7029D-F76D-47A4-BEAF-9D404BADF293}" destId="{198AD5CF-9108-43DA-BB62-95CB4C1B3F10}" srcOrd="1" destOrd="0" presId="urn:microsoft.com/office/officeart/2018/2/layout/IconVerticalSolidList"/>
    <dgm:cxn modelId="{F46CB45C-9946-4B0E-BDCE-4E61226EEFFE}" type="presParOf" srcId="{FDF7029D-F76D-47A4-BEAF-9D404BADF293}" destId="{D7026D86-99E6-4F97-8E5F-5BFCE9F47330}" srcOrd="2" destOrd="0" presId="urn:microsoft.com/office/officeart/2018/2/layout/IconVerticalSolidList"/>
    <dgm:cxn modelId="{462D0BF1-E29B-40BD-8E19-E040FE83FB3E}" type="presParOf" srcId="{FDF7029D-F76D-47A4-BEAF-9D404BADF293}" destId="{65A20C60-7659-42AF-8B2E-3C903F37E981}" srcOrd="3" destOrd="0" presId="urn:microsoft.com/office/officeart/2018/2/layout/IconVerticalSolidList"/>
    <dgm:cxn modelId="{967F195A-8BB2-4C6C-8994-52A2F056A0BC}" type="presParOf" srcId="{C52C8AFF-A075-41B8-8509-853BA879429B}" destId="{9A794B47-514F-459B-ABE1-FF5727FDC93A}" srcOrd="7" destOrd="0" presId="urn:microsoft.com/office/officeart/2018/2/layout/IconVerticalSolidList"/>
    <dgm:cxn modelId="{4D64B201-A976-4951-ADE8-FA6F9E740EDA}" type="presParOf" srcId="{C52C8AFF-A075-41B8-8509-853BA879429B}" destId="{C6F26454-2546-48F8-A5B3-1D75B1011D99}" srcOrd="8" destOrd="0" presId="urn:microsoft.com/office/officeart/2018/2/layout/IconVerticalSolidList"/>
    <dgm:cxn modelId="{D5CDB191-179F-45EE-B65C-0D33F85B45FA}" type="presParOf" srcId="{C6F26454-2546-48F8-A5B3-1D75B1011D99}" destId="{1B989E9C-62AA-4584-BE10-640EE96FE0E9}" srcOrd="0" destOrd="0" presId="urn:microsoft.com/office/officeart/2018/2/layout/IconVerticalSolidList"/>
    <dgm:cxn modelId="{892798A7-2026-4CAB-BA19-709C3A8046C4}" type="presParOf" srcId="{C6F26454-2546-48F8-A5B3-1D75B1011D99}" destId="{66E4EBD1-5472-47FE-8CFB-26F1F83C78E6}" srcOrd="1" destOrd="0" presId="urn:microsoft.com/office/officeart/2018/2/layout/IconVerticalSolidList"/>
    <dgm:cxn modelId="{0B96B678-BB3E-4079-B576-40B07F41BEF9}" type="presParOf" srcId="{C6F26454-2546-48F8-A5B3-1D75B1011D99}" destId="{36C28B55-8907-423B-A25F-6053AD78C159}" srcOrd="2" destOrd="0" presId="urn:microsoft.com/office/officeart/2018/2/layout/IconVerticalSolidList"/>
    <dgm:cxn modelId="{1609F216-7596-4B1B-BEB0-A4131545FB3B}" type="presParOf" srcId="{C6F26454-2546-48F8-A5B3-1D75B1011D99}" destId="{0247B600-1131-44C9-92A0-04E9E155FE1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991EB2A-35D9-44D3-BC93-52D860DD7C39}" type="doc">
      <dgm:prSet loTypeId="urn:microsoft.com/office/officeart/2005/8/layout/vList2" loCatId="list" qsTypeId="urn:microsoft.com/office/officeart/2005/8/quickstyle/simple2" qsCatId="simple" csTypeId="urn:microsoft.com/office/officeart/2005/8/colors/accent1_2" csCatId="accent1" phldr="1"/>
      <dgm:spPr/>
      <dgm:t>
        <a:bodyPr/>
        <a:lstStyle/>
        <a:p>
          <a:endParaRPr lang="en-US"/>
        </a:p>
      </dgm:t>
    </dgm:pt>
    <dgm:pt modelId="{9C43CB0D-EB00-4DF7-9114-89B3BA61497D}">
      <dgm:prSet custT="1"/>
      <dgm:spPr/>
      <dgm:t>
        <a:bodyPr/>
        <a:lstStyle/>
        <a:p>
          <a:r>
            <a:rPr lang="en-GB" sz="2800" b="1" dirty="0"/>
            <a:t>Non-Medical Treatments Include…</a:t>
          </a:r>
          <a:endParaRPr lang="en-US" sz="2800" dirty="0"/>
        </a:p>
      </dgm:t>
    </dgm:pt>
    <dgm:pt modelId="{2C11C5E4-AD29-4CB4-84EE-392AF0853459}" type="parTrans" cxnId="{AE456B08-845A-49CA-A0A9-A2204E7DC69C}">
      <dgm:prSet/>
      <dgm:spPr/>
      <dgm:t>
        <a:bodyPr/>
        <a:lstStyle/>
        <a:p>
          <a:endParaRPr lang="en-US"/>
        </a:p>
      </dgm:t>
    </dgm:pt>
    <dgm:pt modelId="{89DFE3AD-D10E-49DB-AA13-2FD96C82A30B}" type="sibTrans" cxnId="{AE456B08-845A-49CA-A0A9-A2204E7DC69C}">
      <dgm:prSet/>
      <dgm:spPr/>
      <dgm:t>
        <a:bodyPr/>
        <a:lstStyle/>
        <a:p>
          <a:endParaRPr lang="en-US"/>
        </a:p>
      </dgm:t>
    </dgm:pt>
    <dgm:pt modelId="{6C88EDEC-7FF0-40B9-80A9-C0F0F4C013C8}">
      <dgm:prSet custT="1"/>
      <dgm:spPr/>
      <dgm:t>
        <a:bodyPr/>
        <a:lstStyle/>
        <a:p>
          <a:r>
            <a:rPr lang="en-GB" sz="2400" dirty="0"/>
            <a:t>Cognitive Stimulation Therapy: Group activities aimed at improving cognitive functions.</a:t>
          </a:r>
          <a:endParaRPr lang="en-US" sz="2400" dirty="0"/>
        </a:p>
      </dgm:t>
    </dgm:pt>
    <dgm:pt modelId="{9D4945BD-E9C5-4ECC-ACEF-12DEEEA4D1E0}" type="parTrans" cxnId="{1841080A-5D97-496E-8B91-0C4972A962A1}">
      <dgm:prSet/>
      <dgm:spPr/>
      <dgm:t>
        <a:bodyPr/>
        <a:lstStyle/>
        <a:p>
          <a:endParaRPr lang="en-US"/>
        </a:p>
      </dgm:t>
    </dgm:pt>
    <dgm:pt modelId="{A7526BA4-5BF3-4B9B-A3A5-EB5FC9FEEF4E}" type="sibTrans" cxnId="{1841080A-5D97-496E-8B91-0C4972A962A1}">
      <dgm:prSet/>
      <dgm:spPr/>
      <dgm:t>
        <a:bodyPr/>
        <a:lstStyle/>
        <a:p>
          <a:endParaRPr lang="en-US"/>
        </a:p>
      </dgm:t>
    </dgm:pt>
    <dgm:pt modelId="{250BF37D-E455-4CC2-B4ED-95E511ED8187}">
      <dgm:prSet custT="1"/>
      <dgm:spPr/>
      <dgm:t>
        <a:bodyPr/>
        <a:lstStyle/>
        <a:p>
          <a:r>
            <a:rPr lang="en-GB" sz="2400" dirty="0"/>
            <a:t>Cognitive Rehabilitation: Personalised support to help maintain daily skills and activities.</a:t>
          </a:r>
          <a:endParaRPr lang="en-US" sz="2400" dirty="0"/>
        </a:p>
      </dgm:t>
    </dgm:pt>
    <dgm:pt modelId="{C7F8BFDA-53CE-47B3-9486-2EFC21D69E1D}" type="parTrans" cxnId="{A840EF79-F485-4780-9DC1-61AC5F957367}">
      <dgm:prSet/>
      <dgm:spPr/>
      <dgm:t>
        <a:bodyPr/>
        <a:lstStyle/>
        <a:p>
          <a:endParaRPr lang="en-US"/>
        </a:p>
      </dgm:t>
    </dgm:pt>
    <dgm:pt modelId="{1A95A1FF-26A2-4E3E-ADE8-01A72230818C}" type="sibTrans" cxnId="{A840EF79-F485-4780-9DC1-61AC5F957367}">
      <dgm:prSet/>
      <dgm:spPr/>
      <dgm:t>
        <a:bodyPr/>
        <a:lstStyle/>
        <a:p>
          <a:endParaRPr lang="en-US"/>
        </a:p>
      </dgm:t>
    </dgm:pt>
    <dgm:pt modelId="{003A1BC5-0B9E-4E66-89ED-B49D71703D2D}">
      <dgm:prSet custT="1"/>
      <dgm:spPr/>
      <dgm:t>
        <a:bodyPr/>
        <a:lstStyle/>
        <a:p>
          <a:r>
            <a:rPr lang="en-GB" sz="2400" dirty="0"/>
            <a:t>Life Story Work and Reminiscence: Encourages memory recall through personal artifacts and discussions.</a:t>
          </a:r>
          <a:endParaRPr lang="en-US" sz="2400" dirty="0"/>
        </a:p>
      </dgm:t>
    </dgm:pt>
    <dgm:pt modelId="{530E41A0-F71C-4896-A37E-01BB36DAFF67}" type="parTrans" cxnId="{1A5537E3-AF65-4202-A526-DBF85BFE1F57}">
      <dgm:prSet/>
      <dgm:spPr/>
      <dgm:t>
        <a:bodyPr/>
        <a:lstStyle/>
        <a:p>
          <a:endParaRPr lang="en-US"/>
        </a:p>
      </dgm:t>
    </dgm:pt>
    <dgm:pt modelId="{4F2622D1-28ED-46C8-897F-CDA7AFC81C46}" type="sibTrans" cxnId="{1A5537E3-AF65-4202-A526-DBF85BFE1F57}">
      <dgm:prSet/>
      <dgm:spPr/>
      <dgm:t>
        <a:bodyPr/>
        <a:lstStyle/>
        <a:p>
          <a:endParaRPr lang="en-US"/>
        </a:p>
      </dgm:t>
    </dgm:pt>
    <dgm:pt modelId="{B69D11D9-231B-4AE8-99A0-CDBDD8B7E31B}">
      <dgm:prSet custT="1"/>
      <dgm:spPr/>
      <dgm:t>
        <a:bodyPr/>
        <a:lstStyle/>
        <a:p>
          <a:endParaRPr lang="en-US" sz="2400" dirty="0"/>
        </a:p>
      </dgm:t>
    </dgm:pt>
    <dgm:pt modelId="{CFB303AB-7032-440A-BABC-60CE6897B919}" type="parTrans" cxnId="{0B9DAB26-C25B-4624-8121-20931147BF2C}">
      <dgm:prSet/>
      <dgm:spPr/>
      <dgm:t>
        <a:bodyPr/>
        <a:lstStyle/>
        <a:p>
          <a:endParaRPr lang="en-GB"/>
        </a:p>
      </dgm:t>
    </dgm:pt>
    <dgm:pt modelId="{1C153DA4-1E54-4ACE-BE09-CF6B5A0A2C36}" type="sibTrans" cxnId="{0B9DAB26-C25B-4624-8121-20931147BF2C}">
      <dgm:prSet/>
      <dgm:spPr/>
      <dgm:t>
        <a:bodyPr/>
        <a:lstStyle/>
        <a:p>
          <a:endParaRPr lang="en-GB"/>
        </a:p>
      </dgm:t>
    </dgm:pt>
    <dgm:pt modelId="{DE5352BF-9981-4F3F-A09F-FBE6C3F4BC1B}">
      <dgm:prSet custT="1"/>
      <dgm:spPr/>
      <dgm:t>
        <a:bodyPr/>
        <a:lstStyle/>
        <a:p>
          <a:endParaRPr lang="en-US" sz="2400" dirty="0"/>
        </a:p>
      </dgm:t>
    </dgm:pt>
    <dgm:pt modelId="{3DB9E0A9-72B2-4F44-9361-ABA84F6D1B89}" type="parTrans" cxnId="{BED9D92E-E4EC-4D7F-8855-6611C6B32C02}">
      <dgm:prSet/>
      <dgm:spPr/>
      <dgm:t>
        <a:bodyPr/>
        <a:lstStyle/>
        <a:p>
          <a:endParaRPr lang="en-GB"/>
        </a:p>
      </dgm:t>
    </dgm:pt>
    <dgm:pt modelId="{83FC9B4C-80CE-470D-A64A-214BDFB50A5E}" type="sibTrans" cxnId="{BED9D92E-E4EC-4D7F-8855-6611C6B32C02}">
      <dgm:prSet/>
      <dgm:spPr/>
      <dgm:t>
        <a:bodyPr/>
        <a:lstStyle/>
        <a:p>
          <a:endParaRPr lang="en-GB"/>
        </a:p>
      </dgm:t>
    </dgm:pt>
    <dgm:pt modelId="{B2AF18B0-2850-48E5-A2D5-EA76265876AB}" type="pres">
      <dgm:prSet presAssocID="{A991EB2A-35D9-44D3-BC93-52D860DD7C39}" presName="linear" presStyleCnt="0">
        <dgm:presLayoutVars>
          <dgm:animLvl val="lvl"/>
          <dgm:resizeHandles val="exact"/>
        </dgm:presLayoutVars>
      </dgm:prSet>
      <dgm:spPr/>
    </dgm:pt>
    <dgm:pt modelId="{230E4ADA-A881-4B99-8358-C2A2D7B03957}" type="pres">
      <dgm:prSet presAssocID="{9C43CB0D-EB00-4DF7-9114-89B3BA61497D}" presName="parentText" presStyleLbl="node1" presStyleIdx="0" presStyleCnt="1">
        <dgm:presLayoutVars>
          <dgm:chMax val="0"/>
          <dgm:bulletEnabled val="1"/>
        </dgm:presLayoutVars>
      </dgm:prSet>
      <dgm:spPr/>
    </dgm:pt>
    <dgm:pt modelId="{A0FD9162-A62D-4E11-8CAD-34B80C5136F4}" type="pres">
      <dgm:prSet presAssocID="{9C43CB0D-EB00-4DF7-9114-89B3BA61497D}" presName="childText" presStyleLbl="revTx" presStyleIdx="0" presStyleCnt="1">
        <dgm:presLayoutVars>
          <dgm:bulletEnabled val="1"/>
        </dgm:presLayoutVars>
      </dgm:prSet>
      <dgm:spPr/>
    </dgm:pt>
  </dgm:ptLst>
  <dgm:cxnLst>
    <dgm:cxn modelId="{AE456B08-845A-49CA-A0A9-A2204E7DC69C}" srcId="{A991EB2A-35D9-44D3-BC93-52D860DD7C39}" destId="{9C43CB0D-EB00-4DF7-9114-89B3BA61497D}" srcOrd="0" destOrd="0" parTransId="{2C11C5E4-AD29-4CB4-84EE-392AF0853459}" sibTransId="{89DFE3AD-D10E-49DB-AA13-2FD96C82A30B}"/>
    <dgm:cxn modelId="{1841080A-5D97-496E-8B91-0C4972A962A1}" srcId="{9C43CB0D-EB00-4DF7-9114-89B3BA61497D}" destId="{6C88EDEC-7FF0-40B9-80A9-C0F0F4C013C8}" srcOrd="0" destOrd="0" parTransId="{9D4945BD-E9C5-4ECC-ACEF-12DEEEA4D1E0}" sibTransId="{A7526BA4-5BF3-4B9B-A3A5-EB5FC9FEEF4E}"/>
    <dgm:cxn modelId="{0DC8F20F-BA85-4960-AAFB-E163800D407F}" type="presOf" srcId="{B69D11D9-231B-4AE8-99A0-CDBDD8B7E31B}" destId="{A0FD9162-A62D-4E11-8CAD-34B80C5136F4}" srcOrd="0" destOrd="1" presId="urn:microsoft.com/office/officeart/2005/8/layout/vList2"/>
    <dgm:cxn modelId="{CE609512-2635-4318-BBB7-A344B25588FE}" type="presOf" srcId="{6C88EDEC-7FF0-40B9-80A9-C0F0F4C013C8}" destId="{A0FD9162-A62D-4E11-8CAD-34B80C5136F4}" srcOrd="0" destOrd="0" presId="urn:microsoft.com/office/officeart/2005/8/layout/vList2"/>
    <dgm:cxn modelId="{90F62525-3BEC-419C-B159-3B6B6B5B4884}" type="presOf" srcId="{A991EB2A-35D9-44D3-BC93-52D860DD7C39}" destId="{B2AF18B0-2850-48E5-A2D5-EA76265876AB}" srcOrd="0" destOrd="0" presId="urn:microsoft.com/office/officeart/2005/8/layout/vList2"/>
    <dgm:cxn modelId="{0B9DAB26-C25B-4624-8121-20931147BF2C}" srcId="{9C43CB0D-EB00-4DF7-9114-89B3BA61497D}" destId="{B69D11D9-231B-4AE8-99A0-CDBDD8B7E31B}" srcOrd="1" destOrd="0" parTransId="{CFB303AB-7032-440A-BABC-60CE6897B919}" sibTransId="{1C153DA4-1E54-4ACE-BE09-CF6B5A0A2C36}"/>
    <dgm:cxn modelId="{BED9D92E-E4EC-4D7F-8855-6611C6B32C02}" srcId="{9C43CB0D-EB00-4DF7-9114-89B3BA61497D}" destId="{DE5352BF-9981-4F3F-A09F-FBE6C3F4BC1B}" srcOrd="3" destOrd="0" parTransId="{3DB9E0A9-72B2-4F44-9361-ABA84F6D1B89}" sibTransId="{83FC9B4C-80CE-470D-A64A-214BDFB50A5E}"/>
    <dgm:cxn modelId="{41DD3132-79B9-4D3D-B4E4-E44082A9B4C1}" type="presOf" srcId="{DE5352BF-9981-4F3F-A09F-FBE6C3F4BC1B}" destId="{A0FD9162-A62D-4E11-8CAD-34B80C5136F4}" srcOrd="0" destOrd="3" presId="urn:microsoft.com/office/officeart/2005/8/layout/vList2"/>
    <dgm:cxn modelId="{4C64775D-549F-4DF6-AE81-B9C880E7C58D}" type="presOf" srcId="{003A1BC5-0B9E-4E66-89ED-B49D71703D2D}" destId="{A0FD9162-A62D-4E11-8CAD-34B80C5136F4}" srcOrd="0" destOrd="4" presId="urn:microsoft.com/office/officeart/2005/8/layout/vList2"/>
    <dgm:cxn modelId="{A85B9654-4525-4810-853B-0C270CBFEEFC}" type="presOf" srcId="{9C43CB0D-EB00-4DF7-9114-89B3BA61497D}" destId="{230E4ADA-A881-4B99-8358-C2A2D7B03957}" srcOrd="0" destOrd="0" presId="urn:microsoft.com/office/officeart/2005/8/layout/vList2"/>
    <dgm:cxn modelId="{A840EF79-F485-4780-9DC1-61AC5F957367}" srcId="{9C43CB0D-EB00-4DF7-9114-89B3BA61497D}" destId="{250BF37D-E455-4CC2-B4ED-95E511ED8187}" srcOrd="2" destOrd="0" parTransId="{C7F8BFDA-53CE-47B3-9486-2EFC21D69E1D}" sibTransId="{1A95A1FF-26A2-4E3E-ADE8-01A72230818C}"/>
    <dgm:cxn modelId="{06704EC8-6006-4051-9B9E-4D7565980BBC}" type="presOf" srcId="{250BF37D-E455-4CC2-B4ED-95E511ED8187}" destId="{A0FD9162-A62D-4E11-8CAD-34B80C5136F4}" srcOrd="0" destOrd="2" presId="urn:microsoft.com/office/officeart/2005/8/layout/vList2"/>
    <dgm:cxn modelId="{1A5537E3-AF65-4202-A526-DBF85BFE1F57}" srcId="{9C43CB0D-EB00-4DF7-9114-89B3BA61497D}" destId="{003A1BC5-0B9E-4E66-89ED-B49D71703D2D}" srcOrd="4" destOrd="0" parTransId="{530E41A0-F71C-4896-A37E-01BB36DAFF67}" sibTransId="{4F2622D1-28ED-46C8-897F-CDA7AFC81C46}"/>
    <dgm:cxn modelId="{BC8926A0-EAD5-46E0-8C13-FE4C363171D0}" type="presParOf" srcId="{B2AF18B0-2850-48E5-A2D5-EA76265876AB}" destId="{230E4ADA-A881-4B99-8358-C2A2D7B03957}" srcOrd="0" destOrd="0" presId="urn:microsoft.com/office/officeart/2005/8/layout/vList2"/>
    <dgm:cxn modelId="{927552E3-8145-4579-B5EA-FA8DB6ED9695}" type="presParOf" srcId="{B2AF18B0-2850-48E5-A2D5-EA76265876AB}" destId="{A0FD9162-A62D-4E11-8CAD-34B80C5136F4}"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1E30E82-21AD-470E-B524-5983BD7CADA3}" type="doc">
      <dgm:prSet loTypeId="urn:microsoft.com/office/officeart/2005/8/layout/vList2" loCatId="list" qsTypeId="urn:microsoft.com/office/officeart/2005/8/quickstyle/simple2" qsCatId="simple" csTypeId="urn:microsoft.com/office/officeart/2005/8/colors/accent1_2" csCatId="accent1" phldr="1"/>
      <dgm:spPr/>
      <dgm:t>
        <a:bodyPr/>
        <a:lstStyle/>
        <a:p>
          <a:endParaRPr lang="en-US"/>
        </a:p>
      </dgm:t>
    </dgm:pt>
    <dgm:pt modelId="{7064E61C-9727-45F9-9A15-FB73E267A52E}">
      <dgm:prSet custT="1"/>
      <dgm:spPr/>
      <dgm:t>
        <a:bodyPr/>
        <a:lstStyle/>
        <a:p>
          <a:r>
            <a:rPr lang="en-GB" sz="3200" b="1" dirty="0"/>
            <a:t>Living with Dementia - Adapting Care Approaches</a:t>
          </a:r>
          <a:endParaRPr lang="en-US" sz="3200" dirty="0"/>
        </a:p>
      </dgm:t>
    </dgm:pt>
    <dgm:pt modelId="{38ACD906-0FE7-430A-A3A2-14416A88295F}" type="parTrans" cxnId="{D8EA4F2B-B1E2-4DC5-A12D-69FAE4BC4E81}">
      <dgm:prSet/>
      <dgm:spPr/>
      <dgm:t>
        <a:bodyPr/>
        <a:lstStyle/>
        <a:p>
          <a:endParaRPr lang="en-US"/>
        </a:p>
      </dgm:t>
    </dgm:pt>
    <dgm:pt modelId="{0AD8CA16-D744-4F86-9D32-C3046FC01386}" type="sibTrans" cxnId="{D8EA4F2B-B1E2-4DC5-A12D-69FAE4BC4E81}">
      <dgm:prSet/>
      <dgm:spPr/>
      <dgm:t>
        <a:bodyPr/>
        <a:lstStyle/>
        <a:p>
          <a:endParaRPr lang="en-US"/>
        </a:p>
      </dgm:t>
    </dgm:pt>
    <dgm:pt modelId="{359796C7-CF38-4F10-BEB5-AB474A5A5BC8}">
      <dgm:prSet custT="1"/>
      <dgm:spPr/>
      <dgm:t>
        <a:bodyPr/>
        <a:lstStyle/>
        <a:p>
          <a:r>
            <a:rPr lang="en-GB" sz="2400" dirty="0"/>
            <a:t>Despite there being no cure for dementia, treatments focus on managing symptoms and enhancing quality of life.</a:t>
          </a:r>
          <a:endParaRPr lang="en-US" sz="2400" dirty="0"/>
        </a:p>
      </dgm:t>
    </dgm:pt>
    <dgm:pt modelId="{09BFB33C-F18D-49B4-B4BD-5E6B34B96B1C}" type="parTrans" cxnId="{CA127D95-B31A-43A8-89E8-AC50672393DD}">
      <dgm:prSet/>
      <dgm:spPr/>
      <dgm:t>
        <a:bodyPr/>
        <a:lstStyle/>
        <a:p>
          <a:endParaRPr lang="en-US"/>
        </a:p>
      </dgm:t>
    </dgm:pt>
    <dgm:pt modelId="{D235E906-ACD0-46CB-864C-A6FB8C9F2ACF}" type="sibTrans" cxnId="{CA127D95-B31A-43A8-89E8-AC50672393DD}">
      <dgm:prSet/>
      <dgm:spPr/>
      <dgm:t>
        <a:bodyPr/>
        <a:lstStyle/>
        <a:p>
          <a:endParaRPr lang="en-US"/>
        </a:p>
      </dgm:t>
    </dgm:pt>
    <dgm:pt modelId="{9B6F6013-CD77-41D5-9D95-B9EB76017488}">
      <dgm:prSet custT="1"/>
      <dgm:spPr/>
      <dgm:t>
        <a:bodyPr/>
        <a:lstStyle/>
        <a:p>
          <a:r>
            <a:rPr lang="en-GB" sz="2400" dirty="0"/>
            <a:t>Person-Centred Care: Tailoring care to individual needs, preferences, and abilities.</a:t>
          </a:r>
          <a:endParaRPr lang="en-US" sz="2400" dirty="0"/>
        </a:p>
      </dgm:t>
    </dgm:pt>
    <dgm:pt modelId="{F392DB7A-AB32-4FE4-AA7A-E3494229E0EF}" type="parTrans" cxnId="{91D0CA1B-6C8D-4E39-B616-F0CDFAB5F375}">
      <dgm:prSet/>
      <dgm:spPr/>
      <dgm:t>
        <a:bodyPr/>
        <a:lstStyle/>
        <a:p>
          <a:endParaRPr lang="en-US"/>
        </a:p>
      </dgm:t>
    </dgm:pt>
    <dgm:pt modelId="{A93CADF8-9E66-44CE-8979-728AA97CE17A}" type="sibTrans" cxnId="{91D0CA1B-6C8D-4E39-B616-F0CDFAB5F375}">
      <dgm:prSet/>
      <dgm:spPr/>
      <dgm:t>
        <a:bodyPr/>
        <a:lstStyle/>
        <a:p>
          <a:endParaRPr lang="en-US"/>
        </a:p>
      </dgm:t>
    </dgm:pt>
    <dgm:pt modelId="{9BBA77BA-FDDB-41F4-92E8-51E1C1FB1891}">
      <dgm:prSet custT="1"/>
      <dgm:spPr/>
      <dgm:t>
        <a:bodyPr/>
        <a:lstStyle/>
        <a:p>
          <a:r>
            <a:rPr lang="en-GB" sz="2400" dirty="0"/>
            <a:t>Community and Support: Leveraging support networks, including family, community services, and specialised care environments to support daily functioning and well-being.</a:t>
          </a:r>
          <a:endParaRPr lang="en-US" sz="2400" dirty="0"/>
        </a:p>
      </dgm:t>
    </dgm:pt>
    <dgm:pt modelId="{7DDD11E9-F72D-4FBC-B843-87D8B6821F05}" type="parTrans" cxnId="{EC80721B-3505-4490-AEFB-EAFF7B9BE857}">
      <dgm:prSet/>
      <dgm:spPr/>
      <dgm:t>
        <a:bodyPr/>
        <a:lstStyle/>
        <a:p>
          <a:endParaRPr lang="en-US"/>
        </a:p>
      </dgm:t>
    </dgm:pt>
    <dgm:pt modelId="{84754007-97AE-4C64-BEED-5D29BC283EF6}" type="sibTrans" cxnId="{EC80721B-3505-4490-AEFB-EAFF7B9BE857}">
      <dgm:prSet/>
      <dgm:spPr/>
      <dgm:t>
        <a:bodyPr/>
        <a:lstStyle/>
        <a:p>
          <a:endParaRPr lang="en-US"/>
        </a:p>
      </dgm:t>
    </dgm:pt>
    <dgm:pt modelId="{7DE608C5-F5D3-4FFD-8B2A-1F48BE0EAEED}">
      <dgm:prSet custT="1"/>
      <dgm:spPr/>
      <dgm:t>
        <a:bodyPr/>
        <a:lstStyle/>
        <a:p>
          <a:endParaRPr lang="en-US" sz="2400" dirty="0"/>
        </a:p>
      </dgm:t>
    </dgm:pt>
    <dgm:pt modelId="{178108A0-25B5-4E80-9620-E99FEBF7FAA8}" type="parTrans" cxnId="{5FB27DEB-7893-4146-8100-8803DEAF66D8}">
      <dgm:prSet/>
      <dgm:spPr/>
      <dgm:t>
        <a:bodyPr/>
        <a:lstStyle/>
        <a:p>
          <a:endParaRPr lang="en-GB"/>
        </a:p>
      </dgm:t>
    </dgm:pt>
    <dgm:pt modelId="{46F49B94-ACCC-4AC7-9347-E3F22C802FB3}" type="sibTrans" cxnId="{5FB27DEB-7893-4146-8100-8803DEAF66D8}">
      <dgm:prSet/>
      <dgm:spPr/>
      <dgm:t>
        <a:bodyPr/>
        <a:lstStyle/>
        <a:p>
          <a:endParaRPr lang="en-GB"/>
        </a:p>
      </dgm:t>
    </dgm:pt>
    <dgm:pt modelId="{0D91A9C8-2DC1-4A27-B43B-5B4D38FFCE00}">
      <dgm:prSet custT="1"/>
      <dgm:spPr/>
      <dgm:t>
        <a:bodyPr/>
        <a:lstStyle/>
        <a:p>
          <a:endParaRPr lang="en-US" sz="2400" dirty="0"/>
        </a:p>
      </dgm:t>
    </dgm:pt>
    <dgm:pt modelId="{4899FEF4-819A-4A39-9761-DEFF906AA184}" type="parTrans" cxnId="{1933380B-76D0-4366-8B85-BDE3126EC09D}">
      <dgm:prSet/>
      <dgm:spPr/>
      <dgm:t>
        <a:bodyPr/>
        <a:lstStyle/>
        <a:p>
          <a:endParaRPr lang="en-GB"/>
        </a:p>
      </dgm:t>
    </dgm:pt>
    <dgm:pt modelId="{90376135-FFA0-4547-8B77-7D799D8E64B9}" type="sibTrans" cxnId="{1933380B-76D0-4366-8B85-BDE3126EC09D}">
      <dgm:prSet/>
      <dgm:spPr/>
      <dgm:t>
        <a:bodyPr/>
        <a:lstStyle/>
        <a:p>
          <a:endParaRPr lang="en-GB"/>
        </a:p>
      </dgm:t>
    </dgm:pt>
    <dgm:pt modelId="{3EDD7622-9BB6-41DD-BC0A-C21E206FF5A1}" type="pres">
      <dgm:prSet presAssocID="{A1E30E82-21AD-470E-B524-5983BD7CADA3}" presName="linear" presStyleCnt="0">
        <dgm:presLayoutVars>
          <dgm:animLvl val="lvl"/>
          <dgm:resizeHandles val="exact"/>
        </dgm:presLayoutVars>
      </dgm:prSet>
      <dgm:spPr/>
    </dgm:pt>
    <dgm:pt modelId="{96C892BA-E1EB-4645-B560-53CE6E3A322E}" type="pres">
      <dgm:prSet presAssocID="{7064E61C-9727-45F9-9A15-FB73E267A52E}" presName="parentText" presStyleLbl="node1" presStyleIdx="0" presStyleCnt="1" custScaleY="122965" custLinFactNeighborX="-312" custLinFactNeighborY="-13388">
        <dgm:presLayoutVars>
          <dgm:chMax val="0"/>
          <dgm:bulletEnabled val="1"/>
        </dgm:presLayoutVars>
      </dgm:prSet>
      <dgm:spPr/>
    </dgm:pt>
    <dgm:pt modelId="{8691BA58-8A9D-424C-85E3-D1B0202998F0}" type="pres">
      <dgm:prSet presAssocID="{7064E61C-9727-45F9-9A15-FB73E267A52E}" presName="childText" presStyleLbl="revTx" presStyleIdx="0" presStyleCnt="1">
        <dgm:presLayoutVars>
          <dgm:bulletEnabled val="1"/>
        </dgm:presLayoutVars>
      </dgm:prSet>
      <dgm:spPr/>
    </dgm:pt>
  </dgm:ptLst>
  <dgm:cxnLst>
    <dgm:cxn modelId="{1933380B-76D0-4366-8B85-BDE3126EC09D}" srcId="{7064E61C-9727-45F9-9A15-FB73E267A52E}" destId="{0D91A9C8-2DC1-4A27-B43B-5B4D38FFCE00}" srcOrd="3" destOrd="0" parTransId="{4899FEF4-819A-4A39-9761-DEFF906AA184}" sibTransId="{90376135-FFA0-4547-8B77-7D799D8E64B9}"/>
    <dgm:cxn modelId="{EC80721B-3505-4490-AEFB-EAFF7B9BE857}" srcId="{7064E61C-9727-45F9-9A15-FB73E267A52E}" destId="{9BBA77BA-FDDB-41F4-92E8-51E1C1FB1891}" srcOrd="4" destOrd="0" parTransId="{7DDD11E9-F72D-4FBC-B843-87D8B6821F05}" sibTransId="{84754007-97AE-4C64-BEED-5D29BC283EF6}"/>
    <dgm:cxn modelId="{91D0CA1B-6C8D-4E39-B616-F0CDFAB5F375}" srcId="{7064E61C-9727-45F9-9A15-FB73E267A52E}" destId="{9B6F6013-CD77-41D5-9D95-B9EB76017488}" srcOrd="2" destOrd="0" parTransId="{F392DB7A-AB32-4FE4-AA7A-E3494229E0EF}" sibTransId="{A93CADF8-9E66-44CE-8979-728AA97CE17A}"/>
    <dgm:cxn modelId="{D8EA4F2B-B1E2-4DC5-A12D-69FAE4BC4E81}" srcId="{A1E30E82-21AD-470E-B524-5983BD7CADA3}" destId="{7064E61C-9727-45F9-9A15-FB73E267A52E}" srcOrd="0" destOrd="0" parTransId="{38ACD906-0FE7-430A-A3A2-14416A88295F}" sibTransId="{0AD8CA16-D744-4F86-9D32-C3046FC01386}"/>
    <dgm:cxn modelId="{62885D65-73CE-4CC1-A9C3-AA4F5785B292}" type="presOf" srcId="{9B6F6013-CD77-41D5-9D95-B9EB76017488}" destId="{8691BA58-8A9D-424C-85E3-D1B0202998F0}" srcOrd="0" destOrd="2" presId="urn:microsoft.com/office/officeart/2005/8/layout/vList2"/>
    <dgm:cxn modelId="{31DFCE85-6019-48FA-8A76-1D7343FCEE3B}" type="presOf" srcId="{9BBA77BA-FDDB-41F4-92E8-51E1C1FB1891}" destId="{8691BA58-8A9D-424C-85E3-D1B0202998F0}" srcOrd="0" destOrd="4" presId="urn:microsoft.com/office/officeart/2005/8/layout/vList2"/>
    <dgm:cxn modelId="{56677595-CD68-4D4A-8030-6556B7E4A8C9}" type="presOf" srcId="{7DE608C5-F5D3-4FFD-8B2A-1F48BE0EAEED}" destId="{8691BA58-8A9D-424C-85E3-D1B0202998F0}" srcOrd="0" destOrd="1" presId="urn:microsoft.com/office/officeart/2005/8/layout/vList2"/>
    <dgm:cxn modelId="{CA127D95-B31A-43A8-89E8-AC50672393DD}" srcId="{7064E61C-9727-45F9-9A15-FB73E267A52E}" destId="{359796C7-CF38-4F10-BEB5-AB474A5A5BC8}" srcOrd="0" destOrd="0" parTransId="{09BFB33C-F18D-49B4-B4BD-5E6B34B96B1C}" sibTransId="{D235E906-ACD0-46CB-864C-A6FB8C9F2ACF}"/>
    <dgm:cxn modelId="{6EE42A98-51BE-4D39-A503-BD747CDBA394}" type="presOf" srcId="{0D91A9C8-2DC1-4A27-B43B-5B4D38FFCE00}" destId="{8691BA58-8A9D-424C-85E3-D1B0202998F0}" srcOrd="0" destOrd="3" presId="urn:microsoft.com/office/officeart/2005/8/layout/vList2"/>
    <dgm:cxn modelId="{7D69C3BD-3DE6-4448-B00E-DF4B55A731E3}" type="presOf" srcId="{A1E30E82-21AD-470E-B524-5983BD7CADA3}" destId="{3EDD7622-9BB6-41DD-BC0A-C21E206FF5A1}" srcOrd="0" destOrd="0" presId="urn:microsoft.com/office/officeart/2005/8/layout/vList2"/>
    <dgm:cxn modelId="{5FB27DEB-7893-4146-8100-8803DEAF66D8}" srcId="{7064E61C-9727-45F9-9A15-FB73E267A52E}" destId="{7DE608C5-F5D3-4FFD-8B2A-1F48BE0EAEED}" srcOrd="1" destOrd="0" parTransId="{178108A0-25B5-4E80-9620-E99FEBF7FAA8}" sibTransId="{46F49B94-ACCC-4AC7-9347-E3F22C802FB3}"/>
    <dgm:cxn modelId="{6061B4EE-5486-44D3-BD01-EE98D1C50925}" type="presOf" srcId="{359796C7-CF38-4F10-BEB5-AB474A5A5BC8}" destId="{8691BA58-8A9D-424C-85E3-D1B0202998F0}" srcOrd="0" destOrd="0" presId="urn:microsoft.com/office/officeart/2005/8/layout/vList2"/>
    <dgm:cxn modelId="{317C72F5-E34B-47AE-B63C-8F3936A8EDDA}" type="presOf" srcId="{7064E61C-9727-45F9-9A15-FB73E267A52E}" destId="{96C892BA-E1EB-4645-B560-53CE6E3A322E}" srcOrd="0" destOrd="0" presId="urn:microsoft.com/office/officeart/2005/8/layout/vList2"/>
    <dgm:cxn modelId="{E296BE2E-B8D1-45E0-A6E0-B310D4B1577C}" type="presParOf" srcId="{3EDD7622-9BB6-41DD-BC0A-C21E206FF5A1}" destId="{96C892BA-E1EB-4645-B560-53CE6E3A322E}" srcOrd="0" destOrd="0" presId="urn:microsoft.com/office/officeart/2005/8/layout/vList2"/>
    <dgm:cxn modelId="{FF3BA93D-0D00-48A0-B872-456B0B3ABF45}" type="presParOf" srcId="{3EDD7622-9BB6-41DD-BC0A-C21E206FF5A1}" destId="{8691BA58-8A9D-424C-85E3-D1B0202998F0}"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4FA0C12-5044-4EB9-8C09-345DDC34D770}" type="doc">
      <dgm:prSet loTypeId="urn:microsoft.com/office/officeart/2005/8/layout/vList2" loCatId="list" qsTypeId="urn:microsoft.com/office/officeart/2005/8/quickstyle/simple2" qsCatId="simple" csTypeId="urn:microsoft.com/office/officeart/2005/8/colors/accent2_2" csCatId="accent2"/>
      <dgm:spPr/>
      <dgm:t>
        <a:bodyPr/>
        <a:lstStyle/>
        <a:p>
          <a:endParaRPr lang="en-US"/>
        </a:p>
      </dgm:t>
    </dgm:pt>
    <dgm:pt modelId="{3B4D9884-B8C3-4023-B5C9-3AF2D1BFB576}">
      <dgm:prSet/>
      <dgm:spPr/>
      <dgm:t>
        <a:bodyPr/>
        <a:lstStyle/>
        <a:p>
          <a:r>
            <a:rPr lang="en-GB" b="1"/>
            <a:t>Dementia Capable</a:t>
          </a:r>
          <a:endParaRPr lang="en-US"/>
        </a:p>
      </dgm:t>
    </dgm:pt>
    <dgm:pt modelId="{4399D0AF-56AD-4458-B26D-914AA82525B1}" type="parTrans" cxnId="{C3E34B46-317D-49F7-93B2-A726F2D60EAC}">
      <dgm:prSet/>
      <dgm:spPr/>
      <dgm:t>
        <a:bodyPr/>
        <a:lstStyle/>
        <a:p>
          <a:endParaRPr lang="en-US"/>
        </a:p>
      </dgm:t>
    </dgm:pt>
    <dgm:pt modelId="{1EA35EF6-DAF8-4838-9206-FB2804A5DDCA}" type="sibTrans" cxnId="{C3E34B46-317D-49F7-93B2-A726F2D60EAC}">
      <dgm:prSet/>
      <dgm:spPr/>
      <dgm:t>
        <a:bodyPr/>
        <a:lstStyle/>
        <a:p>
          <a:endParaRPr lang="en-US"/>
        </a:p>
      </dgm:t>
    </dgm:pt>
    <dgm:pt modelId="{F9D32753-2369-4B6B-A2CC-8C6A4166D0DA}">
      <dgm:prSet/>
      <dgm:spPr/>
      <dgm:t>
        <a:bodyPr/>
        <a:lstStyle/>
        <a:p>
          <a:r>
            <a:rPr lang="en-GB"/>
            <a:t>Equips systems and services to adeptly address the needs of people with dementia.</a:t>
          </a:r>
          <a:endParaRPr lang="en-US"/>
        </a:p>
      </dgm:t>
    </dgm:pt>
    <dgm:pt modelId="{1024B187-6972-480F-AB3B-D4496FC4431C}" type="parTrans" cxnId="{D0703FC6-13C5-48BA-940F-62BB883E4054}">
      <dgm:prSet/>
      <dgm:spPr/>
      <dgm:t>
        <a:bodyPr/>
        <a:lstStyle/>
        <a:p>
          <a:endParaRPr lang="en-US"/>
        </a:p>
      </dgm:t>
    </dgm:pt>
    <dgm:pt modelId="{7760453E-B049-4003-994C-270602770F56}" type="sibTrans" cxnId="{D0703FC6-13C5-48BA-940F-62BB883E4054}">
      <dgm:prSet/>
      <dgm:spPr/>
      <dgm:t>
        <a:bodyPr/>
        <a:lstStyle/>
        <a:p>
          <a:endParaRPr lang="en-US"/>
        </a:p>
      </dgm:t>
    </dgm:pt>
    <dgm:pt modelId="{08D34F44-5B43-4CBD-8F24-F2F59FED0AE0}">
      <dgm:prSet/>
      <dgm:spPr/>
      <dgm:t>
        <a:bodyPr/>
        <a:lstStyle/>
        <a:p>
          <a:r>
            <a:rPr lang="en-GB" dirty="0"/>
            <a:t>Involves trained professionals and tailored programs that recognise and cater to the unique challenges faced by individuals.</a:t>
          </a:r>
          <a:endParaRPr lang="en-US" dirty="0"/>
        </a:p>
      </dgm:t>
    </dgm:pt>
    <dgm:pt modelId="{0BA210BF-6164-40DD-805A-6DF64454BE76}" type="parTrans" cxnId="{6FAB975F-12C1-4947-A3B4-43003302F5F9}">
      <dgm:prSet/>
      <dgm:spPr/>
      <dgm:t>
        <a:bodyPr/>
        <a:lstStyle/>
        <a:p>
          <a:endParaRPr lang="en-US"/>
        </a:p>
      </dgm:t>
    </dgm:pt>
    <dgm:pt modelId="{34D0A6F5-0EFF-42C7-B9A1-5D4341761CEE}" type="sibTrans" cxnId="{6FAB975F-12C1-4947-A3B4-43003302F5F9}">
      <dgm:prSet/>
      <dgm:spPr/>
      <dgm:t>
        <a:bodyPr/>
        <a:lstStyle/>
        <a:p>
          <a:endParaRPr lang="en-US"/>
        </a:p>
      </dgm:t>
    </dgm:pt>
    <dgm:pt modelId="{AF89352A-2BCA-40DA-BA21-57029D13A40B}">
      <dgm:prSet/>
      <dgm:spPr/>
      <dgm:t>
        <a:bodyPr/>
        <a:lstStyle/>
        <a:p>
          <a:r>
            <a:rPr lang="en-GB" b="1"/>
            <a:t>Dementia Friendly</a:t>
          </a:r>
          <a:endParaRPr lang="en-US"/>
        </a:p>
      </dgm:t>
    </dgm:pt>
    <dgm:pt modelId="{5305850E-2E4C-41C3-ABD9-F7DF07BBC753}" type="parTrans" cxnId="{56A92468-ED88-47BD-B5B8-0C9B0E6F87F2}">
      <dgm:prSet/>
      <dgm:spPr/>
      <dgm:t>
        <a:bodyPr/>
        <a:lstStyle/>
        <a:p>
          <a:endParaRPr lang="en-US"/>
        </a:p>
      </dgm:t>
    </dgm:pt>
    <dgm:pt modelId="{95745BAE-DAD6-441A-B680-449B7EC3E124}" type="sibTrans" cxnId="{56A92468-ED88-47BD-B5B8-0C9B0E6F87F2}">
      <dgm:prSet/>
      <dgm:spPr/>
      <dgm:t>
        <a:bodyPr/>
        <a:lstStyle/>
        <a:p>
          <a:endParaRPr lang="en-US"/>
        </a:p>
      </dgm:t>
    </dgm:pt>
    <dgm:pt modelId="{DF22D8D6-B289-4973-857E-1209ACD2824D}">
      <dgm:prSet/>
      <dgm:spPr/>
      <dgm:t>
        <a:bodyPr/>
        <a:lstStyle/>
        <a:p>
          <a:r>
            <a:rPr lang="en-GB" dirty="0"/>
            <a:t>Ensures environments are safe and accessible, supporting the daily living experience of people with dementia.</a:t>
          </a:r>
          <a:endParaRPr lang="en-US" dirty="0"/>
        </a:p>
      </dgm:t>
    </dgm:pt>
    <dgm:pt modelId="{B8F4F3B3-2979-4CC0-AC0F-AD5876FB79C9}" type="parTrans" cxnId="{04C01F20-8E77-4C36-8262-A71DE768207C}">
      <dgm:prSet/>
      <dgm:spPr/>
      <dgm:t>
        <a:bodyPr/>
        <a:lstStyle/>
        <a:p>
          <a:endParaRPr lang="en-US"/>
        </a:p>
      </dgm:t>
    </dgm:pt>
    <dgm:pt modelId="{57A08A1C-AF6D-4038-917E-A994AB81052F}" type="sibTrans" cxnId="{04C01F20-8E77-4C36-8262-A71DE768207C}">
      <dgm:prSet/>
      <dgm:spPr/>
      <dgm:t>
        <a:bodyPr/>
        <a:lstStyle/>
        <a:p>
          <a:endParaRPr lang="en-US"/>
        </a:p>
      </dgm:t>
    </dgm:pt>
    <dgm:pt modelId="{B1B5B601-51E6-416A-AEF7-DF596090BEB2}">
      <dgm:prSet/>
      <dgm:spPr/>
      <dgm:t>
        <a:bodyPr/>
        <a:lstStyle/>
        <a:p>
          <a:r>
            <a:rPr lang="en-GB" dirty="0"/>
            <a:t>Focuses on social environments where individuals feel valued and understood.</a:t>
          </a:r>
          <a:endParaRPr lang="en-US" dirty="0"/>
        </a:p>
      </dgm:t>
    </dgm:pt>
    <dgm:pt modelId="{A32D0750-B29B-44E7-8A1B-BE0DF6C22552}" type="parTrans" cxnId="{20EC0AEF-0DD4-4B63-A89B-F89A58F9FDFE}">
      <dgm:prSet/>
      <dgm:spPr/>
      <dgm:t>
        <a:bodyPr/>
        <a:lstStyle/>
        <a:p>
          <a:endParaRPr lang="en-US"/>
        </a:p>
      </dgm:t>
    </dgm:pt>
    <dgm:pt modelId="{8843EAA6-0E2B-46CB-BA37-62F8627850D6}" type="sibTrans" cxnId="{20EC0AEF-0DD4-4B63-A89B-F89A58F9FDFE}">
      <dgm:prSet/>
      <dgm:spPr/>
      <dgm:t>
        <a:bodyPr/>
        <a:lstStyle/>
        <a:p>
          <a:endParaRPr lang="en-US"/>
        </a:p>
      </dgm:t>
    </dgm:pt>
    <dgm:pt modelId="{774B2CAA-DDFF-443A-B052-07ADE2A0238F}" type="pres">
      <dgm:prSet presAssocID="{D4FA0C12-5044-4EB9-8C09-345DDC34D770}" presName="linear" presStyleCnt="0">
        <dgm:presLayoutVars>
          <dgm:animLvl val="lvl"/>
          <dgm:resizeHandles val="exact"/>
        </dgm:presLayoutVars>
      </dgm:prSet>
      <dgm:spPr/>
    </dgm:pt>
    <dgm:pt modelId="{915F3961-59E8-4D6D-936A-669D3C420CC9}" type="pres">
      <dgm:prSet presAssocID="{3B4D9884-B8C3-4023-B5C9-3AF2D1BFB576}" presName="parentText" presStyleLbl="node1" presStyleIdx="0" presStyleCnt="2">
        <dgm:presLayoutVars>
          <dgm:chMax val="0"/>
          <dgm:bulletEnabled val="1"/>
        </dgm:presLayoutVars>
      </dgm:prSet>
      <dgm:spPr/>
    </dgm:pt>
    <dgm:pt modelId="{5E070CA0-29C5-4B41-A268-1BAA5E188176}" type="pres">
      <dgm:prSet presAssocID="{3B4D9884-B8C3-4023-B5C9-3AF2D1BFB576}" presName="childText" presStyleLbl="revTx" presStyleIdx="0" presStyleCnt="2">
        <dgm:presLayoutVars>
          <dgm:bulletEnabled val="1"/>
        </dgm:presLayoutVars>
      </dgm:prSet>
      <dgm:spPr/>
    </dgm:pt>
    <dgm:pt modelId="{A7DD2FC1-C7C4-4EDE-846D-EFFF80EAC2BC}" type="pres">
      <dgm:prSet presAssocID="{AF89352A-2BCA-40DA-BA21-57029D13A40B}" presName="parentText" presStyleLbl="node1" presStyleIdx="1" presStyleCnt="2">
        <dgm:presLayoutVars>
          <dgm:chMax val="0"/>
          <dgm:bulletEnabled val="1"/>
        </dgm:presLayoutVars>
      </dgm:prSet>
      <dgm:spPr/>
    </dgm:pt>
    <dgm:pt modelId="{4A9A38AA-4FFE-4D77-B599-29159E870F19}" type="pres">
      <dgm:prSet presAssocID="{AF89352A-2BCA-40DA-BA21-57029D13A40B}" presName="childText" presStyleLbl="revTx" presStyleIdx="1" presStyleCnt="2">
        <dgm:presLayoutVars>
          <dgm:bulletEnabled val="1"/>
        </dgm:presLayoutVars>
      </dgm:prSet>
      <dgm:spPr/>
    </dgm:pt>
  </dgm:ptLst>
  <dgm:cxnLst>
    <dgm:cxn modelId="{04C01F20-8E77-4C36-8262-A71DE768207C}" srcId="{AF89352A-2BCA-40DA-BA21-57029D13A40B}" destId="{DF22D8D6-B289-4973-857E-1209ACD2824D}" srcOrd="0" destOrd="0" parTransId="{B8F4F3B3-2979-4CC0-AC0F-AD5876FB79C9}" sibTransId="{57A08A1C-AF6D-4038-917E-A994AB81052F}"/>
    <dgm:cxn modelId="{5A4BE639-9F18-4FE0-8628-F44A2F3B6B36}" type="presOf" srcId="{08D34F44-5B43-4CBD-8F24-F2F59FED0AE0}" destId="{5E070CA0-29C5-4B41-A268-1BAA5E188176}" srcOrd="0" destOrd="1" presId="urn:microsoft.com/office/officeart/2005/8/layout/vList2"/>
    <dgm:cxn modelId="{8CB3BB5D-4CE7-4BC0-9427-0BCB825086D5}" type="presOf" srcId="{AF89352A-2BCA-40DA-BA21-57029D13A40B}" destId="{A7DD2FC1-C7C4-4EDE-846D-EFFF80EAC2BC}" srcOrd="0" destOrd="0" presId="urn:microsoft.com/office/officeart/2005/8/layout/vList2"/>
    <dgm:cxn modelId="{6FAB975F-12C1-4947-A3B4-43003302F5F9}" srcId="{3B4D9884-B8C3-4023-B5C9-3AF2D1BFB576}" destId="{08D34F44-5B43-4CBD-8F24-F2F59FED0AE0}" srcOrd="1" destOrd="0" parTransId="{0BA210BF-6164-40DD-805A-6DF64454BE76}" sibTransId="{34D0A6F5-0EFF-42C7-B9A1-5D4341761CEE}"/>
    <dgm:cxn modelId="{C3E34B46-317D-49F7-93B2-A726F2D60EAC}" srcId="{D4FA0C12-5044-4EB9-8C09-345DDC34D770}" destId="{3B4D9884-B8C3-4023-B5C9-3AF2D1BFB576}" srcOrd="0" destOrd="0" parTransId="{4399D0AF-56AD-4458-B26D-914AA82525B1}" sibTransId="{1EA35EF6-DAF8-4838-9206-FB2804A5DDCA}"/>
    <dgm:cxn modelId="{56A92468-ED88-47BD-B5B8-0C9B0E6F87F2}" srcId="{D4FA0C12-5044-4EB9-8C09-345DDC34D770}" destId="{AF89352A-2BCA-40DA-BA21-57029D13A40B}" srcOrd="1" destOrd="0" parTransId="{5305850E-2E4C-41C3-ABD9-F7DF07BBC753}" sibTransId="{95745BAE-DAD6-441A-B680-449B7EC3E124}"/>
    <dgm:cxn modelId="{A26F454D-2E91-433F-A90A-21DACFAC83FB}" type="presOf" srcId="{3B4D9884-B8C3-4023-B5C9-3AF2D1BFB576}" destId="{915F3961-59E8-4D6D-936A-669D3C420CC9}" srcOrd="0" destOrd="0" presId="urn:microsoft.com/office/officeart/2005/8/layout/vList2"/>
    <dgm:cxn modelId="{863D9D4D-B00A-415E-9FF5-EE7FCE077A17}" type="presOf" srcId="{D4FA0C12-5044-4EB9-8C09-345DDC34D770}" destId="{774B2CAA-DDFF-443A-B052-07ADE2A0238F}" srcOrd="0" destOrd="0" presId="urn:microsoft.com/office/officeart/2005/8/layout/vList2"/>
    <dgm:cxn modelId="{A3BAF54F-D970-4556-8B71-FF3FE2D7EAF9}" type="presOf" srcId="{F9D32753-2369-4B6B-A2CC-8C6A4166D0DA}" destId="{5E070CA0-29C5-4B41-A268-1BAA5E188176}" srcOrd="0" destOrd="0" presId="urn:microsoft.com/office/officeart/2005/8/layout/vList2"/>
    <dgm:cxn modelId="{1CED29C6-3CEF-484D-AB38-2AD58B063518}" type="presOf" srcId="{B1B5B601-51E6-416A-AEF7-DF596090BEB2}" destId="{4A9A38AA-4FFE-4D77-B599-29159E870F19}" srcOrd="0" destOrd="1" presId="urn:microsoft.com/office/officeart/2005/8/layout/vList2"/>
    <dgm:cxn modelId="{D0703FC6-13C5-48BA-940F-62BB883E4054}" srcId="{3B4D9884-B8C3-4023-B5C9-3AF2D1BFB576}" destId="{F9D32753-2369-4B6B-A2CC-8C6A4166D0DA}" srcOrd="0" destOrd="0" parTransId="{1024B187-6972-480F-AB3B-D4496FC4431C}" sibTransId="{7760453E-B049-4003-994C-270602770F56}"/>
    <dgm:cxn modelId="{3A72AAD9-84EA-42E1-9499-5FBFDCF7BB26}" type="presOf" srcId="{DF22D8D6-B289-4973-857E-1209ACD2824D}" destId="{4A9A38AA-4FFE-4D77-B599-29159E870F19}" srcOrd="0" destOrd="0" presId="urn:microsoft.com/office/officeart/2005/8/layout/vList2"/>
    <dgm:cxn modelId="{20EC0AEF-0DD4-4B63-A89B-F89A58F9FDFE}" srcId="{AF89352A-2BCA-40DA-BA21-57029D13A40B}" destId="{B1B5B601-51E6-416A-AEF7-DF596090BEB2}" srcOrd="1" destOrd="0" parTransId="{A32D0750-B29B-44E7-8A1B-BE0DF6C22552}" sibTransId="{8843EAA6-0E2B-46CB-BA37-62F8627850D6}"/>
    <dgm:cxn modelId="{50AD0038-9E9D-400E-B00E-06A061575FC6}" type="presParOf" srcId="{774B2CAA-DDFF-443A-B052-07ADE2A0238F}" destId="{915F3961-59E8-4D6D-936A-669D3C420CC9}" srcOrd="0" destOrd="0" presId="urn:microsoft.com/office/officeart/2005/8/layout/vList2"/>
    <dgm:cxn modelId="{A2EC88F0-B962-4A1A-8C5E-9451FBFB9DA2}" type="presParOf" srcId="{774B2CAA-DDFF-443A-B052-07ADE2A0238F}" destId="{5E070CA0-29C5-4B41-A268-1BAA5E188176}" srcOrd="1" destOrd="0" presId="urn:microsoft.com/office/officeart/2005/8/layout/vList2"/>
    <dgm:cxn modelId="{00A5BC3C-10DE-498D-ACD8-E06D8CDCB4A2}" type="presParOf" srcId="{774B2CAA-DDFF-443A-B052-07ADE2A0238F}" destId="{A7DD2FC1-C7C4-4EDE-846D-EFFF80EAC2BC}" srcOrd="2" destOrd="0" presId="urn:microsoft.com/office/officeart/2005/8/layout/vList2"/>
    <dgm:cxn modelId="{5258406E-2011-4259-BCA2-0CFC03B3F845}" type="presParOf" srcId="{774B2CAA-DDFF-443A-B052-07ADE2A0238F}" destId="{4A9A38AA-4FFE-4D77-B599-29159E870F19}"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ED69B76-D925-40AE-AEF4-DF6887B95E70}" type="doc">
      <dgm:prSet loTypeId="urn:microsoft.com/office/officeart/2005/8/layout/vList2" loCatId="list" qsTypeId="urn:microsoft.com/office/officeart/2005/8/quickstyle/simple2" qsCatId="simple" csTypeId="urn:microsoft.com/office/officeart/2005/8/colors/accent2_2" csCatId="accent2" phldr="1"/>
      <dgm:spPr/>
      <dgm:t>
        <a:bodyPr/>
        <a:lstStyle/>
        <a:p>
          <a:endParaRPr lang="en-US"/>
        </a:p>
      </dgm:t>
    </dgm:pt>
    <dgm:pt modelId="{59F3D5F2-E468-4D44-9339-03AC7050479C}">
      <dgm:prSet/>
      <dgm:spPr/>
      <dgm:t>
        <a:bodyPr/>
        <a:lstStyle/>
        <a:p>
          <a:r>
            <a:rPr lang="en-GB" b="1" dirty="0"/>
            <a:t>Dementia Positivity- The Path Forward</a:t>
          </a:r>
          <a:endParaRPr lang="en-US" dirty="0"/>
        </a:p>
      </dgm:t>
    </dgm:pt>
    <dgm:pt modelId="{46EA1BBB-4829-491B-A6D9-61FF991A2F51}" type="parTrans" cxnId="{9EBBB514-441C-459F-ACEE-FCE588A35425}">
      <dgm:prSet/>
      <dgm:spPr/>
      <dgm:t>
        <a:bodyPr/>
        <a:lstStyle/>
        <a:p>
          <a:endParaRPr lang="en-US"/>
        </a:p>
      </dgm:t>
    </dgm:pt>
    <dgm:pt modelId="{DA4EAFE8-9470-4A6D-9F8F-A1791C02130C}" type="sibTrans" cxnId="{9EBBB514-441C-459F-ACEE-FCE588A35425}">
      <dgm:prSet/>
      <dgm:spPr/>
      <dgm:t>
        <a:bodyPr/>
        <a:lstStyle/>
        <a:p>
          <a:endParaRPr lang="en-US"/>
        </a:p>
      </dgm:t>
    </dgm:pt>
    <dgm:pt modelId="{E4A4B05C-03B2-4DFD-A79C-2B148A25CE0B}">
      <dgm:prSet/>
      <dgm:spPr/>
      <dgm:t>
        <a:bodyPr/>
        <a:lstStyle/>
        <a:p>
          <a:r>
            <a:rPr lang="en-GB" dirty="0"/>
            <a:t>Recognises the inherent value and potential contributions of PWD.</a:t>
          </a:r>
          <a:endParaRPr lang="en-US" dirty="0"/>
        </a:p>
      </dgm:t>
    </dgm:pt>
    <dgm:pt modelId="{6B02EB30-710E-44A7-8F92-F2DD294D0518}" type="parTrans" cxnId="{2D0666C2-ADBA-4EBE-BDA0-B77E4C933EB4}">
      <dgm:prSet/>
      <dgm:spPr/>
      <dgm:t>
        <a:bodyPr/>
        <a:lstStyle/>
        <a:p>
          <a:endParaRPr lang="en-US"/>
        </a:p>
      </dgm:t>
    </dgm:pt>
    <dgm:pt modelId="{07556D28-77FD-4CEA-9F70-7CF8A4CD8CA6}" type="sibTrans" cxnId="{2D0666C2-ADBA-4EBE-BDA0-B77E4C933EB4}">
      <dgm:prSet/>
      <dgm:spPr/>
      <dgm:t>
        <a:bodyPr/>
        <a:lstStyle/>
        <a:p>
          <a:endParaRPr lang="en-US"/>
        </a:p>
      </dgm:t>
    </dgm:pt>
    <dgm:pt modelId="{5787E3EB-E744-4F55-AA19-DD71A8911AF8}">
      <dgm:prSet/>
      <dgm:spPr/>
      <dgm:t>
        <a:bodyPr/>
        <a:lstStyle/>
        <a:p>
          <a:r>
            <a:rPr lang="en-GB" dirty="0"/>
            <a:t>Promotes an intentional focus on abilities rather than limitations, fostering an inclusive society.</a:t>
          </a:r>
          <a:endParaRPr lang="en-US" dirty="0"/>
        </a:p>
      </dgm:t>
    </dgm:pt>
    <dgm:pt modelId="{131CD73C-77C3-4C93-8216-8AA2E2FAC0B0}" type="parTrans" cxnId="{A3918ADC-5D3E-49FD-A553-E8A66708CEE2}">
      <dgm:prSet/>
      <dgm:spPr/>
      <dgm:t>
        <a:bodyPr/>
        <a:lstStyle/>
        <a:p>
          <a:endParaRPr lang="en-US"/>
        </a:p>
      </dgm:t>
    </dgm:pt>
    <dgm:pt modelId="{F483601D-C26D-4D5B-9C11-4CDF17A13FD9}" type="sibTrans" cxnId="{A3918ADC-5D3E-49FD-A553-E8A66708CEE2}">
      <dgm:prSet/>
      <dgm:spPr/>
      <dgm:t>
        <a:bodyPr/>
        <a:lstStyle/>
        <a:p>
          <a:endParaRPr lang="en-US"/>
        </a:p>
      </dgm:t>
    </dgm:pt>
    <dgm:pt modelId="{51CB922F-721A-4083-92A8-2932B9FBF9A2}">
      <dgm:prSet/>
      <dgm:spPr/>
      <dgm:t>
        <a:bodyPr/>
        <a:lstStyle/>
        <a:p>
          <a:r>
            <a:rPr lang="en-GB" dirty="0"/>
            <a:t>Encourages active participation in meaningful activities, enhancing life satisfaction and societal integration.</a:t>
          </a:r>
          <a:endParaRPr lang="en-US" dirty="0"/>
        </a:p>
      </dgm:t>
    </dgm:pt>
    <dgm:pt modelId="{5EE91D6B-6380-4462-AD2D-DAC1D7561874}" type="parTrans" cxnId="{08F21948-779B-43ED-964B-FA4B78A699EE}">
      <dgm:prSet/>
      <dgm:spPr/>
      <dgm:t>
        <a:bodyPr/>
        <a:lstStyle/>
        <a:p>
          <a:endParaRPr lang="en-US"/>
        </a:p>
      </dgm:t>
    </dgm:pt>
    <dgm:pt modelId="{C9F3E7D6-3766-47C8-A61A-7737854FAE5E}" type="sibTrans" cxnId="{08F21948-779B-43ED-964B-FA4B78A699EE}">
      <dgm:prSet/>
      <dgm:spPr/>
      <dgm:t>
        <a:bodyPr/>
        <a:lstStyle/>
        <a:p>
          <a:endParaRPr lang="en-US"/>
        </a:p>
      </dgm:t>
    </dgm:pt>
    <dgm:pt modelId="{36982899-0134-4CFE-83D1-1D0D480D9BDF}">
      <dgm:prSet/>
      <dgm:spPr/>
      <dgm:t>
        <a:bodyPr/>
        <a:lstStyle/>
        <a:p>
          <a:r>
            <a:rPr lang="en-GB" b="1"/>
            <a:t>Key Principles</a:t>
          </a:r>
          <a:endParaRPr lang="en-US"/>
        </a:p>
      </dgm:t>
    </dgm:pt>
    <dgm:pt modelId="{BD5D853D-433C-4AF3-B9B1-11B9B90F03AA}" type="parTrans" cxnId="{CC1A4A35-F9D2-40B5-A67C-95ABD1C06953}">
      <dgm:prSet/>
      <dgm:spPr/>
      <dgm:t>
        <a:bodyPr/>
        <a:lstStyle/>
        <a:p>
          <a:endParaRPr lang="en-US"/>
        </a:p>
      </dgm:t>
    </dgm:pt>
    <dgm:pt modelId="{B54F337F-3C46-48E1-91E8-5CF73A128293}" type="sibTrans" cxnId="{CC1A4A35-F9D2-40B5-A67C-95ABD1C06953}">
      <dgm:prSet/>
      <dgm:spPr/>
      <dgm:t>
        <a:bodyPr/>
        <a:lstStyle/>
        <a:p>
          <a:endParaRPr lang="en-US"/>
        </a:p>
      </dgm:t>
    </dgm:pt>
    <dgm:pt modelId="{B76048EE-CFD4-4F82-B2A7-E1073561CB23}">
      <dgm:prSet/>
      <dgm:spPr/>
      <dgm:t>
        <a:bodyPr/>
        <a:lstStyle/>
        <a:p>
          <a:r>
            <a:rPr lang="en-GB" dirty="0"/>
            <a:t>Advocacy for timely diagnosis and proactive support.</a:t>
          </a:r>
          <a:endParaRPr lang="en-US" dirty="0"/>
        </a:p>
      </dgm:t>
    </dgm:pt>
    <dgm:pt modelId="{66EF2EFA-771C-4418-94CE-526A9C319ADF}" type="parTrans" cxnId="{43527C01-C8F7-4B65-A5B1-0E6BF7E14F0B}">
      <dgm:prSet/>
      <dgm:spPr/>
      <dgm:t>
        <a:bodyPr/>
        <a:lstStyle/>
        <a:p>
          <a:endParaRPr lang="en-US"/>
        </a:p>
      </dgm:t>
    </dgm:pt>
    <dgm:pt modelId="{AA71816F-7C93-4938-A1DB-2550B423BD67}" type="sibTrans" cxnId="{43527C01-C8F7-4B65-A5B1-0E6BF7E14F0B}">
      <dgm:prSet/>
      <dgm:spPr/>
      <dgm:t>
        <a:bodyPr/>
        <a:lstStyle/>
        <a:p>
          <a:endParaRPr lang="en-US"/>
        </a:p>
      </dgm:t>
    </dgm:pt>
    <dgm:pt modelId="{785DC2A9-82C5-41C4-BE09-775D0C8D1645}">
      <dgm:prSet/>
      <dgm:spPr/>
      <dgm:t>
        <a:bodyPr/>
        <a:lstStyle/>
        <a:p>
          <a:r>
            <a:rPr lang="en-GB"/>
            <a:t>Rehabilitation and inclusive opportunities to maintain engagement and community involvement.</a:t>
          </a:r>
          <a:endParaRPr lang="en-US"/>
        </a:p>
      </dgm:t>
    </dgm:pt>
    <dgm:pt modelId="{81B17337-2512-419A-AD38-26E7D14FA5C4}" type="parTrans" cxnId="{744FA60C-9046-43EA-AF5E-D6890337021C}">
      <dgm:prSet/>
      <dgm:spPr/>
      <dgm:t>
        <a:bodyPr/>
        <a:lstStyle/>
        <a:p>
          <a:endParaRPr lang="en-US"/>
        </a:p>
      </dgm:t>
    </dgm:pt>
    <dgm:pt modelId="{EC79582E-19CD-43A4-A285-232DE674E99C}" type="sibTrans" cxnId="{744FA60C-9046-43EA-AF5E-D6890337021C}">
      <dgm:prSet/>
      <dgm:spPr/>
      <dgm:t>
        <a:bodyPr/>
        <a:lstStyle/>
        <a:p>
          <a:endParaRPr lang="en-US"/>
        </a:p>
      </dgm:t>
    </dgm:pt>
    <dgm:pt modelId="{A4F3128B-A1D4-4810-AFB1-363BF6F3F2E4}" type="pres">
      <dgm:prSet presAssocID="{BED69B76-D925-40AE-AEF4-DF6887B95E70}" presName="linear" presStyleCnt="0">
        <dgm:presLayoutVars>
          <dgm:animLvl val="lvl"/>
          <dgm:resizeHandles val="exact"/>
        </dgm:presLayoutVars>
      </dgm:prSet>
      <dgm:spPr/>
    </dgm:pt>
    <dgm:pt modelId="{8A993A8F-91C6-4168-A2D1-C09F002D84C4}" type="pres">
      <dgm:prSet presAssocID="{59F3D5F2-E468-4D44-9339-03AC7050479C}" presName="parentText" presStyleLbl="node1" presStyleIdx="0" presStyleCnt="2">
        <dgm:presLayoutVars>
          <dgm:chMax val="0"/>
          <dgm:bulletEnabled val="1"/>
        </dgm:presLayoutVars>
      </dgm:prSet>
      <dgm:spPr/>
    </dgm:pt>
    <dgm:pt modelId="{F6755262-F5D0-47B6-B294-99D05E782DE8}" type="pres">
      <dgm:prSet presAssocID="{59F3D5F2-E468-4D44-9339-03AC7050479C}" presName="childText" presStyleLbl="revTx" presStyleIdx="0" presStyleCnt="2">
        <dgm:presLayoutVars>
          <dgm:bulletEnabled val="1"/>
        </dgm:presLayoutVars>
      </dgm:prSet>
      <dgm:spPr/>
    </dgm:pt>
    <dgm:pt modelId="{365D684B-C335-4E65-A12A-209F61607742}" type="pres">
      <dgm:prSet presAssocID="{36982899-0134-4CFE-83D1-1D0D480D9BDF}" presName="parentText" presStyleLbl="node1" presStyleIdx="1" presStyleCnt="2">
        <dgm:presLayoutVars>
          <dgm:chMax val="0"/>
          <dgm:bulletEnabled val="1"/>
        </dgm:presLayoutVars>
      </dgm:prSet>
      <dgm:spPr/>
    </dgm:pt>
    <dgm:pt modelId="{056C9946-8A70-4105-9EE4-646BB6F9B068}" type="pres">
      <dgm:prSet presAssocID="{36982899-0134-4CFE-83D1-1D0D480D9BDF}" presName="childText" presStyleLbl="revTx" presStyleIdx="1" presStyleCnt="2">
        <dgm:presLayoutVars>
          <dgm:bulletEnabled val="1"/>
        </dgm:presLayoutVars>
      </dgm:prSet>
      <dgm:spPr/>
    </dgm:pt>
  </dgm:ptLst>
  <dgm:cxnLst>
    <dgm:cxn modelId="{43527C01-C8F7-4B65-A5B1-0E6BF7E14F0B}" srcId="{36982899-0134-4CFE-83D1-1D0D480D9BDF}" destId="{B76048EE-CFD4-4F82-B2A7-E1073561CB23}" srcOrd="0" destOrd="0" parTransId="{66EF2EFA-771C-4418-94CE-526A9C319ADF}" sibTransId="{AA71816F-7C93-4938-A1DB-2550B423BD67}"/>
    <dgm:cxn modelId="{744FA60C-9046-43EA-AF5E-D6890337021C}" srcId="{36982899-0134-4CFE-83D1-1D0D480D9BDF}" destId="{785DC2A9-82C5-41C4-BE09-775D0C8D1645}" srcOrd="1" destOrd="0" parTransId="{81B17337-2512-419A-AD38-26E7D14FA5C4}" sibTransId="{EC79582E-19CD-43A4-A285-232DE674E99C}"/>
    <dgm:cxn modelId="{9EBBB514-441C-459F-ACEE-FCE588A35425}" srcId="{BED69B76-D925-40AE-AEF4-DF6887B95E70}" destId="{59F3D5F2-E468-4D44-9339-03AC7050479C}" srcOrd="0" destOrd="0" parTransId="{46EA1BBB-4829-491B-A6D9-61FF991A2F51}" sibTransId="{DA4EAFE8-9470-4A6D-9F8F-A1791C02130C}"/>
    <dgm:cxn modelId="{E13E231F-35B7-4DD3-A87C-72C2F28B313A}" type="presOf" srcId="{BED69B76-D925-40AE-AEF4-DF6887B95E70}" destId="{A4F3128B-A1D4-4810-AFB1-363BF6F3F2E4}" srcOrd="0" destOrd="0" presId="urn:microsoft.com/office/officeart/2005/8/layout/vList2"/>
    <dgm:cxn modelId="{98E85527-ECE9-4FE6-8CF4-28101A7A5A7E}" type="presOf" srcId="{36982899-0134-4CFE-83D1-1D0D480D9BDF}" destId="{365D684B-C335-4E65-A12A-209F61607742}" srcOrd="0" destOrd="0" presId="urn:microsoft.com/office/officeart/2005/8/layout/vList2"/>
    <dgm:cxn modelId="{CC1A4A35-F9D2-40B5-A67C-95ABD1C06953}" srcId="{BED69B76-D925-40AE-AEF4-DF6887B95E70}" destId="{36982899-0134-4CFE-83D1-1D0D480D9BDF}" srcOrd="1" destOrd="0" parTransId="{BD5D853D-433C-4AF3-B9B1-11B9B90F03AA}" sibTransId="{B54F337F-3C46-48E1-91E8-5CF73A128293}"/>
    <dgm:cxn modelId="{08F21948-779B-43ED-964B-FA4B78A699EE}" srcId="{59F3D5F2-E468-4D44-9339-03AC7050479C}" destId="{51CB922F-721A-4083-92A8-2932B9FBF9A2}" srcOrd="2" destOrd="0" parTransId="{5EE91D6B-6380-4462-AD2D-DAC1D7561874}" sibTransId="{C9F3E7D6-3766-47C8-A61A-7737854FAE5E}"/>
    <dgm:cxn modelId="{FC612287-C123-494D-BC8E-0E4F0F2A46EF}" type="presOf" srcId="{E4A4B05C-03B2-4DFD-A79C-2B148A25CE0B}" destId="{F6755262-F5D0-47B6-B294-99D05E782DE8}" srcOrd="0" destOrd="0" presId="urn:microsoft.com/office/officeart/2005/8/layout/vList2"/>
    <dgm:cxn modelId="{DCEBC692-6F76-458A-ABEE-E99DDEEA85D3}" type="presOf" srcId="{785DC2A9-82C5-41C4-BE09-775D0C8D1645}" destId="{056C9946-8A70-4105-9EE4-646BB6F9B068}" srcOrd="0" destOrd="1" presId="urn:microsoft.com/office/officeart/2005/8/layout/vList2"/>
    <dgm:cxn modelId="{EA2E64A0-07F1-49D2-8CB5-B8D5713EB4E3}" type="presOf" srcId="{5787E3EB-E744-4F55-AA19-DD71A8911AF8}" destId="{F6755262-F5D0-47B6-B294-99D05E782DE8}" srcOrd="0" destOrd="1" presId="urn:microsoft.com/office/officeart/2005/8/layout/vList2"/>
    <dgm:cxn modelId="{2D0666C2-ADBA-4EBE-BDA0-B77E4C933EB4}" srcId="{59F3D5F2-E468-4D44-9339-03AC7050479C}" destId="{E4A4B05C-03B2-4DFD-A79C-2B148A25CE0B}" srcOrd="0" destOrd="0" parTransId="{6B02EB30-710E-44A7-8F92-F2DD294D0518}" sibTransId="{07556D28-77FD-4CEA-9F70-7CF8A4CD8CA6}"/>
    <dgm:cxn modelId="{C3BA66C6-1D8E-44C8-8B99-BA5AA92F5A5E}" type="presOf" srcId="{51CB922F-721A-4083-92A8-2932B9FBF9A2}" destId="{F6755262-F5D0-47B6-B294-99D05E782DE8}" srcOrd="0" destOrd="2" presId="urn:microsoft.com/office/officeart/2005/8/layout/vList2"/>
    <dgm:cxn modelId="{549BE8D8-EDE3-47D1-8875-C2EBD0819BBC}" type="presOf" srcId="{B76048EE-CFD4-4F82-B2A7-E1073561CB23}" destId="{056C9946-8A70-4105-9EE4-646BB6F9B068}" srcOrd="0" destOrd="0" presId="urn:microsoft.com/office/officeart/2005/8/layout/vList2"/>
    <dgm:cxn modelId="{A3918ADC-5D3E-49FD-A553-E8A66708CEE2}" srcId="{59F3D5F2-E468-4D44-9339-03AC7050479C}" destId="{5787E3EB-E744-4F55-AA19-DD71A8911AF8}" srcOrd="1" destOrd="0" parTransId="{131CD73C-77C3-4C93-8216-8AA2E2FAC0B0}" sibTransId="{F483601D-C26D-4D5B-9C11-4CDF17A13FD9}"/>
    <dgm:cxn modelId="{486626E7-3212-4BB2-806B-137BA2F7F85B}" type="presOf" srcId="{59F3D5F2-E468-4D44-9339-03AC7050479C}" destId="{8A993A8F-91C6-4168-A2D1-C09F002D84C4}" srcOrd="0" destOrd="0" presId="urn:microsoft.com/office/officeart/2005/8/layout/vList2"/>
    <dgm:cxn modelId="{C39C8973-1857-4E9C-BE72-70CA5CF5DAA8}" type="presParOf" srcId="{A4F3128B-A1D4-4810-AFB1-363BF6F3F2E4}" destId="{8A993A8F-91C6-4168-A2D1-C09F002D84C4}" srcOrd="0" destOrd="0" presId="urn:microsoft.com/office/officeart/2005/8/layout/vList2"/>
    <dgm:cxn modelId="{AF2FD4F8-9183-4EEB-A1E3-505654EB0C8D}" type="presParOf" srcId="{A4F3128B-A1D4-4810-AFB1-363BF6F3F2E4}" destId="{F6755262-F5D0-47B6-B294-99D05E782DE8}" srcOrd="1" destOrd="0" presId="urn:microsoft.com/office/officeart/2005/8/layout/vList2"/>
    <dgm:cxn modelId="{021ADE7B-6FC4-4EF5-8A72-6D687172C32D}" type="presParOf" srcId="{A4F3128B-A1D4-4810-AFB1-363BF6F3F2E4}" destId="{365D684B-C335-4E65-A12A-209F61607742}" srcOrd="2" destOrd="0" presId="urn:microsoft.com/office/officeart/2005/8/layout/vList2"/>
    <dgm:cxn modelId="{5C3A7D42-B3C2-4C0E-92CD-519DF29995B6}" type="presParOf" srcId="{A4F3128B-A1D4-4810-AFB1-363BF6F3F2E4}" destId="{056C9946-8A70-4105-9EE4-646BB6F9B068}"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F58BD64-60E0-4BDE-8318-6138875ED380}"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8DDD1F29-6C63-435A-8F5E-9FC0D30F9F31}">
      <dgm:prSet custT="1"/>
      <dgm:spPr/>
      <dgm:t>
        <a:bodyPr/>
        <a:lstStyle/>
        <a:p>
          <a:br>
            <a:rPr lang="en-GB" sz="4000" b="1" dirty="0"/>
          </a:br>
          <a:r>
            <a:rPr lang="en-GB" sz="4000" b="1" dirty="0"/>
            <a:t>We can start to do this by…</a:t>
          </a:r>
          <a:endParaRPr lang="en-US" sz="4000" dirty="0"/>
        </a:p>
      </dgm:t>
    </dgm:pt>
    <dgm:pt modelId="{1076EC30-C3F1-4DE7-9B35-313B385B2BB7}" type="parTrans" cxnId="{F00CBF09-CE7F-4754-B16D-6717B502A7C0}">
      <dgm:prSet/>
      <dgm:spPr/>
      <dgm:t>
        <a:bodyPr/>
        <a:lstStyle/>
        <a:p>
          <a:endParaRPr lang="en-US"/>
        </a:p>
      </dgm:t>
    </dgm:pt>
    <dgm:pt modelId="{76360B91-3872-4628-8443-82510DD26A19}" type="sibTrans" cxnId="{F00CBF09-CE7F-4754-B16D-6717B502A7C0}">
      <dgm:prSet/>
      <dgm:spPr/>
      <dgm:t>
        <a:bodyPr/>
        <a:lstStyle/>
        <a:p>
          <a:endParaRPr lang="en-US"/>
        </a:p>
      </dgm:t>
    </dgm:pt>
    <dgm:pt modelId="{B2941063-1E7A-4C66-BF06-0B5D0C0934B1}">
      <dgm:prSet/>
      <dgm:spPr/>
      <dgm:t>
        <a:bodyPr/>
        <a:lstStyle/>
        <a:p>
          <a:r>
            <a:rPr lang="en-GB"/>
            <a:t>Advocacy for Change: Strong advocacy needed to shift societal and clinical approaches toward a more positive view of dementia.</a:t>
          </a:r>
          <a:endParaRPr lang="en-US"/>
        </a:p>
      </dgm:t>
    </dgm:pt>
    <dgm:pt modelId="{29465F9C-27D9-4F56-9823-9506E494B1B5}" type="parTrans" cxnId="{E7E81520-D624-4956-B123-EF45385F336D}">
      <dgm:prSet/>
      <dgm:spPr/>
      <dgm:t>
        <a:bodyPr/>
        <a:lstStyle/>
        <a:p>
          <a:endParaRPr lang="en-US"/>
        </a:p>
      </dgm:t>
    </dgm:pt>
    <dgm:pt modelId="{6B7CEEE5-F47F-4843-A37D-18622C55C373}" type="sibTrans" cxnId="{E7E81520-D624-4956-B123-EF45385F336D}">
      <dgm:prSet/>
      <dgm:spPr/>
      <dgm:t>
        <a:bodyPr/>
        <a:lstStyle/>
        <a:p>
          <a:endParaRPr lang="en-US"/>
        </a:p>
      </dgm:t>
    </dgm:pt>
    <dgm:pt modelId="{6B7D16A6-67F8-4B4C-8318-789B2BDFF090}">
      <dgm:prSet/>
      <dgm:spPr/>
      <dgm:t>
        <a:bodyPr/>
        <a:lstStyle/>
        <a:p>
          <a:r>
            <a:rPr lang="en-GB"/>
            <a:t>Innovative Care Models: Develop and promote care models that highlight capabilities and strengths.</a:t>
          </a:r>
          <a:endParaRPr lang="en-US"/>
        </a:p>
      </dgm:t>
    </dgm:pt>
    <dgm:pt modelId="{53165ECB-4166-40D9-9749-1C84C0C9BC88}" type="parTrans" cxnId="{E69279A2-C518-46CB-A795-6775198CEE1C}">
      <dgm:prSet/>
      <dgm:spPr/>
      <dgm:t>
        <a:bodyPr/>
        <a:lstStyle/>
        <a:p>
          <a:endParaRPr lang="en-US"/>
        </a:p>
      </dgm:t>
    </dgm:pt>
    <dgm:pt modelId="{427B5A0D-EA4F-4B11-A4B1-89EFBB2BD120}" type="sibTrans" cxnId="{E69279A2-C518-46CB-A795-6775198CEE1C}">
      <dgm:prSet/>
      <dgm:spPr/>
      <dgm:t>
        <a:bodyPr/>
        <a:lstStyle/>
        <a:p>
          <a:endParaRPr lang="en-US"/>
        </a:p>
      </dgm:t>
    </dgm:pt>
    <dgm:pt modelId="{045FA590-FB1C-4D71-AA21-B492BE0503F6}">
      <dgm:prSet/>
      <dgm:spPr/>
      <dgm:t>
        <a:bodyPr/>
        <a:lstStyle/>
        <a:p>
          <a:r>
            <a:rPr lang="en-GB"/>
            <a:t>Supportive Policies: Push for policies that support comprehensive care and enhance public understanding and acceptance of dementia.</a:t>
          </a:r>
          <a:endParaRPr lang="en-US"/>
        </a:p>
      </dgm:t>
    </dgm:pt>
    <dgm:pt modelId="{90772E44-341B-4757-862D-D3DCF806B756}" type="parTrans" cxnId="{76C2711A-363C-49BE-ADB0-3E934045271D}">
      <dgm:prSet/>
      <dgm:spPr/>
      <dgm:t>
        <a:bodyPr/>
        <a:lstStyle/>
        <a:p>
          <a:endParaRPr lang="en-US"/>
        </a:p>
      </dgm:t>
    </dgm:pt>
    <dgm:pt modelId="{AB180E56-4B1F-49D3-8C76-0B79967310D3}" type="sibTrans" cxnId="{76C2711A-363C-49BE-ADB0-3E934045271D}">
      <dgm:prSet/>
      <dgm:spPr/>
      <dgm:t>
        <a:bodyPr/>
        <a:lstStyle/>
        <a:p>
          <a:endParaRPr lang="en-US"/>
        </a:p>
      </dgm:t>
    </dgm:pt>
    <dgm:pt modelId="{14D42DF8-9AC4-475D-842A-1592EDF7A8B3}" type="pres">
      <dgm:prSet presAssocID="{0F58BD64-60E0-4BDE-8318-6138875ED380}" presName="vert0" presStyleCnt="0">
        <dgm:presLayoutVars>
          <dgm:dir/>
          <dgm:animOne val="branch"/>
          <dgm:animLvl val="lvl"/>
        </dgm:presLayoutVars>
      </dgm:prSet>
      <dgm:spPr/>
    </dgm:pt>
    <dgm:pt modelId="{EBC73D65-CE3D-4D39-ABC2-BB95D1CF0F96}" type="pres">
      <dgm:prSet presAssocID="{8DDD1F29-6C63-435A-8F5E-9FC0D30F9F31}" presName="thickLine" presStyleLbl="alignNode1" presStyleIdx="0" presStyleCnt="1"/>
      <dgm:spPr/>
    </dgm:pt>
    <dgm:pt modelId="{43171286-DFAD-423D-A886-72B473D0CCC6}" type="pres">
      <dgm:prSet presAssocID="{8DDD1F29-6C63-435A-8F5E-9FC0D30F9F31}" presName="horz1" presStyleCnt="0"/>
      <dgm:spPr/>
    </dgm:pt>
    <dgm:pt modelId="{F9C107D0-1703-47C9-92E2-96FB48800BB2}" type="pres">
      <dgm:prSet presAssocID="{8DDD1F29-6C63-435A-8F5E-9FC0D30F9F31}" presName="tx1" presStyleLbl="revTx" presStyleIdx="0" presStyleCnt="4" custLinFactNeighborX="-1566" custLinFactNeighborY="-2299"/>
      <dgm:spPr/>
    </dgm:pt>
    <dgm:pt modelId="{54B82E0F-1BE5-4B4A-88AA-1CD74492CA75}" type="pres">
      <dgm:prSet presAssocID="{8DDD1F29-6C63-435A-8F5E-9FC0D30F9F31}" presName="vert1" presStyleCnt="0"/>
      <dgm:spPr/>
    </dgm:pt>
    <dgm:pt modelId="{E4D8F60A-8C71-404E-A5E0-1F9C427FED31}" type="pres">
      <dgm:prSet presAssocID="{B2941063-1E7A-4C66-BF06-0B5D0C0934B1}" presName="vertSpace2a" presStyleCnt="0"/>
      <dgm:spPr/>
    </dgm:pt>
    <dgm:pt modelId="{E9C2E69C-FEF6-4FEA-B530-245720B82F53}" type="pres">
      <dgm:prSet presAssocID="{B2941063-1E7A-4C66-BF06-0B5D0C0934B1}" presName="horz2" presStyleCnt="0"/>
      <dgm:spPr/>
    </dgm:pt>
    <dgm:pt modelId="{151ECE90-26AF-45F4-AF63-E96632398B13}" type="pres">
      <dgm:prSet presAssocID="{B2941063-1E7A-4C66-BF06-0B5D0C0934B1}" presName="horzSpace2" presStyleCnt="0"/>
      <dgm:spPr/>
    </dgm:pt>
    <dgm:pt modelId="{CC7FF2FA-C6BE-40D1-8A16-8A74FCA76B9A}" type="pres">
      <dgm:prSet presAssocID="{B2941063-1E7A-4C66-BF06-0B5D0C0934B1}" presName="tx2" presStyleLbl="revTx" presStyleIdx="1" presStyleCnt="4"/>
      <dgm:spPr/>
    </dgm:pt>
    <dgm:pt modelId="{B9F5CBE5-EBE8-4C21-9355-6C8475EE0B7D}" type="pres">
      <dgm:prSet presAssocID="{B2941063-1E7A-4C66-BF06-0B5D0C0934B1}" presName="vert2" presStyleCnt="0"/>
      <dgm:spPr/>
    </dgm:pt>
    <dgm:pt modelId="{C947B3DD-C289-4157-B235-1F9CBBCEA84D}" type="pres">
      <dgm:prSet presAssocID="{B2941063-1E7A-4C66-BF06-0B5D0C0934B1}" presName="thinLine2b" presStyleLbl="callout" presStyleIdx="0" presStyleCnt="3"/>
      <dgm:spPr/>
    </dgm:pt>
    <dgm:pt modelId="{E474CAB5-F400-4C52-A8A6-C7A1601E1ED2}" type="pres">
      <dgm:prSet presAssocID="{B2941063-1E7A-4C66-BF06-0B5D0C0934B1}" presName="vertSpace2b" presStyleCnt="0"/>
      <dgm:spPr/>
    </dgm:pt>
    <dgm:pt modelId="{0C466C20-0EBD-48BC-AFE9-1F75F25883A9}" type="pres">
      <dgm:prSet presAssocID="{6B7D16A6-67F8-4B4C-8318-789B2BDFF090}" presName="horz2" presStyleCnt="0"/>
      <dgm:spPr/>
    </dgm:pt>
    <dgm:pt modelId="{72C25DE2-9EC6-4D11-857C-4194BD48B7DF}" type="pres">
      <dgm:prSet presAssocID="{6B7D16A6-67F8-4B4C-8318-789B2BDFF090}" presName="horzSpace2" presStyleCnt="0"/>
      <dgm:spPr/>
    </dgm:pt>
    <dgm:pt modelId="{AE029D00-A085-46FF-BA70-7F8A1DB36440}" type="pres">
      <dgm:prSet presAssocID="{6B7D16A6-67F8-4B4C-8318-789B2BDFF090}" presName="tx2" presStyleLbl="revTx" presStyleIdx="2" presStyleCnt="4"/>
      <dgm:spPr/>
    </dgm:pt>
    <dgm:pt modelId="{982C705F-1A40-4BF3-A299-625F5CA0559B}" type="pres">
      <dgm:prSet presAssocID="{6B7D16A6-67F8-4B4C-8318-789B2BDFF090}" presName="vert2" presStyleCnt="0"/>
      <dgm:spPr/>
    </dgm:pt>
    <dgm:pt modelId="{5EEEA9A8-8D8D-4FDB-A65D-9B0C148E7365}" type="pres">
      <dgm:prSet presAssocID="{6B7D16A6-67F8-4B4C-8318-789B2BDFF090}" presName="thinLine2b" presStyleLbl="callout" presStyleIdx="1" presStyleCnt="3"/>
      <dgm:spPr/>
    </dgm:pt>
    <dgm:pt modelId="{D5E2386D-F975-4691-A172-355FA23CAB79}" type="pres">
      <dgm:prSet presAssocID="{6B7D16A6-67F8-4B4C-8318-789B2BDFF090}" presName="vertSpace2b" presStyleCnt="0"/>
      <dgm:spPr/>
    </dgm:pt>
    <dgm:pt modelId="{28F4404D-884F-4378-8864-8BB0EBEF29F4}" type="pres">
      <dgm:prSet presAssocID="{045FA590-FB1C-4D71-AA21-B492BE0503F6}" presName="horz2" presStyleCnt="0"/>
      <dgm:spPr/>
    </dgm:pt>
    <dgm:pt modelId="{9F98B8A0-ECA9-4FD9-A08D-CF3EE7253F08}" type="pres">
      <dgm:prSet presAssocID="{045FA590-FB1C-4D71-AA21-B492BE0503F6}" presName="horzSpace2" presStyleCnt="0"/>
      <dgm:spPr/>
    </dgm:pt>
    <dgm:pt modelId="{5752C5FA-20F7-4989-B91E-EC1F2DD52A75}" type="pres">
      <dgm:prSet presAssocID="{045FA590-FB1C-4D71-AA21-B492BE0503F6}" presName="tx2" presStyleLbl="revTx" presStyleIdx="3" presStyleCnt="4"/>
      <dgm:spPr/>
    </dgm:pt>
    <dgm:pt modelId="{15F60EEE-20E2-4993-B001-B443862C2690}" type="pres">
      <dgm:prSet presAssocID="{045FA590-FB1C-4D71-AA21-B492BE0503F6}" presName="vert2" presStyleCnt="0"/>
      <dgm:spPr/>
    </dgm:pt>
    <dgm:pt modelId="{B3458245-E801-4E72-AE4E-9DCAB81B7CA7}" type="pres">
      <dgm:prSet presAssocID="{045FA590-FB1C-4D71-AA21-B492BE0503F6}" presName="thinLine2b" presStyleLbl="callout" presStyleIdx="2" presStyleCnt="3"/>
      <dgm:spPr/>
    </dgm:pt>
    <dgm:pt modelId="{4D7C1BA1-F216-4B1D-B9A6-082865FF9A47}" type="pres">
      <dgm:prSet presAssocID="{045FA590-FB1C-4D71-AA21-B492BE0503F6}" presName="vertSpace2b" presStyleCnt="0"/>
      <dgm:spPr/>
    </dgm:pt>
  </dgm:ptLst>
  <dgm:cxnLst>
    <dgm:cxn modelId="{F00CBF09-CE7F-4754-B16D-6717B502A7C0}" srcId="{0F58BD64-60E0-4BDE-8318-6138875ED380}" destId="{8DDD1F29-6C63-435A-8F5E-9FC0D30F9F31}" srcOrd="0" destOrd="0" parTransId="{1076EC30-C3F1-4DE7-9B35-313B385B2BB7}" sibTransId="{76360B91-3872-4628-8443-82510DD26A19}"/>
    <dgm:cxn modelId="{76C2711A-363C-49BE-ADB0-3E934045271D}" srcId="{8DDD1F29-6C63-435A-8F5E-9FC0D30F9F31}" destId="{045FA590-FB1C-4D71-AA21-B492BE0503F6}" srcOrd="2" destOrd="0" parTransId="{90772E44-341B-4757-862D-D3DCF806B756}" sibTransId="{AB180E56-4B1F-49D3-8C76-0B79967310D3}"/>
    <dgm:cxn modelId="{E7E81520-D624-4956-B123-EF45385F336D}" srcId="{8DDD1F29-6C63-435A-8F5E-9FC0D30F9F31}" destId="{B2941063-1E7A-4C66-BF06-0B5D0C0934B1}" srcOrd="0" destOrd="0" parTransId="{29465F9C-27D9-4F56-9823-9506E494B1B5}" sibTransId="{6B7CEEE5-F47F-4843-A37D-18622C55C373}"/>
    <dgm:cxn modelId="{80BFCE28-B1FB-4A7B-9BC8-746DCF18604F}" type="presOf" srcId="{045FA590-FB1C-4D71-AA21-B492BE0503F6}" destId="{5752C5FA-20F7-4989-B91E-EC1F2DD52A75}" srcOrd="0" destOrd="0" presId="urn:microsoft.com/office/officeart/2008/layout/LinedList"/>
    <dgm:cxn modelId="{D522635B-E8CF-474A-9DDA-093B13EBE158}" type="presOf" srcId="{6B7D16A6-67F8-4B4C-8318-789B2BDFF090}" destId="{AE029D00-A085-46FF-BA70-7F8A1DB36440}" srcOrd="0" destOrd="0" presId="urn:microsoft.com/office/officeart/2008/layout/LinedList"/>
    <dgm:cxn modelId="{5324F775-3FB0-4458-81F3-B737F1517013}" type="presOf" srcId="{B2941063-1E7A-4C66-BF06-0B5D0C0934B1}" destId="{CC7FF2FA-C6BE-40D1-8A16-8A74FCA76B9A}" srcOrd="0" destOrd="0" presId="urn:microsoft.com/office/officeart/2008/layout/LinedList"/>
    <dgm:cxn modelId="{1B039157-FB75-46FB-9D78-6D17AB4F0974}" type="presOf" srcId="{0F58BD64-60E0-4BDE-8318-6138875ED380}" destId="{14D42DF8-9AC4-475D-842A-1592EDF7A8B3}" srcOrd="0" destOrd="0" presId="urn:microsoft.com/office/officeart/2008/layout/LinedList"/>
    <dgm:cxn modelId="{31706084-9C30-42AD-8C04-39D914673B2C}" type="presOf" srcId="{8DDD1F29-6C63-435A-8F5E-9FC0D30F9F31}" destId="{F9C107D0-1703-47C9-92E2-96FB48800BB2}" srcOrd="0" destOrd="0" presId="urn:microsoft.com/office/officeart/2008/layout/LinedList"/>
    <dgm:cxn modelId="{E69279A2-C518-46CB-A795-6775198CEE1C}" srcId="{8DDD1F29-6C63-435A-8F5E-9FC0D30F9F31}" destId="{6B7D16A6-67F8-4B4C-8318-789B2BDFF090}" srcOrd="1" destOrd="0" parTransId="{53165ECB-4166-40D9-9749-1C84C0C9BC88}" sibTransId="{427B5A0D-EA4F-4B11-A4B1-89EFBB2BD120}"/>
    <dgm:cxn modelId="{3FB747F6-C086-4FE0-A129-82F0F589FFB5}" type="presParOf" srcId="{14D42DF8-9AC4-475D-842A-1592EDF7A8B3}" destId="{EBC73D65-CE3D-4D39-ABC2-BB95D1CF0F96}" srcOrd="0" destOrd="0" presId="urn:microsoft.com/office/officeart/2008/layout/LinedList"/>
    <dgm:cxn modelId="{34BDCDCB-7926-4920-9902-BCBDCFBC8089}" type="presParOf" srcId="{14D42DF8-9AC4-475D-842A-1592EDF7A8B3}" destId="{43171286-DFAD-423D-A886-72B473D0CCC6}" srcOrd="1" destOrd="0" presId="urn:microsoft.com/office/officeart/2008/layout/LinedList"/>
    <dgm:cxn modelId="{D3F78BA1-4A6F-433D-80B0-FE93F0CE9C20}" type="presParOf" srcId="{43171286-DFAD-423D-A886-72B473D0CCC6}" destId="{F9C107D0-1703-47C9-92E2-96FB48800BB2}" srcOrd="0" destOrd="0" presId="urn:microsoft.com/office/officeart/2008/layout/LinedList"/>
    <dgm:cxn modelId="{7BA17D84-C6A5-4F20-A5D8-9EC6D3B82E4B}" type="presParOf" srcId="{43171286-DFAD-423D-A886-72B473D0CCC6}" destId="{54B82E0F-1BE5-4B4A-88AA-1CD74492CA75}" srcOrd="1" destOrd="0" presId="urn:microsoft.com/office/officeart/2008/layout/LinedList"/>
    <dgm:cxn modelId="{6C92A6E6-95F5-406D-B377-7A6DA5017413}" type="presParOf" srcId="{54B82E0F-1BE5-4B4A-88AA-1CD74492CA75}" destId="{E4D8F60A-8C71-404E-A5E0-1F9C427FED31}" srcOrd="0" destOrd="0" presId="urn:microsoft.com/office/officeart/2008/layout/LinedList"/>
    <dgm:cxn modelId="{2B1D118B-02AD-46E1-9A9D-90EBDA2340FD}" type="presParOf" srcId="{54B82E0F-1BE5-4B4A-88AA-1CD74492CA75}" destId="{E9C2E69C-FEF6-4FEA-B530-245720B82F53}" srcOrd="1" destOrd="0" presId="urn:microsoft.com/office/officeart/2008/layout/LinedList"/>
    <dgm:cxn modelId="{EADAA363-B592-4DD3-8774-E6EECBD788AB}" type="presParOf" srcId="{E9C2E69C-FEF6-4FEA-B530-245720B82F53}" destId="{151ECE90-26AF-45F4-AF63-E96632398B13}" srcOrd="0" destOrd="0" presId="urn:microsoft.com/office/officeart/2008/layout/LinedList"/>
    <dgm:cxn modelId="{2A060EDB-37BD-482A-A8AB-CA813AE421A3}" type="presParOf" srcId="{E9C2E69C-FEF6-4FEA-B530-245720B82F53}" destId="{CC7FF2FA-C6BE-40D1-8A16-8A74FCA76B9A}" srcOrd="1" destOrd="0" presId="urn:microsoft.com/office/officeart/2008/layout/LinedList"/>
    <dgm:cxn modelId="{3E82638A-9AF5-4FE6-92C4-A9B24F13402E}" type="presParOf" srcId="{E9C2E69C-FEF6-4FEA-B530-245720B82F53}" destId="{B9F5CBE5-EBE8-4C21-9355-6C8475EE0B7D}" srcOrd="2" destOrd="0" presId="urn:microsoft.com/office/officeart/2008/layout/LinedList"/>
    <dgm:cxn modelId="{0B7B43D3-4BDE-482E-A7D1-9FCEEFE415FA}" type="presParOf" srcId="{54B82E0F-1BE5-4B4A-88AA-1CD74492CA75}" destId="{C947B3DD-C289-4157-B235-1F9CBBCEA84D}" srcOrd="2" destOrd="0" presId="urn:microsoft.com/office/officeart/2008/layout/LinedList"/>
    <dgm:cxn modelId="{5EEB8075-24CE-4C73-A17B-00A00A6D1DBD}" type="presParOf" srcId="{54B82E0F-1BE5-4B4A-88AA-1CD74492CA75}" destId="{E474CAB5-F400-4C52-A8A6-C7A1601E1ED2}" srcOrd="3" destOrd="0" presId="urn:microsoft.com/office/officeart/2008/layout/LinedList"/>
    <dgm:cxn modelId="{7DBDBB58-6689-4A6E-8F56-DD35D597C3DB}" type="presParOf" srcId="{54B82E0F-1BE5-4B4A-88AA-1CD74492CA75}" destId="{0C466C20-0EBD-48BC-AFE9-1F75F25883A9}" srcOrd="4" destOrd="0" presId="urn:microsoft.com/office/officeart/2008/layout/LinedList"/>
    <dgm:cxn modelId="{CB674C8D-5A6B-4A06-9B31-174F799DCA6C}" type="presParOf" srcId="{0C466C20-0EBD-48BC-AFE9-1F75F25883A9}" destId="{72C25DE2-9EC6-4D11-857C-4194BD48B7DF}" srcOrd="0" destOrd="0" presId="urn:microsoft.com/office/officeart/2008/layout/LinedList"/>
    <dgm:cxn modelId="{93C0B1EC-770D-463A-936A-675C9F1CF20A}" type="presParOf" srcId="{0C466C20-0EBD-48BC-AFE9-1F75F25883A9}" destId="{AE029D00-A085-46FF-BA70-7F8A1DB36440}" srcOrd="1" destOrd="0" presId="urn:microsoft.com/office/officeart/2008/layout/LinedList"/>
    <dgm:cxn modelId="{EDAAC0CA-1CDD-4E23-AD9B-6A88E7386AA8}" type="presParOf" srcId="{0C466C20-0EBD-48BC-AFE9-1F75F25883A9}" destId="{982C705F-1A40-4BF3-A299-625F5CA0559B}" srcOrd="2" destOrd="0" presId="urn:microsoft.com/office/officeart/2008/layout/LinedList"/>
    <dgm:cxn modelId="{DBB468A9-8D2C-4A8C-A3FB-3172EB07BBE9}" type="presParOf" srcId="{54B82E0F-1BE5-4B4A-88AA-1CD74492CA75}" destId="{5EEEA9A8-8D8D-4FDB-A65D-9B0C148E7365}" srcOrd="5" destOrd="0" presId="urn:microsoft.com/office/officeart/2008/layout/LinedList"/>
    <dgm:cxn modelId="{94ACC8B3-4788-44AD-BC64-2ED8A047DF1E}" type="presParOf" srcId="{54B82E0F-1BE5-4B4A-88AA-1CD74492CA75}" destId="{D5E2386D-F975-4691-A172-355FA23CAB79}" srcOrd="6" destOrd="0" presId="urn:microsoft.com/office/officeart/2008/layout/LinedList"/>
    <dgm:cxn modelId="{CAD3EC56-8393-4814-9BC4-566D50A28047}" type="presParOf" srcId="{54B82E0F-1BE5-4B4A-88AA-1CD74492CA75}" destId="{28F4404D-884F-4378-8864-8BB0EBEF29F4}" srcOrd="7" destOrd="0" presId="urn:microsoft.com/office/officeart/2008/layout/LinedList"/>
    <dgm:cxn modelId="{7577E047-C358-4A58-831D-9FEDBF437C24}" type="presParOf" srcId="{28F4404D-884F-4378-8864-8BB0EBEF29F4}" destId="{9F98B8A0-ECA9-4FD9-A08D-CF3EE7253F08}" srcOrd="0" destOrd="0" presId="urn:microsoft.com/office/officeart/2008/layout/LinedList"/>
    <dgm:cxn modelId="{30230BE2-003E-4E61-ADD5-EE3830017555}" type="presParOf" srcId="{28F4404D-884F-4378-8864-8BB0EBEF29F4}" destId="{5752C5FA-20F7-4989-B91E-EC1F2DD52A75}" srcOrd="1" destOrd="0" presId="urn:microsoft.com/office/officeart/2008/layout/LinedList"/>
    <dgm:cxn modelId="{BDA51519-1DFC-4538-8FE7-C118211ED006}" type="presParOf" srcId="{28F4404D-884F-4378-8864-8BB0EBEF29F4}" destId="{15F60EEE-20E2-4993-B001-B443862C2690}" srcOrd="2" destOrd="0" presId="urn:microsoft.com/office/officeart/2008/layout/LinedList"/>
    <dgm:cxn modelId="{EDB35DEB-7886-4816-9C9B-4019C5911759}" type="presParOf" srcId="{54B82E0F-1BE5-4B4A-88AA-1CD74492CA75}" destId="{B3458245-E801-4E72-AE4E-9DCAB81B7CA7}" srcOrd="8" destOrd="0" presId="urn:microsoft.com/office/officeart/2008/layout/LinedList"/>
    <dgm:cxn modelId="{B5A16D5A-9443-48D1-9CA6-B45378D447B6}" type="presParOf" srcId="{54B82E0F-1BE5-4B4A-88AA-1CD74492CA75}" destId="{4D7C1BA1-F216-4B1D-B9A6-082865FF9A47}" srcOrd="9"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7FF43B-3847-4261-90D1-B684DB651FB4}">
      <dsp:nvSpPr>
        <dsp:cNvPr id="0" name=""/>
        <dsp:cNvSpPr/>
      </dsp:nvSpPr>
      <dsp:spPr>
        <a:xfrm>
          <a:off x="0" y="1541"/>
          <a:ext cx="11663085" cy="65664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95C258-B142-4097-B102-B28E343A5C47}">
      <dsp:nvSpPr>
        <dsp:cNvPr id="0" name=""/>
        <dsp:cNvSpPr/>
      </dsp:nvSpPr>
      <dsp:spPr>
        <a:xfrm>
          <a:off x="198633" y="149285"/>
          <a:ext cx="361152" cy="3611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A21DF9-BB48-4D75-BB58-1322A92725E6}">
      <dsp:nvSpPr>
        <dsp:cNvPr id="0" name=""/>
        <dsp:cNvSpPr/>
      </dsp:nvSpPr>
      <dsp:spPr>
        <a:xfrm>
          <a:off x="758420" y="1541"/>
          <a:ext cx="10904664" cy="656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494" tIns="69494" rIns="69494" bIns="69494" numCol="1" spcCol="1270" anchor="ctr" anchorCtr="0">
          <a:noAutofit/>
        </a:bodyPr>
        <a:lstStyle/>
        <a:p>
          <a:pPr marL="0" lvl="0" indent="0" algn="l" defTabSz="800100">
            <a:lnSpc>
              <a:spcPct val="90000"/>
            </a:lnSpc>
            <a:spcBef>
              <a:spcPct val="0"/>
            </a:spcBef>
            <a:spcAft>
              <a:spcPct val="35000"/>
            </a:spcAft>
            <a:buNone/>
          </a:pPr>
          <a:r>
            <a:rPr lang="en-GB" sz="1800" kern="1200"/>
            <a:t>Alzheimer's disease is the most common type of dementia, accounting for 60-70% of cases. </a:t>
          </a:r>
          <a:endParaRPr lang="en-US" sz="1800" kern="1200"/>
        </a:p>
      </dsp:txBody>
      <dsp:txXfrm>
        <a:off x="758420" y="1541"/>
        <a:ext cx="10904664" cy="656640"/>
      </dsp:txXfrm>
    </dsp:sp>
    <dsp:sp modelId="{E51BB4ED-F962-4FFD-925F-11CB51D1556C}">
      <dsp:nvSpPr>
        <dsp:cNvPr id="0" name=""/>
        <dsp:cNvSpPr/>
      </dsp:nvSpPr>
      <dsp:spPr>
        <a:xfrm>
          <a:off x="0" y="822342"/>
          <a:ext cx="11663085" cy="65664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724008-E376-44C4-A276-F2D2B49CAFF3}">
      <dsp:nvSpPr>
        <dsp:cNvPr id="0" name=""/>
        <dsp:cNvSpPr/>
      </dsp:nvSpPr>
      <dsp:spPr>
        <a:xfrm>
          <a:off x="198633" y="970086"/>
          <a:ext cx="361152" cy="3611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5997E3-8621-4065-96C6-2825D6042C50}">
      <dsp:nvSpPr>
        <dsp:cNvPr id="0" name=""/>
        <dsp:cNvSpPr/>
      </dsp:nvSpPr>
      <dsp:spPr>
        <a:xfrm>
          <a:off x="758420" y="822342"/>
          <a:ext cx="10904664" cy="656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494" tIns="69494" rIns="69494" bIns="69494" numCol="1" spcCol="1270" anchor="ctr" anchorCtr="0">
          <a:noAutofit/>
        </a:bodyPr>
        <a:lstStyle/>
        <a:p>
          <a:pPr marL="0" lvl="0" indent="0" algn="l" defTabSz="800100">
            <a:lnSpc>
              <a:spcPct val="90000"/>
            </a:lnSpc>
            <a:spcBef>
              <a:spcPct val="0"/>
            </a:spcBef>
            <a:spcAft>
              <a:spcPct val="35000"/>
            </a:spcAft>
            <a:buNone/>
          </a:pPr>
          <a:r>
            <a:rPr lang="en-GB" sz="1800" kern="1200"/>
            <a:t>It is marked by: Plaques and Tangles: Protein build-ups in the brain that disrupt cell function.</a:t>
          </a:r>
          <a:endParaRPr lang="en-US" sz="1800" kern="1200"/>
        </a:p>
      </dsp:txBody>
      <dsp:txXfrm>
        <a:off x="758420" y="822342"/>
        <a:ext cx="10904664" cy="656640"/>
      </dsp:txXfrm>
    </dsp:sp>
    <dsp:sp modelId="{C8E408C7-6E4C-4756-B134-8D7826B406A1}">
      <dsp:nvSpPr>
        <dsp:cNvPr id="0" name=""/>
        <dsp:cNvSpPr/>
      </dsp:nvSpPr>
      <dsp:spPr>
        <a:xfrm>
          <a:off x="0" y="1643143"/>
          <a:ext cx="11663085" cy="65664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4F7887-CD52-427E-96E3-8FDE4B973608}">
      <dsp:nvSpPr>
        <dsp:cNvPr id="0" name=""/>
        <dsp:cNvSpPr/>
      </dsp:nvSpPr>
      <dsp:spPr>
        <a:xfrm>
          <a:off x="198633" y="1790887"/>
          <a:ext cx="361152" cy="3611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571A90-7BB1-43AB-909D-1712362D721F}">
      <dsp:nvSpPr>
        <dsp:cNvPr id="0" name=""/>
        <dsp:cNvSpPr/>
      </dsp:nvSpPr>
      <dsp:spPr>
        <a:xfrm>
          <a:off x="758420" y="1643143"/>
          <a:ext cx="10904664" cy="656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494" tIns="69494" rIns="69494" bIns="69494" numCol="1" spcCol="1270" anchor="ctr" anchorCtr="0">
          <a:noAutofit/>
        </a:bodyPr>
        <a:lstStyle/>
        <a:p>
          <a:pPr marL="0" lvl="0" indent="0" algn="l" defTabSz="800100">
            <a:lnSpc>
              <a:spcPct val="90000"/>
            </a:lnSpc>
            <a:spcBef>
              <a:spcPct val="0"/>
            </a:spcBef>
            <a:spcAft>
              <a:spcPct val="35000"/>
            </a:spcAft>
            <a:buNone/>
          </a:pPr>
          <a:r>
            <a:rPr lang="en-GB" sz="1800" kern="1200"/>
            <a:t>Early Symptoms: Memory lapses, confusion, and changes in mood.</a:t>
          </a:r>
          <a:endParaRPr lang="en-US" sz="1800" kern="1200"/>
        </a:p>
      </dsp:txBody>
      <dsp:txXfrm>
        <a:off x="758420" y="1643143"/>
        <a:ext cx="10904664" cy="656640"/>
      </dsp:txXfrm>
    </dsp:sp>
    <dsp:sp modelId="{A45505A4-C46E-4FEC-AF16-2FAB9906BFC6}">
      <dsp:nvSpPr>
        <dsp:cNvPr id="0" name=""/>
        <dsp:cNvSpPr/>
      </dsp:nvSpPr>
      <dsp:spPr>
        <a:xfrm>
          <a:off x="0" y="2463944"/>
          <a:ext cx="11663085" cy="65664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866795-7CD3-47A7-9F25-EB5DAD8FEB4B}">
      <dsp:nvSpPr>
        <dsp:cNvPr id="0" name=""/>
        <dsp:cNvSpPr/>
      </dsp:nvSpPr>
      <dsp:spPr>
        <a:xfrm>
          <a:off x="198633" y="2611688"/>
          <a:ext cx="361152" cy="36115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48BFF6-645B-46A6-9720-BC8DEAA35C3C}">
      <dsp:nvSpPr>
        <dsp:cNvPr id="0" name=""/>
        <dsp:cNvSpPr/>
      </dsp:nvSpPr>
      <dsp:spPr>
        <a:xfrm>
          <a:off x="758420" y="2463944"/>
          <a:ext cx="10904664" cy="656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494" tIns="69494" rIns="69494" bIns="69494" numCol="1" spcCol="1270" anchor="ctr" anchorCtr="0">
          <a:noAutofit/>
        </a:bodyPr>
        <a:lstStyle/>
        <a:p>
          <a:pPr marL="0" lvl="0" indent="0" algn="l" defTabSz="800100">
            <a:lnSpc>
              <a:spcPct val="90000"/>
            </a:lnSpc>
            <a:spcBef>
              <a:spcPct val="0"/>
            </a:spcBef>
            <a:spcAft>
              <a:spcPct val="35000"/>
            </a:spcAft>
            <a:buNone/>
          </a:pPr>
          <a:r>
            <a:rPr lang="en-GB" sz="1800" kern="1200"/>
            <a:t>Progression: Symptoms worsen; increasing disorientation, language problems, and behavioural changes.</a:t>
          </a:r>
          <a:endParaRPr lang="en-US" sz="1800" kern="1200"/>
        </a:p>
      </dsp:txBody>
      <dsp:txXfrm>
        <a:off x="758420" y="2463944"/>
        <a:ext cx="10904664" cy="656640"/>
      </dsp:txXfrm>
    </dsp:sp>
    <dsp:sp modelId="{2AC1909D-C681-4526-A1B2-E8C15A469B2A}">
      <dsp:nvSpPr>
        <dsp:cNvPr id="0" name=""/>
        <dsp:cNvSpPr/>
      </dsp:nvSpPr>
      <dsp:spPr>
        <a:xfrm>
          <a:off x="0" y="3284745"/>
          <a:ext cx="11663085" cy="65664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3757F9-AD7B-4539-A912-45955D62F0F9}">
      <dsp:nvSpPr>
        <dsp:cNvPr id="0" name=""/>
        <dsp:cNvSpPr/>
      </dsp:nvSpPr>
      <dsp:spPr>
        <a:xfrm>
          <a:off x="198633" y="3432489"/>
          <a:ext cx="361152" cy="36115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33911F-0DBB-4E1D-8FF3-E796566185B7}">
      <dsp:nvSpPr>
        <dsp:cNvPr id="0" name=""/>
        <dsp:cNvSpPr/>
      </dsp:nvSpPr>
      <dsp:spPr>
        <a:xfrm>
          <a:off x="758420" y="3284745"/>
          <a:ext cx="10904664" cy="656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494" tIns="69494" rIns="69494" bIns="69494" numCol="1" spcCol="1270" anchor="ctr" anchorCtr="0">
          <a:noAutofit/>
        </a:bodyPr>
        <a:lstStyle/>
        <a:p>
          <a:pPr marL="0" lvl="0" indent="0" algn="l" defTabSz="800100">
            <a:lnSpc>
              <a:spcPct val="90000"/>
            </a:lnSpc>
            <a:spcBef>
              <a:spcPct val="0"/>
            </a:spcBef>
            <a:spcAft>
              <a:spcPct val="35000"/>
            </a:spcAft>
            <a:buNone/>
          </a:pPr>
          <a:r>
            <a:rPr lang="en-GB" sz="1800" kern="1200"/>
            <a:t>Advanced Stages: Severe memory loss, physical decline, and dependency on care. </a:t>
          </a:r>
          <a:endParaRPr lang="en-US" sz="1800" kern="1200"/>
        </a:p>
      </dsp:txBody>
      <dsp:txXfrm>
        <a:off x="758420" y="3284745"/>
        <a:ext cx="10904664" cy="656640"/>
      </dsp:txXfrm>
    </dsp:sp>
    <dsp:sp modelId="{E111CD62-AF95-48A4-B467-5A1DA1FB018F}">
      <dsp:nvSpPr>
        <dsp:cNvPr id="0" name=""/>
        <dsp:cNvSpPr/>
      </dsp:nvSpPr>
      <dsp:spPr>
        <a:xfrm>
          <a:off x="0" y="4105546"/>
          <a:ext cx="11663085" cy="65664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E81255-59FC-46F6-B123-5527E70933CF}">
      <dsp:nvSpPr>
        <dsp:cNvPr id="0" name=""/>
        <dsp:cNvSpPr/>
      </dsp:nvSpPr>
      <dsp:spPr>
        <a:xfrm>
          <a:off x="198633" y="4253290"/>
          <a:ext cx="361152" cy="36115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D34A3A-0BCA-4678-8BB3-43BC9020973B}">
      <dsp:nvSpPr>
        <dsp:cNvPr id="0" name=""/>
        <dsp:cNvSpPr/>
      </dsp:nvSpPr>
      <dsp:spPr>
        <a:xfrm>
          <a:off x="758420" y="4105546"/>
          <a:ext cx="10904664" cy="656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494" tIns="69494" rIns="69494" bIns="69494" numCol="1" spcCol="1270" anchor="ctr" anchorCtr="0">
          <a:noAutofit/>
        </a:bodyPr>
        <a:lstStyle/>
        <a:p>
          <a:pPr marL="0" lvl="0" indent="0" algn="l" defTabSz="800100">
            <a:lnSpc>
              <a:spcPct val="90000"/>
            </a:lnSpc>
            <a:spcBef>
              <a:spcPct val="0"/>
            </a:spcBef>
            <a:spcAft>
              <a:spcPct val="35000"/>
            </a:spcAft>
            <a:buNone/>
          </a:pPr>
          <a:r>
            <a:rPr lang="en-GB" sz="1800" kern="1200"/>
            <a:t>Risk Factors: Age, family history, previous severe head injuries, lifestyle factors like heart health, and genetic predispositions such as Down's Syndrome.</a:t>
          </a:r>
          <a:endParaRPr lang="en-US" sz="1800" kern="1200"/>
        </a:p>
      </dsp:txBody>
      <dsp:txXfrm>
        <a:off x="758420" y="4105546"/>
        <a:ext cx="10904664" cy="6566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F2A2D1-CB6C-4F97-B7EE-6EF6E0A99702}">
      <dsp:nvSpPr>
        <dsp:cNvPr id="0" name=""/>
        <dsp:cNvSpPr/>
      </dsp:nvSpPr>
      <dsp:spPr>
        <a:xfrm>
          <a:off x="0" y="3767"/>
          <a:ext cx="11946194" cy="80253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EDDE36-5958-4881-A4F6-67984A9843C7}">
      <dsp:nvSpPr>
        <dsp:cNvPr id="0" name=""/>
        <dsp:cNvSpPr/>
      </dsp:nvSpPr>
      <dsp:spPr>
        <a:xfrm>
          <a:off x="242765" y="184337"/>
          <a:ext cx="441392" cy="4413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C3D253-E30D-4393-B681-AD440A426E18}">
      <dsp:nvSpPr>
        <dsp:cNvPr id="0" name=""/>
        <dsp:cNvSpPr/>
      </dsp:nvSpPr>
      <dsp:spPr>
        <a:xfrm>
          <a:off x="926923" y="3767"/>
          <a:ext cx="11019270" cy="8025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35" tIns="84935" rIns="84935" bIns="84935" numCol="1" spcCol="1270" anchor="ctr" anchorCtr="0">
          <a:noAutofit/>
        </a:bodyPr>
        <a:lstStyle/>
        <a:p>
          <a:pPr marL="0" lvl="0" indent="0" algn="l" defTabSz="1244600">
            <a:lnSpc>
              <a:spcPct val="90000"/>
            </a:lnSpc>
            <a:spcBef>
              <a:spcPct val="0"/>
            </a:spcBef>
            <a:spcAft>
              <a:spcPct val="35000"/>
            </a:spcAft>
            <a:buNone/>
          </a:pPr>
          <a:r>
            <a:rPr lang="en-GB" sz="2800" b="1" kern="1200" dirty="0"/>
            <a:t>Medical Treatments</a:t>
          </a:r>
          <a:endParaRPr lang="en-US" sz="2800" kern="1200" dirty="0"/>
        </a:p>
      </dsp:txBody>
      <dsp:txXfrm>
        <a:off x="926923" y="3767"/>
        <a:ext cx="11019270" cy="802531"/>
      </dsp:txXfrm>
    </dsp:sp>
    <dsp:sp modelId="{F132FB99-E914-4DAB-A2AA-9366853507DD}">
      <dsp:nvSpPr>
        <dsp:cNvPr id="0" name=""/>
        <dsp:cNvSpPr/>
      </dsp:nvSpPr>
      <dsp:spPr>
        <a:xfrm>
          <a:off x="0" y="1006931"/>
          <a:ext cx="11946194" cy="80253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461311-D830-4E4C-AD7A-F0CBE3291135}">
      <dsp:nvSpPr>
        <dsp:cNvPr id="0" name=""/>
        <dsp:cNvSpPr/>
      </dsp:nvSpPr>
      <dsp:spPr>
        <a:xfrm>
          <a:off x="242765" y="1187501"/>
          <a:ext cx="441392" cy="4413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0533A7-5642-4EDF-930C-1A6ABB260DF4}">
      <dsp:nvSpPr>
        <dsp:cNvPr id="0" name=""/>
        <dsp:cNvSpPr/>
      </dsp:nvSpPr>
      <dsp:spPr>
        <a:xfrm>
          <a:off x="926923" y="1006931"/>
          <a:ext cx="11019270" cy="8025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35" tIns="84935" rIns="84935" bIns="84935" numCol="1" spcCol="1270" anchor="ctr" anchorCtr="0">
          <a:noAutofit/>
        </a:bodyPr>
        <a:lstStyle/>
        <a:p>
          <a:pPr marL="0" lvl="0" indent="0" algn="l" defTabSz="889000">
            <a:lnSpc>
              <a:spcPct val="90000"/>
            </a:lnSpc>
            <a:spcBef>
              <a:spcPct val="0"/>
            </a:spcBef>
            <a:spcAft>
              <a:spcPct val="35000"/>
            </a:spcAft>
            <a:buNone/>
          </a:pPr>
          <a:r>
            <a:rPr lang="en-GB" sz="2000" kern="1200" dirty="0"/>
            <a:t>Acetylcholinesterase Inhibitors: Enhance communication between nerve cells.</a:t>
          </a:r>
          <a:endParaRPr lang="en-US" sz="2000" kern="1200" dirty="0"/>
        </a:p>
      </dsp:txBody>
      <dsp:txXfrm>
        <a:off x="926923" y="1006931"/>
        <a:ext cx="11019270" cy="802531"/>
      </dsp:txXfrm>
    </dsp:sp>
    <dsp:sp modelId="{4BA6C1B3-22EE-4EDE-B9E1-785141E9658E}">
      <dsp:nvSpPr>
        <dsp:cNvPr id="0" name=""/>
        <dsp:cNvSpPr/>
      </dsp:nvSpPr>
      <dsp:spPr>
        <a:xfrm>
          <a:off x="0" y="2010095"/>
          <a:ext cx="11946194" cy="80253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0C7568-F157-4F8B-B0B8-0E386582F38F}">
      <dsp:nvSpPr>
        <dsp:cNvPr id="0" name=""/>
        <dsp:cNvSpPr/>
      </dsp:nvSpPr>
      <dsp:spPr>
        <a:xfrm>
          <a:off x="242765" y="2190664"/>
          <a:ext cx="441392" cy="44139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BF6C0E-F4DA-420D-B437-B219A94555C4}">
      <dsp:nvSpPr>
        <dsp:cNvPr id="0" name=""/>
        <dsp:cNvSpPr/>
      </dsp:nvSpPr>
      <dsp:spPr>
        <a:xfrm>
          <a:off x="926923" y="2010095"/>
          <a:ext cx="11019270" cy="8025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35" tIns="84935" rIns="84935" bIns="84935" numCol="1" spcCol="1270" anchor="ctr" anchorCtr="0">
          <a:noAutofit/>
        </a:bodyPr>
        <a:lstStyle/>
        <a:p>
          <a:pPr marL="0" lvl="0" indent="0" algn="l" defTabSz="889000">
            <a:lnSpc>
              <a:spcPct val="90000"/>
            </a:lnSpc>
            <a:spcBef>
              <a:spcPct val="0"/>
            </a:spcBef>
            <a:spcAft>
              <a:spcPct val="35000"/>
            </a:spcAft>
            <a:buNone/>
          </a:pPr>
          <a:r>
            <a:rPr lang="en-GB" sz="2000" kern="1200" dirty="0"/>
            <a:t>Memantine: Modulates the effects of glutamate in the brain to slow symptom progression.</a:t>
          </a:r>
          <a:endParaRPr lang="en-US" sz="2000" kern="1200" dirty="0"/>
        </a:p>
      </dsp:txBody>
      <dsp:txXfrm>
        <a:off x="926923" y="2010095"/>
        <a:ext cx="11019270" cy="802531"/>
      </dsp:txXfrm>
    </dsp:sp>
    <dsp:sp modelId="{DCE47AC2-1AEE-4D60-9FF6-873A1A08D0FA}">
      <dsp:nvSpPr>
        <dsp:cNvPr id="0" name=""/>
        <dsp:cNvSpPr/>
      </dsp:nvSpPr>
      <dsp:spPr>
        <a:xfrm>
          <a:off x="0" y="3013259"/>
          <a:ext cx="11946194" cy="80253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8AD5CF-9108-43DA-BB62-95CB4C1B3F10}">
      <dsp:nvSpPr>
        <dsp:cNvPr id="0" name=""/>
        <dsp:cNvSpPr/>
      </dsp:nvSpPr>
      <dsp:spPr>
        <a:xfrm>
          <a:off x="242765" y="3193828"/>
          <a:ext cx="441392" cy="44139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A20C60-7659-42AF-8B2E-3C903F37E981}">
      <dsp:nvSpPr>
        <dsp:cNvPr id="0" name=""/>
        <dsp:cNvSpPr/>
      </dsp:nvSpPr>
      <dsp:spPr>
        <a:xfrm>
          <a:off x="926923" y="3013259"/>
          <a:ext cx="11019270" cy="8025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35" tIns="84935" rIns="84935" bIns="84935" numCol="1" spcCol="1270" anchor="ctr" anchorCtr="0">
          <a:noAutofit/>
        </a:bodyPr>
        <a:lstStyle/>
        <a:p>
          <a:pPr marL="0" lvl="0" indent="0" algn="l" defTabSz="889000">
            <a:lnSpc>
              <a:spcPct val="90000"/>
            </a:lnSpc>
            <a:spcBef>
              <a:spcPct val="0"/>
            </a:spcBef>
            <a:spcAft>
              <a:spcPct val="35000"/>
            </a:spcAft>
            <a:buNone/>
          </a:pPr>
          <a:r>
            <a:rPr lang="en-GB" sz="2000" kern="1200" dirty="0"/>
            <a:t>Medicines to treat challenging behaviour-In the later stages of dementia, a significant number of people will develop what's known as behavioural and psychological symptoms of dementia (BPSD)</a:t>
          </a:r>
          <a:endParaRPr lang="en-US" sz="2000" kern="1200" dirty="0"/>
        </a:p>
      </dsp:txBody>
      <dsp:txXfrm>
        <a:off x="926923" y="3013259"/>
        <a:ext cx="11019270" cy="802531"/>
      </dsp:txXfrm>
    </dsp:sp>
    <dsp:sp modelId="{1B989E9C-62AA-4584-BE10-640EE96FE0E9}">
      <dsp:nvSpPr>
        <dsp:cNvPr id="0" name=""/>
        <dsp:cNvSpPr/>
      </dsp:nvSpPr>
      <dsp:spPr>
        <a:xfrm>
          <a:off x="0" y="4016423"/>
          <a:ext cx="11946194" cy="80253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E4EBD1-5472-47FE-8CFB-26F1F83C78E6}">
      <dsp:nvSpPr>
        <dsp:cNvPr id="0" name=""/>
        <dsp:cNvSpPr/>
      </dsp:nvSpPr>
      <dsp:spPr>
        <a:xfrm>
          <a:off x="242765" y="4196992"/>
          <a:ext cx="441392" cy="44139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47B600-1131-44C9-92A0-04E9E155FE1E}">
      <dsp:nvSpPr>
        <dsp:cNvPr id="0" name=""/>
        <dsp:cNvSpPr/>
      </dsp:nvSpPr>
      <dsp:spPr>
        <a:xfrm>
          <a:off x="926923" y="4016423"/>
          <a:ext cx="11019270" cy="8025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35" tIns="84935" rIns="84935" bIns="84935" numCol="1" spcCol="1270" anchor="ctr" anchorCtr="0">
          <a:noAutofit/>
        </a:bodyPr>
        <a:lstStyle/>
        <a:p>
          <a:pPr marL="0" lvl="0" indent="0" algn="l" defTabSz="889000">
            <a:lnSpc>
              <a:spcPct val="90000"/>
            </a:lnSpc>
            <a:spcBef>
              <a:spcPct val="0"/>
            </a:spcBef>
            <a:spcAft>
              <a:spcPct val="35000"/>
            </a:spcAft>
            <a:buNone/>
          </a:pPr>
          <a:r>
            <a:rPr lang="en-GB" sz="2000" kern="1200" dirty="0"/>
            <a:t>Antidepressants-may sometimes be given if depression is suspected as an underlying cause of anxiety</a:t>
          </a:r>
          <a:endParaRPr lang="en-US" sz="2000" kern="1200" dirty="0"/>
        </a:p>
      </dsp:txBody>
      <dsp:txXfrm>
        <a:off x="926923" y="4016423"/>
        <a:ext cx="11019270" cy="8025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0E4ADA-A881-4B99-8358-C2A2D7B03957}">
      <dsp:nvSpPr>
        <dsp:cNvPr id="0" name=""/>
        <dsp:cNvSpPr/>
      </dsp:nvSpPr>
      <dsp:spPr>
        <a:xfrm>
          <a:off x="0" y="14719"/>
          <a:ext cx="11481847" cy="1216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dirty="0"/>
            <a:t>Non-Medical Treatments Include…</a:t>
          </a:r>
          <a:endParaRPr lang="en-US" sz="2800" kern="1200" dirty="0"/>
        </a:p>
      </dsp:txBody>
      <dsp:txXfrm>
        <a:off x="59399" y="74118"/>
        <a:ext cx="11363049" cy="1098002"/>
      </dsp:txXfrm>
    </dsp:sp>
    <dsp:sp modelId="{A0FD9162-A62D-4E11-8CAD-34B80C5136F4}">
      <dsp:nvSpPr>
        <dsp:cNvPr id="0" name=""/>
        <dsp:cNvSpPr/>
      </dsp:nvSpPr>
      <dsp:spPr>
        <a:xfrm>
          <a:off x="0" y="1231519"/>
          <a:ext cx="11481847" cy="3094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4549" tIns="30480" rIns="170688" bIns="30480" numCol="1" spcCol="1270" anchor="t" anchorCtr="0">
          <a:noAutofit/>
        </a:bodyPr>
        <a:lstStyle/>
        <a:p>
          <a:pPr marL="228600" lvl="1" indent="-228600" algn="l" defTabSz="1066800">
            <a:lnSpc>
              <a:spcPct val="90000"/>
            </a:lnSpc>
            <a:spcBef>
              <a:spcPct val="0"/>
            </a:spcBef>
            <a:spcAft>
              <a:spcPct val="20000"/>
            </a:spcAft>
            <a:buChar char="•"/>
          </a:pPr>
          <a:r>
            <a:rPr lang="en-GB" sz="2400" kern="1200" dirty="0"/>
            <a:t>Cognitive Stimulation Therapy: Group activities aimed at improving cognitive functions.</a:t>
          </a:r>
          <a:endParaRPr lang="en-US" sz="2400" kern="1200" dirty="0"/>
        </a:p>
        <a:p>
          <a:pPr marL="228600" lvl="1" indent="-228600" algn="l" defTabSz="1066800">
            <a:lnSpc>
              <a:spcPct val="90000"/>
            </a:lnSpc>
            <a:spcBef>
              <a:spcPct val="0"/>
            </a:spcBef>
            <a:spcAft>
              <a:spcPct val="20000"/>
            </a:spcAft>
            <a:buChar char="•"/>
          </a:pPr>
          <a:endParaRPr lang="en-US" sz="2400" kern="1200" dirty="0"/>
        </a:p>
        <a:p>
          <a:pPr marL="228600" lvl="1" indent="-228600" algn="l" defTabSz="1066800">
            <a:lnSpc>
              <a:spcPct val="90000"/>
            </a:lnSpc>
            <a:spcBef>
              <a:spcPct val="0"/>
            </a:spcBef>
            <a:spcAft>
              <a:spcPct val="20000"/>
            </a:spcAft>
            <a:buChar char="•"/>
          </a:pPr>
          <a:r>
            <a:rPr lang="en-GB" sz="2400" kern="1200" dirty="0"/>
            <a:t>Cognitive Rehabilitation: Personalised support to help maintain daily skills and activities.</a:t>
          </a:r>
          <a:endParaRPr lang="en-US" sz="2400" kern="1200" dirty="0"/>
        </a:p>
        <a:p>
          <a:pPr marL="228600" lvl="1" indent="-228600" algn="l" defTabSz="1066800">
            <a:lnSpc>
              <a:spcPct val="90000"/>
            </a:lnSpc>
            <a:spcBef>
              <a:spcPct val="0"/>
            </a:spcBef>
            <a:spcAft>
              <a:spcPct val="20000"/>
            </a:spcAft>
            <a:buChar char="•"/>
          </a:pPr>
          <a:endParaRPr lang="en-US" sz="2400" kern="1200" dirty="0"/>
        </a:p>
        <a:p>
          <a:pPr marL="228600" lvl="1" indent="-228600" algn="l" defTabSz="1066800">
            <a:lnSpc>
              <a:spcPct val="90000"/>
            </a:lnSpc>
            <a:spcBef>
              <a:spcPct val="0"/>
            </a:spcBef>
            <a:spcAft>
              <a:spcPct val="20000"/>
            </a:spcAft>
            <a:buChar char="•"/>
          </a:pPr>
          <a:r>
            <a:rPr lang="en-GB" sz="2400" kern="1200" dirty="0"/>
            <a:t>Life Story Work and Reminiscence: Encourages memory recall through personal artifacts and discussions.</a:t>
          </a:r>
          <a:endParaRPr lang="en-US" sz="2400" kern="1200" dirty="0"/>
        </a:p>
      </dsp:txBody>
      <dsp:txXfrm>
        <a:off x="0" y="1231519"/>
        <a:ext cx="11481847" cy="309464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C892BA-E1EB-4645-B560-53CE6E3A322E}">
      <dsp:nvSpPr>
        <dsp:cNvPr id="0" name=""/>
        <dsp:cNvSpPr/>
      </dsp:nvSpPr>
      <dsp:spPr>
        <a:xfrm>
          <a:off x="0" y="0"/>
          <a:ext cx="11481847" cy="149623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dirty="0"/>
            <a:t>Living with Dementia - Adapting Care Approaches</a:t>
          </a:r>
          <a:endParaRPr lang="en-US" sz="3200" kern="1200" dirty="0"/>
        </a:p>
      </dsp:txBody>
      <dsp:txXfrm>
        <a:off x="73040" y="73040"/>
        <a:ext cx="11335767" cy="1350158"/>
      </dsp:txXfrm>
    </dsp:sp>
    <dsp:sp modelId="{8691BA58-8A9D-424C-85E3-D1B0202998F0}">
      <dsp:nvSpPr>
        <dsp:cNvPr id="0" name=""/>
        <dsp:cNvSpPr/>
      </dsp:nvSpPr>
      <dsp:spPr>
        <a:xfrm>
          <a:off x="0" y="1849864"/>
          <a:ext cx="11481847" cy="3094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4549" tIns="30480" rIns="170688" bIns="30480" numCol="1" spcCol="1270" anchor="t" anchorCtr="0">
          <a:noAutofit/>
        </a:bodyPr>
        <a:lstStyle/>
        <a:p>
          <a:pPr marL="228600" lvl="1" indent="-228600" algn="l" defTabSz="1066800">
            <a:lnSpc>
              <a:spcPct val="90000"/>
            </a:lnSpc>
            <a:spcBef>
              <a:spcPct val="0"/>
            </a:spcBef>
            <a:spcAft>
              <a:spcPct val="20000"/>
            </a:spcAft>
            <a:buChar char="•"/>
          </a:pPr>
          <a:r>
            <a:rPr lang="en-GB" sz="2400" kern="1200" dirty="0"/>
            <a:t>Despite there being no cure for dementia, treatments focus on managing symptoms and enhancing quality of life.</a:t>
          </a:r>
          <a:endParaRPr lang="en-US" sz="2400" kern="1200" dirty="0"/>
        </a:p>
        <a:p>
          <a:pPr marL="228600" lvl="1" indent="-228600" algn="l" defTabSz="1066800">
            <a:lnSpc>
              <a:spcPct val="90000"/>
            </a:lnSpc>
            <a:spcBef>
              <a:spcPct val="0"/>
            </a:spcBef>
            <a:spcAft>
              <a:spcPct val="20000"/>
            </a:spcAft>
            <a:buChar char="•"/>
          </a:pPr>
          <a:endParaRPr lang="en-US" sz="2400" kern="1200" dirty="0"/>
        </a:p>
        <a:p>
          <a:pPr marL="228600" lvl="1" indent="-228600" algn="l" defTabSz="1066800">
            <a:lnSpc>
              <a:spcPct val="90000"/>
            </a:lnSpc>
            <a:spcBef>
              <a:spcPct val="0"/>
            </a:spcBef>
            <a:spcAft>
              <a:spcPct val="20000"/>
            </a:spcAft>
            <a:buChar char="•"/>
          </a:pPr>
          <a:r>
            <a:rPr lang="en-GB" sz="2400" kern="1200" dirty="0"/>
            <a:t>Person-Centred Care: Tailoring care to individual needs, preferences, and abilities.</a:t>
          </a:r>
          <a:endParaRPr lang="en-US" sz="2400" kern="1200" dirty="0"/>
        </a:p>
        <a:p>
          <a:pPr marL="228600" lvl="1" indent="-228600" algn="l" defTabSz="1066800">
            <a:lnSpc>
              <a:spcPct val="90000"/>
            </a:lnSpc>
            <a:spcBef>
              <a:spcPct val="0"/>
            </a:spcBef>
            <a:spcAft>
              <a:spcPct val="20000"/>
            </a:spcAft>
            <a:buChar char="•"/>
          </a:pPr>
          <a:endParaRPr lang="en-US" sz="2400" kern="1200" dirty="0"/>
        </a:p>
        <a:p>
          <a:pPr marL="228600" lvl="1" indent="-228600" algn="l" defTabSz="1066800">
            <a:lnSpc>
              <a:spcPct val="90000"/>
            </a:lnSpc>
            <a:spcBef>
              <a:spcPct val="0"/>
            </a:spcBef>
            <a:spcAft>
              <a:spcPct val="20000"/>
            </a:spcAft>
            <a:buChar char="•"/>
          </a:pPr>
          <a:r>
            <a:rPr lang="en-GB" sz="2400" kern="1200" dirty="0"/>
            <a:t>Community and Support: Leveraging support networks, including family, community services, and specialised care environments to support daily functioning and well-being.</a:t>
          </a:r>
          <a:endParaRPr lang="en-US" sz="2400" kern="1200" dirty="0"/>
        </a:p>
      </dsp:txBody>
      <dsp:txXfrm>
        <a:off x="0" y="1849864"/>
        <a:ext cx="11481847" cy="309464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5F3961-59E8-4D6D-936A-669D3C420CC9}">
      <dsp:nvSpPr>
        <dsp:cNvPr id="0" name=""/>
        <dsp:cNvSpPr/>
      </dsp:nvSpPr>
      <dsp:spPr>
        <a:xfrm>
          <a:off x="0" y="8042"/>
          <a:ext cx="11594969" cy="79150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b="1" kern="1200"/>
            <a:t>Dementia Capable</a:t>
          </a:r>
          <a:endParaRPr lang="en-US" sz="3300" kern="1200"/>
        </a:p>
      </dsp:txBody>
      <dsp:txXfrm>
        <a:off x="38638" y="46680"/>
        <a:ext cx="11517693" cy="714229"/>
      </dsp:txXfrm>
    </dsp:sp>
    <dsp:sp modelId="{5E070CA0-29C5-4B41-A268-1BAA5E188176}">
      <dsp:nvSpPr>
        <dsp:cNvPr id="0" name=""/>
        <dsp:cNvSpPr/>
      </dsp:nvSpPr>
      <dsp:spPr>
        <a:xfrm>
          <a:off x="0" y="799547"/>
          <a:ext cx="11594969" cy="1639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8140" tIns="41910" rIns="234696" bIns="41910" numCol="1" spcCol="1270" anchor="t" anchorCtr="0">
          <a:noAutofit/>
        </a:bodyPr>
        <a:lstStyle/>
        <a:p>
          <a:pPr marL="228600" lvl="1" indent="-228600" algn="l" defTabSz="1155700">
            <a:lnSpc>
              <a:spcPct val="90000"/>
            </a:lnSpc>
            <a:spcBef>
              <a:spcPct val="0"/>
            </a:spcBef>
            <a:spcAft>
              <a:spcPct val="20000"/>
            </a:spcAft>
            <a:buChar char="•"/>
          </a:pPr>
          <a:r>
            <a:rPr lang="en-GB" sz="2600" kern="1200"/>
            <a:t>Equips systems and services to adeptly address the needs of people with dementia.</a:t>
          </a:r>
          <a:endParaRPr lang="en-US" sz="2600" kern="1200"/>
        </a:p>
        <a:p>
          <a:pPr marL="228600" lvl="1" indent="-228600" algn="l" defTabSz="1155700">
            <a:lnSpc>
              <a:spcPct val="90000"/>
            </a:lnSpc>
            <a:spcBef>
              <a:spcPct val="0"/>
            </a:spcBef>
            <a:spcAft>
              <a:spcPct val="20000"/>
            </a:spcAft>
            <a:buChar char="•"/>
          </a:pPr>
          <a:r>
            <a:rPr lang="en-GB" sz="2600" kern="1200" dirty="0"/>
            <a:t>Involves trained professionals and tailored programs that recognise and cater to the unique challenges faced by individuals.</a:t>
          </a:r>
          <a:endParaRPr lang="en-US" sz="2600" kern="1200" dirty="0"/>
        </a:p>
      </dsp:txBody>
      <dsp:txXfrm>
        <a:off x="0" y="799547"/>
        <a:ext cx="11594969" cy="1639440"/>
      </dsp:txXfrm>
    </dsp:sp>
    <dsp:sp modelId="{A7DD2FC1-C7C4-4EDE-846D-EFFF80EAC2BC}">
      <dsp:nvSpPr>
        <dsp:cNvPr id="0" name=""/>
        <dsp:cNvSpPr/>
      </dsp:nvSpPr>
      <dsp:spPr>
        <a:xfrm>
          <a:off x="0" y="2438987"/>
          <a:ext cx="11594969" cy="79150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b="1" kern="1200"/>
            <a:t>Dementia Friendly</a:t>
          </a:r>
          <a:endParaRPr lang="en-US" sz="3300" kern="1200"/>
        </a:p>
      </dsp:txBody>
      <dsp:txXfrm>
        <a:off x="38638" y="2477625"/>
        <a:ext cx="11517693" cy="714229"/>
      </dsp:txXfrm>
    </dsp:sp>
    <dsp:sp modelId="{4A9A38AA-4FFE-4D77-B599-29159E870F19}">
      <dsp:nvSpPr>
        <dsp:cNvPr id="0" name=""/>
        <dsp:cNvSpPr/>
      </dsp:nvSpPr>
      <dsp:spPr>
        <a:xfrm>
          <a:off x="0" y="3230492"/>
          <a:ext cx="11594969" cy="12637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8140" tIns="41910" rIns="234696" bIns="41910" numCol="1" spcCol="1270" anchor="t" anchorCtr="0">
          <a:noAutofit/>
        </a:bodyPr>
        <a:lstStyle/>
        <a:p>
          <a:pPr marL="228600" lvl="1" indent="-228600" algn="l" defTabSz="1155700">
            <a:lnSpc>
              <a:spcPct val="90000"/>
            </a:lnSpc>
            <a:spcBef>
              <a:spcPct val="0"/>
            </a:spcBef>
            <a:spcAft>
              <a:spcPct val="20000"/>
            </a:spcAft>
            <a:buChar char="•"/>
          </a:pPr>
          <a:r>
            <a:rPr lang="en-GB" sz="2600" kern="1200" dirty="0"/>
            <a:t>Ensures environments are safe and accessible, supporting the daily living experience of people with dementia.</a:t>
          </a:r>
          <a:endParaRPr lang="en-US" sz="2600" kern="1200" dirty="0"/>
        </a:p>
        <a:p>
          <a:pPr marL="228600" lvl="1" indent="-228600" algn="l" defTabSz="1155700">
            <a:lnSpc>
              <a:spcPct val="90000"/>
            </a:lnSpc>
            <a:spcBef>
              <a:spcPct val="0"/>
            </a:spcBef>
            <a:spcAft>
              <a:spcPct val="20000"/>
            </a:spcAft>
            <a:buChar char="•"/>
          </a:pPr>
          <a:r>
            <a:rPr lang="en-GB" sz="2600" kern="1200" dirty="0"/>
            <a:t>Focuses on social environments where individuals feel valued and understood.</a:t>
          </a:r>
          <a:endParaRPr lang="en-US" sz="2600" kern="1200" dirty="0"/>
        </a:p>
      </dsp:txBody>
      <dsp:txXfrm>
        <a:off x="0" y="3230492"/>
        <a:ext cx="11594969" cy="126373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993A8F-91C6-4168-A2D1-C09F002D84C4}">
      <dsp:nvSpPr>
        <dsp:cNvPr id="0" name=""/>
        <dsp:cNvSpPr/>
      </dsp:nvSpPr>
      <dsp:spPr>
        <a:xfrm>
          <a:off x="0" y="34272"/>
          <a:ext cx="11594969" cy="71954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b="1" kern="1200" dirty="0"/>
            <a:t>Dementia Positivity- The Path Forward</a:t>
          </a:r>
          <a:endParaRPr lang="en-US" sz="3000" kern="1200" dirty="0"/>
        </a:p>
      </dsp:txBody>
      <dsp:txXfrm>
        <a:off x="35125" y="69397"/>
        <a:ext cx="11524719" cy="649299"/>
      </dsp:txXfrm>
    </dsp:sp>
    <dsp:sp modelId="{F6755262-F5D0-47B6-B294-99D05E782DE8}">
      <dsp:nvSpPr>
        <dsp:cNvPr id="0" name=""/>
        <dsp:cNvSpPr/>
      </dsp:nvSpPr>
      <dsp:spPr>
        <a:xfrm>
          <a:off x="0" y="753822"/>
          <a:ext cx="11594969" cy="1831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8140"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GB" sz="2300" kern="1200" dirty="0"/>
            <a:t>Recognises the inherent value and potential contributions of PWD.</a:t>
          </a:r>
          <a:endParaRPr lang="en-US" sz="2300" kern="1200" dirty="0"/>
        </a:p>
        <a:p>
          <a:pPr marL="228600" lvl="1" indent="-228600" algn="l" defTabSz="1022350">
            <a:lnSpc>
              <a:spcPct val="90000"/>
            </a:lnSpc>
            <a:spcBef>
              <a:spcPct val="0"/>
            </a:spcBef>
            <a:spcAft>
              <a:spcPct val="20000"/>
            </a:spcAft>
            <a:buChar char="•"/>
          </a:pPr>
          <a:r>
            <a:rPr lang="en-GB" sz="2300" kern="1200" dirty="0"/>
            <a:t>Promotes an intentional focus on abilities rather than limitations, fostering an inclusive society.</a:t>
          </a:r>
          <a:endParaRPr lang="en-US" sz="2300" kern="1200" dirty="0"/>
        </a:p>
        <a:p>
          <a:pPr marL="228600" lvl="1" indent="-228600" algn="l" defTabSz="1022350">
            <a:lnSpc>
              <a:spcPct val="90000"/>
            </a:lnSpc>
            <a:spcBef>
              <a:spcPct val="0"/>
            </a:spcBef>
            <a:spcAft>
              <a:spcPct val="20000"/>
            </a:spcAft>
            <a:buChar char="•"/>
          </a:pPr>
          <a:r>
            <a:rPr lang="en-GB" sz="2300" kern="1200" dirty="0"/>
            <a:t>Encourages active participation in meaningful activities, enhancing life satisfaction and societal integration.</a:t>
          </a:r>
          <a:endParaRPr lang="en-US" sz="2300" kern="1200" dirty="0"/>
        </a:p>
      </dsp:txBody>
      <dsp:txXfrm>
        <a:off x="0" y="753822"/>
        <a:ext cx="11594969" cy="1831950"/>
      </dsp:txXfrm>
    </dsp:sp>
    <dsp:sp modelId="{365D684B-C335-4E65-A12A-209F61607742}">
      <dsp:nvSpPr>
        <dsp:cNvPr id="0" name=""/>
        <dsp:cNvSpPr/>
      </dsp:nvSpPr>
      <dsp:spPr>
        <a:xfrm>
          <a:off x="0" y="2585772"/>
          <a:ext cx="11594969" cy="71954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b="1" kern="1200"/>
            <a:t>Key Principles</a:t>
          </a:r>
          <a:endParaRPr lang="en-US" sz="3000" kern="1200"/>
        </a:p>
      </dsp:txBody>
      <dsp:txXfrm>
        <a:off x="35125" y="2620897"/>
        <a:ext cx="11524719" cy="649299"/>
      </dsp:txXfrm>
    </dsp:sp>
    <dsp:sp modelId="{056C9946-8A70-4105-9EE4-646BB6F9B068}">
      <dsp:nvSpPr>
        <dsp:cNvPr id="0" name=""/>
        <dsp:cNvSpPr/>
      </dsp:nvSpPr>
      <dsp:spPr>
        <a:xfrm>
          <a:off x="0" y="3305322"/>
          <a:ext cx="11594969" cy="1117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8140"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GB" sz="2300" kern="1200" dirty="0"/>
            <a:t>Advocacy for timely diagnosis and proactive support.</a:t>
          </a:r>
          <a:endParaRPr lang="en-US" sz="2300" kern="1200" dirty="0"/>
        </a:p>
        <a:p>
          <a:pPr marL="228600" lvl="1" indent="-228600" algn="l" defTabSz="1022350">
            <a:lnSpc>
              <a:spcPct val="90000"/>
            </a:lnSpc>
            <a:spcBef>
              <a:spcPct val="0"/>
            </a:spcBef>
            <a:spcAft>
              <a:spcPct val="20000"/>
            </a:spcAft>
            <a:buChar char="•"/>
          </a:pPr>
          <a:r>
            <a:rPr lang="en-GB" sz="2300" kern="1200"/>
            <a:t>Rehabilitation and inclusive opportunities to maintain engagement and community involvement.</a:t>
          </a:r>
          <a:endParaRPr lang="en-US" sz="2300" kern="1200"/>
        </a:p>
      </dsp:txBody>
      <dsp:txXfrm>
        <a:off x="0" y="3305322"/>
        <a:ext cx="11594969" cy="11178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C73D65-CE3D-4D39-ABC2-BB95D1CF0F96}">
      <dsp:nvSpPr>
        <dsp:cNvPr id="0" name=""/>
        <dsp:cNvSpPr/>
      </dsp:nvSpPr>
      <dsp:spPr>
        <a:xfrm>
          <a:off x="0" y="0"/>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C107D0-1703-47C9-92E2-96FB48800BB2}">
      <dsp:nvSpPr>
        <dsp:cNvPr id="0" name=""/>
        <dsp:cNvSpPr/>
      </dsp:nvSpPr>
      <dsp:spPr>
        <a:xfrm>
          <a:off x="0" y="0"/>
          <a:ext cx="2296369" cy="4202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br>
            <a:rPr lang="en-GB" sz="4000" b="1" kern="1200" dirty="0"/>
          </a:br>
          <a:r>
            <a:rPr lang="en-GB" sz="4000" b="1" kern="1200" dirty="0"/>
            <a:t>We can start to do this by…</a:t>
          </a:r>
          <a:endParaRPr lang="en-US" sz="4000" kern="1200" dirty="0"/>
        </a:p>
      </dsp:txBody>
      <dsp:txXfrm>
        <a:off x="0" y="0"/>
        <a:ext cx="2296369" cy="4202131"/>
      </dsp:txXfrm>
    </dsp:sp>
    <dsp:sp modelId="{CC7FF2FA-C6BE-40D1-8A16-8A74FCA76B9A}">
      <dsp:nvSpPr>
        <dsp:cNvPr id="0" name=""/>
        <dsp:cNvSpPr/>
      </dsp:nvSpPr>
      <dsp:spPr>
        <a:xfrm>
          <a:off x="2468597" y="65658"/>
          <a:ext cx="9013249" cy="1313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Advocacy for Change: Strong advocacy needed to shift societal and clinical approaches toward a more positive view of dementia.</a:t>
          </a:r>
          <a:endParaRPr lang="en-US" sz="2600" kern="1200"/>
        </a:p>
      </dsp:txBody>
      <dsp:txXfrm>
        <a:off x="2468597" y="65658"/>
        <a:ext cx="9013249" cy="1313165"/>
      </dsp:txXfrm>
    </dsp:sp>
    <dsp:sp modelId="{C947B3DD-C289-4157-B235-1F9CBBCEA84D}">
      <dsp:nvSpPr>
        <dsp:cNvPr id="0" name=""/>
        <dsp:cNvSpPr/>
      </dsp:nvSpPr>
      <dsp:spPr>
        <a:xfrm>
          <a:off x="2296369" y="1378824"/>
          <a:ext cx="9185477"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E029D00-A085-46FF-BA70-7F8A1DB36440}">
      <dsp:nvSpPr>
        <dsp:cNvPr id="0" name=""/>
        <dsp:cNvSpPr/>
      </dsp:nvSpPr>
      <dsp:spPr>
        <a:xfrm>
          <a:off x="2468597" y="1444482"/>
          <a:ext cx="9013249" cy="1313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Innovative Care Models: Develop and promote care models that highlight capabilities and strengths.</a:t>
          </a:r>
          <a:endParaRPr lang="en-US" sz="2600" kern="1200"/>
        </a:p>
      </dsp:txBody>
      <dsp:txXfrm>
        <a:off x="2468597" y="1444482"/>
        <a:ext cx="9013249" cy="1313165"/>
      </dsp:txXfrm>
    </dsp:sp>
    <dsp:sp modelId="{5EEEA9A8-8D8D-4FDB-A65D-9B0C148E7365}">
      <dsp:nvSpPr>
        <dsp:cNvPr id="0" name=""/>
        <dsp:cNvSpPr/>
      </dsp:nvSpPr>
      <dsp:spPr>
        <a:xfrm>
          <a:off x="2296369" y="2757648"/>
          <a:ext cx="9185477"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752C5FA-20F7-4989-B91E-EC1F2DD52A75}">
      <dsp:nvSpPr>
        <dsp:cNvPr id="0" name=""/>
        <dsp:cNvSpPr/>
      </dsp:nvSpPr>
      <dsp:spPr>
        <a:xfrm>
          <a:off x="2468597" y="2823306"/>
          <a:ext cx="9013249" cy="1313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Supportive Policies: Push for policies that support comprehensive care and enhance public understanding and acceptance of dementia.</a:t>
          </a:r>
          <a:endParaRPr lang="en-US" sz="2600" kern="1200"/>
        </a:p>
      </dsp:txBody>
      <dsp:txXfrm>
        <a:off x="2468597" y="2823306"/>
        <a:ext cx="9013249" cy="1313165"/>
      </dsp:txXfrm>
    </dsp:sp>
    <dsp:sp modelId="{B3458245-E801-4E72-AE4E-9DCAB81B7CA7}">
      <dsp:nvSpPr>
        <dsp:cNvPr id="0" name=""/>
        <dsp:cNvSpPr/>
      </dsp:nvSpPr>
      <dsp:spPr>
        <a:xfrm>
          <a:off x="2296369" y="4136472"/>
          <a:ext cx="9185477"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31F3EE-0C64-493D-A5F6-36CFC349C408}" type="datetimeFigureOut">
              <a:rPr lang="en-GB" smtClean="0"/>
              <a:t>04/07/2025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9EE60A-7C61-4F13-8EA0-29089BC25898}" type="slidenum">
              <a:rPr lang="en-GB" smtClean="0"/>
              <a:t>‹#›</a:t>
            </a:fld>
            <a:endParaRPr lang="en-GB"/>
          </a:p>
        </p:txBody>
      </p:sp>
    </p:spTree>
    <p:extLst>
      <p:ext uri="{BB962C8B-B14F-4D97-AF65-F5344CB8AC3E}">
        <p14:creationId xmlns:p14="http://schemas.microsoft.com/office/powerpoint/2010/main" val="8629078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5</a:t>
            </a:fld>
            <a:endParaRPr lang="en-GB"/>
          </a:p>
        </p:txBody>
      </p:sp>
    </p:spTree>
    <p:extLst>
      <p:ext uri="{BB962C8B-B14F-4D97-AF65-F5344CB8AC3E}">
        <p14:creationId xmlns:p14="http://schemas.microsoft.com/office/powerpoint/2010/main" val="14274548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93E298-B3D7-F304-2126-E00BD26562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DFF2C2-9971-F2DC-EF04-B68AC95960D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976B684-7ADC-8C57-6832-EA56869E4C4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CE6062B-2A66-BD71-A36B-E4B8E3652437}"/>
              </a:ext>
            </a:extLst>
          </p:cNvPr>
          <p:cNvSpPr>
            <a:spLocks noGrp="1"/>
          </p:cNvSpPr>
          <p:nvPr>
            <p:ph type="sldNum" sz="quarter" idx="5"/>
          </p:nvPr>
        </p:nvSpPr>
        <p:spPr/>
        <p:txBody>
          <a:bodyPr/>
          <a:lstStyle/>
          <a:p>
            <a:fld id="{819EE60A-7C61-4F13-8EA0-29089BC25898}" type="slidenum">
              <a:rPr lang="en-GB" smtClean="0"/>
              <a:t>7</a:t>
            </a:fld>
            <a:endParaRPr lang="en-GB"/>
          </a:p>
        </p:txBody>
      </p:sp>
    </p:spTree>
    <p:extLst>
      <p:ext uri="{BB962C8B-B14F-4D97-AF65-F5344CB8AC3E}">
        <p14:creationId xmlns:p14="http://schemas.microsoft.com/office/powerpoint/2010/main" val="42326386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7B9867-60DA-8A4F-0D72-0BF3BBD22C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D05E2D-6401-26CE-D7A6-A14C34B5223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6492A0-70A8-A470-981F-5228665F417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AA182DB-76B5-0B7A-8A26-2B57EAD2F425}"/>
              </a:ext>
            </a:extLst>
          </p:cNvPr>
          <p:cNvSpPr>
            <a:spLocks noGrp="1"/>
          </p:cNvSpPr>
          <p:nvPr>
            <p:ph type="sldNum" sz="quarter" idx="5"/>
          </p:nvPr>
        </p:nvSpPr>
        <p:spPr/>
        <p:txBody>
          <a:bodyPr/>
          <a:lstStyle/>
          <a:p>
            <a:fld id="{819EE60A-7C61-4F13-8EA0-29089BC25898}" type="slidenum">
              <a:rPr lang="en-GB" smtClean="0"/>
              <a:t>8</a:t>
            </a:fld>
            <a:endParaRPr lang="en-GB"/>
          </a:p>
        </p:txBody>
      </p:sp>
    </p:spTree>
    <p:extLst>
      <p:ext uri="{BB962C8B-B14F-4D97-AF65-F5344CB8AC3E}">
        <p14:creationId xmlns:p14="http://schemas.microsoft.com/office/powerpoint/2010/main" val="41819753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C3E77A-45F4-63D1-7392-0EB9A910F5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628941-14A4-B162-6990-3A8F5B0F6C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0BB292-5E12-7D75-CCE7-2BF72BB8D06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55C6DE2-2813-E8EA-E94C-041E9EAC2034}"/>
              </a:ext>
            </a:extLst>
          </p:cNvPr>
          <p:cNvSpPr>
            <a:spLocks noGrp="1"/>
          </p:cNvSpPr>
          <p:nvPr>
            <p:ph type="sldNum" sz="quarter" idx="5"/>
          </p:nvPr>
        </p:nvSpPr>
        <p:spPr/>
        <p:txBody>
          <a:bodyPr/>
          <a:lstStyle/>
          <a:p>
            <a:fld id="{819EE60A-7C61-4F13-8EA0-29089BC25898}" type="slidenum">
              <a:rPr lang="en-GB" smtClean="0"/>
              <a:t>9</a:t>
            </a:fld>
            <a:endParaRPr lang="en-GB"/>
          </a:p>
        </p:txBody>
      </p:sp>
    </p:spTree>
    <p:extLst>
      <p:ext uri="{BB962C8B-B14F-4D97-AF65-F5344CB8AC3E}">
        <p14:creationId xmlns:p14="http://schemas.microsoft.com/office/powerpoint/2010/main" val="5031422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080CE8-8B7B-0730-E8FA-D44320E69B9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D25E22E-2F96-9277-7B64-D9280C1A78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C7072B9-6302-B739-317A-22B40A01A9C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478FC0A-5C12-2BCE-9809-7635977F47B7}"/>
              </a:ext>
            </a:extLst>
          </p:cNvPr>
          <p:cNvSpPr>
            <a:spLocks noGrp="1"/>
          </p:cNvSpPr>
          <p:nvPr>
            <p:ph type="sldNum" sz="quarter" idx="5"/>
          </p:nvPr>
        </p:nvSpPr>
        <p:spPr/>
        <p:txBody>
          <a:bodyPr/>
          <a:lstStyle/>
          <a:p>
            <a:fld id="{819EE60A-7C61-4F13-8EA0-29089BC25898}" type="slidenum">
              <a:rPr lang="en-GB" smtClean="0"/>
              <a:t>10</a:t>
            </a:fld>
            <a:endParaRPr lang="en-GB"/>
          </a:p>
        </p:txBody>
      </p:sp>
    </p:spTree>
    <p:extLst>
      <p:ext uri="{BB962C8B-B14F-4D97-AF65-F5344CB8AC3E}">
        <p14:creationId xmlns:p14="http://schemas.microsoft.com/office/powerpoint/2010/main" val="40806815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really worth watching!</a:t>
            </a:r>
          </a:p>
        </p:txBody>
      </p:sp>
      <p:sp>
        <p:nvSpPr>
          <p:cNvPr id="4" name="Slide Number Placeholder 3"/>
          <p:cNvSpPr>
            <a:spLocks noGrp="1"/>
          </p:cNvSpPr>
          <p:nvPr>
            <p:ph type="sldNum" sz="quarter" idx="5"/>
          </p:nvPr>
        </p:nvSpPr>
        <p:spPr/>
        <p:txBody>
          <a:bodyPr/>
          <a:lstStyle/>
          <a:p>
            <a:fld id="{819EE60A-7C61-4F13-8EA0-29089BC25898}" type="slidenum">
              <a:rPr lang="en-GB" smtClean="0"/>
              <a:t>12</a:t>
            </a:fld>
            <a:endParaRPr lang="en-GB"/>
          </a:p>
        </p:txBody>
      </p:sp>
    </p:spTree>
    <p:extLst>
      <p:ext uri="{BB962C8B-B14F-4D97-AF65-F5344CB8AC3E}">
        <p14:creationId xmlns:p14="http://schemas.microsoft.com/office/powerpoint/2010/main" val="27862395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19</a:t>
            </a:fld>
            <a:endParaRPr lang="en-GB"/>
          </a:p>
        </p:txBody>
      </p:sp>
    </p:spTree>
    <p:extLst>
      <p:ext uri="{BB962C8B-B14F-4D97-AF65-F5344CB8AC3E}">
        <p14:creationId xmlns:p14="http://schemas.microsoft.com/office/powerpoint/2010/main" val="27293232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more videos on this week’s Moodle Tile.</a:t>
            </a:r>
          </a:p>
        </p:txBody>
      </p:sp>
      <p:sp>
        <p:nvSpPr>
          <p:cNvPr id="4" name="Slide Number Placeholder 3"/>
          <p:cNvSpPr>
            <a:spLocks noGrp="1"/>
          </p:cNvSpPr>
          <p:nvPr>
            <p:ph type="sldNum" sz="quarter" idx="5"/>
          </p:nvPr>
        </p:nvSpPr>
        <p:spPr/>
        <p:txBody>
          <a:bodyPr/>
          <a:lstStyle/>
          <a:p>
            <a:fld id="{819EE60A-7C61-4F13-8EA0-29089BC25898}" type="slidenum">
              <a:rPr lang="en-GB" smtClean="0"/>
              <a:t>23</a:t>
            </a:fld>
            <a:endParaRPr lang="en-GB"/>
          </a:p>
        </p:txBody>
      </p:sp>
    </p:spTree>
    <p:extLst>
      <p:ext uri="{BB962C8B-B14F-4D97-AF65-F5344CB8AC3E}">
        <p14:creationId xmlns:p14="http://schemas.microsoft.com/office/powerpoint/2010/main" val="2895114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E5F9C6-3D3E-4621-9E28-5B0185DE06E8}" type="datetimeFigureOut">
              <a:rPr lang="en-GB" smtClean="0"/>
              <a:t>04/07/2025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3723E-0CB6-4A87-8851-CB264D5D1591}" type="slidenum">
              <a:rPr lang="en-GB" smtClean="0"/>
              <a:t>‹#›</a:t>
            </a:fld>
            <a:endParaRPr lang="en-GB"/>
          </a:p>
        </p:txBody>
      </p:sp>
    </p:spTree>
    <p:extLst>
      <p:ext uri="{BB962C8B-B14F-4D97-AF65-F5344CB8AC3E}">
        <p14:creationId xmlns:p14="http://schemas.microsoft.com/office/powerpoint/2010/main" val="320542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5E5F9C6-3D3E-4621-9E28-5B0185DE06E8}" type="datetimeFigureOut">
              <a:rPr lang="en-GB" smtClean="0"/>
              <a:t>04/07/2025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E3723E-0CB6-4A87-8851-CB264D5D1591}" type="slidenum">
              <a:rPr lang="en-GB" smtClean="0"/>
              <a:t>‹#›</a:t>
            </a:fld>
            <a:endParaRPr lang="en-GB"/>
          </a:p>
        </p:txBody>
      </p:sp>
    </p:spTree>
    <p:extLst>
      <p:ext uri="{BB962C8B-B14F-4D97-AF65-F5344CB8AC3E}">
        <p14:creationId xmlns:p14="http://schemas.microsoft.com/office/powerpoint/2010/main" val="40360904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E5F9C6-3D3E-4621-9E28-5B0185DE06E8}" type="datetimeFigureOut">
              <a:rPr lang="en-GB" smtClean="0"/>
              <a:t>04/07/2025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2E3723E-0CB6-4A87-8851-CB264D5D1591}" type="slidenum">
              <a:rPr lang="en-GB" smtClean="0"/>
              <a:t>‹#›</a:t>
            </a:fld>
            <a:endParaRPr lang="en-GB"/>
          </a:p>
        </p:txBody>
      </p:sp>
    </p:spTree>
    <p:extLst>
      <p:ext uri="{BB962C8B-B14F-4D97-AF65-F5344CB8AC3E}">
        <p14:creationId xmlns:p14="http://schemas.microsoft.com/office/powerpoint/2010/main" val="763907783"/>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 Id="rId9" Type="http://schemas.openxmlformats.org/officeDocument/2006/relationships/image" Target="../media/image6.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image" Target="../media/image13.png"/><Relationship Id="rId5" Type="http://schemas.openxmlformats.org/officeDocument/2006/relationships/theme" Target="../theme/theme3.xml"/><Relationship Id="rId4" Type="http://schemas.openxmlformats.org/officeDocument/2006/relationships/slideLayout" Target="../slideLayouts/slideLayout16.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slideLayout" Target="../slideLayouts/slideLayout18.xml"/><Relationship Id="rId1" Type="http://schemas.openxmlformats.org/officeDocument/2006/relationships/slideLayout" Target="../slideLayouts/slideLayout17.xml"/><Relationship Id="rId5" Type="http://schemas.openxmlformats.org/officeDocument/2006/relationships/image" Target="../media/image15.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18.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5" Type="http://schemas.openxmlformats.org/officeDocument/2006/relationships/slideLayout" Target="../slideLayouts/slideLayout27.xml"/><Relationship Id="rId10" Type="http://schemas.openxmlformats.org/officeDocument/2006/relationships/theme" Target="../theme/theme6.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 id="2147483740" r:id="rId3"/>
    <p:sldLayoutId id="2147483742"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41"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_LoE0sO06Dk" TargetMode="External"/><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3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2.xml.rels><?xml version="1.0" encoding="UTF-8" standalone="yes"?>
<Relationships xmlns="http://schemas.openxmlformats.org/package/2006/relationships"><Relationship Id="rId3" Type="http://schemas.openxmlformats.org/officeDocument/2006/relationships/hyperlink" Target="https://www.scie.org.uk/dementia/support/housing/design" TargetMode="External"/><Relationship Id="rId2" Type="http://schemas.openxmlformats.org/officeDocument/2006/relationships/hyperlink" Target="https://www.nhs.uk/conditions/dementia/home-environment/#:~:text=Dementia%2Dfriendly%20household%20items&amp;text=clocks%20with%20large%20LCD%20displays,or%20lock%20the%20front%20door" TargetMode="Externa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YSZhrxOkBZI" TargetMode="External"/><Relationship Id="rId2" Type="http://schemas.openxmlformats.org/officeDocument/2006/relationships/notesSlide" Target="../notesSlides/notesSlide8.xml"/><Relationship Id="rId1" Type="http://schemas.openxmlformats.org/officeDocument/2006/relationships/slideLayout" Target="../slideLayouts/slideLayout13.xml"/><Relationship Id="rId6" Type="http://schemas.openxmlformats.org/officeDocument/2006/relationships/hyperlink" Target="https://www.dementiafriends.org.uk/?fbclid=IwY2xjawKvk19leHRuA2FlbQIxMABicmlkETB4ZUplb3VrTnFYRFJGdDlQAR7RgYW-RgDTAokEf1q3sU2rCbwXgKo3b1yGaKglJnOBMogd2rSTtYFMtSER3Q_aem_vR8WN8c-YDMX0uEgIG8r8g" TargetMode="External"/><Relationship Id="rId5" Type="http://schemas.openxmlformats.org/officeDocument/2006/relationships/hyperlink" Target="https://www.youtube.com/watch?v=kIJQfjKDl9M" TargetMode="External"/><Relationship Id="rId4" Type="http://schemas.openxmlformats.org/officeDocument/2006/relationships/hyperlink" Target="https://www.youtube.com/watch?v=3DhzCaj5MWc" TargetMode="Externa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4.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4.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3.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7.xml.rels><?xml version="1.0" encoding="UTF-8" standalone="yes"?>
<Relationships xmlns="http://schemas.openxmlformats.org/package/2006/relationships"><Relationship Id="rId3" Type="http://schemas.openxmlformats.org/officeDocument/2006/relationships/hyperlink" Target="https://www.alzheimers.org.uk/about-us/policy-and-influencing/dementia-scale-impact-numbers" TargetMode="External"/><Relationship Id="rId2" Type="http://schemas.openxmlformats.org/officeDocument/2006/relationships/hyperlink" Target="https://www.alzint.org/resource/world-alzheimer-report-2023/" TargetMode="External"/><Relationship Id="rId1" Type="http://schemas.openxmlformats.org/officeDocument/2006/relationships/slideLayout" Target="../slideLayouts/slideLayout13.xml"/><Relationship Id="rId5" Type="http://schemas.openxmlformats.org/officeDocument/2006/relationships/hyperlink" Target="https://www.who.int/news-room/fact-sheets/detail/dementia" TargetMode="External"/><Relationship Id="rId4" Type="http://schemas.openxmlformats.org/officeDocument/2006/relationships/hyperlink" Target="https://www.nhs.uk/conditions/dementia/about/#:~:text=What%20is%20dementia,between%20Alzheimer's%20disease%20and%20dementi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732DD-F7E6-DB33-DF37-0CA6912DAF12}"/>
              </a:ext>
            </a:extLst>
          </p:cNvPr>
          <p:cNvSpPr>
            <a:spLocks noGrp="1"/>
          </p:cNvSpPr>
          <p:nvPr>
            <p:ph type="title"/>
          </p:nvPr>
        </p:nvSpPr>
        <p:spPr>
          <a:xfrm>
            <a:off x="1569329" y="883050"/>
            <a:ext cx="10052425" cy="1325563"/>
          </a:xfrm>
        </p:spPr>
        <p:txBody>
          <a:bodyPr/>
          <a:lstStyle/>
          <a:p>
            <a:r>
              <a:rPr lang="en-GB" b="1" dirty="0">
                <a:latin typeface="+mn-lt"/>
              </a:rPr>
              <a:t>BMHP6027- Empowering the Older Person</a:t>
            </a:r>
          </a:p>
        </p:txBody>
      </p:sp>
      <p:sp>
        <p:nvSpPr>
          <p:cNvPr id="3" name="Content Placeholder 2">
            <a:extLst>
              <a:ext uri="{FF2B5EF4-FFF2-40B4-BE49-F238E27FC236}">
                <a16:creationId xmlns:a16="http://schemas.microsoft.com/office/drawing/2014/main" id="{8596135E-1523-289E-4640-686FB840FA7A}"/>
              </a:ext>
            </a:extLst>
          </p:cNvPr>
          <p:cNvSpPr>
            <a:spLocks noGrp="1"/>
          </p:cNvSpPr>
          <p:nvPr>
            <p:ph idx="1"/>
          </p:nvPr>
        </p:nvSpPr>
        <p:spPr>
          <a:xfrm>
            <a:off x="1530036" y="2734145"/>
            <a:ext cx="9976918" cy="3994119"/>
          </a:xfrm>
        </p:spPr>
        <p:txBody>
          <a:bodyPr>
            <a:normAutofit/>
          </a:bodyPr>
          <a:lstStyle/>
          <a:p>
            <a:pPr marL="0" indent="0">
              <a:buNone/>
            </a:pPr>
            <a:r>
              <a:rPr lang="en-GB" sz="6000" b="1" dirty="0"/>
              <a:t> </a:t>
            </a:r>
            <a:r>
              <a:rPr lang="en-GB" sz="6000" b="1"/>
              <a:t>Week 6- </a:t>
            </a:r>
            <a:endParaRPr lang="en-GB" sz="6000" b="1" dirty="0"/>
          </a:p>
          <a:p>
            <a:pPr marL="0" indent="0">
              <a:buNone/>
            </a:pPr>
            <a:r>
              <a:rPr lang="en-GB" sz="6000" b="1" dirty="0"/>
              <a:t>Dementia and Dementia Care</a:t>
            </a:r>
          </a:p>
        </p:txBody>
      </p:sp>
    </p:spTree>
    <p:extLst>
      <p:ext uri="{BB962C8B-B14F-4D97-AF65-F5344CB8AC3E}">
        <p14:creationId xmlns:p14="http://schemas.microsoft.com/office/powerpoint/2010/main" val="4872374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E5F26-4D73-9B21-F203-D13403DDA7EC}"/>
              </a:ext>
            </a:extLst>
          </p:cNvPr>
          <p:cNvSpPr>
            <a:spLocks noGrp="1"/>
          </p:cNvSpPr>
          <p:nvPr>
            <p:ph type="title"/>
          </p:nvPr>
        </p:nvSpPr>
        <p:spPr/>
        <p:txBody>
          <a:bodyPr>
            <a:normAutofit/>
          </a:bodyPr>
          <a:lstStyle/>
          <a:p>
            <a:pPr algn="ctr"/>
            <a:r>
              <a:rPr lang="en-GB" sz="5400" b="1" dirty="0">
                <a:latin typeface="+mn-lt"/>
              </a:rPr>
              <a:t>Lecture Content</a:t>
            </a:r>
          </a:p>
        </p:txBody>
      </p:sp>
      <p:sp>
        <p:nvSpPr>
          <p:cNvPr id="3" name="Content Placeholder 2">
            <a:extLst>
              <a:ext uri="{FF2B5EF4-FFF2-40B4-BE49-F238E27FC236}">
                <a16:creationId xmlns:a16="http://schemas.microsoft.com/office/drawing/2014/main" id="{605051FD-7F41-C50C-12C9-042568765B33}"/>
              </a:ext>
            </a:extLst>
          </p:cNvPr>
          <p:cNvSpPr>
            <a:spLocks noGrp="1"/>
          </p:cNvSpPr>
          <p:nvPr>
            <p:ph idx="1"/>
          </p:nvPr>
        </p:nvSpPr>
        <p:spPr/>
        <p:txBody>
          <a:bodyPr>
            <a:normAutofit/>
          </a:bodyPr>
          <a:lstStyle/>
          <a:p>
            <a:pPr marL="0" indent="0">
              <a:buNone/>
            </a:pPr>
            <a:r>
              <a:rPr lang="en-GB" b="1" dirty="0"/>
              <a:t>Learning Objectives for this session</a:t>
            </a:r>
          </a:p>
          <a:p>
            <a:pPr marL="0" indent="0">
              <a:buNone/>
            </a:pPr>
            <a:r>
              <a:rPr lang="en-GB" dirty="0"/>
              <a:t>By the end of the lecture students should be able to…</a:t>
            </a:r>
          </a:p>
          <a:p>
            <a:r>
              <a:rPr lang="en-GB" dirty="0"/>
              <a:t>Understand dementia and its symptoms, types and treatments</a:t>
            </a:r>
          </a:p>
          <a:p>
            <a:r>
              <a:rPr lang="en-GB" dirty="0"/>
              <a:t>Evaluate dementia care in the UK</a:t>
            </a:r>
          </a:p>
          <a:p>
            <a:r>
              <a:rPr lang="en-GB" dirty="0"/>
              <a:t>Consider the future of dementia care</a:t>
            </a:r>
          </a:p>
          <a:p>
            <a:endParaRPr lang="en-GB" dirty="0"/>
          </a:p>
        </p:txBody>
      </p:sp>
    </p:spTree>
    <p:extLst>
      <p:ext uri="{BB962C8B-B14F-4D97-AF65-F5344CB8AC3E}">
        <p14:creationId xmlns:p14="http://schemas.microsoft.com/office/powerpoint/2010/main" val="13053269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DD4F5-66E0-4CDC-9155-CBA9B9B4E8FE}"/>
              </a:ext>
            </a:extLst>
          </p:cNvPr>
          <p:cNvSpPr>
            <a:spLocks noGrp="1"/>
          </p:cNvSpPr>
          <p:nvPr>
            <p:ph type="title"/>
          </p:nvPr>
        </p:nvSpPr>
        <p:spPr>
          <a:xfrm>
            <a:off x="355076" y="836180"/>
            <a:ext cx="11481847" cy="1325563"/>
          </a:xfrm>
        </p:spPr>
        <p:txBody>
          <a:bodyPr>
            <a:normAutofit/>
          </a:bodyPr>
          <a:lstStyle/>
          <a:p>
            <a:pPr algn="ctr"/>
            <a:r>
              <a:rPr lang="en-GB" sz="6000" b="1" dirty="0">
                <a:latin typeface="+mn-lt"/>
                <a:cs typeface="Arial" panose="020B0604020202020204" pitchFamily="34" charset="0"/>
              </a:rPr>
              <a:t>What is Dementia?</a:t>
            </a:r>
          </a:p>
        </p:txBody>
      </p:sp>
      <p:sp>
        <p:nvSpPr>
          <p:cNvPr id="3" name="Content Placeholder 2">
            <a:extLst>
              <a:ext uri="{FF2B5EF4-FFF2-40B4-BE49-F238E27FC236}">
                <a16:creationId xmlns:a16="http://schemas.microsoft.com/office/drawing/2014/main" id="{303304A0-9FAE-464A-A47A-8F4CF3862E50}"/>
              </a:ext>
            </a:extLst>
          </p:cNvPr>
          <p:cNvSpPr>
            <a:spLocks noGrp="1"/>
          </p:cNvSpPr>
          <p:nvPr>
            <p:ph idx="1"/>
          </p:nvPr>
        </p:nvSpPr>
        <p:spPr>
          <a:xfrm>
            <a:off x="815419" y="2645805"/>
            <a:ext cx="10394145" cy="3575934"/>
          </a:xfrm>
        </p:spPr>
        <p:txBody>
          <a:bodyPr/>
          <a:lstStyle/>
          <a:p>
            <a:r>
              <a:rPr lang="en-GB" dirty="0">
                <a:cs typeface="Arial" panose="020B0604020202020204" pitchFamily="34" charset="0"/>
              </a:rPr>
              <a:t>What do you think?</a:t>
            </a:r>
          </a:p>
          <a:p>
            <a:r>
              <a:rPr lang="en-GB" dirty="0">
                <a:cs typeface="Arial" panose="020B0604020202020204" pitchFamily="34" charset="0"/>
              </a:rPr>
              <a:t>Think about this and come up with some definitions</a:t>
            </a:r>
          </a:p>
          <a:p>
            <a:endParaRPr lang="en-GB" dirty="0">
              <a:cs typeface="Arial" panose="020B0604020202020204" pitchFamily="34" charset="0"/>
            </a:endParaRPr>
          </a:p>
          <a:p>
            <a:r>
              <a:rPr lang="en-GB" sz="3200" dirty="0">
                <a:solidFill>
                  <a:srgbClr val="0070C0"/>
                </a:solidFill>
                <a:cs typeface="Arial" panose="020B0604020202020204" pitchFamily="34" charset="0"/>
              </a:rPr>
              <a:t>Feedback…</a:t>
            </a:r>
          </a:p>
        </p:txBody>
      </p:sp>
    </p:spTree>
    <p:extLst>
      <p:ext uri="{BB962C8B-B14F-4D97-AF65-F5344CB8AC3E}">
        <p14:creationId xmlns:p14="http://schemas.microsoft.com/office/powerpoint/2010/main" val="1064732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DD4F5-66E0-4CDC-9155-CBA9B9B4E8FE}"/>
              </a:ext>
            </a:extLst>
          </p:cNvPr>
          <p:cNvSpPr>
            <a:spLocks noGrp="1"/>
          </p:cNvSpPr>
          <p:nvPr>
            <p:ph type="title"/>
          </p:nvPr>
        </p:nvSpPr>
        <p:spPr>
          <a:xfrm>
            <a:off x="164255" y="667165"/>
            <a:ext cx="11481847" cy="1325563"/>
          </a:xfrm>
        </p:spPr>
        <p:txBody>
          <a:bodyPr>
            <a:normAutofit/>
          </a:bodyPr>
          <a:lstStyle/>
          <a:p>
            <a:pPr algn="ctr"/>
            <a:r>
              <a:rPr lang="en-GB" sz="6000" b="1" dirty="0">
                <a:latin typeface="+mn-lt"/>
                <a:cs typeface="Arial" panose="020B0604020202020204" pitchFamily="34" charset="0"/>
              </a:rPr>
              <a:t>What is Dementia?</a:t>
            </a:r>
          </a:p>
        </p:txBody>
      </p:sp>
      <p:sp>
        <p:nvSpPr>
          <p:cNvPr id="3" name="Content Placeholder 2">
            <a:extLst>
              <a:ext uri="{FF2B5EF4-FFF2-40B4-BE49-F238E27FC236}">
                <a16:creationId xmlns:a16="http://schemas.microsoft.com/office/drawing/2014/main" id="{303304A0-9FAE-464A-A47A-8F4CF3862E50}"/>
              </a:ext>
            </a:extLst>
          </p:cNvPr>
          <p:cNvSpPr>
            <a:spLocks noGrp="1"/>
          </p:cNvSpPr>
          <p:nvPr>
            <p:ph idx="1"/>
          </p:nvPr>
        </p:nvSpPr>
        <p:spPr>
          <a:xfrm>
            <a:off x="355076" y="2643044"/>
            <a:ext cx="11481847" cy="3575934"/>
          </a:xfrm>
        </p:spPr>
        <p:txBody>
          <a:bodyPr/>
          <a:lstStyle/>
          <a:p>
            <a:r>
              <a:rPr lang="en-GB" dirty="0">
                <a:cs typeface="Arial" panose="020B0604020202020204" pitchFamily="34" charset="0"/>
              </a:rPr>
              <a:t>Dementia is a syndrome in which there is deterioration in cognitive function beyond what might be expected from the usual consequences of biological ageing.                              </a:t>
            </a:r>
            <a:r>
              <a:rPr lang="en-GB" sz="1800" dirty="0">
                <a:cs typeface="Arial" panose="020B0604020202020204" pitchFamily="34" charset="0"/>
              </a:rPr>
              <a:t>(WHO, 2022)</a:t>
            </a:r>
          </a:p>
          <a:p>
            <a:pPr marL="0" indent="0">
              <a:buNone/>
            </a:pPr>
            <a:endParaRPr lang="en-GB" sz="1800" dirty="0">
              <a:cs typeface="Arial" panose="020B0604020202020204" pitchFamily="34" charset="0"/>
            </a:endParaRPr>
          </a:p>
          <a:p>
            <a:r>
              <a:rPr lang="en-GB" dirty="0">
                <a:cs typeface="Arial" panose="020B0604020202020204" pitchFamily="34" charset="0"/>
              </a:rPr>
              <a:t>Dementia is a syndrome (a group of related symptoms) associated with an ongoing decline of brain functioning.                 </a:t>
            </a:r>
            <a:r>
              <a:rPr lang="en-GB" sz="1800" dirty="0">
                <a:cs typeface="Arial" panose="020B0604020202020204" pitchFamily="34" charset="0"/>
              </a:rPr>
              <a:t>(NHS, 2020)</a:t>
            </a:r>
          </a:p>
        </p:txBody>
      </p:sp>
    </p:spTree>
    <p:extLst>
      <p:ext uri="{BB962C8B-B14F-4D97-AF65-F5344CB8AC3E}">
        <p14:creationId xmlns:p14="http://schemas.microsoft.com/office/powerpoint/2010/main" val="390177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E5F26-4D73-9B21-F203-D13403DDA7EC}"/>
              </a:ext>
            </a:extLst>
          </p:cNvPr>
          <p:cNvSpPr>
            <a:spLocks noGrp="1"/>
          </p:cNvSpPr>
          <p:nvPr>
            <p:ph type="title"/>
          </p:nvPr>
        </p:nvSpPr>
        <p:spPr>
          <a:xfrm>
            <a:off x="161112" y="341152"/>
            <a:ext cx="11481847" cy="1325563"/>
          </a:xfrm>
        </p:spPr>
        <p:txBody>
          <a:bodyPr>
            <a:normAutofit/>
          </a:bodyPr>
          <a:lstStyle/>
          <a:p>
            <a:pPr algn="ctr"/>
            <a:r>
              <a:rPr lang="en-GB" sz="6000" b="1" dirty="0">
                <a:latin typeface="+mn-lt"/>
                <a:cs typeface="Arial" panose="020B0604020202020204" pitchFamily="34" charset="0"/>
              </a:rPr>
              <a:t>Dementia</a:t>
            </a:r>
            <a:endParaRPr lang="en-GB" sz="6000" b="1" dirty="0">
              <a:latin typeface="+mn-lt"/>
            </a:endParaRPr>
          </a:p>
        </p:txBody>
      </p:sp>
      <p:sp>
        <p:nvSpPr>
          <p:cNvPr id="5" name="Rectangle 1">
            <a:extLst>
              <a:ext uri="{FF2B5EF4-FFF2-40B4-BE49-F238E27FC236}">
                <a16:creationId xmlns:a16="http://schemas.microsoft.com/office/drawing/2014/main" id="{6D8F7ED6-91C1-34B5-7BF5-6151CDC33CAF}"/>
              </a:ext>
            </a:extLst>
          </p:cNvPr>
          <p:cNvSpPr>
            <a:spLocks noGrp="1" noChangeArrowheads="1"/>
          </p:cNvSpPr>
          <p:nvPr>
            <p:ph idx="1"/>
          </p:nvPr>
        </p:nvSpPr>
        <p:spPr bwMode="auto">
          <a:xfrm>
            <a:off x="355076" y="1973698"/>
            <a:ext cx="11686236" cy="30982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GB" sz="3200" dirty="0">
                <a:cs typeface="Arial" panose="020B0604020202020204" pitchFamily="34" charset="0"/>
              </a:rPr>
              <a:t>There are more than 100 types or causes of dementia </a:t>
            </a:r>
          </a:p>
          <a:p>
            <a:r>
              <a:rPr lang="en-GB" sz="3200" dirty="0">
                <a:cs typeface="Arial" panose="020B0604020202020204" pitchFamily="34" charset="0"/>
              </a:rPr>
              <a:t>Alzheimer’s Disease makes up 60-70% of all dementias </a:t>
            </a:r>
          </a:p>
          <a:p>
            <a:r>
              <a:rPr lang="en-GB" sz="3200" dirty="0">
                <a:cs typeface="Arial" panose="020B0604020202020204" pitchFamily="34" charset="0"/>
              </a:rPr>
              <a:t>Dementia is a terminal, progressive chronic illness</a:t>
            </a:r>
          </a:p>
          <a:p>
            <a:r>
              <a:rPr lang="en-GB" sz="3200" dirty="0">
                <a:cs typeface="Arial" panose="020B0604020202020204" pitchFamily="34" charset="0"/>
              </a:rPr>
              <a:t>There is no cure, although there is some treatment for certain types</a:t>
            </a:r>
          </a:p>
          <a:p>
            <a:r>
              <a:rPr lang="en-GB" sz="3200" dirty="0">
                <a:cs typeface="Arial" panose="020B0604020202020204" pitchFamily="34" charset="0"/>
              </a:rPr>
              <a:t>The medical model of care not appropriate for early-stage dementia</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E85D6659-C414-063E-76D3-BF31389B8C0A}"/>
              </a:ext>
            </a:extLst>
          </p:cNvPr>
          <p:cNvSpPr txBox="1"/>
          <p:nvPr/>
        </p:nvSpPr>
        <p:spPr>
          <a:xfrm>
            <a:off x="5902035" y="5194299"/>
            <a:ext cx="6096000" cy="369332"/>
          </a:xfrm>
          <a:prstGeom prst="rect">
            <a:avLst/>
          </a:prstGeom>
          <a:noFill/>
        </p:spPr>
        <p:txBody>
          <a:bodyPr wrap="square">
            <a:spAutoFit/>
          </a:bodyPr>
          <a:lstStyle/>
          <a:p>
            <a:r>
              <a:rPr lang="en-GB" sz="1800" dirty="0">
                <a:cs typeface="Arial" panose="020B0604020202020204" pitchFamily="34" charset="0"/>
              </a:rPr>
              <a:t>(WHO, 2022; Alzheimer’s Disease International, 2018)</a:t>
            </a:r>
          </a:p>
        </p:txBody>
      </p:sp>
    </p:spTree>
    <p:extLst>
      <p:ext uri="{BB962C8B-B14F-4D97-AF65-F5344CB8AC3E}">
        <p14:creationId xmlns:p14="http://schemas.microsoft.com/office/powerpoint/2010/main" val="2825514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766375"/>
            <a:ext cx="11481847" cy="1325563"/>
          </a:xfrm>
        </p:spPr>
        <p:txBody>
          <a:bodyPr>
            <a:normAutofit/>
          </a:bodyPr>
          <a:lstStyle/>
          <a:p>
            <a:pPr algn="ctr"/>
            <a:r>
              <a:rPr lang="en-GB" sz="6000" b="1" dirty="0">
                <a:latin typeface="+mn-lt"/>
                <a:cs typeface="Arial" panose="020B0604020202020204" pitchFamily="34" charset="0"/>
              </a:rPr>
              <a:t>Global Dementia Statistics</a:t>
            </a:r>
          </a:p>
        </p:txBody>
      </p:sp>
      <p:sp>
        <p:nvSpPr>
          <p:cNvPr id="3" name="Content Placeholder 2"/>
          <p:cNvSpPr>
            <a:spLocks noGrp="1"/>
          </p:cNvSpPr>
          <p:nvPr>
            <p:ph idx="1"/>
          </p:nvPr>
        </p:nvSpPr>
        <p:spPr>
          <a:xfrm>
            <a:off x="1075362" y="2572566"/>
            <a:ext cx="10349614" cy="3318936"/>
          </a:xfrm>
        </p:spPr>
        <p:txBody>
          <a:bodyPr>
            <a:normAutofit/>
          </a:bodyPr>
          <a:lstStyle/>
          <a:p>
            <a:r>
              <a:rPr lang="en-GB" dirty="0">
                <a:cs typeface="Arial" panose="020B0604020202020204" pitchFamily="34" charset="0"/>
              </a:rPr>
              <a:t>55 million people in the world are living with dementia.</a:t>
            </a:r>
            <a:br>
              <a:rPr lang="en-GB" dirty="0">
                <a:cs typeface="Arial" panose="020B0604020202020204" pitchFamily="34" charset="0"/>
              </a:rPr>
            </a:br>
            <a:endParaRPr lang="en-GB" dirty="0">
              <a:cs typeface="Arial" panose="020B0604020202020204" pitchFamily="34" charset="0"/>
            </a:endParaRPr>
          </a:p>
          <a:p>
            <a:r>
              <a:rPr lang="en-GB" dirty="0">
                <a:cs typeface="Arial" panose="020B0604020202020204" pitchFamily="34" charset="0"/>
              </a:rPr>
              <a:t>It is estimated that this number will rise to 139 million by 2050</a:t>
            </a:r>
            <a:br>
              <a:rPr lang="en-GB" dirty="0">
                <a:cs typeface="Arial" panose="020B0604020202020204" pitchFamily="34" charset="0"/>
              </a:rPr>
            </a:br>
            <a:endParaRPr lang="en-GB" dirty="0">
              <a:cs typeface="Arial" panose="020B0604020202020204" pitchFamily="34" charset="0"/>
            </a:endParaRPr>
          </a:p>
          <a:p>
            <a:r>
              <a:rPr lang="en-GB" dirty="0">
                <a:cs typeface="Arial" panose="020B0604020202020204" pitchFamily="34" charset="0"/>
              </a:rPr>
              <a:t>1 new diagnosis globally every 3.2 seconds and there are nearly 10 million new cases every year</a:t>
            </a:r>
          </a:p>
          <a:p>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8825941" y="5321870"/>
            <a:ext cx="3014125" cy="276999"/>
          </a:xfrm>
          <a:prstGeom prst="rect">
            <a:avLst/>
          </a:prstGeom>
          <a:noFill/>
        </p:spPr>
        <p:txBody>
          <a:bodyPr wrap="square" rtlCol="0">
            <a:spAutoFit/>
          </a:bodyPr>
          <a:lstStyle/>
          <a:p>
            <a:r>
              <a:rPr lang="en-GB" sz="1200" dirty="0">
                <a:cs typeface="Arial" panose="020B0604020202020204" pitchFamily="34" charset="0"/>
              </a:rPr>
              <a:t>(WHO, 2022; Alzheimer’s Society, 2024)</a:t>
            </a:r>
          </a:p>
        </p:txBody>
      </p:sp>
    </p:spTree>
    <p:extLst>
      <p:ext uri="{BB962C8B-B14F-4D97-AF65-F5344CB8AC3E}">
        <p14:creationId xmlns:p14="http://schemas.microsoft.com/office/powerpoint/2010/main" val="3307470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7A0969-917E-F797-4BB6-FCED6AE47A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7A587E-E1DE-17D5-DE04-A4605F20BF28}"/>
              </a:ext>
            </a:extLst>
          </p:cNvPr>
          <p:cNvSpPr>
            <a:spLocks noGrp="1"/>
          </p:cNvSpPr>
          <p:nvPr>
            <p:ph type="title"/>
          </p:nvPr>
        </p:nvSpPr>
        <p:spPr>
          <a:xfrm>
            <a:off x="161112" y="341152"/>
            <a:ext cx="11481847" cy="1325563"/>
          </a:xfrm>
        </p:spPr>
        <p:txBody>
          <a:bodyPr>
            <a:normAutofit/>
          </a:bodyPr>
          <a:lstStyle/>
          <a:p>
            <a:pPr algn="ctr"/>
            <a:r>
              <a:rPr lang="en-GB" sz="6000" b="1" dirty="0">
                <a:latin typeface="+mn-lt"/>
                <a:cs typeface="Arial" panose="020B0604020202020204" pitchFamily="34" charset="0"/>
              </a:rPr>
              <a:t>UK Background</a:t>
            </a:r>
            <a:endParaRPr lang="en-GB" sz="6000" b="1" dirty="0">
              <a:latin typeface="+mn-lt"/>
            </a:endParaRPr>
          </a:p>
        </p:txBody>
      </p:sp>
      <p:sp>
        <p:nvSpPr>
          <p:cNvPr id="5" name="Rectangle 1">
            <a:extLst>
              <a:ext uri="{FF2B5EF4-FFF2-40B4-BE49-F238E27FC236}">
                <a16:creationId xmlns:a16="http://schemas.microsoft.com/office/drawing/2014/main" id="{40599EC5-3120-138E-792F-C1005D476A81}"/>
              </a:ext>
            </a:extLst>
          </p:cNvPr>
          <p:cNvSpPr>
            <a:spLocks noGrp="1" noChangeArrowheads="1"/>
          </p:cNvSpPr>
          <p:nvPr>
            <p:ph idx="1"/>
          </p:nvPr>
        </p:nvSpPr>
        <p:spPr bwMode="auto">
          <a:xfrm>
            <a:off x="600004" y="1730438"/>
            <a:ext cx="11200110" cy="34132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GB" sz="2400" dirty="0">
                <a:cs typeface="Arial" panose="020B0604020202020204" pitchFamily="34" charset="0"/>
              </a:rPr>
              <a:t>There are currently around 982,000 people with dementia in the UK</a:t>
            </a:r>
            <a:br>
              <a:rPr lang="en-GB" sz="2400" dirty="0">
                <a:cs typeface="Arial" panose="020B0604020202020204" pitchFamily="34" charset="0"/>
              </a:rPr>
            </a:br>
            <a:endParaRPr lang="en-GB" sz="2400" dirty="0">
              <a:cs typeface="Arial" panose="020B0604020202020204" pitchFamily="34" charset="0"/>
            </a:endParaRPr>
          </a:p>
          <a:p>
            <a:r>
              <a:rPr lang="en-GB" sz="2400" dirty="0">
                <a:cs typeface="Arial" panose="020B0604020202020204" pitchFamily="34" charset="0"/>
              </a:rPr>
              <a:t>There will be 1.4 million people in the UK living with dementia by 2040</a:t>
            </a:r>
            <a:br>
              <a:rPr lang="en-GB" sz="2400" dirty="0">
                <a:cs typeface="Arial" panose="020B0604020202020204" pitchFamily="34" charset="0"/>
              </a:rPr>
            </a:br>
            <a:endParaRPr lang="en-GB" sz="2400" dirty="0">
              <a:cs typeface="Arial" panose="020B0604020202020204" pitchFamily="34" charset="0"/>
            </a:endParaRPr>
          </a:p>
          <a:p>
            <a:r>
              <a:rPr lang="en-GB" sz="2400" dirty="0">
                <a:cs typeface="Arial" panose="020B0604020202020204" pitchFamily="34" charset="0"/>
              </a:rPr>
              <a:t>This sharp rise is due mainly to accelerated population ageing</a:t>
            </a:r>
            <a:br>
              <a:rPr lang="en-GB" sz="2400" dirty="0">
                <a:cs typeface="Arial" panose="020B0604020202020204" pitchFamily="34" charset="0"/>
              </a:rPr>
            </a:br>
            <a:endParaRPr lang="en-GB" sz="2400" dirty="0">
              <a:cs typeface="Arial" panose="020B0604020202020204" pitchFamily="34" charset="0"/>
            </a:endParaRPr>
          </a:p>
          <a:p>
            <a:r>
              <a:rPr lang="en-GB" sz="2400" dirty="0">
                <a:cs typeface="Arial" panose="020B0604020202020204" pitchFamily="34" charset="0"/>
              </a:rPr>
              <a:t>However…there are over 70,000 people living with young onset dementia – where symptoms develop before the age of 65.</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TextBox 5">
            <a:extLst>
              <a:ext uri="{FF2B5EF4-FFF2-40B4-BE49-F238E27FC236}">
                <a16:creationId xmlns:a16="http://schemas.microsoft.com/office/drawing/2014/main" id="{C20BE934-28C0-282E-2A81-183856CB54A0}"/>
              </a:ext>
            </a:extLst>
          </p:cNvPr>
          <p:cNvSpPr txBox="1"/>
          <p:nvPr/>
        </p:nvSpPr>
        <p:spPr>
          <a:xfrm>
            <a:off x="8909277" y="5207404"/>
            <a:ext cx="3059566" cy="369332"/>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(Alzheimer’s Society, 2024)</a:t>
            </a:r>
          </a:p>
        </p:txBody>
      </p:sp>
    </p:spTree>
    <p:extLst>
      <p:ext uri="{BB962C8B-B14F-4D97-AF65-F5344CB8AC3E}">
        <p14:creationId xmlns:p14="http://schemas.microsoft.com/office/powerpoint/2010/main" val="9249842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4293A2-EB1D-7AFE-A3AC-ED400E86C7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3FA3EC2-D2EA-0A76-B6BA-9BD04FAD6E98}"/>
              </a:ext>
            </a:extLst>
          </p:cNvPr>
          <p:cNvSpPr>
            <a:spLocks noGrp="1"/>
          </p:cNvSpPr>
          <p:nvPr>
            <p:ph type="title"/>
          </p:nvPr>
        </p:nvSpPr>
        <p:spPr>
          <a:xfrm>
            <a:off x="161112" y="341152"/>
            <a:ext cx="11481847" cy="1325563"/>
          </a:xfrm>
        </p:spPr>
        <p:txBody>
          <a:bodyPr>
            <a:normAutofit/>
          </a:bodyPr>
          <a:lstStyle/>
          <a:p>
            <a:pPr algn="ctr"/>
            <a:r>
              <a:rPr lang="en-GB" sz="6000" b="1" dirty="0">
                <a:latin typeface="+mn-lt"/>
                <a:cs typeface="Arial" panose="020B0604020202020204" pitchFamily="34" charset="0"/>
              </a:rPr>
              <a:t>UK Background</a:t>
            </a:r>
            <a:endParaRPr lang="en-GB" sz="6000" b="1" dirty="0">
              <a:latin typeface="+mn-lt"/>
            </a:endParaRPr>
          </a:p>
        </p:txBody>
      </p:sp>
      <p:sp>
        <p:nvSpPr>
          <p:cNvPr id="5" name="Rectangle 1">
            <a:extLst>
              <a:ext uri="{FF2B5EF4-FFF2-40B4-BE49-F238E27FC236}">
                <a16:creationId xmlns:a16="http://schemas.microsoft.com/office/drawing/2014/main" id="{36C07D05-40A6-F2DB-B865-D5174397E552}"/>
              </a:ext>
            </a:extLst>
          </p:cNvPr>
          <p:cNvSpPr>
            <a:spLocks noGrp="1" noChangeArrowheads="1"/>
          </p:cNvSpPr>
          <p:nvPr>
            <p:ph idx="1"/>
          </p:nvPr>
        </p:nvSpPr>
        <p:spPr bwMode="auto">
          <a:xfrm>
            <a:off x="934740" y="1857927"/>
            <a:ext cx="10323810" cy="37179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GB" sz="2400" dirty="0">
                <a:cs typeface="Arial" panose="020B0604020202020204" pitchFamily="34" charset="0"/>
              </a:rPr>
              <a:t>Regarding health conditions, 92% of people living with dementia have at least one other health condition and 45% have four or more other health conditions.</a:t>
            </a:r>
            <a:br>
              <a:rPr lang="en-GB" sz="2400" dirty="0">
                <a:cs typeface="Arial" panose="020B0604020202020204" pitchFamily="34" charset="0"/>
              </a:rPr>
            </a:br>
            <a:endParaRPr lang="en-GB" sz="2400" dirty="0">
              <a:cs typeface="Arial" panose="020B0604020202020204" pitchFamily="34" charset="0"/>
            </a:endParaRPr>
          </a:p>
          <a:p>
            <a:r>
              <a:rPr lang="en-GB" sz="2400" dirty="0">
                <a:cs typeface="Arial" panose="020B0604020202020204" pitchFamily="34" charset="0"/>
              </a:rPr>
              <a:t>It is estimated that 70% of care home residents have dementia or severe memory problems and an estimated 60% of people receiving homecare are living with dementia</a:t>
            </a:r>
            <a:br>
              <a:rPr lang="en-GB" sz="2400" dirty="0">
                <a:cs typeface="Arial" panose="020B0604020202020204" pitchFamily="34" charset="0"/>
              </a:rPr>
            </a:br>
            <a:endParaRPr lang="en-GB" sz="2400" dirty="0">
              <a:cs typeface="Arial" panose="020B0604020202020204" pitchFamily="34" charset="0"/>
            </a:endParaRPr>
          </a:p>
          <a:p>
            <a:r>
              <a:rPr lang="en-GB" sz="2400" dirty="0">
                <a:cs typeface="Arial" panose="020B0604020202020204" pitchFamily="34" charset="0"/>
              </a:rPr>
              <a:t>More than 25,000 people from Black, Asian and minority ethnic groups in the UK are affected by dementia.</a:t>
            </a:r>
          </a:p>
          <a:p>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TextBox 5">
            <a:extLst>
              <a:ext uri="{FF2B5EF4-FFF2-40B4-BE49-F238E27FC236}">
                <a16:creationId xmlns:a16="http://schemas.microsoft.com/office/drawing/2014/main" id="{7D096DBC-54CC-ED9A-8156-CA2501D9B57A}"/>
              </a:ext>
            </a:extLst>
          </p:cNvPr>
          <p:cNvSpPr txBox="1"/>
          <p:nvPr/>
        </p:nvSpPr>
        <p:spPr>
          <a:xfrm>
            <a:off x="8909277" y="5207404"/>
            <a:ext cx="3059566" cy="369332"/>
          </a:xfrm>
          <a:prstGeom prst="rect">
            <a:avLst/>
          </a:prstGeom>
          <a:noFill/>
        </p:spPr>
        <p:txBody>
          <a:bodyPr wrap="square">
            <a:spAutoFit/>
          </a:bodyPr>
          <a:lstStyle/>
          <a:p>
            <a:r>
              <a:rPr lang="en-GB" sz="1800" dirty="0">
                <a:cs typeface="Arial" panose="020B0604020202020204" pitchFamily="34" charset="0"/>
              </a:rPr>
              <a:t>(Alzheimer’s Society, 2024)</a:t>
            </a:r>
          </a:p>
        </p:txBody>
      </p:sp>
    </p:spTree>
    <p:extLst>
      <p:ext uri="{BB962C8B-B14F-4D97-AF65-F5344CB8AC3E}">
        <p14:creationId xmlns:p14="http://schemas.microsoft.com/office/powerpoint/2010/main" val="6635602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D53C3B-8ADB-E979-63F0-1FA9A1A216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61F5AFF-09D3-0B6C-9F89-6AD7237CBC6F}"/>
              </a:ext>
            </a:extLst>
          </p:cNvPr>
          <p:cNvSpPr>
            <a:spLocks noGrp="1"/>
          </p:cNvSpPr>
          <p:nvPr>
            <p:ph type="title"/>
          </p:nvPr>
        </p:nvSpPr>
        <p:spPr>
          <a:xfrm>
            <a:off x="161112" y="160281"/>
            <a:ext cx="11481847" cy="1325563"/>
          </a:xfrm>
        </p:spPr>
        <p:txBody>
          <a:bodyPr>
            <a:normAutofit/>
          </a:bodyPr>
          <a:lstStyle/>
          <a:p>
            <a:pPr algn="ctr"/>
            <a:r>
              <a:rPr lang="en-GB" sz="6000" b="1" dirty="0">
                <a:latin typeface="+mn-lt"/>
                <a:cs typeface="Arial" panose="020B0604020202020204" pitchFamily="34" charset="0"/>
              </a:rPr>
              <a:t>UK Background</a:t>
            </a:r>
            <a:endParaRPr lang="en-GB" sz="6000" b="1" dirty="0">
              <a:latin typeface="+mn-lt"/>
            </a:endParaRPr>
          </a:p>
        </p:txBody>
      </p:sp>
      <p:sp>
        <p:nvSpPr>
          <p:cNvPr id="5" name="Rectangle 1">
            <a:extLst>
              <a:ext uri="{FF2B5EF4-FFF2-40B4-BE49-F238E27FC236}">
                <a16:creationId xmlns:a16="http://schemas.microsoft.com/office/drawing/2014/main" id="{D1020395-15B6-3927-7D2F-C23D2005CE72}"/>
              </a:ext>
            </a:extLst>
          </p:cNvPr>
          <p:cNvSpPr>
            <a:spLocks noGrp="1" noChangeArrowheads="1"/>
          </p:cNvSpPr>
          <p:nvPr>
            <p:ph idx="1"/>
          </p:nvPr>
        </p:nvSpPr>
        <p:spPr bwMode="auto">
          <a:xfrm>
            <a:off x="377260" y="1334317"/>
            <a:ext cx="11580277" cy="45109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GB" sz="2400" dirty="0">
                <a:cs typeface="Arial" panose="020B0604020202020204" pitchFamily="34" charset="0"/>
              </a:rPr>
              <a:t>Dementia costs the UK economy £34.7bn a year. Yet we know much of this spend does not deliver value for money or better outcomes for people with dementia.</a:t>
            </a:r>
            <a:br>
              <a:rPr lang="en-GB" sz="2400" dirty="0">
                <a:cs typeface="Arial" panose="020B0604020202020204" pitchFamily="34" charset="0"/>
              </a:rPr>
            </a:br>
            <a:endParaRPr lang="en-GB" sz="2400" dirty="0">
              <a:cs typeface="Arial" panose="020B0604020202020204" pitchFamily="34" charset="0"/>
            </a:endParaRPr>
          </a:p>
          <a:p>
            <a:r>
              <a:rPr lang="en-GB" sz="2400" dirty="0">
                <a:cs typeface="Arial" panose="020B0604020202020204" pitchFamily="34" charset="0"/>
              </a:rPr>
              <a:t>This is set to rise sharply over the next two decades, to £94.1billion in 2040. </a:t>
            </a:r>
            <a:br>
              <a:rPr lang="en-GB" sz="2400" dirty="0">
                <a:cs typeface="Arial" panose="020B0604020202020204" pitchFamily="34" charset="0"/>
              </a:rPr>
            </a:br>
            <a:endParaRPr lang="en-GB" sz="2400" dirty="0">
              <a:cs typeface="Arial" panose="020B0604020202020204" pitchFamily="34" charset="0"/>
            </a:endParaRPr>
          </a:p>
          <a:p>
            <a:r>
              <a:rPr lang="en-GB" sz="2400" dirty="0">
                <a:cs typeface="Arial" panose="020B0604020202020204" pitchFamily="34" charset="0"/>
              </a:rPr>
              <a:t> Avoidable ‘bad costs’ associated with dementia, such as unnecessary hospital admissions, account for a significant proportion of this spend. </a:t>
            </a:r>
            <a:br>
              <a:rPr lang="en-GB" sz="2400" dirty="0">
                <a:cs typeface="Arial" panose="020B0604020202020204" pitchFamily="34" charset="0"/>
              </a:rPr>
            </a:br>
            <a:endParaRPr lang="en-GB" sz="2400" dirty="0">
              <a:cs typeface="Arial" panose="020B0604020202020204" pitchFamily="34" charset="0"/>
            </a:endParaRPr>
          </a:p>
          <a:p>
            <a:r>
              <a:rPr lang="en-GB" sz="2400" dirty="0">
                <a:cs typeface="Arial" panose="020B0604020202020204" pitchFamily="34" charset="0"/>
              </a:rPr>
              <a:t>In comparison, not enough is being spent on the ‘good costs’ associated with dementia, such as creating a dementia-friendly NHS or better support for family carers and integrated care for the 850,000 persons living with dementia’ </a:t>
            </a:r>
          </a:p>
          <a:p>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TextBox 5">
            <a:extLst>
              <a:ext uri="{FF2B5EF4-FFF2-40B4-BE49-F238E27FC236}">
                <a16:creationId xmlns:a16="http://schemas.microsoft.com/office/drawing/2014/main" id="{970E5D65-C8F6-F534-A345-D0D8829C44EF}"/>
              </a:ext>
            </a:extLst>
          </p:cNvPr>
          <p:cNvSpPr txBox="1"/>
          <p:nvPr/>
        </p:nvSpPr>
        <p:spPr>
          <a:xfrm>
            <a:off x="8718201" y="5369794"/>
            <a:ext cx="3853543" cy="307777"/>
          </a:xfrm>
          <a:prstGeom prst="rect">
            <a:avLst/>
          </a:prstGeom>
          <a:noFill/>
        </p:spPr>
        <p:txBody>
          <a:bodyPr wrap="square">
            <a:spAutoFit/>
          </a:bodyPr>
          <a:lstStyle/>
          <a:p>
            <a:r>
              <a:rPr lang="en-GB" sz="1400" dirty="0">
                <a:cs typeface="Arial" panose="020B0604020202020204" pitchFamily="34" charset="0"/>
              </a:rPr>
              <a:t>(Hughes, 2015; Alzheimer’s Society, 2024)</a:t>
            </a:r>
          </a:p>
        </p:txBody>
      </p:sp>
    </p:spTree>
    <p:extLst>
      <p:ext uri="{BB962C8B-B14F-4D97-AF65-F5344CB8AC3E}">
        <p14:creationId xmlns:p14="http://schemas.microsoft.com/office/powerpoint/2010/main" val="10387169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778BF8-D4A1-03D8-4800-97449FF90F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157065-A362-DA90-1503-EF59DD27596F}"/>
              </a:ext>
            </a:extLst>
          </p:cNvPr>
          <p:cNvSpPr>
            <a:spLocks noGrp="1"/>
          </p:cNvSpPr>
          <p:nvPr>
            <p:ph type="title"/>
          </p:nvPr>
        </p:nvSpPr>
        <p:spPr>
          <a:xfrm>
            <a:off x="161112" y="341152"/>
            <a:ext cx="11481847" cy="1325563"/>
          </a:xfrm>
        </p:spPr>
        <p:txBody>
          <a:bodyPr>
            <a:normAutofit/>
          </a:bodyPr>
          <a:lstStyle/>
          <a:p>
            <a:pPr algn="ctr"/>
            <a:r>
              <a:rPr lang="en-GB" sz="6000" b="1" dirty="0">
                <a:latin typeface="+mn-lt"/>
                <a:cs typeface="Arial" panose="020B0604020202020204" pitchFamily="34" charset="0"/>
              </a:rPr>
              <a:t>UK Background</a:t>
            </a:r>
            <a:endParaRPr lang="en-GB" sz="6000" b="1" dirty="0">
              <a:latin typeface="+mn-lt"/>
            </a:endParaRPr>
          </a:p>
        </p:txBody>
      </p:sp>
      <p:sp>
        <p:nvSpPr>
          <p:cNvPr id="5" name="Rectangle 1">
            <a:extLst>
              <a:ext uri="{FF2B5EF4-FFF2-40B4-BE49-F238E27FC236}">
                <a16:creationId xmlns:a16="http://schemas.microsoft.com/office/drawing/2014/main" id="{56C2CE23-26B6-25EB-0700-4D37897EF7D2}"/>
              </a:ext>
            </a:extLst>
          </p:cNvPr>
          <p:cNvSpPr>
            <a:spLocks noGrp="1" noChangeArrowheads="1"/>
          </p:cNvSpPr>
          <p:nvPr>
            <p:ph idx="1"/>
          </p:nvPr>
        </p:nvSpPr>
        <p:spPr bwMode="auto">
          <a:xfrm>
            <a:off x="542611" y="1813171"/>
            <a:ext cx="11100348" cy="30080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GB" sz="2400" dirty="0">
                <a:cs typeface="Arial" panose="020B0604020202020204" pitchFamily="34" charset="0"/>
              </a:rPr>
              <a:t>Costs are made up of healthcare costs (costs to the NHS), social care costs (costs of homecare and residential care), and costs of unpaid care (provided by family members).</a:t>
            </a:r>
            <a:br>
              <a:rPr lang="en-GB" sz="2400" dirty="0">
                <a:cs typeface="Arial" panose="020B0604020202020204" pitchFamily="34" charset="0"/>
              </a:rPr>
            </a:br>
            <a:endParaRPr lang="en-GB" sz="2400" dirty="0">
              <a:cs typeface="Arial" panose="020B0604020202020204" pitchFamily="34" charset="0"/>
            </a:endParaRPr>
          </a:p>
          <a:p>
            <a:r>
              <a:rPr lang="en-GB" sz="2400" dirty="0">
                <a:cs typeface="Arial" panose="020B0604020202020204" pitchFamily="34" charset="0"/>
              </a:rPr>
              <a:t>The largest proportion of this cost, 45%, is social care, which totals £15.7billion. </a:t>
            </a:r>
            <a:br>
              <a:rPr lang="en-GB" sz="2400" dirty="0">
                <a:cs typeface="Arial" panose="020B0604020202020204" pitchFamily="34" charset="0"/>
              </a:rPr>
            </a:br>
            <a:endParaRPr lang="en-GB" sz="2400" dirty="0">
              <a:cs typeface="Arial" panose="020B0604020202020204" pitchFamily="34" charset="0"/>
            </a:endParaRPr>
          </a:p>
          <a:p>
            <a:r>
              <a:rPr lang="en-GB" sz="2400" dirty="0">
                <a:cs typeface="Arial" panose="020B0604020202020204" pitchFamily="34" charset="0"/>
              </a:rPr>
              <a:t>Social care costs are set to nearly triple over the next two decades, to £45.4billion by 2040 </a:t>
            </a:r>
            <a:endParaRPr kumimoji="0" lang="en-US" altLang="en-US" sz="1800" b="0" i="0" u="none" strike="noStrike" cap="none" normalizeH="0" baseline="0" dirty="0">
              <a:ln>
                <a:noFill/>
              </a:ln>
              <a:solidFill>
                <a:schemeClr val="tx1"/>
              </a:solidFill>
              <a:effectLst/>
            </a:endParaRPr>
          </a:p>
        </p:txBody>
      </p:sp>
      <p:sp>
        <p:nvSpPr>
          <p:cNvPr id="6" name="TextBox 5">
            <a:extLst>
              <a:ext uri="{FF2B5EF4-FFF2-40B4-BE49-F238E27FC236}">
                <a16:creationId xmlns:a16="http://schemas.microsoft.com/office/drawing/2014/main" id="{6814846B-652C-34E0-F55C-8356C9B3DC57}"/>
              </a:ext>
            </a:extLst>
          </p:cNvPr>
          <p:cNvSpPr txBox="1"/>
          <p:nvPr/>
        </p:nvSpPr>
        <p:spPr>
          <a:xfrm>
            <a:off x="8115300" y="5207404"/>
            <a:ext cx="3853543" cy="307777"/>
          </a:xfrm>
          <a:prstGeom prst="rect">
            <a:avLst/>
          </a:prstGeom>
          <a:noFill/>
        </p:spPr>
        <p:txBody>
          <a:bodyPr wrap="square">
            <a:spAutoFit/>
          </a:bodyPr>
          <a:lstStyle/>
          <a:p>
            <a:r>
              <a:rPr lang="en-GB" sz="1400" dirty="0">
                <a:cs typeface="Arial" panose="020B0604020202020204" pitchFamily="34" charset="0"/>
              </a:rPr>
              <a:t>(Hughes, 2015; Alzheimer’s Society, 2024)</a:t>
            </a:r>
          </a:p>
        </p:txBody>
      </p:sp>
    </p:spTree>
    <p:extLst>
      <p:ext uri="{BB962C8B-B14F-4D97-AF65-F5344CB8AC3E}">
        <p14:creationId xmlns:p14="http://schemas.microsoft.com/office/powerpoint/2010/main" val="35996916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373FA-89D7-4921-89FF-FBD81A727F3E}"/>
              </a:ext>
            </a:extLst>
          </p:cNvPr>
          <p:cNvSpPr>
            <a:spLocks noGrp="1"/>
          </p:cNvSpPr>
          <p:nvPr>
            <p:ph type="title"/>
          </p:nvPr>
        </p:nvSpPr>
        <p:spPr>
          <a:xfrm>
            <a:off x="5911532" y="837753"/>
            <a:ext cx="4802185" cy="1303867"/>
          </a:xfrm>
        </p:spPr>
        <p:txBody>
          <a:bodyPr>
            <a:noAutofit/>
          </a:bodyPr>
          <a:lstStyle/>
          <a:p>
            <a:r>
              <a:rPr lang="en-GB" sz="4800" b="1" dirty="0">
                <a:latin typeface="+mn-lt"/>
                <a:cs typeface="Arial" panose="020B0604020202020204" pitchFamily="34" charset="0"/>
              </a:rPr>
              <a:t>UK Background-</a:t>
            </a:r>
            <a:br>
              <a:rPr lang="en-GB" sz="4800" b="1" dirty="0">
                <a:latin typeface="+mn-lt"/>
                <a:cs typeface="Arial" panose="020B0604020202020204" pitchFamily="34" charset="0"/>
              </a:rPr>
            </a:br>
            <a:r>
              <a:rPr lang="en-GB" sz="4800" b="1" dirty="0">
                <a:latin typeface="+mn-lt"/>
                <a:cs typeface="Arial" panose="020B0604020202020204" pitchFamily="34" charset="0"/>
              </a:rPr>
              <a:t>Diagnosis</a:t>
            </a:r>
          </a:p>
        </p:txBody>
      </p:sp>
      <p:pic>
        <p:nvPicPr>
          <p:cNvPr id="4" name="Picture 3" descr="A screenshot of a computer&#10;&#10;Description automatically generated">
            <a:extLst>
              <a:ext uri="{FF2B5EF4-FFF2-40B4-BE49-F238E27FC236}">
                <a16:creationId xmlns:a16="http://schemas.microsoft.com/office/drawing/2014/main" id="{9DFB0F90-E928-B7A0-0E1D-CD65A11AC1BE}"/>
              </a:ext>
            </a:extLst>
          </p:cNvPr>
          <p:cNvPicPr>
            <a:picLocks noChangeAspect="1"/>
          </p:cNvPicPr>
          <p:nvPr/>
        </p:nvPicPr>
        <p:blipFill rotWithShape="1">
          <a:blip r:embed="rId2"/>
          <a:srcRect l="16697" t="44101" r="72603" b="32512"/>
          <a:stretch/>
        </p:blipFill>
        <p:spPr bwMode="auto">
          <a:xfrm>
            <a:off x="630427" y="1289785"/>
            <a:ext cx="4185013" cy="3567392"/>
          </a:xfrm>
          <a:prstGeom prst="rect">
            <a:avLst/>
          </a:prstGeom>
          <a:ln w="22225">
            <a:solidFill>
              <a:srgbClr val="0070C0"/>
            </a:solidFill>
          </a:ln>
          <a:extLst>
            <a:ext uri="{53640926-AAD7-44D8-BBD7-CCE9431645EC}">
              <a14:shadowObscured xmlns:a14="http://schemas.microsoft.com/office/drawing/2010/main"/>
            </a:ext>
          </a:extLst>
        </p:spPr>
      </p:pic>
      <p:sp>
        <p:nvSpPr>
          <p:cNvPr id="3" name="Content Placeholder 2">
            <a:extLst>
              <a:ext uri="{FF2B5EF4-FFF2-40B4-BE49-F238E27FC236}">
                <a16:creationId xmlns:a16="http://schemas.microsoft.com/office/drawing/2014/main" id="{BD4D3C3C-A4EA-4944-AA0E-49C00C74E0E1}"/>
              </a:ext>
            </a:extLst>
          </p:cNvPr>
          <p:cNvSpPr>
            <a:spLocks noGrp="1"/>
          </p:cNvSpPr>
          <p:nvPr>
            <p:ph idx="1"/>
          </p:nvPr>
        </p:nvSpPr>
        <p:spPr>
          <a:xfrm>
            <a:off x="5188016" y="2484494"/>
            <a:ext cx="6814687" cy="3714728"/>
          </a:xfrm>
        </p:spPr>
        <p:txBody>
          <a:bodyPr>
            <a:normAutofit/>
          </a:bodyPr>
          <a:lstStyle/>
          <a:p>
            <a:pPr>
              <a:lnSpc>
                <a:spcPct val="90000"/>
              </a:lnSpc>
            </a:pPr>
            <a:r>
              <a:rPr lang="en-GB" sz="2000" dirty="0">
                <a:latin typeface="Arial" panose="020B0604020202020204" pitchFamily="34" charset="0"/>
                <a:cs typeface="Arial" panose="020B0604020202020204" pitchFamily="34" charset="0"/>
              </a:rPr>
              <a:t>In England 64.6% of people aged 65 and over -who were estimated to have  dementia- had a formal diagnosis a decrease from 68.7% in 2019 (pre pandemic).</a:t>
            </a:r>
          </a:p>
          <a:p>
            <a:pPr>
              <a:lnSpc>
                <a:spcPct val="90000"/>
              </a:lnSpc>
            </a:pPr>
            <a:endParaRPr lang="en-GB" sz="2000" dirty="0">
              <a:latin typeface="Arial" panose="020B0604020202020204" pitchFamily="34" charset="0"/>
              <a:cs typeface="Arial" panose="020B0604020202020204" pitchFamily="34" charset="0"/>
            </a:endParaRPr>
          </a:p>
          <a:p>
            <a:pPr>
              <a:lnSpc>
                <a:spcPct val="90000"/>
              </a:lnSpc>
            </a:pPr>
            <a:r>
              <a:rPr lang="en-GB" sz="2000" dirty="0">
                <a:latin typeface="Arial" panose="020B0604020202020204" pitchFamily="34" charset="0"/>
                <a:cs typeface="Arial" panose="020B0604020202020204" pitchFamily="34" charset="0"/>
              </a:rPr>
              <a:t>Deaths due to dementia and Alzheimer’s disease are the leading cause of death in older people in England and Wales, accounting for over 67,000 deaths and 12.8 per cent of all deaths registered</a:t>
            </a:r>
          </a:p>
        </p:txBody>
      </p:sp>
      <p:sp>
        <p:nvSpPr>
          <p:cNvPr id="5" name="TextBox 4">
            <a:extLst>
              <a:ext uri="{FF2B5EF4-FFF2-40B4-BE49-F238E27FC236}">
                <a16:creationId xmlns:a16="http://schemas.microsoft.com/office/drawing/2014/main" id="{E73B11CA-A7A6-0526-8BD6-B2351E04B033}"/>
              </a:ext>
            </a:extLst>
          </p:cNvPr>
          <p:cNvSpPr txBox="1"/>
          <p:nvPr/>
        </p:nvSpPr>
        <p:spPr>
          <a:xfrm>
            <a:off x="9946447" y="5392349"/>
            <a:ext cx="2245553" cy="276999"/>
          </a:xfrm>
          <a:prstGeom prst="rect">
            <a:avLst/>
          </a:prstGeom>
          <a:noFill/>
        </p:spPr>
        <p:txBody>
          <a:bodyPr wrap="square" rtlCol="0">
            <a:spAutoFit/>
          </a:bodyPr>
          <a:lstStyle/>
          <a:p>
            <a:r>
              <a:rPr lang="en-GB" sz="1200" dirty="0">
                <a:cs typeface="Arial" panose="020B0604020202020204" pitchFamily="34" charset="0"/>
              </a:rPr>
              <a:t>(Alzheimer’s Research UK, 2024)</a:t>
            </a:r>
          </a:p>
        </p:txBody>
      </p:sp>
    </p:spTree>
    <p:extLst>
      <p:ext uri="{BB962C8B-B14F-4D97-AF65-F5344CB8AC3E}">
        <p14:creationId xmlns:p14="http://schemas.microsoft.com/office/powerpoint/2010/main" val="1628393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2E33B-85FA-4E3D-9E70-54183B984F63}"/>
              </a:ext>
            </a:extLst>
          </p:cNvPr>
          <p:cNvSpPr>
            <a:spLocks noGrp="1"/>
          </p:cNvSpPr>
          <p:nvPr>
            <p:ph type="title"/>
          </p:nvPr>
        </p:nvSpPr>
        <p:spPr>
          <a:xfrm>
            <a:off x="150400" y="663702"/>
            <a:ext cx="11481847" cy="1325563"/>
          </a:xfrm>
        </p:spPr>
        <p:txBody>
          <a:bodyPr>
            <a:normAutofit/>
          </a:bodyPr>
          <a:lstStyle/>
          <a:p>
            <a:pPr algn="ctr"/>
            <a:r>
              <a:rPr lang="en-GB" sz="4800" b="1" dirty="0">
                <a:latin typeface="+mn-lt"/>
                <a:cs typeface="Arial" panose="020B0604020202020204" pitchFamily="34" charset="0"/>
              </a:rPr>
              <a:t>The Dementia Bookcase</a:t>
            </a:r>
          </a:p>
        </p:txBody>
      </p:sp>
      <p:sp>
        <p:nvSpPr>
          <p:cNvPr id="3" name="Content Placeholder 2">
            <a:extLst>
              <a:ext uri="{FF2B5EF4-FFF2-40B4-BE49-F238E27FC236}">
                <a16:creationId xmlns:a16="http://schemas.microsoft.com/office/drawing/2014/main" id="{FD0B18D7-2E1F-46F5-8D81-3A1F8FA1098D}"/>
              </a:ext>
            </a:extLst>
          </p:cNvPr>
          <p:cNvSpPr>
            <a:spLocks noGrp="1"/>
          </p:cNvSpPr>
          <p:nvPr>
            <p:ph idx="1"/>
          </p:nvPr>
        </p:nvSpPr>
        <p:spPr>
          <a:xfrm>
            <a:off x="454472" y="2617158"/>
            <a:ext cx="11481847" cy="3575934"/>
          </a:xfrm>
        </p:spPr>
        <p:txBody>
          <a:bodyPr/>
          <a:lstStyle/>
          <a:p>
            <a:r>
              <a:rPr lang="en-GB" dirty="0">
                <a:cs typeface="Arial" panose="020B0604020202020204" pitchFamily="34" charset="0"/>
                <a:hlinkClick r:id="rId3"/>
              </a:rPr>
              <a:t>https://www.youtube.com/watch?v=_LoE0sO06Dk</a:t>
            </a:r>
            <a:r>
              <a:rPr lang="en-GB" dirty="0">
                <a:cs typeface="Arial" panose="020B0604020202020204" pitchFamily="34" charset="0"/>
              </a:rPr>
              <a:t>  (6:16)</a:t>
            </a:r>
          </a:p>
          <a:p>
            <a:r>
              <a:rPr lang="en-GB" dirty="0">
                <a:cs typeface="Arial" panose="020B0604020202020204" pitchFamily="34" charset="0"/>
              </a:rPr>
              <a:t>What do you think about this?</a:t>
            </a:r>
          </a:p>
          <a:p>
            <a:r>
              <a:rPr lang="en-GB" dirty="0">
                <a:cs typeface="Arial" panose="020B0604020202020204" pitchFamily="34" charset="0"/>
              </a:rPr>
              <a:t>Has it changed the way you will treat a person with dementia?</a:t>
            </a:r>
          </a:p>
          <a:p>
            <a:pPr marL="0" indent="0">
              <a:buNone/>
            </a:pPr>
            <a:endParaRPr lang="en-GB" sz="3600" i="1" dirty="0">
              <a:cs typeface="Arial" panose="020B0604020202020204" pitchFamily="34" charset="0"/>
            </a:endParaRPr>
          </a:p>
          <a:p>
            <a:pPr marL="0" indent="0">
              <a:buNone/>
            </a:pPr>
            <a:r>
              <a:rPr lang="en-GB" sz="3600" b="1" i="1" dirty="0">
                <a:cs typeface="Arial" panose="020B0604020202020204" pitchFamily="34" charset="0"/>
              </a:rPr>
              <a:t>                                       Discussion…</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811229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9B6928-5D3B-14C2-1AA8-234A7841AF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8A3333-9B79-ACE8-C390-319DD3F95BC0}"/>
              </a:ext>
            </a:extLst>
          </p:cNvPr>
          <p:cNvSpPr>
            <a:spLocks noGrp="1"/>
          </p:cNvSpPr>
          <p:nvPr>
            <p:ph type="title"/>
          </p:nvPr>
        </p:nvSpPr>
        <p:spPr/>
        <p:txBody>
          <a:bodyPr>
            <a:normAutofit/>
          </a:bodyPr>
          <a:lstStyle/>
          <a:p>
            <a:pPr algn="ctr"/>
            <a:r>
              <a:rPr lang="en-GB" sz="5400" b="1" dirty="0">
                <a:latin typeface="+mn-lt"/>
                <a:cs typeface="Arial" panose="020B0604020202020204" pitchFamily="34" charset="0"/>
              </a:rPr>
              <a:t>Dementia…</a:t>
            </a:r>
            <a:endParaRPr lang="en-GB" sz="5400" dirty="0">
              <a:latin typeface="+mn-lt"/>
            </a:endParaRPr>
          </a:p>
        </p:txBody>
      </p:sp>
      <p:sp>
        <p:nvSpPr>
          <p:cNvPr id="3" name="Content Placeholder 2">
            <a:extLst>
              <a:ext uri="{FF2B5EF4-FFF2-40B4-BE49-F238E27FC236}">
                <a16:creationId xmlns:a16="http://schemas.microsoft.com/office/drawing/2014/main" id="{D21489D6-93BB-9C57-68D1-C028A4489449}"/>
              </a:ext>
            </a:extLst>
          </p:cNvPr>
          <p:cNvSpPr>
            <a:spLocks noGrp="1"/>
          </p:cNvSpPr>
          <p:nvPr>
            <p:ph idx="1"/>
          </p:nvPr>
        </p:nvSpPr>
        <p:spPr>
          <a:xfrm>
            <a:off x="358219" y="1641033"/>
            <a:ext cx="11481847" cy="3575934"/>
          </a:xfrm>
        </p:spPr>
        <p:txBody>
          <a:bodyPr>
            <a:normAutofit fontScale="85000" lnSpcReduction="20000"/>
          </a:bodyPr>
          <a:lstStyle/>
          <a:p>
            <a:r>
              <a:rPr lang="en-GB" dirty="0">
                <a:cs typeface="Arial" panose="020B0604020202020204" pitchFamily="34" charset="0"/>
              </a:rPr>
              <a:t>Is </a:t>
            </a:r>
            <a:r>
              <a:rPr lang="en-GB" b="1" dirty="0">
                <a:cs typeface="Arial" panose="020B0604020202020204" pitchFamily="34" charset="0"/>
              </a:rPr>
              <a:t>NOT</a:t>
            </a:r>
            <a:r>
              <a:rPr lang="en-GB" dirty="0">
                <a:cs typeface="Arial" panose="020B0604020202020204" pitchFamily="34" charset="0"/>
              </a:rPr>
              <a:t> a specific disease</a:t>
            </a:r>
            <a:br>
              <a:rPr lang="en-GB" dirty="0">
                <a:cs typeface="Arial" panose="020B0604020202020204" pitchFamily="34" charset="0"/>
              </a:rPr>
            </a:br>
            <a:endParaRPr lang="en-GB" dirty="0">
              <a:cs typeface="Arial" panose="020B0604020202020204" pitchFamily="34" charset="0"/>
            </a:endParaRPr>
          </a:p>
          <a:p>
            <a:r>
              <a:rPr lang="en-GB" dirty="0">
                <a:cs typeface="Arial" panose="020B0604020202020204" pitchFamily="34" charset="0"/>
              </a:rPr>
              <a:t>Is a </a:t>
            </a:r>
            <a:r>
              <a:rPr lang="en-GB" dirty="0">
                <a:solidFill>
                  <a:srgbClr val="7030A0"/>
                </a:solidFill>
                <a:cs typeface="Arial" panose="020B0604020202020204" pitchFamily="34" charset="0"/>
              </a:rPr>
              <a:t>GROUP OF SYMPTOMS </a:t>
            </a:r>
            <a:r>
              <a:rPr lang="en-GB" dirty="0">
                <a:cs typeface="Arial" panose="020B0604020202020204" pitchFamily="34" charset="0"/>
              </a:rPr>
              <a:t>affecting intellectual and social abilities severely enough to interfere with daily functioning. </a:t>
            </a:r>
            <a:br>
              <a:rPr lang="en-GB" dirty="0">
                <a:cs typeface="Arial" panose="020B0604020202020204" pitchFamily="34" charset="0"/>
              </a:rPr>
            </a:br>
            <a:endParaRPr lang="en-GB" dirty="0">
              <a:cs typeface="Arial" panose="020B0604020202020204" pitchFamily="34" charset="0"/>
            </a:endParaRPr>
          </a:p>
          <a:p>
            <a:r>
              <a:rPr lang="en-GB" dirty="0">
                <a:cs typeface="Arial" panose="020B0604020202020204" pitchFamily="34" charset="0"/>
              </a:rPr>
              <a:t>There are many causes of dementia symptoms</a:t>
            </a:r>
            <a:br>
              <a:rPr lang="en-GB" dirty="0">
                <a:cs typeface="Arial" panose="020B0604020202020204" pitchFamily="34" charset="0"/>
              </a:rPr>
            </a:br>
            <a:endParaRPr lang="en-GB" dirty="0">
              <a:cs typeface="Arial" panose="020B0604020202020204" pitchFamily="34" charset="0"/>
            </a:endParaRPr>
          </a:p>
          <a:p>
            <a:r>
              <a:rPr lang="en-GB" dirty="0">
                <a:cs typeface="Arial" panose="020B0604020202020204" pitchFamily="34" charset="0"/>
              </a:rPr>
              <a:t>Memory loss generally occurs in dementia, but memory loss alone does not imply you have dementia.</a:t>
            </a:r>
            <a:br>
              <a:rPr lang="en-GB" dirty="0">
                <a:cs typeface="Arial" panose="020B0604020202020204" pitchFamily="34" charset="0"/>
              </a:rPr>
            </a:br>
            <a:endParaRPr lang="en-GB" dirty="0">
              <a:cs typeface="Arial" panose="020B0604020202020204" pitchFamily="34" charset="0"/>
            </a:endParaRPr>
          </a:p>
          <a:p>
            <a:r>
              <a:rPr lang="en-GB" dirty="0">
                <a:cs typeface="Arial" panose="020B0604020202020204" pitchFamily="34" charset="0"/>
              </a:rPr>
              <a:t>Alzheimer's disease is the most common cause of a progressive dementia</a:t>
            </a:r>
          </a:p>
          <a:p>
            <a:endParaRPr lang="en-GB" dirty="0"/>
          </a:p>
        </p:txBody>
      </p:sp>
      <p:sp>
        <p:nvSpPr>
          <p:cNvPr id="5" name="TextBox 4">
            <a:extLst>
              <a:ext uri="{FF2B5EF4-FFF2-40B4-BE49-F238E27FC236}">
                <a16:creationId xmlns:a16="http://schemas.microsoft.com/office/drawing/2014/main" id="{BB96B01F-C6A0-4987-6012-9BDA1A4505D2}"/>
              </a:ext>
            </a:extLst>
          </p:cNvPr>
          <p:cNvSpPr txBox="1"/>
          <p:nvPr/>
        </p:nvSpPr>
        <p:spPr>
          <a:xfrm>
            <a:off x="9677300" y="5397996"/>
            <a:ext cx="2296528" cy="276999"/>
          </a:xfrm>
          <a:prstGeom prst="rect">
            <a:avLst/>
          </a:prstGeom>
          <a:noFill/>
        </p:spPr>
        <p:txBody>
          <a:bodyPr wrap="square">
            <a:spAutoFit/>
          </a:bodyPr>
          <a:lstStyle/>
          <a:p>
            <a:r>
              <a:rPr lang="en-GB" sz="1200" dirty="0">
                <a:cs typeface="Arial" panose="020B0604020202020204" pitchFamily="34" charset="0"/>
              </a:rPr>
              <a:t>(Ames, Burns and O’Brien, 2010)</a:t>
            </a:r>
          </a:p>
        </p:txBody>
      </p:sp>
    </p:spTree>
    <p:extLst>
      <p:ext uri="{BB962C8B-B14F-4D97-AF65-F5344CB8AC3E}">
        <p14:creationId xmlns:p14="http://schemas.microsoft.com/office/powerpoint/2010/main" val="23114689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681599"/>
            <a:ext cx="11481847" cy="1325563"/>
          </a:xfrm>
        </p:spPr>
        <p:txBody>
          <a:bodyPr>
            <a:normAutofit/>
          </a:bodyPr>
          <a:lstStyle/>
          <a:p>
            <a:pPr algn="ctr"/>
            <a:r>
              <a:rPr lang="en-GB" sz="4800" b="1" dirty="0">
                <a:latin typeface="+mn-lt"/>
                <a:cs typeface="Arial" panose="020B0604020202020204" pitchFamily="34" charset="0"/>
              </a:rPr>
              <a:t>Dementia Causes Changes in…</a:t>
            </a:r>
          </a:p>
        </p:txBody>
      </p:sp>
      <p:sp>
        <p:nvSpPr>
          <p:cNvPr id="3" name="Content Placeholder 2"/>
          <p:cNvSpPr>
            <a:spLocks noGrp="1"/>
          </p:cNvSpPr>
          <p:nvPr>
            <p:ph sz="half" idx="1"/>
          </p:nvPr>
        </p:nvSpPr>
        <p:spPr>
          <a:xfrm>
            <a:off x="1574020" y="2860945"/>
            <a:ext cx="4718304" cy="3013762"/>
          </a:xfrm>
        </p:spPr>
        <p:txBody>
          <a:bodyPr>
            <a:normAutofit/>
          </a:bodyPr>
          <a:lstStyle/>
          <a:p>
            <a:r>
              <a:rPr lang="en-GB" sz="3200" dirty="0">
                <a:cs typeface="Arial" panose="020B0604020202020204" pitchFamily="34" charset="0"/>
              </a:rPr>
              <a:t>Memory</a:t>
            </a:r>
          </a:p>
          <a:p>
            <a:r>
              <a:rPr lang="en-GB" sz="3200" dirty="0">
                <a:cs typeface="Arial" panose="020B0604020202020204" pitchFamily="34" charset="0"/>
              </a:rPr>
              <a:t>Language</a:t>
            </a:r>
          </a:p>
          <a:p>
            <a:r>
              <a:rPr lang="en-GB" sz="3200" dirty="0">
                <a:cs typeface="Arial" panose="020B0604020202020204" pitchFamily="34" charset="0"/>
              </a:rPr>
              <a:t>Thought</a:t>
            </a:r>
          </a:p>
          <a:p>
            <a:r>
              <a:rPr lang="en-GB" sz="3200" dirty="0">
                <a:cs typeface="Arial" panose="020B0604020202020204" pitchFamily="34" charset="0"/>
              </a:rPr>
              <a:t>Physical health</a:t>
            </a:r>
          </a:p>
        </p:txBody>
      </p:sp>
      <p:sp>
        <p:nvSpPr>
          <p:cNvPr id="4" name="Content Placeholder 3"/>
          <p:cNvSpPr>
            <a:spLocks noGrp="1"/>
          </p:cNvSpPr>
          <p:nvPr>
            <p:ph sz="half" idx="2"/>
          </p:nvPr>
        </p:nvSpPr>
        <p:spPr>
          <a:xfrm>
            <a:off x="6707438" y="2860945"/>
            <a:ext cx="4718304" cy="3310128"/>
          </a:xfrm>
        </p:spPr>
        <p:txBody>
          <a:bodyPr>
            <a:normAutofit/>
          </a:bodyPr>
          <a:lstStyle/>
          <a:p>
            <a:r>
              <a:rPr lang="en-GB" sz="3200" dirty="0">
                <a:cs typeface="Arial" panose="020B0604020202020204" pitchFamily="34" charset="0"/>
              </a:rPr>
              <a:t>Navigation</a:t>
            </a:r>
          </a:p>
          <a:p>
            <a:r>
              <a:rPr lang="en-GB" sz="3200" dirty="0">
                <a:cs typeface="Arial" panose="020B0604020202020204" pitchFamily="34" charset="0"/>
              </a:rPr>
              <a:t>Mobility</a:t>
            </a:r>
          </a:p>
          <a:p>
            <a:r>
              <a:rPr lang="en-GB" sz="3200" dirty="0">
                <a:cs typeface="Arial" panose="020B0604020202020204" pitchFamily="34" charset="0"/>
              </a:rPr>
              <a:t>Behaviour</a:t>
            </a:r>
          </a:p>
          <a:p>
            <a:r>
              <a:rPr lang="en-GB" sz="3200" dirty="0">
                <a:cs typeface="Arial" panose="020B0604020202020204" pitchFamily="34" charset="0"/>
              </a:rPr>
              <a:t>Personality / Mood </a:t>
            </a:r>
          </a:p>
        </p:txBody>
      </p:sp>
      <p:sp>
        <p:nvSpPr>
          <p:cNvPr id="5" name="TextBox 4"/>
          <p:cNvSpPr txBox="1"/>
          <p:nvPr/>
        </p:nvSpPr>
        <p:spPr>
          <a:xfrm>
            <a:off x="9333296" y="5416093"/>
            <a:ext cx="2956143" cy="276999"/>
          </a:xfrm>
          <a:prstGeom prst="rect">
            <a:avLst/>
          </a:prstGeom>
          <a:noFill/>
        </p:spPr>
        <p:txBody>
          <a:bodyPr wrap="square" rtlCol="0">
            <a:spAutoFit/>
          </a:bodyPr>
          <a:lstStyle/>
          <a:p>
            <a:r>
              <a:rPr lang="en-GB" sz="1200" dirty="0">
                <a:cs typeface="Arial" panose="020B0604020202020204" pitchFamily="34" charset="0"/>
              </a:rPr>
              <a:t>(Brooker and </a:t>
            </a:r>
            <a:r>
              <a:rPr lang="en-GB" sz="1200" dirty="0" err="1">
                <a:cs typeface="Arial" panose="020B0604020202020204" pitchFamily="34" charset="0"/>
              </a:rPr>
              <a:t>Lillyman</a:t>
            </a:r>
            <a:r>
              <a:rPr lang="en-GB" sz="1200" dirty="0">
                <a:cs typeface="Arial" panose="020B0604020202020204" pitchFamily="34" charset="0"/>
              </a:rPr>
              <a:t>, 2013)</a:t>
            </a:r>
          </a:p>
        </p:txBody>
      </p:sp>
    </p:spTree>
    <p:extLst>
      <p:ext uri="{BB962C8B-B14F-4D97-AF65-F5344CB8AC3E}">
        <p14:creationId xmlns:p14="http://schemas.microsoft.com/office/powerpoint/2010/main" val="2040296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347586" y="157478"/>
            <a:ext cx="7799714" cy="1200329"/>
          </a:xfrm>
          <a:prstGeom prst="rect">
            <a:avLst/>
          </a:prstGeom>
          <a:noFill/>
        </p:spPr>
        <p:txBody>
          <a:bodyPr wrap="square" rtlCol="0">
            <a:spAutoFit/>
          </a:bodyPr>
          <a:lstStyle/>
          <a:p>
            <a:pPr algn="ctr"/>
            <a:r>
              <a:rPr lang="en-GB" sz="3600" b="1" dirty="0">
                <a:cs typeface="Arial" panose="020B0604020202020204" pitchFamily="34" charset="0"/>
              </a:rPr>
              <a:t>Changes With Ageing</a:t>
            </a:r>
          </a:p>
          <a:p>
            <a:pPr algn="ctr"/>
            <a:r>
              <a:rPr lang="en-GB" sz="3600" b="1" dirty="0">
                <a:cs typeface="Arial" panose="020B0604020202020204" pitchFamily="34" charset="0"/>
              </a:rPr>
              <a:t>When is Memory Loss a Warning Sign?</a:t>
            </a:r>
          </a:p>
        </p:txBody>
      </p:sp>
      <p:sp>
        <p:nvSpPr>
          <p:cNvPr id="6" name="TextBox 5"/>
          <p:cNvSpPr txBox="1"/>
          <p:nvPr/>
        </p:nvSpPr>
        <p:spPr>
          <a:xfrm>
            <a:off x="5165437" y="1648532"/>
            <a:ext cx="5864860" cy="1754326"/>
          </a:xfrm>
          <a:prstGeom prst="rect">
            <a:avLst/>
          </a:prstGeom>
          <a:noFill/>
        </p:spPr>
        <p:txBody>
          <a:bodyPr wrap="square" rtlCol="0">
            <a:spAutoFit/>
          </a:bodyPr>
          <a:lstStyle/>
          <a:p>
            <a:pPr lvl="0"/>
            <a:r>
              <a:rPr lang="en-US" b="1" dirty="0">
                <a:solidFill>
                  <a:srgbClr val="7030A0"/>
                </a:solidFill>
                <a:cs typeface="Arial" panose="020B0604020202020204" pitchFamily="34" charset="0"/>
              </a:rPr>
              <a:t>TYPICAL CHANGES</a:t>
            </a:r>
          </a:p>
          <a:p>
            <a:pPr marL="742950" lvl="1" indent="-285750">
              <a:buFont typeface="Arial" panose="020B0604020202020204" pitchFamily="34" charset="0"/>
              <a:buChar char="•"/>
            </a:pPr>
            <a:r>
              <a:rPr lang="en-US" dirty="0">
                <a:cs typeface="Arial" panose="020B0604020202020204" pitchFamily="34" charset="0"/>
              </a:rPr>
              <a:t>Making a bad decision once in a while</a:t>
            </a:r>
          </a:p>
          <a:p>
            <a:pPr marL="742950" lvl="1" indent="-285750">
              <a:buFont typeface="Arial" panose="020B0604020202020204" pitchFamily="34" charset="0"/>
              <a:buChar char="•"/>
            </a:pPr>
            <a:r>
              <a:rPr lang="en-US" dirty="0">
                <a:cs typeface="Arial" panose="020B0604020202020204" pitchFamily="34" charset="0"/>
              </a:rPr>
              <a:t>Missing an occasional monthly payment </a:t>
            </a:r>
          </a:p>
          <a:p>
            <a:pPr marL="742950" lvl="1" indent="-285750">
              <a:buFont typeface="Arial" panose="020B0604020202020204" pitchFamily="34" charset="0"/>
              <a:buChar char="•"/>
            </a:pPr>
            <a:r>
              <a:rPr lang="en-US" dirty="0">
                <a:cs typeface="Arial" panose="020B0604020202020204" pitchFamily="34" charset="0"/>
              </a:rPr>
              <a:t>Forgetting which day it is and remembering later</a:t>
            </a:r>
          </a:p>
          <a:p>
            <a:pPr marL="742950" lvl="1" indent="-285750">
              <a:buFont typeface="Arial" panose="020B0604020202020204" pitchFamily="34" charset="0"/>
              <a:buChar char="•"/>
            </a:pPr>
            <a:r>
              <a:rPr lang="en-US" dirty="0">
                <a:cs typeface="Arial" panose="020B0604020202020204" pitchFamily="34" charset="0"/>
              </a:rPr>
              <a:t>Sometimes forgetting which word to use</a:t>
            </a:r>
          </a:p>
          <a:p>
            <a:pPr marL="742950" lvl="1" indent="-285750">
              <a:buFont typeface="Arial" panose="020B0604020202020204" pitchFamily="34" charset="0"/>
              <a:buChar char="•"/>
            </a:pPr>
            <a:r>
              <a:rPr lang="en-US" dirty="0">
                <a:cs typeface="Arial" panose="020B0604020202020204" pitchFamily="34" charset="0"/>
              </a:rPr>
              <a:t>Losing things from time to time</a:t>
            </a:r>
          </a:p>
        </p:txBody>
      </p:sp>
      <p:sp>
        <p:nvSpPr>
          <p:cNvPr id="7" name="TextBox 6"/>
          <p:cNvSpPr txBox="1"/>
          <p:nvPr/>
        </p:nvSpPr>
        <p:spPr>
          <a:xfrm>
            <a:off x="5165437" y="3924240"/>
            <a:ext cx="6077384" cy="2031325"/>
          </a:xfrm>
          <a:prstGeom prst="rect">
            <a:avLst/>
          </a:prstGeom>
          <a:noFill/>
        </p:spPr>
        <p:txBody>
          <a:bodyPr wrap="square" rtlCol="0">
            <a:spAutoFit/>
          </a:bodyPr>
          <a:lstStyle/>
          <a:p>
            <a:pPr lvl="0"/>
            <a:r>
              <a:rPr lang="en-US" b="1" dirty="0">
                <a:solidFill>
                  <a:srgbClr val="FF0000"/>
                </a:solidFill>
                <a:cs typeface="Arial" panose="020B0604020202020204" pitchFamily="34" charset="0"/>
              </a:rPr>
              <a:t>A-TYPICAL CHANGES</a:t>
            </a:r>
          </a:p>
          <a:p>
            <a:pPr marL="742950" lvl="1" indent="-285750">
              <a:buFont typeface="Arial" panose="020B0604020202020204" pitchFamily="34" charset="0"/>
              <a:buChar char="•"/>
            </a:pPr>
            <a:r>
              <a:rPr lang="en-US" dirty="0">
                <a:cs typeface="Arial" panose="020B0604020202020204" pitchFamily="34" charset="0"/>
              </a:rPr>
              <a:t>Consistent poor judgment and decision making</a:t>
            </a:r>
          </a:p>
          <a:p>
            <a:pPr marL="742950" lvl="1" indent="-285750">
              <a:buFont typeface="Arial" panose="020B0604020202020204" pitchFamily="34" charset="0"/>
              <a:buChar char="•"/>
            </a:pPr>
            <a:r>
              <a:rPr lang="en-US" dirty="0">
                <a:cs typeface="Arial" panose="020B0604020202020204" pitchFamily="34" charset="0"/>
              </a:rPr>
              <a:t>Loss of an ability to manage money</a:t>
            </a:r>
          </a:p>
          <a:p>
            <a:pPr marL="742950" lvl="1" indent="-285750">
              <a:buFont typeface="Arial" panose="020B0604020202020204" pitchFamily="34" charset="0"/>
              <a:buChar char="•"/>
            </a:pPr>
            <a:r>
              <a:rPr lang="en-US" dirty="0">
                <a:cs typeface="Arial" panose="020B0604020202020204" pitchFamily="34" charset="0"/>
              </a:rPr>
              <a:t>Inability to keep track of the date or the season</a:t>
            </a:r>
          </a:p>
          <a:p>
            <a:pPr marL="742950" lvl="1" indent="-285750">
              <a:buFont typeface="Arial" panose="020B0604020202020204" pitchFamily="34" charset="0"/>
              <a:buChar char="•"/>
            </a:pPr>
            <a:r>
              <a:rPr lang="en-US" dirty="0">
                <a:cs typeface="Arial" panose="020B0604020202020204" pitchFamily="34" charset="0"/>
              </a:rPr>
              <a:t>Difficulty having a conversation</a:t>
            </a:r>
          </a:p>
          <a:p>
            <a:pPr marL="742950" lvl="1" indent="-285750">
              <a:buFont typeface="Arial" panose="020B0604020202020204" pitchFamily="34" charset="0"/>
              <a:buChar char="•"/>
            </a:pPr>
            <a:r>
              <a:rPr lang="en-US" dirty="0">
                <a:cs typeface="Arial" panose="020B0604020202020204" pitchFamily="34" charset="0"/>
              </a:rPr>
              <a:t>Misplacing things and loss of the ability to retrace steps to find them</a:t>
            </a:r>
          </a:p>
        </p:txBody>
      </p:sp>
      <p:pic>
        <p:nvPicPr>
          <p:cNvPr id="9" name="Picture 8"/>
          <p:cNvPicPr>
            <a:picLocks noChangeAspect="1"/>
          </p:cNvPicPr>
          <p:nvPr/>
        </p:nvPicPr>
        <p:blipFill>
          <a:blip r:embed="rId2"/>
          <a:stretch>
            <a:fillRect/>
          </a:stretch>
        </p:blipFill>
        <p:spPr>
          <a:xfrm>
            <a:off x="1234758" y="1618498"/>
            <a:ext cx="2780017" cy="2085013"/>
          </a:xfrm>
          <a:prstGeom prst="rect">
            <a:avLst/>
          </a:prstGeom>
          <a:ln>
            <a:solidFill>
              <a:schemeClr val="tx1"/>
            </a:solidFill>
          </a:ln>
        </p:spPr>
      </p:pic>
      <p:pic>
        <p:nvPicPr>
          <p:cNvPr id="11" name="Picture 10"/>
          <p:cNvPicPr>
            <a:picLocks noChangeAspect="1"/>
          </p:cNvPicPr>
          <p:nvPr/>
        </p:nvPicPr>
        <p:blipFill>
          <a:blip r:embed="rId3"/>
          <a:stretch>
            <a:fillRect/>
          </a:stretch>
        </p:blipFill>
        <p:spPr>
          <a:xfrm>
            <a:off x="1234758" y="3897397"/>
            <a:ext cx="2780017" cy="2085013"/>
          </a:xfrm>
          <a:prstGeom prst="rect">
            <a:avLst/>
          </a:prstGeom>
          <a:ln>
            <a:solidFill>
              <a:schemeClr val="tx1"/>
            </a:solidFill>
          </a:ln>
        </p:spPr>
      </p:pic>
      <p:sp>
        <p:nvSpPr>
          <p:cNvPr id="2" name="TextBox 1"/>
          <p:cNvSpPr txBox="1"/>
          <p:nvPr/>
        </p:nvSpPr>
        <p:spPr>
          <a:xfrm>
            <a:off x="9025830" y="6074031"/>
            <a:ext cx="300107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(Alzheimer’s Association, 2019)</a:t>
            </a:r>
          </a:p>
        </p:txBody>
      </p:sp>
    </p:spTree>
    <p:extLst>
      <p:ext uri="{BB962C8B-B14F-4D97-AF65-F5344CB8AC3E}">
        <p14:creationId xmlns:p14="http://schemas.microsoft.com/office/powerpoint/2010/main" val="209769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7">
                                            <p:txEl>
                                              <p:pRg st="0" end="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7">
                                            <p:txEl>
                                              <p:pRg st="1" end="1"/>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7">
                                            <p:txEl>
                                              <p:pRg st="2" end="2"/>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7">
                                            <p:txEl>
                                              <p:pRg st="3" end="3"/>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7">
                                            <p:txEl>
                                              <p:pRg st="4" end="4"/>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9ECCF9-EF4F-DEC9-AB43-C5597581E1C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C07C2B-AD40-3C11-D6EF-68BD938612A3}"/>
              </a:ext>
            </a:extLst>
          </p:cNvPr>
          <p:cNvSpPr>
            <a:spLocks noGrp="1"/>
          </p:cNvSpPr>
          <p:nvPr>
            <p:ph type="title"/>
          </p:nvPr>
        </p:nvSpPr>
        <p:spPr/>
        <p:txBody>
          <a:bodyPr>
            <a:normAutofit/>
          </a:bodyPr>
          <a:lstStyle/>
          <a:p>
            <a:pPr algn="ctr"/>
            <a:r>
              <a:rPr lang="en-GB" sz="5400" b="1" dirty="0">
                <a:latin typeface="Arial" panose="020B0604020202020204" pitchFamily="34" charset="0"/>
                <a:cs typeface="Arial" panose="020B0604020202020204" pitchFamily="34" charset="0"/>
              </a:rPr>
              <a:t>General Symptoms of Dementia</a:t>
            </a:r>
            <a:endParaRPr lang="en-GB" sz="5400" dirty="0"/>
          </a:p>
        </p:txBody>
      </p:sp>
      <p:sp>
        <p:nvSpPr>
          <p:cNvPr id="3" name="Content Placeholder 2">
            <a:extLst>
              <a:ext uri="{FF2B5EF4-FFF2-40B4-BE49-F238E27FC236}">
                <a16:creationId xmlns:a16="http://schemas.microsoft.com/office/drawing/2014/main" id="{6BF6788E-13A4-8E5E-FDB4-ED170CABC6EC}"/>
              </a:ext>
            </a:extLst>
          </p:cNvPr>
          <p:cNvSpPr>
            <a:spLocks noGrp="1"/>
          </p:cNvSpPr>
          <p:nvPr>
            <p:ph idx="1"/>
          </p:nvPr>
        </p:nvSpPr>
        <p:spPr/>
        <p:txBody>
          <a:bodyPr>
            <a:normAutofit fontScale="92500" lnSpcReduction="10000"/>
          </a:bodyPr>
          <a:lstStyle/>
          <a:p>
            <a:pPr marL="0" indent="0">
              <a:buNone/>
            </a:pPr>
            <a:r>
              <a:rPr lang="en-GB" b="1" dirty="0"/>
              <a:t>Dementia</a:t>
            </a:r>
            <a:r>
              <a:rPr lang="en-GB" dirty="0"/>
              <a:t> is a syndrome characterised by an ongoing decline in cognitive functions severe enough to interfere with daily life. It involves changes in:</a:t>
            </a:r>
          </a:p>
          <a:p>
            <a:pPr>
              <a:buFont typeface="Arial" panose="020B0604020202020204" pitchFamily="34" charset="0"/>
              <a:buChar char="•"/>
            </a:pPr>
            <a:r>
              <a:rPr lang="en-GB" b="1" dirty="0"/>
              <a:t>Memory</a:t>
            </a:r>
            <a:r>
              <a:rPr lang="en-GB" dirty="0"/>
              <a:t>: Difficulty remembering events, conversations, and appointments.</a:t>
            </a:r>
          </a:p>
          <a:p>
            <a:pPr>
              <a:buFont typeface="Arial" panose="020B0604020202020204" pitchFamily="34" charset="0"/>
              <a:buChar char="•"/>
            </a:pPr>
            <a:r>
              <a:rPr lang="en-GB" b="1" dirty="0"/>
              <a:t>Language</a:t>
            </a:r>
            <a:r>
              <a:rPr lang="en-GB" dirty="0"/>
              <a:t>: Struggles with vocabulary, keeping up in conversations.</a:t>
            </a:r>
          </a:p>
          <a:p>
            <a:pPr>
              <a:buFont typeface="Arial" panose="020B0604020202020204" pitchFamily="34" charset="0"/>
              <a:buChar char="•"/>
            </a:pPr>
            <a:r>
              <a:rPr lang="en-GB" b="1" dirty="0"/>
              <a:t>Thought</a:t>
            </a:r>
            <a:r>
              <a:rPr lang="en-GB" dirty="0"/>
              <a:t>: Challenges with reasoning or problem-solving.</a:t>
            </a:r>
          </a:p>
          <a:p>
            <a:pPr>
              <a:buFont typeface="Arial" panose="020B0604020202020204" pitchFamily="34" charset="0"/>
              <a:buChar char="•"/>
            </a:pPr>
            <a:r>
              <a:rPr lang="en-GB" b="1" dirty="0"/>
              <a:t>Physical Health</a:t>
            </a:r>
            <a:r>
              <a:rPr lang="en-GB" dirty="0"/>
              <a:t>: Deterioration in movement and coordination.</a:t>
            </a:r>
          </a:p>
          <a:p>
            <a:pPr>
              <a:buFont typeface="Arial" panose="020B0604020202020204" pitchFamily="34" charset="0"/>
              <a:buChar char="•"/>
            </a:pPr>
            <a:r>
              <a:rPr lang="en-GB" b="1" dirty="0"/>
              <a:t>Navigation</a:t>
            </a:r>
            <a:r>
              <a:rPr lang="en-GB" dirty="0"/>
              <a:t>: Getting lost in familiar settings.</a:t>
            </a:r>
          </a:p>
          <a:p>
            <a:pPr>
              <a:buFont typeface="Arial" panose="020B0604020202020204" pitchFamily="34" charset="0"/>
              <a:buChar char="•"/>
            </a:pPr>
            <a:r>
              <a:rPr lang="en-GB" b="1" dirty="0"/>
              <a:t>Behaviour and Mood</a:t>
            </a:r>
            <a:r>
              <a:rPr lang="en-GB" dirty="0"/>
              <a:t>: Shifts in personality, mood swings, and social withdrawal.</a:t>
            </a:r>
          </a:p>
          <a:p>
            <a:endParaRPr lang="en-GB" dirty="0"/>
          </a:p>
        </p:txBody>
      </p:sp>
    </p:spTree>
    <p:extLst>
      <p:ext uri="{BB962C8B-B14F-4D97-AF65-F5344CB8AC3E}">
        <p14:creationId xmlns:p14="http://schemas.microsoft.com/office/powerpoint/2010/main" val="22450020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Types of Dementia</a:t>
            </a:r>
          </a:p>
        </p:txBody>
      </p:sp>
      <p:sp>
        <p:nvSpPr>
          <p:cNvPr id="3" name="Content Placeholder 2"/>
          <p:cNvSpPr>
            <a:spLocks noGrp="1"/>
          </p:cNvSpPr>
          <p:nvPr>
            <p:ph idx="1"/>
          </p:nvPr>
        </p:nvSpPr>
        <p:spPr>
          <a:xfrm>
            <a:off x="355076" y="2532392"/>
            <a:ext cx="11481847" cy="3575934"/>
          </a:xfrm>
        </p:spPr>
        <p:txBody>
          <a:bodyPr>
            <a:normAutofit/>
          </a:bodyPr>
          <a:lstStyle/>
          <a:p>
            <a:pPr marL="0" indent="0">
              <a:buNone/>
            </a:pPr>
            <a:r>
              <a:rPr lang="en-GB" sz="2400" dirty="0">
                <a:latin typeface="Arial" panose="020B0604020202020204" pitchFamily="34" charset="0"/>
                <a:cs typeface="Arial" panose="020B0604020202020204" pitchFamily="34" charset="0"/>
              </a:rPr>
              <a:t>There are over 200 subtypes of dementia, some of these are…</a:t>
            </a:r>
          </a:p>
          <a:p>
            <a:r>
              <a:rPr lang="en-GB" sz="2400" dirty="0">
                <a:latin typeface="Arial" panose="020B0604020202020204" pitchFamily="34" charset="0"/>
                <a:cs typeface="Arial" panose="020B0604020202020204" pitchFamily="34" charset="0"/>
              </a:rPr>
              <a:t>Alzheimer’s Disease</a:t>
            </a:r>
          </a:p>
          <a:p>
            <a:r>
              <a:rPr lang="en-GB" sz="2400" dirty="0">
                <a:latin typeface="Arial" panose="020B0604020202020204" pitchFamily="34" charset="0"/>
                <a:cs typeface="Arial" panose="020B0604020202020204" pitchFamily="34" charset="0"/>
              </a:rPr>
              <a:t>Vascular Dementia</a:t>
            </a:r>
          </a:p>
          <a:p>
            <a:r>
              <a:rPr lang="en-GB" sz="2400" dirty="0">
                <a:latin typeface="Arial" panose="020B0604020202020204" pitchFamily="34" charset="0"/>
                <a:cs typeface="Arial" panose="020B0604020202020204" pitchFamily="34" charset="0"/>
              </a:rPr>
              <a:t>Fronto-temporal Dementia</a:t>
            </a:r>
          </a:p>
          <a:p>
            <a:r>
              <a:rPr lang="en-GB" sz="2400" dirty="0">
                <a:latin typeface="Arial" panose="020B0604020202020204" pitchFamily="34" charset="0"/>
                <a:cs typeface="Arial" panose="020B0604020202020204" pitchFamily="34" charset="0"/>
              </a:rPr>
              <a:t>Dementia due to Parkinson’s / Lewy Bodies</a:t>
            </a:r>
          </a:p>
          <a:p>
            <a:r>
              <a:rPr lang="en-GB" sz="2400" dirty="0">
                <a:latin typeface="Arial" panose="020B0604020202020204" pitchFamily="34" charset="0"/>
                <a:cs typeface="Arial" panose="020B0604020202020204" pitchFamily="34" charset="0"/>
              </a:rPr>
              <a:t>Alcohol-induced Persisting Dementia </a:t>
            </a:r>
          </a:p>
          <a:p>
            <a:r>
              <a:rPr lang="en-GB" sz="2400" dirty="0">
                <a:latin typeface="Arial" panose="020B0604020202020204" pitchFamily="34" charset="0"/>
                <a:cs typeface="Arial" panose="020B0604020202020204" pitchFamily="34" charset="0"/>
              </a:rPr>
              <a:t>Mixed Dementias</a:t>
            </a:r>
          </a:p>
          <a:p>
            <a:endParaRPr lang="en-GB" dirty="0"/>
          </a:p>
          <a:p>
            <a:endParaRPr lang="en-GB" dirty="0"/>
          </a:p>
        </p:txBody>
      </p:sp>
      <p:pic>
        <p:nvPicPr>
          <p:cNvPr id="4" name="Picture 3"/>
          <p:cNvPicPr>
            <a:picLocks noChangeAspect="1"/>
          </p:cNvPicPr>
          <p:nvPr/>
        </p:nvPicPr>
        <p:blipFill>
          <a:blip r:embed="rId2"/>
          <a:stretch>
            <a:fillRect/>
          </a:stretch>
        </p:blipFill>
        <p:spPr>
          <a:xfrm>
            <a:off x="156509" y="154363"/>
            <a:ext cx="1499746" cy="1536325"/>
          </a:xfrm>
          <a:prstGeom prst="rect">
            <a:avLst/>
          </a:prstGeom>
        </p:spPr>
      </p:pic>
      <p:pic>
        <p:nvPicPr>
          <p:cNvPr id="5" name="Picture 4"/>
          <p:cNvPicPr>
            <a:picLocks noChangeAspect="1"/>
          </p:cNvPicPr>
          <p:nvPr/>
        </p:nvPicPr>
        <p:blipFill>
          <a:blip r:embed="rId2"/>
          <a:stretch>
            <a:fillRect/>
          </a:stretch>
        </p:blipFill>
        <p:spPr>
          <a:xfrm>
            <a:off x="10692254" y="154362"/>
            <a:ext cx="1499746" cy="1536325"/>
          </a:xfrm>
          <a:prstGeom prst="rect">
            <a:avLst/>
          </a:prstGeom>
        </p:spPr>
      </p:pic>
    </p:spTree>
    <p:extLst>
      <p:ext uri="{BB962C8B-B14F-4D97-AF65-F5344CB8AC3E}">
        <p14:creationId xmlns:p14="http://schemas.microsoft.com/office/powerpoint/2010/main" val="642924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1000"/>
                                        <p:tgtEl>
                                          <p:spTgt spid="3">
                                            <p:txEl>
                                              <p:pRg st="3" end="3"/>
                                            </p:txEl>
                                          </p:spTgt>
                                        </p:tgtEl>
                                      </p:cBhvr>
                                    </p:animEffect>
                                    <p:anim calcmode="lin" valueType="num">
                                      <p:cBhvr>
                                        <p:cTn id="2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 calcmode="lin" valueType="num">
                                      <p:cBhvr additive="base">
                                        <p:cTn id="36"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barn(inVertical)">
                                      <p:cBhvr>
                                        <p:cTn id="4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E75DE4-E1B4-A0B6-19DB-7AF312F20F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B4D560C-2BA7-4CA9-6930-682EEFD287D9}"/>
              </a:ext>
            </a:extLst>
          </p:cNvPr>
          <p:cNvSpPr>
            <a:spLocks noGrp="1"/>
          </p:cNvSpPr>
          <p:nvPr>
            <p:ph type="title"/>
          </p:nvPr>
        </p:nvSpPr>
        <p:spPr>
          <a:xfrm>
            <a:off x="267599" y="-1793"/>
            <a:ext cx="11481847" cy="1325563"/>
          </a:xfrm>
        </p:spPr>
        <p:txBody>
          <a:bodyPr anchor="ctr">
            <a:normAutofit/>
          </a:bodyPr>
          <a:lstStyle/>
          <a:p>
            <a:pPr algn="ctr"/>
            <a:r>
              <a:rPr lang="en-GB" b="1" dirty="0">
                <a:latin typeface="+mn-lt"/>
              </a:rPr>
              <a:t>Alzheimer's Disease Overview</a:t>
            </a:r>
            <a:endParaRPr lang="en-GB" dirty="0">
              <a:latin typeface="+mn-lt"/>
            </a:endParaRPr>
          </a:p>
        </p:txBody>
      </p:sp>
      <p:graphicFrame>
        <p:nvGraphicFramePr>
          <p:cNvPr id="5" name="Content Placeholder 2">
            <a:extLst>
              <a:ext uri="{FF2B5EF4-FFF2-40B4-BE49-F238E27FC236}">
                <a16:creationId xmlns:a16="http://schemas.microsoft.com/office/drawing/2014/main" id="{A58A22B3-6485-95FB-49FC-413509A5AD44}"/>
              </a:ext>
            </a:extLst>
          </p:cNvPr>
          <p:cNvGraphicFramePr>
            <a:graphicFrameLocks noGrp="1"/>
          </p:cNvGraphicFramePr>
          <p:nvPr>
            <p:ph idx="1"/>
            <p:extLst>
              <p:ext uri="{D42A27DB-BD31-4B8C-83A1-F6EECF244321}">
                <p14:modId xmlns:p14="http://schemas.microsoft.com/office/powerpoint/2010/main" val="3553101671"/>
              </p:ext>
            </p:extLst>
          </p:nvPr>
        </p:nvGraphicFramePr>
        <p:xfrm>
          <a:off x="176981" y="943898"/>
          <a:ext cx="11663085" cy="47637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381362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4FD7C-D14A-10AE-BE62-6F5B5EE3FF68}"/>
              </a:ext>
            </a:extLst>
          </p:cNvPr>
          <p:cNvSpPr>
            <a:spLocks noGrp="1"/>
          </p:cNvSpPr>
          <p:nvPr>
            <p:ph type="title"/>
          </p:nvPr>
        </p:nvSpPr>
        <p:spPr>
          <a:xfrm>
            <a:off x="358219" y="127294"/>
            <a:ext cx="11481847" cy="919842"/>
          </a:xfrm>
        </p:spPr>
        <p:txBody>
          <a:bodyPr anchor="ctr">
            <a:normAutofit/>
          </a:bodyPr>
          <a:lstStyle/>
          <a:p>
            <a:r>
              <a:rPr lang="en-GB" b="1" dirty="0">
                <a:latin typeface="+mn-lt"/>
              </a:rPr>
              <a:t>Treatment and Interventions for Dementia</a:t>
            </a:r>
          </a:p>
        </p:txBody>
      </p:sp>
      <p:graphicFrame>
        <p:nvGraphicFramePr>
          <p:cNvPr id="5" name="Content Placeholder 2">
            <a:extLst>
              <a:ext uri="{FF2B5EF4-FFF2-40B4-BE49-F238E27FC236}">
                <a16:creationId xmlns:a16="http://schemas.microsoft.com/office/drawing/2014/main" id="{CEB4BFD3-857C-E358-9F0A-8562F0A24772}"/>
              </a:ext>
            </a:extLst>
          </p:cNvPr>
          <p:cNvGraphicFramePr>
            <a:graphicFrameLocks noGrp="1"/>
          </p:cNvGraphicFramePr>
          <p:nvPr>
            <p:ph idx="1"/>
            <p:extLst>
              <p:ext uri="{D42A27DB-BD31-4B8C-83A1-F6EECF244321}">
                <p14:modId xmlns:p14="http://schemas.microsoft.com/office/powerpoint/2010/main" val="1992303967"/>
              </p:ext>
            </p:extLst>
          </p:nvPr>
        </p:nvGraphicFramePr>
        <p:xfrm>
          <a:off x="117987" y="870155"/>
          <a:ext cx="11946194" cy="48227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344942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580494-9652-4542-2A19-B85493F58E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BDB6A8A-5B20-8E36-5380-0C00255CFE3E}"/>
              </a:ext>
            </a:extLst>
          </p:cNvPr>
          <p:cNvSpPr>
            <a:spLocks noGrp="1"/>
          </p:cNvSpPr>
          <p:nvPr>
            <p:ph type="title"/>
          </p:nvPr>
        </p:nvSpPr>
        <p:spPr>
          <a:xfrm>
            <a:off x="710153" y="24301"/>
            <a:ext cx="11481847" cy="1325563"/>
          </a:xfrm>
        </p:spPr>
        <p:txBody>
          <a:bodyPr anchor="ctr">
            <a:normAutofit/>
          </a:bodyPr>
          <a:lstStyle/>
          <a:p>
            <a:r>
              <a:rPr lang="en-GB" b="1" dirty="0">
                <a:latin typeface="+mn-lt"/>
              </a:rPr>
              <a:t>Treatment and Interventions for Dementia</a:t>
            </a:r>
            <a:endParaRPr lang="en-GB" dirty="0">
              <a:latin typeface="+mn-lt"/>
            </a:endParaRPr>
          </a:p>
        </p:txBody>
      </p:sp>
      <p:graphicFrame>
        <p:nvGraphicFramePr>
          <p:cNvPr id="5" name="Content Placeholder 2">
            <a:extLst>
              <a:ext uri="{FF2B5EF4-FFF2-40B4-BE49-F238E27FC236}">
                <a16:creationId xmlns:a16="http://schemas.microsoft.com/office/drawing/2014/main" id="{806FB182-A124-3C9B-3B42-39746F48E584}"/>
              </a:ext>
            </a:extLst>
          </p:cNvPr>
          <p:cNvGraphicFramePr>
            <a:graphicFrameLocks noGrp="1"/>
          </p:cNvGraphicFramePr>
          <p:nvPr>
            <p:ph idx="1"/>
            <p:extLst>
              <p:ext uri="{D42A27DB-BD31-4B8C-83A1-F6EECF244321}">
                <p14:modId xmlns:p14="http://schemas.microsoft.com/office/powerpoint/2010/main" val="751300089"/>
              </p:ext>
            </p:extLst>
          </p:nvPr>
        </p:nvGraphicFramePr>
        <p:xfrm>
          <a:off x="351934" y="1336431"/>
          <a:ext cx="11481847" cy="43408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650125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0D2256-2E77-F50A-DF7F-2D739182475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B25691-3FFF-C0B7-A5FE-769FE8F0494B}"/>
              </a:ext>
            </a:extLst>
          </p:cNvPr>
          <p:cNvSpPr>
            <a:spLocks noGrp="1"/>
          </p:cNvSpPr>
          <p:nvPr>
            <p:ph type="title"/>
          </p:nvPr>
        </p:nvSpPr>
        <p:spPr>
          <a:xfrm>
            <a:off x="355076" y="188259"/>
            <a:ext cx="11481847" cy="901794"/>
          </a:xfrm>
        </p:spPr>
        <p:txBody>
          <a:bodyPr anchor="ctr">
            <a:normAutofit/>
          </a:bodyPr>
          <a:lstStyle/>
          <a:p>
            <a:pPr algn="ctr"/>
            <a:endParaRPr lang="en-GB" sz="4800" dirty="0">
              <a:latin typeface="+mn-lt"/>
            </a:endParaRPr>
          </a:p>
        </p:txBody>
      </p:sp>
      <p:graphicFrame>
        <p:nvGraphicFramePr>
          <p:cNvPr id="5" name="Content Placeholder 2">
            <a:extLst>
              <a:ext uri="{FF2B5EF4-FFF2-40B4-BE49-F238E27FC236}">
                <a16:creationId xmlns:a16="http://schemas.microsoft.com/office/drawing/2014/main" id="{78107D8B-45DA-1133-E109-CC3705363A3B}"/>
              </a:ext>
            </a:extLst>
          </p:cNvPr>
          <p:cNvGraphicFramePr>
            <a:graphicFrameLocks noGrp="1"/>
          </p:cNvGraphicFramePr>
          <p:nvPr>
            <p:ph idx="1"/>
            <p:extLst>
              <p:ext uri="{D42A27DB-BD31-4B8C-83A1-F6EECF244321}">
                <p14:modId xmlns:p14="http://schemas.microsoft.com/office/powerpoint/2010/main" val="3943157237"/>
              </p:ext>
            </p:extLst>
          </p:nvPr>
        </p:nvGraphicFramePr>
        <p:xfrm>
          <a:off x="358219" y="394448"/>
          <a:ext cx="11481847" cy="52981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86763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A86E0-84E4-CE16-8E5D-640490424F78}"/>
              </a:ext>
            </a:extLst>
          </p:cNvPr>
          <p:cNvSpPr>
            <a:spLocks noGrp="1"/>
          </p:cNvSpPr>
          <p:nvPr>
            <p:ph type="title"/>
          </p:nvPr>
        </p:nvSpPr>
        <p:spPr>
          <a:xfrm>
            <a:off x="301657" y="1420926"/>
            <a:ext cx="11594969" cy="1325563"/>
          </a:xfrm>
        </p:spPr>
        <p:txBody>
          <a:bodyPr anchor="ctr">
            <a:normAutofit/>
          </a:bodyPr>
          <a:lstStyle/>
          <a:p>
            <a:r>
              <a:rPr lang="en-GB" b="1" dirty="0">
                <a:latin typeface="+mn-lt"/>
                <a:cs typeface="Arial" panose="020B0604020202020204" pitchFamily="34" charset="0"/>
              </a:rPr>
              <a:t>Adapting the Home of a Person with Dementia (PWD)</a:t>
            </a:r>
          </a:p>
        </p:txBody>
      </p:sp>
      <p:sp>
        <p:nvSpPr>
          <p:cNvPr id="3" name="Content Placeholder 2">
            <a:extLst>
              <a:ext uri="{FF2B5EF4-FFF2-40B4-BE49-F238E27FC236}">
                <a16:creationId xmlns:a16="http://schemas.microsoft.com/office/drawing/2014/main" id="{B81DBEA1-9B2C-5CC0-380E-87AB85833950}"/>
              </a:ext>
            </a:extLst>
          </p:cNvPr>
          <p:cNvSpPr>
            <a:spLocks noGrp="1"/>
          </p:cNvSpPr>
          <p:nvPr>
            <p:ph idx="1"/>
          </p:nvPr>
        </p:nvSpPr>
        <p:spPr>
          <a:xfrm>
            <a:off x="301657" y="2881426"/>
            <a:ext cx="11594969" cy="3651349"/>
          </a:xfrm>
        </p:spPr>
        <p:txBody>
          <a:bodyPr>
            <a:normAutofit/>
          </a:bodyPr>
          <a:lstStyle/>
          <a:p>
            <a:pPr marL="0" indent="0">
              <a:buNone/>
            </a:pPr>
            <a:r>
              <a:rPr lang="en-GB" sz="2600" b="1" dirty="0">
                <a:cs typeface="Arial" panose="020B0604020202020204" pitchFamily="34" charset="0"/>
              </a:rPr>
              <a:t>A lot of the time, a PWD can be assisted to stay in their own home for a long time after diagnosis…</a:t>
            </a:r>
            <a:endParaRPr lang="en-GB" sz="2600" dirty="0">
              <a:cs typeface="Arial" panose="020B0604020202020204" pitchFamily="34" charset="0"/>
            </a:endParaRPr>
          </a:p>
          <a:p>
            <a:r>
              <a:rPr lang="en-GB" sz="2600" dirty="0">
                <a:cs typeface="Arial" panose="020B0604020202020204" pitchFamily="34" charset="0"/>
              </a:rPr>
              <a:t>NHS- How to make your home more Dementia Friendly- </a:t>
            </a:r>
            <a:r>
              <a:rPr lang="en-GB" sz="2600" dirty="0">
                <a:cs typeface="Arial" panose="020B0604020202020204" pitchFamily="34" charset="0"/>
                <a:hlinkClick r:id="rId2"/>
              </a:rPr>
              <a:t>https://www.nhs.uk/conditions/dementia/home-environment/#:~:text=Dementia%2Dfriendly%20household%20items&amp;text=clocks%20with%20large%20LCD%20displays,or%20lock%20the%20front%20door</a:t>
            </a:r>
            <a:r>
              <a:rPr lang="en-GB" sz="2600" dirty="0">
                <a:cs typeface="Arial" panose="020B0604020202020204" pitchFamily="34" charset="0"/>
              </a:rPr>
              <a:t> </a:t>
            </a:r>
          </a:p>
          <a:p>
            <a:endParaRPr lang="en-GB" sz="2600" dirty="0">
              <a:cs typeface="Arial" panose="020B0604020202020204" pitchFamily="34" charset="0"/>
            </a:endParaRPr>
          </a:p>
          <a:p>
            <a:r>
              <a:rPr lang="en-GB" sz="2600" dirty="0">
                <a:cs typeface="Arial" panose="020B0604020202020204" pitchFamily="34" charset="0"/>
              </a:rPr>
              <a:t>Scie Video- </a:t>
            </a:r>
            <a:r>
              <a:rPr lang="en-GB" sz="2600" dirty="0">
                <a:cs typeface="Arial" panose="020B0604020202020204" pitchFamily="34" charset="0"/>
                <a:hlinkClick r:id="rId3"/>
              </a:rPr>
              <a:t>https://www.scie.org.uk/dementia/support/housing/design</a:t>
            </a:r>
            <a:r>
              <a:rPr lang="en-GB" sz="2600" dirty="0">
                <a:cs typeface="Arial" panose="020B0604020202020204" pitchFamily="34" charset="0"/>
              </a:rPr>
              <a:t> </a:t>
            </a:r>
          </a:p>
        </p:txBody>
      </p:sp>
    </p:spTree>
    <p:extLst>
      <p:ext uri="{BB962C8B-B14F-4D97-AF65-F5344CB8AC3E}">
        <p14:creationId xmlns:p14="http://schemas.microsoft.com/office/powerpoint/2010/main" val="8832523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F29048-66F5-F801-AFE6-574F2B624F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078373-B0C4-10DB-00CA-9E9EA7101B93}"/>
              </a:ext>
            </a:extLst>
          </p:cNvPr>
          <p:cNvSpPr>
            <a:spLocks noGrp="1"/>
          </p:cNvSpPr>
          <p:nvPr>
            <p:ph type="title"/>
          </p:nvPr>
        </p:nvSpPr>
        <p:spPr/>
        <p:txBody>
          <a:bodyPr>
            <a:normAutofit/>
          </a:bodyPr>
          <a:lstStyle/>
          <a:p>
            <a:pPr algn="ctr"/>
            <a:r>
              <a:rPr lang="en-GB" sz="5400" b="1" dirty="0">
                <a:latin typeface="Arial" panose="020B0604020202020204" pitchFamily="34" charset="0"/>
                <a:cs typeface="Arial" panose="020B0604020202020204" pitchFamily="34" charset="0"/>
              </a:rPr>
              <a:t>What Could Help?</a:t>
            </a:r>
          </a:p>
        </p:txBody>
      </p:sp>
      <p:sp>
        <p:nvSpPr>
          <p:cNvPr id="3" name="Content Placeholder 2">
            <a:extLst>
              <a:ext uri="{FF2B5EF4-FFF2-40B4-BE49-F238E27FC236}">
                <a16:creationId xmlns:a16="http://schemas.microsoft.com/office/drawing/2014/main" id="{CDC7287E-4B58-16FE-0B73-8E11EEC866A5}"/>
              </a:ext>
            </a:extLst>
          </p:cNvPr>
          <p:cNvSpPr>
            <a:spLocks noGrp="1"/>
          </p:cNvSpPr>
          <p:nvPr>
            <p:ph idx="1"/>
          </p:nvPr>
        </p:nvSpPr>
        <p:spPr>
          <a:xfrm>
            <a:off x="358220" y="1874405"/>
            <a:ext cx="11481846" cy="3575934"/>
          </a:xfrm>
        </p:spPr>
        <p:txBody>
          <a:bodyPr>
            <a:normAutofit fontScale="77500" lnSpcReduction="20000"/>
          </a:bodyPr>
          <a:lstStyle/>
          <a:p>
            <a:r>
              <a:rPr lang="en-GB" dirty="0">
                <a:latin typeface="Arial" panose="020B0604020202020204" pitchFamily="34" charset="0"/>
                <a:cs typeface="Arial" panose="020B0604020202020204" pitchFamily="34" charset="0"/>
              </a:rPr>
              <a:t>Dementia Village (</a:t>
            </a:r>
            <a:r>
              <a:rPr lang="en-GB" dirty="0" err="1">
                <a:latin typeface="Arial" panose="020B0604020202020204" pitchFamily="34" charset="0"/>
                <a:cs typeface="Arial" panose="020B0604020202020204" pitchFamily="34" charset="0"/>
              </a:rPr>
              <a:t>Hogeweyk</a:t>
            </a:r>
            <a:r>
              <a:rPr lang="en-GB" dirty="0">
                <a:latin typeface="Arial" panose="020B0604020202020204" pitchFamily="34" charset="0"/>
                <a:cs typeface="Arial" panose="020B0604020202020204" pitchFamily="34" charset="0"/>
              </a:rPr>
              <a:t>)  (10.30) </a:t>
            </a:r>
            <a:r>
              <a:rPr lang="en-GB" dirty="0">
                <a:latin typeface="Arial" panose="020B0604020202020204" pitchFamily="34" charset="0"/>
                <a:cs typeface="Arial" panose="020B0604020202020204" pitchFamily="34" charset="0"/>
                <a:hlinkClick r:id="rId3"/>
              </a:rPr>
              <a:t>https://www.youtube.com/watch?v=YSZhrxOkBZI</a:t>
            </a: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Dementia Café (Scotland) (4.30) </a:t>
            </a:r>
            <a:r>
              <a:rPr lang="en-GB" dirty="0">
                <a:latin typeface="Arial" panose="020B0604020202020204" pitchFamily="34" charset="0"/>
                <a:cs typeface="Arial" panose="020B0604020202020204" pitchFamily="34" charset="0"/>
                <a:hlinkClick r:id="rId4"/>
              </a:rPr>
              <a:t>https://www.youtube.com/watch?v=3DhzCaj5MWc</a:t>
            </a: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Dementia and Music (2.30)  </a:t>
            </a:r>
            <a:r>
              <a:rPr lang="en-GB" dirty="0">
                <a:latin typeface="Arial" panose="020B0604020202020204" pitchFamily="34" charset="0"/>
                <a:cs typeface="Arial" panose="020B0604020202020204" pitchFamily="34" charset="0"/>
                <a:hlinkClick r:id="rId5"/>
              </a:rPr>
              <a:t>https://www.youtube.com/watch?v=kIJQfjKDl9M</a:t>
            </a: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r>
              <a:rPr lang="en-GB" dirty="0"/>
              <a:t>Become a Dementia Friend! You can find out how to do this at-  </a:t>
            </a:r>
            <a:r>
              <a:rPr lang="en-GB" dirty="0">
                <a:hlinkClick r:id="rId6"/>
              </a:rPr>
              <a:t>dementiafriends.org.uk/?</a:t>
            </a:r>
            <a:r>
              <a:rPr lang="en-GB" dirty="0" err="1">
                <a:hlinkClick r:id="rId6"/>
              </a:rPr>
              <a:t>fbclid</a:t>
            </a:r>
            <a:r>
              <a:rPr lang="en-GB" dirty="0">
                <a:hlinkClick r:id="rId6"/>
              </a:rPr>
              <a:t>=IwY2xjawKvk19leHRuA2FlbQIxMABicmlkETB4ZUplb3VrTnFYRFJGdDlQAR7RgYW-RgDTAokEf1q3sU2rCbwXgKo3b1yGaKglJnOBMogd2rSTtYFMtSER3Q_aem_vR8WN8c-YDMX0uEgIG8r8g</a:t>
            </a:r>
            <a:endParaRPr lang="en-GB" dirty="0"/>
          </a:p>
        </p:txBody>
      </p:sp>
    </p:spTree>
    <p:extLst>
      <p:ext uri="{BB962C8B-B14F-4D97-AF65-F5344CB8AC3E}">
        <p14:creationId xmlns:p14="http://schemas.microsoft.com/office/powerpoint/2010/main" val="21272023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E92EE3-0526-8DB8-3D64-C6845719E5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E9C649D-AD11-655C-37C1-193454E5D3D6}"/>
              </a:ext>
            </a:extLst>
          </p:cNvPr>
          <p:cNvSpPr>
            <a:spLocks noGrp="1"/>
          </p:cNvSpPr>
          <p:nvPr>
            <p:ph type="title"/>
          </p:nvPr>
        </p:nvSpPr>
        <p:spPr>
          <a:xfrm>
            <a:off x="0" y="899059"/>
            <a:ext cx="11594969" cy="1325563"/>
          </a:xfrm>
        </p:spPr>
        <p:txBody>
          <a:bodyPr anchor="ctr">
            <a:normAutofit/>
          </a:bodyPr>
          <a:lstStyle/>
          <a:p>
            <a:pPr algn="ctr"/>
            <a:r>
              <a:rPr lang="en-GB" sz="4800" b="1" dirty="0">
                <a:latin typeface="+mn-lt"/>
              </a:rPr>
              <a:t>Prioritising Dementia Positivity</a:t>
            </a:r>
          </a:p>
        </p:txBody>
      </p:sp>
      <p:graphicFrame>
        <p:nvGraphicFramePr>
          <p:cNvPr id="5" name="Content Placeholder 2">
            <a:extLst>
              <a:ext uri="{FF2B5EF4-FFF2-40B4-BE49-F238E27FC236}">
                <a16:creationId xmlns:a16="http://schemas.microsoft.com/office/drawing/2014/main" id="{DFF5C00E-05CD-80D8-A170-BB7D339438A5}"/>
              </a:ext>
            </a:extLst>
          </p:cNvPr>
          <p:cNvGraphicFramePr>
            <a:graphicFrameLocks noGrp="1"/>
          </p:cNvGraphicFramePr>
          <p:nvPr>
            <p:ph idx="1"/>
            <p:extLst>
              <p:ext uri="{D42A27DB-BD31-4B8C-83A1-F6EECF244321}">
                <p14:modId xmlns:p14="http://schemas.microsoft.com/office/powerpoint/2010/main" val="3777778896"/>
              </p:ext>
            </p:extLst>
          </p:nvPr>
        </p:nvGraphicFramePr>
        <p:xfrm>
          <a:off x="301657" y="2030506"/>
          <a:ext cx="11594969" cy="45022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22283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A1280E-85DC-AB0A-D3C7-77A6714CA0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5C45CD-76FB-95AC-2368-917FAECDFEEA}"/>
              </a:ext>
            </a:extLst>
          </p:cNvPr>
          <p:cNvSpPr>
            <a:spLocks noGrp="1"/>
          </p:cNvSpPr>
          <p:nvPr>
            <p:ph type="title"/>
          </p:nvPr>
        </p:nvSpPr>
        <p:spPr>
          <a:xfrm>
            <a:off x="178368" y="1250647"/>
            <a:ext cx="11594969" cy="824733"/>
          </a:xfrm>
        </p:spPr>
        <p:txBody>
          <a:bodyPr anchor="ctr">
            <a:normAutofit/>
          </a:bodyPr>
          <a:lstStyle/>
          <a:p>
            <a:pPr algn="ctr"/>
            <a:r>
              <a:rPr lang="en-GB" sz="4800" b="1" dirty="0">
                <a:latin typeface="+mn-lt"/>
              </a:rPr>
              <a:t>Prioritising Dementia Positivity</a:t>
            </a:r>
          </a:p>
        </p:txBody>
      </p:sp>
      <p:graphicFrame>
        <p:nvGraphicFramePr>
          <p:cNvPr id="5" name="Content Placeholder 2">
            <a:extLst>
              <a:ext uri="{FF2B5EF4-FFF2-40B4-BE49-F238E27FC236}">
                <a16:creationId xmlns:a16="http://schemas.microsoft.com/office/drawing/2014/main" id="{C36B5E3E-747F-0691-0635-76F077A6C5E9}"/>
              </a:ext>
            </a:extLst>
          </p:cNvPr>
          <p:cNvGraphicFramePr>
            <a:graphicFrameLocks noGrp="1"/>
          </p:cNvGraphicFramePr>
          <p:nvPr>
            <p:ph idx="1"/>
            <p:extLst>
              <p:ext uri="{D42A27DB-BD31-4B8C-83A1-F6EECF244321}">
                <p14:modId xmlns:p14="http://schemas.microsoft.com/office/powerpoint/2010/main" val="1729826929"/>
              </p:ext>
            </p:extLst>
          </p:nvPr>
        </p:nvGraphicFramePr>
        <p:xfrm>
          <a:off x="301657" y="2075380"/>
          <a:ext cx="11594969" cy="44573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58589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92DA36-4249-1CF6-BC2C-FED7E02386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B1EBF3-FA3A-4608-FB51-074F9B113AFB}"/>
              </a:ext>
            </a:extLst>
          </p:cNvPr>
          <p:cNvSpPr>
            <a:spLocks noGrp="1"/>
          </p:cNvSpPr>
          <p:nvPr>
            <p:ph type="title"/>
          </p:nvPr>
        </p:nvSpPr>
        <p:spPr>
          <a:xfrm>
            <a:off x="1554134" y="293206"/>
            <a:ext cx="9083732" cy="1325563"/>
          </a:xfrm>
        </p:spPr>
        <p:txBody>
          <a:bodyPr anchor="ctr">
            <a:normAutofit/>
          </a:bodyPr>
          <a:lstStyle/>
          <a:p>
            <a:r>
              <a:rPr lang="en-GB" sz="4800" b="1" dirty="0">
                <a:latin typeface="+mn-lt"/>
              </a:rPr>
              <a:t>Championing a Positive Approach</a:t>
            </a:r>
          </a:p>
        </p:txBody>
      </p:sp>
      <p:graphicFrame>
        <p:nvGraphicFramePr>
          <p:cNvPr id="5" name="Content Placeholder 2">
            <a:extLst>
              <a:ext uri="{FF2B5EF4-FFF2-40B4-BE49-F238E27FC236}">
                <a16:creationId xmlns:a16="http://schemas.microsoft.com/office/drawing/2014/main" id="{5917BD35-C15C-A608-8C52-258118F5173D}"/>
              </a:ext>
            </a:extLst>
          </p:cNvPr>
          <p:cNvGraphicFramePr>
            <a:graphicFrameLocks noGrp="1"/>
          </p:cNvGraphicFramePr>
          <p:nvPr>
            <p:ph idx="1"/>
            <p:extLst>
              <p:ext uri="{D42A27DB-BD31-4B8C-83A1-F6EECF244321}">
                <p14:modId xmlns:p14="http://schemas.microsoft.com/office/powerpoint/2010/main" val="843990290"/>
              </p:ext>
            </p:extLst>
          </p:nvPr>
        </p:nvGraphicFramePr>
        <p:xfrm>
          <a:off x="358219" y="1458930"/>
          <a:ext cx="11481847" cy="4202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866493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Reference List</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719313" y="1335640"/>
            <a:ext cx="10753374" cy="4526485"/>
          </a:xfrm>
        </p:spPr>
        <p:txBody>
          <a:bodyPr>
            <a:normAutofit/>
          </a:bodyPr>
          <a:lstStyle/>
          <a:p>
            <a:endParaRPr lang="en-GB" dirty="0"/>
          </a:p>
          <a:p>
            <a:r>
              <a:rPr lang="en-GB" sz="1600" dirty="0">
                <a:cs typeface="Arial" panose="020B0604020202020204" pitchFamily="34" charset="0"/>
              </a:rPr>
              <a:t>Alzheimer’s Disease International (2023)</a:t>
            </a:r>
            <a:r>
              <a:rPr lang="en-GB" sz="1600" i="1" dirty="0">
                <a:cs typeface="Arial" panose="020B0604020202020204" pitchFamily="34" charset="0"/>
              </a:rPr>
              <a:t> World Alzheimer Report 2023 </a:t>
            </a:r>
            <a:r>
              <a:rPr lang="en-GB" sz="1600" dirty="0">
                <a:cs typeface="Arial" panose="020B0604020202020204" pitchFamily="34" charset="0"/>
              </a:rPr>
              <a:t>Available at: </a:t>
            </a:r>
            <a:r>
              <a:rPr lang="en-GB" sz="1600" dirty="0">
                <a:cs typeface="Arial" panose="020B0604020202020204" pitchFamily="34" charset="0"/>
                <a:hlinkClick r:id="rId2"/>
              </a:rPr>
              <a:t>https://www.alzint.org/resource/world-alzheimer-report-2023/</a:t>
            </a:r>
            <a:r>
              <a:rPr lang="en-GB" sz="1600" dirty="0">
                <a:cs typeface="Arial" panose="020B0604020202020204" pitchFamily="34" charset="0"/>
              </a:rPr>
              <a:t>   (Accessed: 3 January 2025).</a:t>
            </a:r>
          </a:p>
          <a:p>
            <a:r>
              <a:rPr lang="en-GB" sz="1600" dirty="0">
                <a:ea typeface="Calibri" panose="020F0502020204030204" pitchFamily="34" charset="0"/>
                <a:cs typeface="Arial" panose="020B0604020202020204" pitchFamily="34" charset="0"/>
              </a:rPr>
              <a:t>Alzheimer’s Society (2024) </a:t>
            </a:r>
            <a:r>
              <a:rPr lang="en-GB" sz="1600" i="1" dirty="0">
                <a:ea typeface="Calibri" panose="020F0502020204030204" pitchFamily="34" charset="0"/>
                <a:cs typeface="Arial" panose="020B0604020202020204" pitchFamily="34" charset="0"/>
              </a:rPr>
              <a:t>What are the costs of dementia diagnosis and care in the UK? </a:t>
            </a:r>
            <a:r>
              <a:rPr lang="en-GB" sz="1600" dirty="0">
                <a:ea typeface="Calibri" panose="020F0502020204030204" pitchFamily="34" charset="0"/>
                <a:cs typeface="Arial" panose="020B0604020202020204" pitchFamily="34" charset="0"/>
              </a:rPr>
              <a:t>Available at: </a:t>
            </a:r>
            <a:r>
              <a:rPr lang="en-GB" sz="1600" dirty="0">
                <a:cs typeface="Arial" panose="020B0604020202020204" pitchFamily="34" charset="0"/>
                <a:hlinkClick r:id="rId3"/>
              </a:rPr>
              <a:t>What are the costs of dementia diagnosis and care in the UK? | Alzheimer's Society </a:t>
            </a:r>
            <a:r>
              <a:rPr lang="en-GB" sz="1600" dirty="0">
                <a:cs typeface="Arial" panose="020B0604020202020204" pitchFamily="34" charset="0"/>
              </a:rPr>
              <a:t> </a:t>
            </a:r>
            <a:r>
              <a:rPr lang="en-GB" sz="1600" dirty="0">
                <a:ea typeface="Calibri" panose="020F0502020204030204" pitchFamily="34" charset="0"/>
                <a:cs typeface="Arial" panose="020B0604020202020204" pitchFamily="34" charset="0"/>
              </a:rPr>
              <a:t>(Accessed: 9 January 2025).</a:t>
            </a:r>
          </a:p>
          <a:p>
            <a:r>
              <a:rPr lang="en-GB" sz="1600" dirty="0">
                <a:ea typeface="Calibri" panose="020F0502020204030204" pitchFamily="34" charset="0"/>
                <a:cs typeface="Arial" panose="020B0604020202020204" pitchFamily="34" charset="0"/>
              </a:rPr>
              <a:t>Ames, D., Burns, A. and O’Brien, JT. (eds) (2010) </a:t>
            </a:r>
            <a:r>
              <a:rPr lang="en-GB" sz="1600" i="1" dirty="0">
                <a:ea typeface="Calibri" panose="020F0502020204030204" pitchFamily="34" charset="0"/>
                <a:cs typeface="Arial" panose="020B0604020202020204" pitchFamily="34" charset="0"/>
              </a:rPr>
              <a:t>Dementia. </a:t>
            </a:r>
            <a:r>
              <a:rPr lang="en-GB" sz="1600" dirty="0">
                <a:ea typeface="Calibri" panose="020F0502020204030204" pitchFamily="34" charset="0"/>
                <a:cs typeface="Arial" panose="020B0604020202020204" pitchFamily="34" charset="0"/>
              </a:rPr>
              <a:t>4</a:t>
            </a:r>
            <a:r>
              <a:rPr lang="en-GB" sz="1600" baseline="30000" dirty="0">
                <a:ea typeface="Calibri" panose="020F0502020204030204" pitchFamily="34" charset="0"/>
                <a:cs typeface="Arial" panose="020B0604020202020204" pitchFamily="34" charset="0"/>
              </a:rPr>
              <a:t>th</a:t>
            </a:r>
            <a:r>
              <a:rPr lang="en-GB" sz="1600" dirty="0">
                <a:ea typeface="Calibri" panose="020F0502020204030204" pitchFamily="34" charset="0"/>
                <a:cs typeface="Arial" panose="020B0604020202020204" pitchFamily="34" charset="0"/>
              </a:rPr>
              <a:t> </a:t>
            </a:r>
            <a:r>
              <a:rPr lang="en-GB" sz="1600" dirty="0" err="1">
                <a:ea typeface="Calibri" panose="020F0502020204030204" pitchFamily="34" charset="0"/>
                <a:cs typeface="Arial" panose="020B0604020202020204" pitchFamily="34" charset="0"/>
              </a:rPr>
              <a:t>edn</a:t>
            </a:r>
            <a:r>
              <a:rPr lang="en-GB" sz="1600" dirty="0">
                <a:ea typeface="Calibri" panose="020F0502020204030204" pitchFamily="34" charset="0"/>
                <a:cs typeface="Arial" panose="020B0604020202020204" pitchFamily="34" charset="0"/>
              </a:rPr>
              <a:t>. Boca Raton: Taylor and Francis Group.</a:t>
            </a:r>
          </a:p>
          <a:p>
            <a:r>
              <a:rPr lang="en-GB" sz="1600" dirty="0">
                <a:ea typeface="Calibri" panose="020F0502020204030204" pitchFamily="34" charset="0"/>
                <a:cs typeface="Arial" panose="020B0604020202020204" pitchFamily="34" charset="0"/>
              </a:rPr>
              <a:t>Brooker, D. and </a:t>
            </a:r>
            <a:r>
              <a:rPr lang="en-GB" sz="1600" dirty="0" err="1">
                <a:ea typeface="Calibri" panose="020F0502020204030204" pitchFamily="34" charset="0"/>
                <a:cs typeface="Arial" panose="020B0604020202020204" pitchFamily="34" charset="0"/>
              </a:rPr>
              <a:t>Lillyman</a:t>
            </a:r>
            <a:r>
              <a:rPr lang="en-GB" sz="1600" dirty="0">
                <a:ea typeface="Calibri" panose="020F0502020204030204" pitchFamily="34" charset="0"/>
                <a:cs typeface="Arial" panose="020B0604020202020204" pitchFamily="34" charset="0"/>
              </a:rPr>
              <a:t>, S. (2013) </a:t>
            </a:r>
            <a:r>
              <a:rPr lang="en-GB" sz="1600" i="1" dirty="0">
                <a:ea typeface="Calibri" panose="020F0502020204030204" pitchFamily="34" charset="0"/>
                <a:cs typeface="Arial" panose="020B0604020202020204" pitchFamily="34" charset="0"/>
              </a:rPr>
              <a:t>Dementia Care. </a:t>
            </a:r>
            <a:r>
              <a:rPr lang="en-GB" sz="1600" dirty="0">
                <a:ea typeface="Calibri" panose="020F0502020204030204" pitchFamily="34" charset="0"/>
                <a:cs typeface="Arial" panose="020B0604020202020204" pitchFamily="34" charset="0"/>
              </a:rPr>
              <a:t> Oxon: Routledge.</a:t>
            </a:r>
          </a:p>
          <a:p>
            <a:r>
              <a:rPr lang="en-GB" sz="1600" dirty="0">
                <a:ea typeface="Calibri" panose="020F0502020204030204" pitchFamily="34" charset="0"/>
                <a:cs typeface="Arial" panose="020B0604020202020204" pitchFamily="34" charset="0"/>
              </a:rPr>
              <a:t>NHS (2020) </a:t>
            </a:r>
            <a:r>
              <a:rPr lang="en-GB" sz="1600" i="1" dirty="0">
                <a:ea typeface="Calibri" panose="020F0502020204030204" pitchFamily="34" charset="0"/>
                <a:cs typeface="Arial" panose="020B0604020202020204" pitchFamily="34" charset="0"/>
              </a:rPr>
              <a:t>About Dementia </a:t>
            </a:r>
            <a:r>
              <a:rPr lang="en-GB" sz="1600" dirty="0">
                <a:ea typeface="Calibri" panose="020F0502020204030204" pitchFamily="34" charset="0"/>
                <a:cs typeface="Arial" panose="020B0604020202020204" pitchFamily="34" charset="0"/>
              </a:rPr>
              <a:t>Available at: </a:t>
            </a:r>
            <a:r>
              <a:rPr lang="en-GB" sz="1600" dirty="0">
                <a:ea typeface="Calibri" panose="020F0502020204030204" pitchFamily="34" charset="0"/>
                <a:cs typeface="Arial" panose="020B0604020202020204" pitchFamily="34" charset="0"/>
                <a:hlinkClick r:id="rId4"/>
              </a:rPr>
              <a:t>https://www.nhs.uk/conditions/dementia/about/#:~:text=What%20is%20dementia,between%20Alzheimer's%20disease%20and%20dementia</a:t>
            </a:r>
            <a:r>
              <a:rPr lang="en-GB" sz="1600" dirty="0">
                <a:ea typeface="Calibri" panose="020F0502020204030204" pitchFamily="34" charset="0"/>
                <a:cs typeface="Arial" panose="020B0604020202020204" pitchFamily="34" charset="0"/>
              </a:rPr>
              <a:t>. (Accessed: 7 February 2024).</a:t>
            </a:r>
          </a:p>
          <a:p>
            <a:r>
              <a:rPr lang="en-GB" sz="1600" dirty="0">
                <a:ea typeface="Calibri" panose="020F0502020204030204" pitchFamily="34" charset="0"/>
                <a:cs typeface="Arial" panose="020B0604020202020204" pitchFamily="34" charset="0"/>
              </a:rPr>
              <a:t>WHO (2022) </a:t>
            </a:r>
            <a:r>
              <a:rPr lang="en-GB" sz="1600" i="1" dirty="0">
                <a:ea typeface="Calibri" panose="020F0502020204030204" pitchFamily="34" charset="0"/>
                <a:cs typeface="Arial" panose="020B0604020202020204" pitchFamily="34" charset="0"/>
              </a:rPr>
              <a:t>Dementia </a:t>
            </a:r>
            <a:r>
              <a:rPr lang="en-GB" sz="1600" dirty="0">
                <a:ea typeface="Calibri" panose="020F0502020204030204" pitchFamily="34" charset="0"/>
                <a:cs typeface="Arial" panose="020B0604020202020204" pitchFamily="34" charset="0"/>
              </a:rPr>
              <a:t>Available at: </a:t>
            </a:r>
            <a:r>
              <a:rPr lang="en-GB" sz="1600" dirty="0">
                <a:ea typeface="Calibri" panose="020F0502020204030204" pitchFamily="34" charset="0"/>
                <a:cs typeface="Arial" panose="020B0604020202020204" pitchFamily="34" charset="0"/>
                <a:hlinkClick r:id="rId5"/>
              </a:rPr>
              <a:t>https://www.who.int/news-room/fact-sheets/detail/dementia</a:t>
            </a:r>
            <a:r>
              <a:rPr lang="en-GB" sz="1600" dirty="0">
                <a:ea typeface="Calibri" panose="020F0502020204030204" pitchFamily="34" charset="0"/>
                <a:cs typeface="Arial" panose="020B0604020202020204" pitchFamily="34" charset="0"/>
              </a:rPr>
              <a:t> (Accessed: 8 January 2025).</a:t>
            </a:r>
          </a:p>
          <a:p>
            <a:endParaRPr lang="en-GB" sz="1400" dirty="0">
              <a:latin typeface="Arial" panose="020B0604020202020204" pitchFamily="34" charset="0"/>
              <a:ea typeface="Calibri" panose="020F0502020204030204" pitchFamily="34" charset="0"/>
              <a:cs typeface="Arial" panose="020B0604020202020204" pitchFamily="34" charset="0"/>
            </a:endParaRPr>
          </a:p>
          <a:p>
            <a:endParaRPr lang="en-GB" sz="1400" i="1" dirty="0">
              <a:latin typeface="Arial" panose="020B0604020202020204" pitchFamily="34" charset="0"/>
              <a:ea typeface="Calibri" panose="020F050202020403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037291812"/>
      </p:ext>
    </p:extLst>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423A366-52DD-4B0D-BE45-A2541ACCCA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9C2DCFA-149B-430D-8596-BC24F5C8AA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1988</Words>
  <Application>Microsoft Office PowerPoint</Application>
  <PresentationFormat>Widescreen</PresentationFormat>
  <Paragraphs>186</Paragraphs>
  <Slides>27</Slides>
  <Notes>8</Notes>
  <HiddenSlides>0</HiddenSlides>
  <MMClips>0</MMClips>
  <ScaleCrop>false</ScaleCrop>
  <HeadingPairs>
    <vt:vector size="6" baseType="variant">
      <vt:variant>
        <vt:lpstr>Fonts Used</vt:lpstr>
      </vt:variant>
      <vt:variant>
        <vt:i4>4</vt:i4>
      </vt:variant>
      <vt:variant>
        <vt:lpstr>Theme</vt:lpstr>
      </vt:variant>
      <vt:variant>
        <vt:i4>6</vt:i4>
      </vt:variant>
      <vt:variant>
        <vt:lpstr>Slide Titles</vt:lpstr>
      </vt:variant>
      <vt:variant>
        <vt:i4>27</vt:i4>
      </vt:variant>
    </vt:vector>
  </HeadingPairs>
  <TitlesOfParts>
    <vt:vector size="37" baseType="lpstr">
      <vt:lpstr>Aptos</vt:lpstr>
      <vt:lpstr>Arial</vt:lpstr>
      <vt:lpstr>Calibri</vt:lpstr>
      <vt:lpstr>Calibri Light</vt:lpstr>
      <vt:lpstr>UWTSD Title Page 1</vt:lpstr>
      <vt:lpstr>UWTSD Text 1</vt:lpstr>
      <vt:lpstr>UWTSD Text 2</vt:lpstr>
      <vt:lpstr>UWTSD Text 3</vt:lpstr>
      <vt:lpstr>UWTSD Text 4</vt:lpstr>
      <vt:lpstr>UWTSD Logo Variations place image in Background</vt:lpstr>
      <vt:lpstr>BMHP6027- Empowering the Older Person</vt:lpstr>
      <vt:lpstr>Lecture Content</vt:lpstr>
      <vt:lpstr>What is Dementia?</vt:lpstr>
      <vt:lpstr>What is Dementia?</vt:lpstr>
      <vt:lpstr>Dementia</vt:lpstr>
      <vt:lpstr>Global Dementia Statistics</vt:lpstr>
      <vt:lpstr>UK Background</vt:lpstr>
      <vt:lpstr>UK Background</vt:lpstr>
      <vt:lpstr>UK Background</vt:lpstr>
      <vt:lpstr>UK Background</vt:lpstr>
      <vt:lpstr>UK Background- Diagnosis</vt:lpstr>
      <vt:lpstr>The Dementia Bookcase</vt:lpstr>
      <vt:lpstr>Dementia…</vt:lpstr>
      <vt:lpstr>Dementia Causes Changes in…</vt:lpstr>
      <vt:lpstr>PowerPoint Presentation</vt:lpstr>
      <vt:lpstr>General Symptoms of Dementia</vt:lpstr>
      <vt:lpstr>Types of Dementia</vt:lpstr>
      <vt:lpstr>Alzheimer's Disease Overview</vt:lpstr>
      <vt:lpstr>Treatment and Interventions for Dementia</vt:lpstr>
      <vt:lpstr>Treatment and Interventions for Dementia</vt:lpstr>
      <vt:lpstr>PowerPoint Presentation</vt:lpstr>
      <vt:lpstr>Adapting the Home of a Person with Dementia (PWD)</vt:lpstr>
      <vt:lpstr>What Could Help?</vt:lpstr>
      <vt:lpstr>Prioritising Dementia Positivity</vt:lpstr>
      <vt:lpstr>Prioritising Dementia Positivity</vt:lpstr>
      <vt:lpstr>Championing a Positive Approach</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Joanne Davies (Yr Athrofa)</cp:lastModifiedBy>
  <cp:revision>28</cp:revision>
  <dcterms:created xsi:type="dcterms:W3CDTF">2021-03-09T15:35:42Z</dcterms:created>
  <dcterms:modified xsi:type="dcterms:W3CDTF">2025-07-04T10:54:13Z</dcterms:modified>
</cp:coreProperties>
</file>