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Default Extension="fntdata" ContentType="application/x-fontdata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3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</p:sldIdLst>
  <p:sldSz cx="9144000" cy="6858000" type="screen4x3"/>
  <p:notesSz cx="6858000" cy="9144000"/>
  <p:embeddedFontLst>
    <p:embeddedFont>
      <p:font typeface="黑体" pitchFamily="49" charset="-122"/>
      <p:regular r:id="rId32"/>
    </p:embeddedFont>
    <p:embeddedFont>
      <p:font typeface="Calibri" pitchFamily="34" charset="0"/>
      <p:regular r:id="rId33"/>
      <p:bold r:id="rId34"/>
      <p:italic r:id="rId35"/>
      <p:boldItalic r:id="rId36"/>
    </p:embeddedFont>
    <p:embeddedFont>
      <p:font typeface="华文细黑" pitchFamily="2" charset="-122"/>
      <p:regular r:id="rId37"/>
    </p:embeddedFont>
    <p:embeddedFont>
      <p:font typeface="GB Pinyinok-D" pitchFamily="2" charset="-122"/>
      <p:regular r:id="rId38"/>
    </p:embeddedFont>
    <p:embeddedFont>
      <p:font typeface="华文楷体" pitchFamily="2" charset="-122"/>
      <p:regular r:id="rId39"/>
    </p:embeddedFont>
    <p:embeddedFont>
      <p:font typeface="Helvetica" pitchFamily="34" charset="0"/>
      <p:regular r:id="rId40"/>
      <p:bold r:id="rId41"/>
      <p:italic r:id="rId42"/>
      <p:boldItalic r:id="rId43"/>
    </p:embeddedFont>
  </p:embeddedFontLst>
  <p:defaultTextStyle>
    <a:lvl1pPr>
      <a:defRPr>
        <a:latin typeface="Calibri"/>
        <a:ea typeface="Calibri"/>
        <a:cs typeface="Calibri"/>
        <a:sym typeface="Calibri"/>
      </a:defRPr>
    </a:lvl1pPr>
    <a:lvl2pPr indent="457200">
      <a:defRPr>
        <a:latin typeface="Calibri"/>
        <a:ea typeface="Calibri"/>
        <a:cs typeface="Calibri"/>
        <a:sym typeface="Calibri"/>
      </a:defRPr>
    </a:lvl2pPr>
    <a:lvl3pPr indent="914400">
      <a:defRPr>
        <a:latin typeface="Calibri"/>
        <a:ea typeface="Calibri"/>
        <a:cs typeface="Calibri"/>
        <a:sym typeface="Calibri"/>
      </a:defRPr>
    </a:lvl3pPr>
    <a:lvl4pPr indent="1371600">
      <a:defRPr>
        <a:latin typeface="Calibri"/>
        <a:ea typeface="Calibri"/>
        <a:cs typeface="Calibri"/>
        <a:sym typeface="Calibri"/>
      </a:defRPr>
    </a:lvl4pPr>
    <a:lvl5pPr indent="1828800">
      <a:defRPr>
        <a:latin typeface="Calibri"/>
        <a:ea typeface="Calibri"/>
        <a:cs typeface="Calibri"/>
        <a:sym typeface="Calibri"/>
      </a:defRPr>
    </a:lvl5pPr>
    <a:lvl6pPr>
      <a:defRPr>
        <a:latin typeface="Calibri"/>
        <a:ea typeface="Calibri"/>
        <a:cs typeface="Calibri"/>
        <a:sym typeface="Calibri"/>
      </a:defRPr>
    </a:lvl6pPr>
    <a:lvl7pPr>
      <a:defRPr>
        <a:latin typeface="Calibri"/>
        <a:ea typeface="Calibri"/>
        <a:cs typeface="Calibri"/>
        <a:sym typeface="Calibri"/>
      </a:defRPr>
    </a:lvl7pPr>
    <a:lvl8pPr>
      <a:defRPr>
        <a:latin typeface="Calibri"/>
        <a:ea typeface="Calibri"/>
        <a:cs typeface="Calibri"/>
        <a:sym typeface="Calibri"/>
      </a:defRPr>
    </a:lvl8pPr>
    <a:lvl9pPr>
      <a:defRPr>
        <a:latin typeface="Calibri"/>
        <a:ea typeface="Calibri"/>
        <a:cs typeface="Calibri"/>
        <a:sym typeface="Calibri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</p:showPr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CFD7E7"/>
          </a:solidFill>
        </a:fill>
      </a:tcStyle>
    </a:wholeTbl>
    <a:band2H>
      <a:tcTxStyle/>
      <a:tcStyle>
        <a:tcBdr/>
        <a:fill>
          <a:solidFill>
            <a:srgbClr val="E8ECF4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4F81BD"/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4F81BD"/>
          </a:solidFill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4F81BD"/>
          </a:solidFill>
        </a:fill>
      </a:tcStyle>
    </a:firstRow>
  </a:tblStyle>
  <a:tblStyle styleId="{C7B018BB-80A7-4F77-B60F-C8B233D01FF8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FFFFF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FFFFF"/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FFFFF"/>
          </a:solidFill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FFFFF"/>
          </a:solidFill>
        </a:fill>
      </a:tcStyle>
    </a:firstRow>
  </a:tblStyle>
  <a:tblStyle styleId="{EEE7283C-3CF3-47DC-8721-378D4A62B228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E3CECE"/>
          </a:solidFill>
        </a:fill>
      </a:tcStyle>
    </a:wholeTbl>
    <a:band2H>
      <a:tcTxStyle/>
      <a:tcStyle>
        <a:tcBdr/>
        <a:fill>
          <a:solidFill>
            <a:srgbClr val="F1E8E8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AE4846"/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AE4846"/>
          </a:solidFill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AE4846"/>
          </a:solidFill>
        </a:fill>
      </a:tcStyle>
    </a:firstRow>
  </a:tblStyle>
  <a:tblStyle styleId="{CF821DB8-F4EB-4A41-A1BA-3FCAFE7338EE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4F81BD"/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bevel/>
            </a:ln>
          </a:top>
          <a:bottom>
            <a:ln w="254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bevel/>
            </a:ln>
          </a:top>
          <a:bottom>
            <a:ln w="254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4F81BD"/>
          </a:solidFill>
        </a:fill>
      </a:tcStyle>
    </a:firstRow>
  </a:tblStyle>
  <a:tblStyle styleId="{33BA23B1-9221-436E-865A-0063620EA4FD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CACACA"/>
          </a:solidFill>
        </a:fill>
      </a:tcStyle>
    </a:wholeTbl>
    <a:band2H>
      <a:tcTxStyle/>
      <a:tcStyle>
        <a:tcBdr/>
        <a:fill>
          <a:solidFill>
            <a:srgbClr val="E6E6E6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/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/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/>
        </a:fill>
      </a:tcStyle>
    </a:firstRow>
  </a:tblStyle>
  <a:tblStyle styleId="{2708684C-4D16-4618-839F-0558EEFCDFE6}" styleName="">
    <a:tblBg/>
    <a:wholeTb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bevel/>
            </a:ln>
          </a:left>
          <a:right>
            <a:ln w="12700" cap="flat">
              <a:solidFill>
                <a:srgbClr val="000000"/>
              </a:solidFill>
              <a:prstDash val="solid"/>
              <a:bevel/>
            </a:ln>
          </a:right>
          <a:top>
            <a:ln w="12700" cap="flat">
              <a:solidFill>
                <a:srgbClr val="000000"/>
              </a:solidFill>
              <a:prstDash val="solid"/>
              <a:bevel/>
            </a:ln>
          </a:top>
          <a:bottom>
            <a:ln w="127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solidFill>
                <a:srgbClr val="000000"/>
              </a:solidFill>
              <a:prstDash val="solid"/>
              <a:bevel/>
            </a:ln>
          </a:insideH>
          <a:insideV>
            <a:ln w="12700" cap="flat">
              <a:solidFill>
                <a:srgbClr val="000000"/>
              </a:solidFill>
              <a:prstDash val="solid"/>
              <a:bevel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bevel/>
            </a:ln>
          </a:left>
          <a:right>
            <a:ln w="12700" cap="flat">
              <a:solidFill>
                <a:srgbClr val="000000"/>
              </a:solidFill>
              <a:prstDash val="solid"/>
              <a:bevel/>
            </a:ln>
          </a:right>
          <a:top>
            <a:ln w="12700" cap="flat">
              <a:solidFill>
                <a:srgbClr val="000000"/>
              </a:solidFill>
              <a:prstDash val="solid"/>
              <a:bevel/>
            </a:ln>
          </a:top>
          <a:bottom>
            <a:ln w="127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solidFill>
                <a:srgbClr val="000000"/>
              </a:solidFill>
              <a:prstDash val="solid"/>
              <a:bevel/>
            </a:ln>
          </a:insideH>
          <a:insideV>
            <a:ln w="12700" cap="flat">
              <a:solidFill>
                <a:srgbClr val="000000"/>
              </a:solidFill>
              <a:prstDash val="solid"/>
              <a:bevel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bevel/>
            </a:ln>
          </a:left>
          <a:right>
            <a:ln w="12700" cap="flat">
              <a:solidFill>
                <a:srgbClr val="000000"/>
              </a:solidFill>
              <a:prstDash val="solid"/>
              <a:bevel/>
            </a:ln>
          </a:right>
          <a:top>
            <a:ln w="50800" cap="flat">
              <a:solidFill>
                <a:srgbClr val="000000"/>
              </a:solidFill>
              <a:prstDash val="solid"/>
              <a:bevel/>
            </a:ln>
          </a:top>
          <a:bottom>
            <a:ln w="127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solidFill>
                <a:srgbClr val="000000"/>
              </a:solidFill>
              <a:prstDash val="solid"/>
              <a:bevel/>
            </a:ln>
          </a:insideH>
          <a:insideV>
            <a:ln w="12700" cap="flat">
              <a:solidFill>
                <a:srgbClr val="000000"/>
              </a:solidFill>
              <a:prstDash val="solid"/>
              <a:bevel/>
            </a:ln>
          </a:insideV>
        </a:tcBdr>
        <a:fill>
          <a:noFill/>
        </a:fill>
      </a:tcStyle>
    </a:lastRow>
    <a:firstRow>
      <a:tcTxStyle b="on" i="on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bevel/>
            </a:ln>
          </a:left>
          <a:right>
            <a:ln w="12700" cap="flat">
              <a:solidFill>
                <a:srgbClr val="000000"/>
              </a:solidFill>
              <a:prstDash val="solid"/>
              <a:bevel/>
            </a:ln>
          </a:right>
          <a:top>
            <a:ln w="12700" cap="flat">
              <a:solidFill>
                <a:srgbClr val="000000"/>
              </a:solidFill>
              <a:prstDash val="solid"/>
              <a:bevel/>
            </a:ln>
          </a:top>
          <a:bottom>
            <a:ln w="254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solidFill>
                <a:srgbClr val="000000"/>
              </a:solidFill>
              <a:prstDash val="solid"/>
              <a:bevel/>
            </a:ln>
          </a:insideH>
          <a:insideV>
            <a:ln w="12700" cap="flat">
              <a:solidFill>
                <a:srgbClr val="000000"/>
              </a:solidFill>
              <a:prstDash val="solid"/>
              <a:bevel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8.fntdata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font" Target="fonts/font3.fntdata"/><Relationship Id="rId42" Type="http://schemas.openxmlformats.org/officeDocument/2006/relationships/font" Target="fonts/font11.fntdata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2.fntdata"/><Relationship Id="rId38" Type="http://schemas.openxmlformats.org/officeDocument/2006/relationships/font" Target="fonts/font7.fntdata"/><Relationship Id="rId46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font" Target="fonts/font10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1.fntdata"/><Relationship Id="rId37" Type="http://schemas.openxmlformats.org/officeDocument/2006/relationships/font" Target="fonts/font6.fntdata"/><Relationship Id="rId40" Type="http://schemas.openxmlformats.org/officeDocument/2006/relationships/font" Target="fonts/font9.fntdata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5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font" Target="fonts/font4.fntdata"/><Relationship Id="rId43" Type="http://schemas.openxmlformats.org/officeDocument/2006/relationships/font" Target="fonts/font12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6" name="Shape 6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1pPr>
    <a:lvl2pPr indent="2286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2pPr>
    <a:lvl3pPr indent="4572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3pPr>
    <a:lvl4pPr indent="6858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4pPr>
    <a:lvl5pPr indent="9144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5pPr>
    <a:lvl6pPr indent="11430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6pPr>
    <a:lvl7pPr indent="13716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7pPr>
    <a:lvl8pPr indent="16002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8pPr>
    <a:lvl9pPr indent="18288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hape 4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fld id="{86CB4B4D-7CA3-9044-876B-883B54F8677D}" type="slidenum">
              <a:rPr/>
              <a:pPr lvl="0"/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D41227-D115-4359-A2C0-F4B30E52757D}" type="datetimeFigureOut">
              <a:rPr lang="zh-CN" altLang="en-US"/>
              <a:pPr>
                <a:defRPr/>
              </a:pPr>
              <a:t>2015/9/22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186DE3-A2ED-4851-B9F5-C9EFA4B9BE1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74E535-C9B3-4878-A33D-4891B583492F}" type="datetimeFigureOut">
              <a:rPr lang="zh-CN" altLang="en-US"/>
              <a:pPr>
                <a:defRPr/>
              </a:pPr>
              <a:t>2015/9/22</a:t>
            </a:fld>
            <a:endParaRPr lang="zh-CN" altLang="en-US"/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6129EB-5824-4473-BECD-977DD02BE7E6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D363DF-CC2E-4684-911E-50BBCD7D9A57}" type="datetimeFigureOut">
              <a:rPr lang="zh-CN" altLang="en-US"/>
              <a:pPr>
                <a:defRPr/>
              </a:pPr>
              <a:t>2015/9/22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DA6F3C-E498-49C3-981B-9B927C66C979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/>
          </p:cNvSpPr>
          <p:nvPr>
            <p:ph type="sldNum" sz="quarter" idx="2"/>
          </p:nvPr>
        </p:nvSpPr>
        <p:spPr>
          <a:xfrm>
            <a:off x="6553200" y="6404292"/>
            <a:ext cx="2133600" cy="269241"/>
          </a:xfrm>
          <a:prstGeom prst="rect">
            <a:avLst/>
          </a:prstGeom>
          <a:ln w="12700">
            <a:miter lim="400000"/>
          </a:ln>
        </p:spPr>
        <p:txBody>
          <a:bodyPr lIns="45719" rIns="45719" anchor="ctr">
            <a:spAutoFit/>
          </a:bodyPr>
          <a:lstStyle>
            <a:lvl1pPr algn="r">
              <a:defRPr sz="1200">
                <a:solidFill>
                  <a:srgbClr val="898989"/>
                </a:solidFill>
              </a:defRPr>
            </a:lvl1pPr>
          </a:lstStyle>
          <a:p>
            <a:pPr lvl="0"/>
            <a:fld id="{86CB4B4D-7CA3-9044-876B-883B54F8677D}" type="slidenum">
              <a:rPr/>
              <a:pPr lvl="0"/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</p:sldLayoutIdLst>
  <p:transition spd="med"/>
  <p:txStyles>
    <p:titleStyle>
      <a:lvl1pPr algn="ctr">
        <a:defRPr sz="4400">
          <a:latin typeface="Calibri"/>
          <a:ea typeface="Calibri"/>
          <a:cs typeface="Calibri"/>
          <a:sym typeface="Calibri"/>
        </a:defRPr>
      </a:lvl1pPr>
      <a:lvl2pPr algn="ctr">
        <a:defRPr sz="4400">
          <a:latin typeface="Calibri"/>
          <a:ea typeface="Calibri"/>
          <a:cs typeface="Calibri"/>
          <a:sym typeface="Calibri"/>
        </a:defRPr>
      </a:lvl2pPr>
      <a:lvl3pPr algn="ctr">
        <a:defRPr sz="4400">
          <a:latin typeface="Calibri"/>
          <a:ea typeface="Calibri"/>
          <a:cs typeface="Calibri"/>
          <a:sym typeface="Calibri"/>
        </a:defRPr>
      </a:lvl3pPr>
      <a:lvl4pPr algn="ctr">
        <a:defRPr sz="4400">
          <a:latin typeface="Calibri"/>
          <a:ea typeface="Calibri"/>
          <a:cs typeface="Calibri"/>
          <a:sym typeface="Calibri"/>
        </a:defRPr>
      </a:lvl4pPr>
      <a:lvl5pPr algn="ctr">
        <a:defRPr sz="4400">
          <a:latin typeface="Calibri"/>
          <a:ea typeface="Calibri"/>
          <a:cs typeface="Calibri"/>
          <a:sym typeface="Calibri"/>
        </a:defRPr>
      </a:lvl5pPr>
      <a:lvl6pPr indent="457200" algn="ctr">
        <a:defRPr sz="4400">
          <a:latin typeface="Calibri"/>
          <a:ea typeface="Calibri"/>
          <a:cs typeface="Calibri"/>
          <a:sym typeface="Calibri"/>
        </a:defRPr>
      </a:lvl6pPr>
      <a:lvl7pPr indent="914400" algn="ctr">
        <a:defRPr sz="4400">
          <a:latin typeface="Calibri"/>
          <a:ea typeface="Calibri"/>
          <a:cs typeface="Calibri"/>
          <a:sym typeface="Calibri"/>
        </a:defRPr>
      </a:lvl7pPr>
      <a:lvl8pPr indent="1371600" algn="ctr">
        <a:defRPr sz="4400">
          <a:latin typeface="Calibri"/>
          <a:ea typeface="Calibri"/>
          <a:cs typeface="Calibri"/>
          <a:sym typeface="Calibri"/>
        </a:defRPr>
      </a:lvl8pPr>
      <a:lvl9pPr indent="1828800" algn="ctr">
        <a:defRPr sz="4400">
          <a:latin typeface="Calibri"/>
          <a:ea typeface="Calibri"/>
          <a:cs typeface="Calibri"/>
          <a:sym typeface="Calibri"/>
        </a:defRPr>
      </a:lvl9pPr>
    </p:titleStyle>
    <p:bodyStyle>
      <a:lvl1pPr marL="342900" indent="-342900">
        <a:spcBef>
          <a:spcPts val="700"/>
        </a:spcBef>
        <a:buSzPct val="100000"/>
        <a:buFont typeface="Arial"/>
        <a:buChar char="»"/>
        <a:defRPr sz="3200">
          <a:latin typeface="Calibri"/>
          <a:ea typeface="Calibri"/>
          <a:cs typeface="Calibri"/>
          <a:sym typeface="Calibri"/>
        </a:defRPr>
      </a:lvl1pPr>
      <a:lvl2pPr marL="783771" indent="-326571">
        <a:spcBef>
          <a:spcPts val="700"/>
        </a:spcBef>
        <a:buSzPct val="100000"/>
        <a:buFont typeface="Arial"/>
        <a:buChar char="–"/>
        <a:defRPr sz="3200">
          <a:latin typeface="Calibri"/>
          <a:ea typeface="Calibri"/>
          <a:cs typeface="Calibri"/>
          <a:sym typeface="Calibri"/>
        </a:defRPr>
      </a:lvl2pPr>
      <a:lvl3pPr marL="1219200" indent="-304800">
        <a:spcBef>
          <a:spcPts val="700"/>
        </a:spcBef>
        <a:buSzPct val="100000"/>
        <a:buFont typeface="Arial"/>
        <a:buChar char="•"/>
        <a:defRPr sz="3200">
          <a:latin typeface="Calibri"/>
          <a:ea typeface="Calibri"/>
          <a:cs typeface="Calibri"/>
          <a:sym typeface="Calibri"/>
        </a:defRPr>
      </a:lvl3pPr>
      <a:lvl4pPr marL="1737360" indent="-365760">
        <a:spcBef>
          <a:spcPts val="700"/>
        </a:spcBef>
        <a:buSzPct val="100000"/>
        <a:buFont typeface="Arial"/>
        <a:buChar char="–"/>
        <a:defRPr sz="3200">
          <a:latin typeface="Calibri"/>
          <a:ea typeface="Calibri"/>
          <a:cs typeface="Calibri"/>
          <a:sym typeface="Calibri"/>
        </a:defRPr>
      </a:lvl4pPr>
      <a:lvl5pPr marL="2235200" indent="-406400">
        <a:spcBef>
          <a:spcPts val="700"/>
        </a:spcBef>
        <a:buSzPct val="100000"/>
        <a:buFont typeface="Arial"/>
        <a:buChar char="»"/>
        <a:defRPr sz="3200">
          <a:latin typeface="Calibri"/>
          <a:ea typeface="Calibri"/>
          <a:cs typeface="Calibri"/>
          <a:sym typeface="Calibri"/>
        </a:defRPr>
      </a:lvl5pPr>
      <a:lvl6pPr marL="2692400" indent="-406400">
        <a:spcBef>
          <a:spcPts val="700"/>
        </a:spcBef>
        <a:buSzPct val="100000"/>
        <a:buFont typeface="Arial"/>
        <a:buChar char="•"/>
        <a:defRPr sz="3200">
          <a:latin typeface="Calibri"/>
          <a:ea typeface="Calibri"/>
          <a:cs typeface="Calibri"/>
          <a:sym typeface="Calibri"/>
        </a:defRPr>
      </a:lvl6pPr>
      <a:lvl7pPr marL="3149600" indent="-406400">
        <a:spcBef>
          <a:spcPts val="700"/>
        </a:spcBef>
        <a:buSzPct val="100000"/>
        <a:buFont typeface="Arial"/>
        <a:buChar char="•"/>
        <a:defRPr sz="3200">
          <a:latin typeface="Calibri"/>
          <a:ea typeface="Calibri"/>
          <a:cs typeface="Calibri"/>
          <a:sym typeface="Calibri"/>
        </a:defRPr>
      </a:lvl7pPr>
      <a:lvl8pPr marL="3606800" indent="-406400">
        <a:spcBef>
          <a:spcPts val="700"/>
        </a:spcBef>
        <a:buSzPct val="100000"/>
        <a:buFont typeface="Arial"/>
        <a:buChar char="•"/>
        <a:defRPr sz="3200">
          <a:latin typeface="Calibri"/>
          <a:ea typeface="Calibri"/>
          <a:cs typeface="Calibri"/>
          <a:sym typeface="Calibri"/>
        </a:defRPr>
      </a:lvl8pPr>
      <a:lvl9pPr marL="4064000" indent="-406400">
        <a:spcBef>
          <a:spcPts val="700"/>
        </a:spcBef>
        <a:buSzPct val="100000"/>
        <a:buFont typeface="Arial"/>
        <a:buChar char="•"/>
        <a:defRPr sz="3200">
          <a:latin typeface="Calibri"/>
          <a:ea typeface="Calibri"/>
          <a:cs typeface="Calibri"/>
          <a:sym typeface="Calibri"/>
        </a:defRPr>
      </a:lvl9pPr>
    </p:bodyStyle>
    <p:otherStyle>
      <a:lvl1pPr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1pPr>
      <a:lvl2pPr indent="457200"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2pPr>
      <a:lvl3pPr indent="914400"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3pPr>
      <a:lvl4pPr indent="1371600"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4pPr>
      <a:lvl5pPr indent="1828800"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5pPr>
      <a:lvl6pPr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6pPr>
      <a:lvl7pPr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7pPr>
      <a:lvl8pPr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8pPr>
      <a:lvl9pPr algn="r">
        <a:defRPr sz="1200">
          <a:solidFill>
            <a:schemeClr val="tx1"/>
          </a:solidFill>
          <a:latin typeface="+mn-lt"/>
          <a:ea typeface="+mn-ea"/>
          <a:cs typeface="+mn-cs"/>
          <a:sym typeface="Calibri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jpe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>
            <a:spLocks noGrp="1"/>
          </p:cNvSpPr>
          <p:nvPr>
            <p:ph type="title" idx="4294967295"/>
          </p:nvPr>
        </p:nvSpPr>
        <p:spPr>
          <a:xfrm>
            <a:off x="-1" y="2916237"/>
            <a:ext cx="9144002" cy="79851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normAutofit/>
          </a:bodyPr>
          <a:lstStyle>
            <a:lvl1pPr defTabSz="877823">
              <a:defRPr sz="4608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4608"/>
              <a:t>第七课  我跟她都认识五年了</a:t>
            </a:r>
          </a:p>
        </p:txBody>
      </p:sp>
      <p:sp>
        <p:nvSpPr>
          <p:cNvPr id="9" name="Shape 9"/>
          <p:cNvSpPr/>
          <p:nvPr/>
        </p:nvSpPr>
        <p:spPr>
          <a:xfrm>
            <a:off x="-1" y="1111567"/>
            <a:ext cx="9144002" cy="12534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STANDARD COURSE </a:t>
            </a:r>
          </a:p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HSK 3</a:t>
            </a:r>
          </a:p>
        </p:txBody>
      </p:sp>
      <p:sp>
        <p:nvSpPr>
          <p:cNvPr id="10" name="Shape 10"/>
          <p:cNvSpPr/>
          <p:nvPr/>
        </p:nvSpPr>
        <p:spPr>
          <a:xfrm>
            <a:off x="-1" y="4521200"/>
            <a:ext cx="9144002" cy="58477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lvl="0" algn="ctr"/>
            <a:r>
              <a:rPr sz="3200" dirty="0" smtClean="0">
                <a:solidFill>
                  <a:srgbClr val="A6A6A6"/>
                </a:solidFill>
              </a:rPr>
              <a:t>Part</a:t>
            </a:r>
            <a:r>
              <a:rPr lang="en-US" sz="3200" dirty="0" smtClean="0">
                <a:solidFill>
                  <a:srgbClr val="A6A6A6"/>
                </a:solidFill>
              </a:rPr>
              <a:t> 1 </a:t>
            </a:r>
            <a:r>
              <a:rPr sz="3200" dirty="0" smtClean="0">
                <a:solidFill>
                  <a:srgbClr val="A6A6A6"/>
                </a:solidFill>
              </a:rPr>
              <a:t> </a:t>
            </a:r>
            <a:r>
              <a:rPr sz="3200" dirty="0" err="1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rPr>
              <a:t>课文</a:t>
            </a:r>
            <a:r>
              <a:rPr sz="3200" dirty="0">
                <a:solidFill>
                  <a:srgbClr val="A6A6A6"/>
                </a:solidFill>
              </a:rPr>
              <a:t> 1</a:t>
            </a:r>
          </a:p>
        </p:txBody>
      </p: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hape 12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热身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13" name="Shape 13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14" name="Shape 14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16" name="Shape 16"/>
          <p:cNvSpPr/>
          <p:nvPr/>
        </p:nvSpPr>
        <p:spPr>
          <a:xfrm>
            <a:off x="2995929" y="1468437"/>
            <a:ext cx="34569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 algn="ctr"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你知道这句话的意思吗？</a:t>
            </a:r>
          </a:p>
        </p:txBody>
      </p:sp>
      <p:sp>
        <p:nvSpPr>
          <p:cNvPr id="17" name="Shape 17"/>
          <p:cNvSpPr/>
          <p:nvPr/>
        </p:nvSpPr>
        <p:spPr>
          <a:xfrm>
            <a:off x="3071812" y="5403850"/>
            <a:ext cx="4071938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yí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bù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zǒucuò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bùbù</a:t>
            </a:r>
            <a:r>
              <a:rPr sz="2000" dirty="0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cuò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/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一步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走 错   </a:t>
            </a:r>
            <a:r>
              <a:rPr sz="2000" dirty="0" err="1" smtClean="0">
                <a:latin typeface="华文细黑"/>
                <a:ea typeface="华文细黑"/>
                <a:cs typeface="华文细黑"/>
                <a:sym typeface="华文细黑"/>
              </a:rPr>
              <a:t>步步</a:t>
            </a:r>
            <a:r>
              <a:rPr sz="2000" dirty="0" smtClean="0">
                <a:latin typeface="华文细黑"/>
                <a:ea typeface="华文细黑"/>
                <a:cs typeface="华文细黑"/>
                <a:sym typeface="华文细黑"/>
              </a:rPr>
              <a:t>  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错 </a:t>
            </a:r>
          </a:p>
        </p:txBody>
      </p:sp>
      <p:pic>
        <p:nvPicPr>
          <p:cNvPr id="18" name="u=2345109479,1759103733&amp;fm=15&amp;gp=0.jpg"/>
          <p:cNvPicPr/>
          <p:nvPr/>
        </p:nvPicPr>
        <p:blipFill>
          <a:blip r:embed="rId2" cstate="print">
            <a:extLst/>
          </a:blip>
          <a:srcRect r="10053"/>
          <a:stretch>
            <a:fillRect/>
          </a:stretch>
        </p:blipFill>
        <p:spPr>
          <a:xfrm>
            <a:off x="2412305" y="1983339"/>
            <a:ext cx="4103911" cy="330184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1" animBg="1" advAuto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Shape 20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词汇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21" name="Shape 21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22" name="Shape 22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24" name="Shape 24"/>
          <p:cNvSpPr/>
          <p:nvPr/>
        </p:nvSpPr>
        <p:spPr>
          <a:xfrm>
            <a:off x="5022850" y="1676400"/>
            <a:ext cx="1576646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n. colleague</a:t>
            </a:r>
          </a:p>
        </p:txBody>
      </p:sp>
      <p:sp>
        <p:nvSpPr>
          <p:cNvPr id="25" name="Shape 25"/>
          <p:cNvSpPr/>
          <p:nvPr/>
        </p:nvSpPr>
        <p:spPr>
          <a:xfrm>
            <a:off x="1049337" y="1676400"/>
            <a:ext cx="1008063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同事</a:t>
            </a:r>
          </a:p>
        </p:txBody>
      </p:sp>
      <p:sp>
        <p:nvSpPr>
          <p:cNvPr id="26" name="Shape 26"/>
          <p:cNvSpPr/>
          <p:nvPr/>
        </p:nvSpPr>
        <p:spPr>
          <a:xfrm>
            <a:off x="5038725" y="2565400"/>
            <a:ext cx="1779796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n. before, ago</a:t>
            </a:r>
          </a:p>
        </p:txBody>
      </p:sp>
      <p:sp>
        <p:nvSpPr>
          <p:cNvPr id="27" name="Shape 27"/>
          <p:cNvSpPr/>
          <p:nvPr/>
        </p:nvSpPr>
        <p:spPr>
          <a:xfrm>
            <a:off x="1049337" y="2636837"/>
            <a:ext cx="930276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以前</a:t>
            </a:r>
          </a:p>
        </p:txBody>
      </p:sp>
      <p:sp>
        <p:nvSpPr>
          <p:cNvPr id="28" name="Shape 28"/>
          <p:cNvSpPr/>
          <p:nvPr/>
        </p:nvSpPr>
        <p:spPr>
          <a:xfrm>
            <a:off x="5076825" y="3609975"/>
            <a:ext cx="3384550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n. Bank </a:t>
            </a:r>
          </a:p>
        </p:txBody>
      </p:sp>
      <p:sp>
        <p:nvSpPr>
          <p:cNvPr id="29" name="Shape 29"/>
          <p:cNvSpPr/>
          <p:nvPr/>
        </p:nvSpPr>
        <p:spPr>
          <a:xfrm>
            <a:off x="1042987" y="3646487"/>
            <a:ext cx="930276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银行</a:t>
            </a:r>
          </a:p>
        </p:txBody>
      </p:sp>
      <p:sp>
        <p:nvSpPr>
          <p:cNvPr id="30" name="Shape 30"/>
          <p:cNvSpPr/>
          <p:nvPr/>
        </p:nvSpPr>
        <p:spPr>
          <a:xfrm>
            <a:off x="2519362" y="1676400"/>
            <a:ext cx="1900238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tónɡshì</a:t>
            </a:r>
            <a:r>
              <a:rPr sz="2400" dirty="0"/>
              <a:t> </a:t>
            </a:r>
          </a:p>
        </p:txBody>
      </p:sp>
      <p:sp>
        <p:nvSpPr>
          <p:cNvPr id="31" name="Shape 31"/>
          <p:cNvSpPr/>
          <p:nvPr/>
        </p:nvSpPr>
        <p:spPr>
          <a:xfrm>
            <a:off x="2514600" y="2636837"/>
            <a:ext cx="1900238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yǐqián</a:t>
            </a:r>
            <a:r>
              <a:rPr sz="2400" dirty="0"/>
              <a:t> </a:t>
            </a:r>
          </a:p>
        </p:txBody>
      </p:sp>
      <p:sp>
        <p:nvSpPr>
          <p:cNvPr id="32" name="Shape 32"/>
          <p:cNvSpPr/>
          <p:nvPr/>
        </p:nvSpPr>
        <p:spPr>
          <a:xfrm>
            <a:off x="2484437" y="3646487"/>
            <a:ext cx="1900238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yínhánɡ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2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3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1" animBg="1" advAuto="0"/>
      <p:bldP spid="26" grpId="2" animBg="1" advAuto="0"/>
      <p:bldP spid="28" grpId="3" animBg="1" advAuto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Shape 34"/>
          <p:cNvSpPr/>
          <p:nvPr/>
        </p:nvSpPr>
        <p:spPr>
          <a:xfrm>
            <a:off x="990600" y="487362"/>
            <a:ext cx="778668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练习</a:t>
            </a:r>
          </a:p>
        </p:txBody>
      </p:sp>
      <p:grpSp>
        <p:nvGrpSpPr>
          <p:cNvPr id="37" name="Group 37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35" name="Shape 35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36" name="Shape 36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38" name="Shape 38"/>
          <p:cNvSpPr/>
          <p:nvPr/>
        </p:nvSpPr>
        <p:spPr>
          <a:xfrm>
            <a:off x="1001712" y="1360487"/>
            <a:ext cx="5438141" cy="3505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2000"/>
              <a:t>将下列词语的汉字、拼音、英文解释正确连接：</a:t>
            </a:r>
          </a:p>
        </p:txBody>
      </p:sp>
      <p:sp>
        <p:nvSpPr>
          <p:cNvPr id="39" name="Shape 39"/>
          <p:cNvSpPr/>
          <p:nvPr/>
        </p:nvSpPr>
        <p:spPr>
          <a:xfrm>
            <a:off x="5078412" y="3286125"/>
            <a:ext cx="1331229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n. colleague</a:t>
            </a:r>
          </a:p>
        </p:txBody>
      </p:sp>
      <p:sp>
        <p:nvSpPr>
          <p:cNvPr id="40" name="Shape 40"/>
          <p:cNvSpPr/>
          <p:nvPr/>
        </p:nvSpPr>
        <p:spPr>
          <a:xfrm>
            <a:off x="1049337" y="2282825"/>
            <a:ext cx="1008063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同事</a:t>
            </a:r>
          </a:p>
        </p:txBody>
      </p:sp>
      <p:sp>
        <p:nvSpPr>
          <p:cNvPr id="41" name="Shape 41"/>
          <p:cNvSpPr/>
          <p:nvPr/>
        </p:nvSpPr>
        <p:spPr>
          <a:xfrm>
            <a:off x="5072062" y="2286000"/>
            <a:ext cx="1500521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n. before, ago</a:t>
            </a:r>
          </a:p>
        </p:txBody>
      </p:sp>
      <p:sp>
        <p:nvSpPr>
          <p:cNvPr id="42" name="Shape 42"/>
          <p:cNvSpPr/>
          <p:nvPr/>
        </p:nvSpPr>
        <p:spPr>
          <a:xfrm>
            <a:off x="1049337" y="3243262"/>
            <a:ext cx="930276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以前</a:t>
            </a:r>
          </a:p>
        </p:txBody>
      </p:sp>
      <p:sp>
        <p:nvSpPr>
          <p:cNvPr id="43" name="Shape 43"/>
          <p:cNvSpPr/>
          <p:nvPr/>
        </p:nvSpPr>
        <p:spPr>
          <a:xfrm>
            <a:off x="5072062" y="4286250"/>
            <a:ext cx="3384551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n. Bank </a:t>
            </a:r>
          </a:p>
        </p:txBody>
      </p:sp>
      <p:sp>
        <p:nvSpPr>
          <p:cNvPr id="44" name="Shape 44"/>
          <p:cNvSpPr/>
          <p:nvPr/>
        </p:nvSpPr>
        <p:spPr>
          <a:xfrm>
            <a:off x="1042987" y="4252912"/>
            <a:ext cx="930276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银行</a:t>
            </a:r>
          </a:p>
        </p:txBody>
      </p:sp>
      <p:sp>
        <p:nvSpPr>
          <p:cNvPr id="45" name="Shape 45"/>
          <p:cNvSpPr/>
          <p:nvPr/>
        </p:nvSpPr>
        <p:spPr>
          <a:xfrm>
            <a:off x="2500312" y="3214687"/>
            <a:ext cx="1900238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tónɡshì</a:t>
            </a:r>
            <a:r>
              <a:rPr sz="2000" dirty="0"/>
              <a:t> </a:t>
            </a:r>
          </a:p>
        </p:txBody>
      </p:sp>
      <p:sp>
        <p:nvSpPr>
          <p:cNvPr id="46" name="Shape 46"/>
          <p:cNvSpPr/>
          <p:nvPr/>
        </p:nvSpPr>
        <p:spPr>
          <a:xfrm>
            <a:off x="2500312" y="4286250"/>
            <a:ext cx="1900238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yǐqián</a:t>
            </a:r>
            <a:r>
              <a:rPr sz="2000" dirty="0"/>
              <a:t> </a:t>
            </a:r>
          </a:p>
        </p:txBody>
      </p:sp>
      <p:sp>
        <p:nvSpPr>
          <p:cNvPr id="47" name="Shape 47"/>
          <p:cNvSpPr/>
          <p:nvPr/>
        </p:nvSpPr>
        <p:spPr>
          <a:xfrm>
            <a:off x="2500312" y="2286000"/>
            <a:ext cx="1900238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yínhánɡ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Shape 49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52" name="Group 52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50" name="Shape 50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51" name="Shape 51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53" name="Shape 53"/>
          <p:cNvSpPr/>
          <p:nvPr/>
        </p:nvSpPr>
        <p:spPr>
          <a:xfrm>
            <a:off x="1571625" y="1733073"/>
            <a:ext cx="5786438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/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V+了</a:t>
            </a:r>
            <a:r>
              <a:rPr sz="2400">
                <a:solidFill>
                  <a:srgbClr val="0070C0"/>
                </a:solidFill>
                <a:latin typeface="华文细黑"/>
                <a:ea typeface="华文细黑"/>
                <a:cs typeface="华文细黑"/>
                <a:sym typeface="华文细黑"/>
              </a:rPr>
              <a:t>+一刻钟/半个小时/三个月</a:t>
            </a:r>
          </a:p>
        </p:txBody>
      </p:sp>
      <p:sp>
        <p:nvSpPr>
          <p:cNvPr id="54" name="Shape 54"/>
          <p:cNvSpPr/>
          <p:nvPr/>
        </p:nvSpPr>
        <p:spPr>
          <a:xfrm>
            <a:off x="1947862" y="2710973"/>
            <a:ext cx="22377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她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工作了</a:t>
            </a:r>
            <a:r>
              <a:rPr sz="2400">
                <a:solidFill>
                  <a:srgbClr val="0070C0"/>
                </a:solidFill>
                <a:latin typeface="华文细黑"/>
                <a:ea typeface="华文细黑"/>
                <a:cs typeface="华文细黑"/>
                <a:sym typeface="华文细黑"/>
              </a:rPr>
              <a:t>三年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55" name="Shape 55"/>
          <p:cNvSpPr/>
          <p:nvPr/>
        </p:nvSpPr>
        <p:spPr>
          <a:xfrm>
            <a:off x="1908175" y="3533298"/>
            <a:ext cx="4066540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我们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坐了</a:t>
            </a:r>
            <a:r>
              <a:rPr sz="2400">
                <a:solidFill>
                  <a:srgbClr val="0070C0"/>
                </a:solidFill>
                <a:latin typeface="华文细黑"/>
                <a:ea typeface="华文细黑"/>
                <a:cs typeface="华文细黑"/>
                <a:sym typeface="华文细黑"/>
              </a:rPr>
              <a:t>一个小时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公共汽车。</a:t>
            </a:r>
          </a:p>
        </p:txBody>
      </p:sp>
      <p:sp>
        <p:nvSpPr>
          <p:cNvPr id="56" name="Shape 56"/>
          <p:cNvSpPr/>
          <p:nvPr/>
        </p:nvSpPr>
        <p:spPr>
          <a:xfrm>
            <a:off x="1928812" y="4390548"/>
            <a:ext cx="31521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我们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唱了</a:t>
            </a:r>
            <a:r>
              <a:rPr sz="2400">
                <a:solidFill>
                  <a:srgbClr val="0070C0"/>
                </a:solidFill>
                <a:latin typeface="华文细黑"/>
                <a:ea typeface="华文细黑"/>
                <a:cs typeface="华文细黑"/>
                <a:sym typeface="华文细黑"/>
              </a:rPr>
              <a:t>两个小时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歌。</a:t>
            </a:r>
          </a:p>
        </p:txBody>
      </p:sp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Shape 58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61" name="Group 61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59" name="Shape 59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60" name="Shape 60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62" name="Shape 62"/>
          <p:cNvSpPr/>
          <p:nvPr/>
        </p:nvSpPr>
        <p:spPr>
          <a:xfrm>
            <a:off x="1571625" y="1733073"/>
            <a:ext cx="5786438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/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V+了</a:t>
            </a:r>
            <a:r>
              <a:rPr sz="2400">
                <a:solidFill>
                  <a:srgbClr val="0070C0"/>
                </a:solidFill>
                <a:latin typeface="华文细黑"/>
                <a:ea typeface="华文细黑"/>
                <a:cs typeface="华文细黑"/>
                <a:sym typeface="华文细黑"/>
              </a:rPr>
              <a:t>+一刻钟/半个小时/三个月+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O+了</a:t>
            </a:r>
          </a:p>
        </p:txBody>
      </p:sp>
      <p:sp>
        <p:nvSpPr>
          <p:cNvPr id="63" name="Shape 63"/>
          <p:cNvSpPr/>
          <p:nvPr/>
        </p:nvSpPr>
        <p:spPr>
          <a:xfrm>
            <a:off x="1908175" y="2710973"/>
            <a:ext cx="3152140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我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学习了</a:t>
            </a:r>
            <a:r>
              <a:rPr sz="2400">
                <a:solidFill>
                  <a:srgbClr val="0070C0"/>
                </a:solidFill>
                <a:latin typeface="华文细黑"/>
                <a:ea typeface="华文细黑"/>
                <a:cs typeface="华文细黑"/>
                <a:sym typeface="华文细黑"/>
              </a:rPr>
              <a:t>一年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汉语了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64" name="Shape 64"/>
          <p:cNvSpPr/>
          <p:nvPr/>
        </p:nvSpPr>
        <p:spPr>
          <a:xfrm>
            <a:off x="1908175" y="3533298"/>
            <a:ext cx="3456940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她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看了</a:t>
            </a:r>
            <a:r>
              <a:rPr sz="2400">
                <a:solidFill>
                  <a:srgbClr val="0070C0"/>
                </a:solidFill>
                <a:latin typeface="华文细黑"/>
                <a:ea typeface="华文细黑"/>
                <a:cs typeface="华文细黑"/>
                <a:sym typeface="华文细黑"/>
              </a:rPr>
              <a:t>半个小时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电视了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65" name="Shape 65"/>
          <p:cNvSpPr/>
          <p:nvPr/>
        </p:nvSpPr>
        <p:spPr>
          <a:xfrm>
            <a:off x="1928812" y="4390548"/>
            <a:ext cx="34569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/>
          <a:p>
            <a:pPr lvl="0"/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他们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游了</a:t>
            </a:r>
            <a:r>
              <a:rPr sz="2400">
                <a:solidFill>
                  <a:srgbClr val="0070C0"/>
                </a:solidFill>
                <a:latin typeface="华文细黑"/>
                <a:ea typeface="华文细黑"/>
                <a:cs typeface="华文细黑"/>
                <a:sym typeface="华文细黑"/>
              </a:rPr>
              <a:t>二十分钟</a:t>
            </a: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泳了</a:t>
            </a:r>
            <a:r>
              <a:rPr sz="24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Shape 67"/>
          <p:cNvSpPr/>
          <p:nvPr/>
        </p:nvSpPr>
        <p:spPr>
          <a:xfrm>
            <a:off x="2541587" y="862012"/>
            <a:ext cx="2390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选择恰当的词语填空</a:t>
            </a:r>
          </a:p>
        </p:txBody>
      </p:sp>
      <p:grpSp>
        <p:nvGrpSpPr>
          <p:cNvPr id="72" name="Group 72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70" name="Group 70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68" name="Shape 68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69" name="Shape 69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71" name="Shape 71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73" name="Shape 73"/>
          <p:cNvSpPr/>
          <p:nvPr/>
        </p:nvSpPr>
        <p:spPr>
          <a:xfrm>
            <a:off x="2214562" y="1700212"/>
            <a:ext cx="4708979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华文楷体" pitchFamily="2" charset="-122"/>
                <a:ea typeface="华文楷体" pitchFamily="2" charset="-122"/>
              </a:rPr>
              <a:t>以前</a:t>
            </a:r>
            <a:r>
              <a:rPr sz="2000" dirty="0">
                <a:latin typeface="华文楷体" pitchFamily="2" charset="-122"/>
                <a:ea typeface="华文楷体" pitchFamily="2" charset="-122"/>
              </a:rPr>
              <a:t>               </a:t>
            </a:r>
            <a:r>
              <a:rPr sz="2000" dirty="0" err="1">
                <a:latin typeface="华文楷体" pitchFamily="2" charset="-122"/>
                <a:ea typeface="华文楷体" pitchFamily="2" charset="-122"/>
              </a:rPr>
              <a:t>同事</a:t>
            </a:r>
            <a:r>
              <a:rPr sz="2000" dirty="0">
                <a:latin typeface="华文楷体" pitchFamily="2" charset="-122"/>
                <a:ea typeface="华文楷体" pitchFamily="2" charset="-122"/>
              </a:rPr>
              <a:t>                </a:t>
            </a:r>
            <a:r>
              <a:rPr sz="2000" dirty="0" err="1">
                <a:latin typeface="华文楷体" pitchFamily="2" charset="-122"/>
                <a:ea typeface="华文楷体" pitchFamily="2" charset="-122"/>
              </a:rPr>
              <a:t>银行</a:t>
            </a:r>
            <a:r>
              <a:rPr sz="2000" dirty="0">
                <a:latin typeface="华文楷体" pitchFamily="2" charset="-122"/>
                <a:ea typeface="华文楷体" pitchFamily="2" charset="-122"/>
              </a:rPr>
              <a:t>             了</a:t>
            </a:r>
          </a:p>
        </p:txBody>
      </p:sp>
      <p:sp>
        <p:nvSpPr>
          <p:cNvPr id="74" name="Shape 74"/>
          <p:cNvSpPr/>
          <p:nvPr/>
        </p:nvSpPr>
        <p:spPr>
          <a:xfrm>
            <a:off x="1835150" y="2708275"/>
            <a:ext cx="4252214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1.  请问＿＿要怎么走？我想去取钱。</a:t>
            </a:r>
          </a:p>
        </p:txBody>
      </p:sp>
      <p:sp>
        <p:nvSpPr>
          <p:cNvPr id="75" name="Shape 75"/>
          <p:cNvSpPr/>
          <p:nvPr/>
        </p:nvSpPr>
        <p:spPr>
          <a:xfrm>
            <a:off x="1835150" y="3573462"/>
            <a:ext cx="3998214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2.  来中国＿＿，我学了一年汉语。</a:t>
            </a:r>
          </a:p>
        </p:txBody>
      </p:sp>
      <p:sp>
        <p:nvSpPr>
          <p:cNvPr id="76" name="Shape 76"/>
          <p:cNvSpPr/>
          <p:nvPr/>
        </p:nvSpPr>
        <p:spPr>
          <a:xfrm>
            <a:off x="1819275" y="4508500"/>
            <a:ext cx="4506214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marL="342900" lvl="0" indent="-34290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3.  给你介绍一下，这是我的＿＿小王。</a:t>
            </a:r>
          </a:p>
        </p:txBody>
      </p:sp>
      <p:sp>
        <p:nvSpPr>
          <p:cNvPr id="77" name="Shape 77"/>
          <p:cNvSpPr/>
          <p:nvPr/>
        </p:nvSpPr>
        <p:spPr>
          <a:xfrm>
            <a:off x="1800225" y="5386387"/>
            <a:ext cx="3998214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marL="342900" lvl="0" indent="-34290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4.  我已经在这里生活了三年＿＿。</a:t>
            </a:r>
          </a:p>
        </p:txBody>
      </p:sp>
    </p:spTree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3" name="Group 83"/>
          <p:cNvGrpSpPr/>
          <p:nvPr/>
        </p:nvGrpSpPr>
        <p:grpSpPr>
          <a:xfrm>
            <a:off x="287923" y="227733"/>
            <a:ext cx="8698915" cy="920848"/>
            <a:chOff x="0" y="0"/>
            <a:chExt cx="8698914" cy="920847"/>
          </a:xfrm>
        </p:grpSpPr>
        <p:sp>
          <p:nvSpPr>
            <p:cNvPr id="79" name="Shape 79"/>
            <p:cNvSpPr/>
            <p:nvPr/>
          </p:nvSpPr>
          <p:spPr>
            <a:xfrm>
              <a:off x="626477" y="307253"/>
              <a:ext cx="8072438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课文</a:t>
              </a:r>
            </a:p>
          </p:txBody>
        </p:sp>
        <p:grpSp>
          <p:nvGrpSpPr>
            <p:cNvPr id="82" name="Group 82"/>
            <p:cNvGrpSpPr/>
            <p:nvPr/>
          </p:nvGrpSpPr>
          <p:grpSpPr>
            <a:xfrm>
              <a:off x="0" y="0"/>
              <a:ext cx="607419" cy="920848"/>
              <a:chOff x="0" y="0"/>
              <a:chExt cx="607418" cy="920847"/>
            </a:xfrm>
          </p:grpSpPr>
          <p:sp>
            <p:nvSpPr>
              <p:cNvPr id="80" name="Shape 80"/>
              <p:cNvSpPr/>
              <p:nvPr/>
            </p:nvSpPr>
            <p:spPr>
              <a:xfrm>
                <a:off x="0" y="0"/>
                <a:ext cx="607419" cy="92084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81" name="Shape 81"/>
              <p:cNvSpPr/>
              <p:nvPr/>
            </p:nvSpPr>
            <p:spPr>
              <a:xfrm>
                <a:off x="192698" y="404297"/>
                <a:ext cx="224224" cy="4087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</p:grpSp>
      <p:sp>
        <p:nvSpPr>
          <p:cNvPr id="84" name="Shape 84"/>
          <p:cNvSpPr/>
          <p:nvPr/>
        </p:nvSpPr>
        <p:spPr>
          <a:xfrm>
            <a:off x="3048000" y="1381442"/>
            <a:ext cx="1120140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在办公室</a:t>
            </a:r>
          </a:p>
        </p:txBody>
      </p:sp>
      <p:sp>
        <p:nvSpPr>
          <p:cNvPr id="85" name="Shape 85"/>
          <p:cNvSpPr/>
          <p:nvPr/>
        </p:nvSpPr>
        <p:spPr>
          <a:xfrm>
            <a:off x="838200" y="2057400"/>
            <a:ext cx="3669665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同事：这个漂亮的新同事是谁？</a:t>
            </a:r>
          </a:p>
        </p:txBody>
      </p:sp>
      <p:sp>
        <p:nvSpPr>
          <p:cNvPr id="86" name="Shape 86"/>
          <p:cNvSpPr/>
          <p:nvPr/>
        </p:nvSpPr>
        <p:spPr>
          <a:xfrm>
            <a:off x="827087" y="2806700"/>
            <a:ext cx="2145666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小刚：那是小丽。</a:t>
            </a:r>
          </a:p>
        </p:txBody>
      </p:sp>
      <p:sp>
        <p:nvSpPr>
          <p:cNvPr id="87" name="Shape 87"/>
          <p:cNvSpPr/>
          <p:nvPr/>
        </p:nvSpPr>
        <p:spPr>
          <a:xfrm>
            <a:off x="827087" y="3527425"/>
            <a:ext cx="2653666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同事：她刚来北京吗？</a:t>
            </a:r>
          </a:p>
        </p:txBody>
      </p:sp>
      <p:sp>
        <p:nvSpPr>
          <p:cNvPr id="88" name="Shape 88"/>
          <p:cNvSpPr/>
          <p:nvPr/>
        </p:nvSpPr>
        <p:spPr>
          <a:xfrm>
            <a:off x="827087" y="4246562"/>
            <a:ext cx="3923666" cy="354966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小刚：不，她在北京工作三年了。</a:t>
            </a:r>
          </a:p>
        </p:txBody>
      </p:sp>
      <p:sp>
        <p:nvSpPr>
          <p:cNvPr id="89" name="Shape 89"/>
          <p:cNvSpPr/>
          <p:nvPr/>
        </p:nvSpPr>
        <p:spPr>
          <a:xfrm>
            <a:off x="827087" y="5013325"/>
            <a:ext cx="3161666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同事：以前她在哪儿工作？</a:t>
            </a:r>
          </a:p>
        </p:txBody>
      </p:sp>
      <p:sp>
        <p:nvSpPr>
          <p:cNvPr id="90" name="Shape 90"/>
          <p:cNvSpPr/>
          <p:nvPr/>
        </p:nvSpPr>
        <p:spPr>
          <a:xfrm>
            <a:off x="822325" y="5665787"/>
            <a:ext cx="5193665" cy="354966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小刚：她在银行工作两年以后来的我们公司。</a:t>
            </a:r>
          </a:p>
        </p:txBody>
      </p:sp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Shape 92"/>
          <p:cNvSpPr/>
          <p:nvPr/>
        </p:nvSpPr>
        <p:spPr>
          <a:xfrm>
            <a:off x="2541587" y="1143000"/>
            <a:ext cx="2390141" cy="4470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根据课文判断对错：</a:t>
            </a:r>
          </a:p>
        </p:txBody>
      </p:sp>
      <p:grpSp>
        <p:nvGrpSpPr>
          <p:cNvPr id="97" name="Group 97"/>
          <p:cNvGrpSpPr/>
          <p:nvPr/>
        </p:nvGrpSpPr>
        <p:grpSpPr>
          <a:xfrm>
            <a:off x="470022" y="405532"/>
            <a:ext cx="8359654" cy="919241"/>
            <a:chOff x="0" y="0"/>
            <a:chExt cx="8359652" cy="919239"/>
          </a:xfrm>
        </p:grpSpPr>
        <p:grpSp>
          <p:nvGrpSpPr>
            <p:cNvPr id="95" name="Group 95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93" name="Shape 93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94" name="Shape 94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96" name="Shape 96"/>
            <p:cNvSpPr/>
            <p:nvPr/>
          </p:nvSpPr>
          <p:spPr>
            <a:xfrm>
              <a:off x="574552" y="286617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98" name="Shape 98"/>
          <p:cNvSpPr/>
          <p:nvPr/>
        </p:nvSpPr>
        <p:spPr>
          <a:xfrm>
            <a:off x="1676400" y="2105025"/>
            <a:ext cx="1628140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小丽很漂亮。</a:t>
            </a:r>
          </a:p>
        </p:txBody>
      </p:sp>
      <p:sp>
        <p:nvSpPr>
          <p:cNvPr id="99" name="Shape 99"/>
          <p:cNvSpPr/>
          <p:nvPr/>
        </p:nvSpPr>
        <p:spPr>
          <a:xfrm>
            <a:off x="1143000" y="2103437"/>
            <a:ext cx="457200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1.</a:t>
            </a:r>
          </a:p>
        </p:txBody>
      </p:sp>
      <p:sp>
        <p:nvSpPr>
          <p:cNvPr id="100" name="Shape 100"/>
          <p:cNvSpPr/>
          <p:nvPr/>
        </p:nvSpPr>
        <p:spPr>
          <a:xfrm>
            <a:off x="1143000" y="2911475"/>
            <a:ext cx="457200" cy="345440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2.</a:t>
            </a:r>
          </a:p>
        </p:txBody>
      </p:sp>
      <p:sp>
        <p:nvSpPr>
          <p:cNvPr id="101" name="Shape 101"/>
          <p:cNvSpPr/>
          <p:nvPr/>
        </p:nvSpPr>
        <p:spPr>
          <a:xfrm>
            <a:off x="1676400" y="2897187"/>
            <a:ext cx="2898140" cy="345441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小丽在北京工作三年了。</a:t>
            </a:r>
          </a:p>
        </p:txBody>
      </p:sp>
      <p:sp>
        <p:nvSpPr>
          <p:cNvPr id="102" name="Shape 102"/>
          <p:cNvSpPr/>
          <p:nvPr/>
        </p:nvSpPr>
        <p:spPr>
          <a:xfrm>
            <a:off x="1143000" y="3749675"/>
            <a:ext cx="457200" cy="345440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3.</a:t>
            </a:r>
          </a:p>
        </p:txBody>
      </p:sp>
      <p:sp>
        <p:nvSpPr>
          <p:cNvPr id="103" name="Shape 103"/>
          <p:cNvSpPr/>
          <p:nvPr/>
        </p:nvSpPr>
        <p:spPr>
          <a:xfrm>
            <a:off x="1676400" y="3735387"/>
            <a:ext cx="4930141" cy="345441"/>
          </a:xfrm>
          <a:prstGeom prst="rect">
            <a:avLst/>
          </a:prstGeom>
          <a:ln w="12700">
            <a:miter lim="400000"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来小刚的公司前，小丽在银行工作了两年。</a:t>
            </a:r>
          </a:p>
        </p:txBody>
      </p:sp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标题 1"/>
          <p:cNvSpPr>
            <a:spLocks noGrp="1"/>
          </p:cNvSpPr>
          <p:nvPr>
            <p:ph type="ctrTitle"/>
          </p:nvPr>
        </p:nvSpPr>
        <p:spPr>
          <a:xfrm>
            <a:off x="0" y="2916238"/>
            <a:ext cx="9144000" cy="798512"/>
          </a:xfrm>
        </p:spPr>
        <p:txBody>
          <a:bodyPr anchor="t"/>
          <a:lstStyle/>
          <a:p>
            <a:pPr eaLnBrk="1" hangingPunct="1"/>
            <a:r>
              <a:rPr lang="zh-CN" altLang="en-US" sz="4800" smtClean="0">
                <a:latin typeface="黑体" pitchFamily="2" charset="-122"/>
                <a:ea typeface="黑体" pitchFamily="2" charset="-122"/>
              </a:rPr>
              <a:t>第七课  我跟她都认识五年了</a:t>
            </a:r>
          </a:p>
        </p:txBody>
      </p:sp>
      <p:sp>
        <p:nvSpPr>
          <p:cNvPr id="2051" name="Rectangle 2"/>
          <p:cNvSpPr>
            <a:spLocks/>
          </p:cNvSpPr>
          <p:nvPr/>
        </p:nvSpPr>
        <p:spPr bwMode="auto">
          <a:xfrm>
            <a:off x="0" y="1068388"/>
            <a:ext cx="9144000" cy="1339850"/>
          </a:xfrm>
          <a:prstGeom prst="rect">
            <a:avLst/>
          </a:prstGeom>
          <a:noFill/>
          <a:ln w="12700">
            <a:noFill/>
            <a:miter lim="0"/>
            <a:headEnd/>
            <a:tailEnd/>
          </a:ln>
        </p:spPr>
        <p:txBody>
          <a:bodyPr lIns="0" tIns="0" rIns="0" bIns="0" anchor="ctr">
            <a:spAutoFit/>
          </a:bodyPr>
          <a:lstStyle/>
          <a:p>
            <a:pPr algn="ctr">
              <a:lnSpc>
                <a:spcPct val="110000"/>
              </a:lnSpc>
            </a:pPr>
            <a:r>
              <a:rPr lang="en-US" altLang="zh-CN" sz="4000">
                <a:solidFill>
                  <a:srgbClr val="FEBDBE"/>
                </a:solidFill>
                <a:latin typeface="Calibri" pitchFamily="34" charset="0"/>
                <a:ea typeface="黑体" pitchFamily="2" charset="-122"/>
              </a:rPr>
              <a:t>STANDARD COURSE </a:t>
            </a:r>
          </a:p>
          <a:p>
            <a:pPr algn="ctr">
              <a:lnSpc>
                <a:spcPct val="110000"/>
              </a:lnSpc>
            </a:pPr>
            <a:r>
              <a:rPr lang="en-US" altLang="zh-CN" sz="4000">
                <a:solidFill>
                  <a:srgbClr val="FEBDBE"/>
                </a:solidFill>
                <a:latin typeface="Calibri" pitchFamily="34" charset="0"/>
                <a:ea typeface="黑体" pitchFamily="2" charset="-122"/>
              </a:rPr>
              <a:t>HSK 3</a:t>
            </a:r>
          </a:p>
        </p:txBody>
      </p:sp>
      <p:sp>
        <p:nvSpPr>
          <p:cNvPr id="6" name="矩形 5"/>
          <p:cNvSpPr/>
          <p:nvPr/>
        </p:nvSpPr>
        <p:spPr>
          <a:xfrm>
            <a:off x="0" y="4521200"/>
            <a:ext cx="9144000" cy="584200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3200" dirty="0">
                <a:solidFill>
                  <a:schemeClr val="bg1">
                    <a:lumMod val="65000"/>
                  </a:schemeClr>
                </a:solidFill>
                <a:latin typeface="+mj-lt"/>
                <a:ea typeface="黑体" pitchFamily="2" charset="-122"/>
              </a:rPr>
              <a:t>Part 2  </a:t>
            </a:r>
            <a:r>
              <a:rPr lang="zh-CN" altLang="en-US" sz="3200" dirty="0">
                <a:solidFill>
                  <a:schemeClr val="bg1">
                    <a:lumMod val="65000"/>
                  </a:schemeClr>
                </a:solidFill>
                <a:latin typeface="+mj-lt"/>
                <a:ea typeface="黑体" pitchFamily="2" charset="-122"/>
              </a:rPr>
              <a:t>课文</a:t>
            </a:r>
            <a:r>
              <a:rPr lang="en-US" altLang="zh-CN" sz="3200" dirty="0">
                <a:solidFill>
                  <a:schemeClr val="bg1">
                    <a:lumMod val="65000"/>
                  </a:schemeClr>
                </a:solidFill>
                <a:latin typeface="+mj-lt"/>
                <a:ea typeface="黑体" pitchFamily="2" charset="-122"/>
              </a:rPr>
              <a:t> 2</a:t>
            </a:r>
            <a:r>
              <a:rPr lang="zh-CN" altLang="en-US" sz="3200" dirty="0">
                <a:solidFill>
                  <a:schemeClr val="bg1">
                    <a:lumMod val="65000"/>
                  </a:schemeClr>
                </a:solidFill>
                <a:latin typeface="+mj-lt"/>
                <a:ea typeface="黑体" pitchFamily="2" charset="-122"/>
              </a:rPr>
              <a:t>、</a:t>
            </a:r>
            <a:r>
              <a:rPr lang="en-US" altLang="zh-CN" sz="3200" dirty="0">
                <a:solidFill>
                  <a:schemeClr val="bg1">
                    <a:lumMod val="65000"/>
                  </a:schemeClr>
                </a:solidFill>
                <a:latin typeface="+mj-lt"/>
                <a:ea typeface="黑体" pitchFamily="2" charset="-122"/>
              </a:rPr>
              <a:t>3</a:t>
            </a:r>
            <a:endParaRPr lang="zh-CN" altLang="en-US" sz="3200" dirty="0">
              <a:solidFill>
                <a:schemeClr val="bg1">
                  <a:lumMod val="65000"/>
                </a:schemeClr>
              </a:solidFill>
              <a:latin typeface="黑体" pitchFamily="2" charset="-122"/>
              <a:ea typeface="黑体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图片 19" descr="u=2941636156,3220920141&amp;fm=21&amp;gp=0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57563" y="2500313"/>
            <a:ext cx="2500312" cy="290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图片 18" descr="u=792669425,558609443&amp;fm=21&amp;gp=0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375" y="2500313"/>
            <a:ext cx="1706563" cy="2928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标题 1"/>
          <p:cNvSpPr txBox="1">
            <a:spLocks/>
          </p:cNvSpPr>
          <p:nvPr/>
        </p:nvSpPr>
        <p:spPr>
          <a:xfrm>
            <a:off x="1071563" y="487363"/>
            <a:ext cx="8072437" cy="798512"/>
          </a:xfrm>
          <a:prstGeom prst="rect">
            <a:avLst/>
          </a:prstGeo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zh-CN" altLang="en-US" sz="4000" dirty="0">
                <a:solidFill>
                  <a:schemeClr val="bg1">
                    <a:lumMod val="65000"/>
                  </a:schemeClr>
                </a:solidFill>
                <a:latin typeface="黑体" pitchFamily="2" charset="-122"/>
                <a:ea typeface="黑体" pitchFamily="2" charset="-122"/>
                <a:cs typeface="+mj-cs"/>
              </a:rPr>
              <a:t>热身</a:t>
            </a:r>
          </a:p>
        </p:txBody>
      </p:sp>
      <p:sp>
        <p:nvSpPr>
          <p:cNvPr id="3077" name="Litebulb"/>
          <p:cNvSpPr>
            <a:spLocks noEditPoints="1" noChangeArrowheads="1"/>
          </p:cNvSpPr>
          <p:nvPr/>
        </p:nvSpPr>
        <p:spPr bwMode="auto">
          <a:xfrm>
            <a:off x="285750" y="227013"/>
            <a:ext cx="609600" cy="915987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0 w 21600"/>
              <a:gd name="T5" fmla="*/ 2147483647 h 21600"/>
              <a:gd name="T6" fmla="*/ 2147483647 w 21600"/>
              <a:gd name="T7" fmla="*/ 2147483647 h 21600"/>
              <a:gd name="T8" fmla="*/ 0 60000 65536"/>
              <a:gd name="T9" fmla="*/ 0 60000 65536"/>
              <a:gd name="T10" fmla="*/ 0 60000 65536"/>
              <a:gd name="T11" fmla="*/ 0 60000 65536"/>
              <a:gd name="T12" fmla="*/ 3556 w 21600"/>
              <a:gd name="T13" fmla="*/ 2188 h 21600"/>
              <a:gd name="T14" fmla="*/ 18277 w 21600"/>
              <a:gd name="T15" fmla="*/ 928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solidFill>
            <a:srgbClr val="FFFFCC"/>
          </a:solidFill>
          <a:ln w="5715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3078" name="TextBox 20"/>
          <p:cNvSpPr txBox="1">
            <a:spLocks noChangeArrowheads="1"/>
          </p:cNvSpPr>
          <p:nvPr/>
        </p:nvSpPr>
        <p:spPr bwMode="auto">
          <a:xfrm>
            <a:off x="2597150" y="1352550"/>
            <a:ext cx="351948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latin typeface="Calibri" pitchFamily="34" charset="0"/>
              </a:rPr>
              <a:t>给下列单词选择对应的图片：</a:t>
            </a:r>
            <a:endParaRPr lang="en-US" sz="2000">
              <a:latin typeface="Calibri" pitchFamily="34" charset="0"/>
            </a:endParaRPr>
          </a:p>
        </p:txBody>
      </p:sp>
      <p:sp>
        <p:nvSpPr>
          <p:cNvPr id="3079" name="TextBox 27"/>
          <p:cNvSpPr txBox="1">
            <a:spLocks noChangeArrowheads="1"/>
          </p:cNvSpPr>
          <p:nvPr/>
        </p:nvSpPr>
        <p:spPr bwMode="auto">
          <a:xfrm>
            <a:off x="1258888" y="2492375"/>
            <a:ext cx="315912" cy="366713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>
                <a:latin typeface="Calibri" pitchFamily="34" charset="0"/>
              </a:rPr>
              <a:t>A</a:t>
            </a:r>
          </a:p>
        </p:txBody>
      </p:sp>
      <p:sp>
        <p:nvSpPr>
          <p:cNvPr id="3080" name="TextBox 28"/>
          <p:cNvSpPr txBox="1">
            <a:spLocks noChangeArrowheads="1"/>
          </p:cNvSpPr>
          <p:nvPr/>
        </p:nvSpPr>
        <p:spPr bwMode="auto">
          <a:xfrm>
            <a:off x="3357563" y="2492375"/>
            <a:ext cx="360362" cy="366713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>
                <a:latin typeface="Calibri" pitchFamily="34" charset="0"/>
              </a:rPr>
              <a:t>B</a:t>
            </a:r>
          </a:p>
        </p:txBody>
      </p:sp>
      <p:sp>
        <p:nvSpPr>
          <p:cNvPr id="3081" name="TextBox 29"/>
          <p:cNvSpPr txBox="1">
            <a:spLocks noChangeArrowheads="1"/>
          </p:cNvSpPr>
          <p:nvPr/>
        </p:nvSpPr>
        <p:spPr bwMode="auto">
          <a:xfrm>
            <a:off x="6429375" y="2492375"/>
            <a:ext cx="307975" cy="36988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>
                <a:latin typeface="Calibri" pitchFamily="34" charset="0"/>
              </a:rPr>
              <a:t>C</a:t>
            </a:r>
          </a:p>
        </p:txBody>
      </p:sp>
      <p:sp>
        <p:nvSpPr>
          <p:cNvPr id="40" name="TextBox 39"/>
          <p:cNvSpPr txBox="1">
            <a:spLocks noChangeArrowheads="1"/>
          </p:cNvSpPr>
          <p:nvPr/>
        </p:nvSpPr>
        <p:spPr bwMode="auto">
          <a:xfrm>
            <a:off x="1258888" y="5661025"/>
            <a:ext cx="25146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000"/>
              <a:t>   </a:t>
            </a:r>
            <a:r>
              <a:rPr lang="en-US" altLang="zh-CN" sz="2000">
                <a:latin typeface="GB Pinyinok-D" pitchFamily="2" charset="-122"/>
                <a:ea typeface="GB Pinyinok-D" pitchFamily="2" charset="-122"/>
              </a:rPr>
              <a:t> jiéhūn</a:t>
            </a:r>
            <a:endParaRPr lang="zh-CN" altLang="en-US" sz="2000">
              <a:latin typeface="GB Pinyinok-D" pitchFamily="2" charset="-122"/>
              <a:ea typeface="GB Pinyinok-D" pitchFamily="2" charset="-122"/>
            </a:endParaRPr>
          </a:p>
          <a:p>
            <a:r>
              <a:rPr lang="en-US" altLang="zh-CN" sz="2000"/>
              <a:t>1. </a:t>
            </a:r>
            <a:r>
              <a:rPr lang="zh-CN" altLang="en-US" sz="2000"/>
              <a:t>结 婚</a:t>
            </a:r>
            <a:endParaRPr lang="zh-CN" altLang="en-US" sz="200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41" name="TextBox 40"/>
          <p:cNvSpPr txBox="1">
            <a:spLocks noChangeArrowheads="1"/>
          </p:cNvSpPr>
          <p:nvPr/>
        </p:nvSpPr>
        <p:spPr bwMode="auto">
          <a:xfrm>
            <a:off x="3214688" y="5727700"/>
            <a:ext cx="25146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000">
                <a:latin typeface="华文细黑" pitchFamily="2" charset="-122"/>
                <a:ea typeface="华文细黑" pitchFamily="2" charset="-122"/>
              </a:rPr>
              <a:t>    </a:t>
            </a:r>
            <a:r>
              <a:rPr lang="en-US" altLang="zh-CN" sz="2000">
                <a:latin typeface="GB Pinyinok-D" pitchFamily="2" charset="-122"/>
                <a:ea typeface="GB Pinyinok-D" pitchFamily="2" charset="-122"/>
              </a:rPr>
              <a:t>sì ɡè xiǎoshí</a:t>
            </a:r>
            <a:endParaRPr lang="zh-CN" altLang="en-US" sz="2000">
              <a:latin typeface="GB Pinyinok-D" pitchFamily="2" charset="-122"/>
              <a:ea typeface="GB Pinyinok-D" pitchFamily="2" charset="-122"/>
            </a:endParaRPr>
          </a:p>
          <a:p>
            <a:r>
              <a:rPr lang="en-US" altLang="zh-CN" sz="2000"/>
              <a:t>2.</a:t>
            </a:r>
            <a:r>
              <a:rPr lang="zh-CN" altLang="en-US" sz="2000"/>
              <a:t>四 个  小  时 </a:t>
            </a:r>
            <a:endParaRPr lang="zh-CN" altLang="en-US" sz="200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42" name="TextBox 41"/>
          <p:cNvSpPr txBox="1">
            <a:spLocks noChangeArrowheads="1"/>
          </p:cNvSpPr>
          <p:nvPr/>
        </p:nvSpPr>
        <p:spPr bwMode="auto">
          <a:xfrm>
            <a:off x="5929313" y="5721350"/>
            <a:ext cx="40386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000">
                <a:latin typeface="GB Pinyinok-D" pitchFamily="2" charset="-122"/>
                <a:ea typeface="GB Pinyinok-D" pitchFamily="2" charset="-122"/>
              </a:rPr>
              <a:t>  huānyínɡ </a:t>
            </a:r>
            <a:endParaRPr lang="zh-CN" altLang="en-US" sz="2000">
              <a:latin typeface="GB Pinyinok-D" pitchFamily="2" charset="-122"/>
              <a:ea typeface="GB Pinyinok-D" pitchFamily="2" charset="-122"/>
            </a:endParaRPr>
          </a:p>
          <a:p>
            <a:r>
              <a:rPr lang="en-US" altLang="zh-CN" sz="2000"/>
              <a:t>3. </a:t>
            </a:r>
            <a:r>
              <a:rPr lang="zh-CN" altLang="en-US" sz="2000"/>
              <a:t>欢  迎</a:t>
            </a:r>
            <a:endParaRPr lang="zh-CN" altLang="en-US"/>
          </a:p>
        </p:txBody>
      </p:sp>
      <p:pic>
        <p:nvPicPr>
          <p:cNvPr id="3085" name="图片 13" descr="u=1786946214,3127931353&amp;fm=21&amp;gp=0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68438" y="2428875"/>
            <a:ext cx="1158875" cy="1160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6" name="图片 14" descr="u=3767282153,2020948923&amp;fm=21&amp;gp=0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60500" y="4071938"/>
            <a:ext cx="1166813" cy="1166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7" name="直接箭头连接符 16"/>
          <p:cNvCxnSpPr/>
          <p:nvPr/>
        </p:nvCxnSpPr>
        <p:spPr>
          <a:xfrm rot="5400000">
            <a:off x="1865313" y="3822700"/>
            <a:ext cx="357188" cy="158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/>
      <p:bldP spid="41" grpId="0"/>
      <p:bldP spid="4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标题 1"/>
          <p:cNvSpPr txBox="1">
            <a:spLocks/>
          </p:cNvSpPr>
          <p:nvPr/>
        </p:nvSpPr>
        <p:spPr bwMode="auto">
          <a:xfrm>
            <a:off x="1071563" y="487363"/>
            <a:ext cx="8072437" cy="798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r>
              <a:rPr lang="zh-CN" altLang="en-US" sz="4000">
                <a:solidFill>
                  <a:srgbClr val="A6A6A6"/>
                </a:solidFill>
                <a:latin typeface="黑体" pitchFamily="2" charset="-122"/>
                <a:ea typeface="黑体" pitchFamily="2" charset="-122"/>
              </a:rPr>
              <a:t>词汇</a:t>
            </a:r>
          </a:p>
        </p:txBody>
      </p:sp>
      <p:sp>
        <p:nvSpPr>
          <p:cNvPr id="4099" name="Litebulb"/>
          <p:cNvSpPr>
            <a:spLocks noEditPoints="1" noChangeArrowheads="1"/>
          </p:cNvSpPr>
          <p:nvPr/>
        </p:nvSpPr>
        <p:spPr bwMode="auto">
          <a:xfrm>
            <a:off x="285750" y="227013"/>
            <a:ext cx="609600" cy="915987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0 w 21600"/>
              <a:gd name="T5" fmla="*/ 2147483647 h 21600"/>
              <a:gd name="T6" fmla="*/ 2147483647 w 21600"/>
              <a:gd name="T7" fmla="*/ 2147483647 h 21600"/>
              <a:gd name="T8" fmla="*/ 0 60000 65536"/>
              <a:gd name="T9" fmla="*/ 0 60000 65536"/>
              <a:gd name="T10" fmla="*/ 0 60000 65536"/>
              <a:gd name="T11" fmla="*/ 0 60000 65536"/>
              <a:gd name="T12" fmla="*/ 3556 w 21600"/>
              <a:gd name="T13" fmla="*/ 2188 h 21600"/>
              <a:gd name="T14" fmla="*/ 18277 w 21600"/>
              <a:gd name="T15" fmla="*/ 928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solidFill>
            <a:srgbClr val="FFFFCC"/>
          </a:solidFill>
          <a:ln w="5715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5003800" y="2276475"/>
            <a:ext cx="32321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adj. for a long time, long</a:t>
            </a:r>
          </a:p>
        </p:txBody>
      </p:sp>
      <p:sp>
        <p:nvSpPr>
          <p:cNvPr id="4101" name="TextBox 10"/>
          <p:cNvSpPr txBox="1">
            <a:spLocks noChangeArrowheads="1"/>
          </p:cNvSpPr>
          <p:nvPr/>
        </p:nvSpPr>
        <p:spPr bwMode="auto">
          <a:xfrm>
            <a:off x="1222375" y="2205038"/>
            <a:ext cx="4921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久</a:t>
            </a:r>
            <a:endParaRPr lang="en-US" altLang="zh-CN" sz="240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5003800" y="3284538"/>
            <a:ext cx="237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to be interested in</a:t>
            </a:r>
          </a:p>
        </p:txBody>
      </p:sp>
      <p:sp>
        <p:nvSpPr>
          <p:cNvPr id="4103" name="TextBox 15"/>
          <p:cNvSpPr txBox="1">
            <a:spLocks noChangeArrowheads="1"/>
          </p:cNvSpPr>
          <p:nvPr/>
        </p:nvSpPr>
        <p:spPr bwMode="auto">
          <a:xfrm>
            <a:off x="1116013" y="32845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感兴趣</a:t>
            </a:r>
          </a:p>
        </p:txBody>
      </p:sp>
      <p:sp>
        <p:nvSpPr>
          <p:cNvPr id="4104" name="TextBox 24"/>
          <p:cNvSpPr txBox="1">
            <a:spLocks noChangeArrowheads="1"/>
          </p:cNvSpPr>
          <p:nvPr/>
        </p:nvSpPr>
        <p:spPr bwMode="auto">
          <a:xfrm>
            <a:off x="2649538" y="2205038"/>
            <a:ext cx="4937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>
                <a:latin typeface="GB Pinyinok-D" pitchFamily="2" charset="-122"/>
                <a:ea typeface="GB Pinyinok-D" pitchFamily="2" charset="-122"/>
              </a:rPr>
              <a:t>jiǔ</a:t>
            </a:r>
          </a:p>
        </p:txBody>
      </p:sp>
      <p:sp>
        <p:nvSpPr>
          <p:cNvPr id="4105" name="TextBox 29"/>
          <p:cNvSpPr txBox="1">
            <a:spLocks noChangeArrowheads="1"/>
          </p:cNvSpPr>
          <p:nvPr/>
        </p:nvSpPr>
        <p:spPr bwMode="auto">
          <a:xfrm>
            <a:off x="2555875" y="3284538"/>
            <a:ext cx="1649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>
                <a:latin typeface="GB Pinyinok-D" pitchFamily="2" charset="-122"/>
                <a:ea typeface="GB Pinyinok-D" pitchFamily="2" charset="-122"/>
              </a:rPr>
              <a:t>ɡǎn xìnɡqù</a:t>
            </a: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5032375" y="4392613"/>
            <a:ext cx="33797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v. to marry, to get married</a:t>
            </a:r>
          </a:p>
        </p:txBody>
      </p:sp>
      <p:sp>
        <p:nvSpPr>
          <p:cNvPr id="4107" name="TextBox 10"/>
          <p:cNvSpPr txBox="1">
            <a:spLocks noChangeArrowheads="1"/>
          </p:cNvSpPr>
          <p:nvPr/>
        </p:nvSpPr>
        <p:spPr bwMode="auto">
          <a:xfrm>
            <a:off x="1128713" y="432117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结婚</a:t>
            </a:r>
            <a:endParaRPr lang="en-US" altLang="zh-CN" sz="240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5032375" y="5400675"/>
            <a:ext cx="18970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v. to welcome</a:t>
            </a:r>
          </a:p>
        </p:txBody>
      </p:sp>
      <p:sp>
        <p:nvSpPr>
          <p:cNvPr id="4109" name="TextBox 15"/>
          <p:cNvSpPr txBox="1">
            <a:spLocks noChangeArrowheads="1"/>
          </p:cNvSpPr>
          <p:nvPr/>
        </p:nvSpPr>
        <p:spPr bwMode="auto">
          <a:xfrm>
            <a:off x="1144588" y="540067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欢迎</a:t>
            </a:r>
          </a:p>
        </p:txBody>
      </p:sp>
      <p:sp>
        <p:nvSpPr>
          <p:cNvPr id="4110" name="TextBox 24"/>
          <p:cNvSpPr txBox="1">
            <a:spLocks noChangeArrowheads="1"/>
          </p:cNvSpPr>
          <p:nvPr/>
        </p:nvSpPr>
        <p:spPr bwMode="auto">
          <a:xfrm>
            <a:off x="2608263" y="4321175"/>
            <a:ext cx="10572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>
                <a:latin typeface="GB Pinyinok-D" pitchFamily="2" charset="-122"/>
                <a:ea typeface="GB Pinyinok-D" pitchFamily="2" charset="-122"/>
              </a:rPr>
              <a:t>jié hūn</a:t>
            </a:r>
          </a:p>
        </p:txBody>
      </p:sp>
      <p:sp>
        <p:nvSpPr>
          <p:cNvPr id="4111" name="TextBox 29"/>
          <p:cNvSpPr txBox="1">
            <a:spLocks noChangeArrowheads="1"/>
          </p:cNvSpPr>
          <p:nvPr/>
        </p:nvSpPr>
        <p:spPr bwMode="auto">
          <a:xfrm>
            <a:off x="2584450" y="5400675"/>
            <a:ext cx="14049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>
                <a:latin typeface="GB Pinyinok-D" pitchFamily="2" charset="-122"/>
                <a:ea typeface="GB Pinyinok-D" pitchFamily="2" charset="-122"/>
              </a:rPr>
              <a:t>huānyínɡ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4" grpId="0"/>
      <p:bldP spid="11" grpId="0"/>
      <p:bldP spid="1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1"/>
          <p:cNvSpPr txBox="1">
            <a:spLocks/>
          </p:cNvSpPr>
          <p:nvPr/>
        </p:nvSpPr>
        <p:spPr>
          <a:xfrm>
            <a:off x="990600" y="487363"/>
            <a:ext cx="7786688" cy="798512"/>
          </a:xfrm>
          <a:prstGeom prst="rect">
            <a:avLst/>
          </a:prstGeo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zh-CN" altLang="en-US" sz="4000" dirty="0">
                <a:solidFill>
                  <a:schemeClr val="bg1">
                    <a:lumMod val="65000"/>
                  </a:schemeClr>
                </a:solidFill>
                <a:latin typeface="黑体" pitchFamily="2" charset="-122"/>
                <a:ea typeface="黑体" pitchFamily="2" charset="-122"/>
                <a:cs typeface="+mj-cs"/>
              </a:rPr>
              <a:t>练习</a:t>
            </a:r>
          </a:p>
        </p:txBody>
      </p:sp>
      <p:sp>
        <p:nvSpPr>
          <p:cNvPr id="5123" name="Litebulb"/>
          <p:cNvSpPr>
            <a:spLocks noEditPoints="1" noChangeArrowheads="1"/>
          </p:cNvSpPr>
          <p:nvPr/>
        </p:nvSpPr>
        <p:spPr bwMode="auto">
          <a:xfrm>
            <a:off x="285750" y="227013"/>
            <a:ext cx="609600" cy="915987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0 w 21600"/>
              <a:gd name="T5" fmla="*/ 2147483647 h 21600"/>
              <a:gd name="T6" fmla="*/ 2147483647 w 21600"/>
              <a:gd name="T7" fmla="*/ 2147483647 h 21600"/>
              <a:gd name="T8" fmla="*/ 0 60000 65536"/>
              <a:gd name="T9" fmla="*/ 0 60000 65536"/>
              <a:gd name="T10" fmla="*/ 0 60000 65536"/>
              <a:gd name="T11" fmla="*/ 0 60000 65536"/>
              <a:gd name="T12" fmla="*/ 3556 w 21600"/>
              <a:gd name="T13" fmla="*/ 2188 h 21600"/>
              <a:gd name="T14" fmla="*/ 18277 w 21600"/>
              <a:gd name="T15" fmla="*/ 928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solidFill>
            <a:srgbClr val="FFFFCC"/>
          </a:solidFill>
          <a:ln w="5715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5124" name="矩形 30"/>
          <p:cNvSpPr>
            <a:spLocks noChangeArrowheads="1"/>
          </p:cNvSpPr>
          <p:nvPr/>
        </p:nvSpPr>
        <p:spPr bwMode="auto">
          <a:xfrm>
            <a:off x="1001713" y="1360488"/>
            <a:ext cx="557053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latin typeface="Calibri" pitchFamily="34" charset="0"/>
                <a:ea typeface="黑体" pitchFamily="2" charset="-122"/>
              </a:rPr>
              <a:t>将下列词语的汉字、拼音、英文解释正确连接：</a:t>
            </a:r>
          </a:p>
        </p:txBody>
      </p:sp>
      <p:sp>
        <p:nvSpPr>
          <p:cNvPr id="5125" name="TextBox 11"/>
          <p:cNvSpPr txBox="1">
            <a:spLocks noChangeArrowheads="1"/>
          </p:cNvSpPr>
          <p:nvPr/>
        </p:nvSpPr>
        <p:spPr bwMode="auto">
          <a:xfrm>
            <a:off x="5214938" y="5357813"/>
            <a:ext cx="27225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>
                <a:latin typeface="Times New Roman" pitchFamily="18" charset="0"/>
                <a:cs typeface="Times New Roman" pitchFamily="18" charset="0"/>
              </a:rPr>
              <a:t>adj. for a long time, long</a:t>
            </a:r>
          </a:p>
        </p:txBody>
      </p:sp>
      <p:sp>
        <p:nvSpPr>
          <p:cNvPr id="5126" name="TextBox 10"/>
          <p:cNvSpPr txBox="1">
            <a:spLocks noChangeArrowheads="1"/>
          </p:cNvSpPr>
          <p:nvPr/>
        </p:nvSpPr>
        <p:spPr bwMode="auto">
          <a:xfrm>
            <a:off x="1222375" y="2205038"/>
            <a:ext cx="4413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久</a:t>
            </a:r>
            <a:endParaRPr lang="en-US" altLang="zh-CN" sz="200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5127" name="TextBox 13"/>
          <p:cNvSpPr txBox="1">
            <a:spLocks noChangeArrowheads="1"/>
          </p:cNvSpPr>
          <p:nvPr/>
        </p:nvSpPr>
        <p:spPr bwMode="auto">
          <a:xfrm>
            <a:off x="5003800" y="3284538"/>
            <a:ext cx="200977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>
                <a:latin typeface="Times New Roman" pitchFamily="18" charset="0"/>
                <a:cs typeface="Times New Roman" pitchFamily="18" charset="0"/>
              </a:rPr>
              <a:t>to be interested in</a:t>
            </a:r>
          </a:p>
        </p:txBody>
      </p:sp>
      <p:sp>
        <p:nvSpPr>
          <p:cNvPr id="5128" name="TextBox 15"/>
          <p:cNvSpPr txBox="1">
            <a:spLocks noChangeArrowheads="1"/>
          </p:cNvSpPr>
          <p:nvPr/>
        </p:nvSpPr>
        <p:spPr bwMode="auto">
          <a:xfrm>
            <a:off x="1116013" y="3284538"/>
            <a:ext cx="95408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感兴趣</a:t>
            </a:r>
          </a:p>
        </p:txBody>
      </p:sp>
      <p:sp>
        <p:nvSpPr>
          <p:cNvPr id="5129" name="TextBox 24"/>
          <p:cNvSpPr txBox="1">
            <a:spLocks noChangeArrowheads="1"/>
          </p:cNvSpPr>
          <p:nvPr/>
        </p:nvSpPr>
        <p:spPr bwMode="auto">
          <a:xfrm>
            <a:off x="2786063" y="5429250"/>
            <a:ext cx="44291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>
                <a:latin typeface="GB Pinyinok-D" pitchFamily="2" charset="-122"/>
                <a:ea typeface="GB Pinyinok-D" pitchFamily="2" charset="-122"/>
              </a:rPr>
              <a:t>jiǔ</a:t>
            </a:r>
          </a:p>
        </p:txBody>
      </p:sp>
      <p:sp>
        <p:nvSpPr>
          <p:cNvPr id="5130" name="TextBox 29"/>
          <p:cNvSpPr txBox="1">
            <a:spLocks noChangeArrowheads="1"/>
          </p:cNvSpPr>
          <p:nvPr/>
        </p:nvSpPr>
        <p:spPr bwMode="auto">
          <a:xfrm>
            <a:off x="2643188" y="4357688"/>
            <a:ext cx="140017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>
                <a:latin typeface="GB Pinyinok-D" pitchFamily="2" charset="-122"/>
                <a:ea typeface="GB Pinyinok-D" pitchFamily="2" charset="-122"/>
              </a:rPr>
              <a:t>ɡǎn xìnɡqù</a:t>
            </a:r>
          </a:p>
        </p:txBody>
      </p:sp>
      <p:sp>
        <p:nvSpPr>
          <p:cNvPr id="5131" name="TextBox 17"/>
          <p:cNvSpPr txBox="1">
            <a:spLocks noChangeArrowheads="1"/>
          </p:cNvSpPr>
          <p:nvPr/>
        </p:nvSpPr>
        <p:spPr bwMode="auto">
          <a:xfrm>
            <a:off x="5072063" y="2286000"/>
            <a:ext cx="28448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>
                <a:latin typeface="Times New Roman" pitchFamily="18" charset="0"/>
                <a:cs typeface="Times New Roman" pitchFamily="18" charset="0"/>
              </a:rPr>
              <a:t>v. to marry, to get married</a:t>
            </a:r>
          </a:p>
        </p:txBody>
      </p:sp>
      <p:sp>
        <p:nvSpPr>
          <p:cNvPr id="5132" name="TextBox 10"/>
          <p:cNvSpPr txBox="1">
            <a:spLocks noChangeArrowheads="1"/>
          </p:cNvSpPr>
          <p:nvPr/>
        </p:nvSpPr>
        <p:spPr bwMode="auto">
          <a:xfrm>
            <a:off x="1128713" y="4321175"/>
            <a:ext cx="69691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结婚</a:t>
            </a:r>
            <a:endParaRPr lang="en-US" altLang="zh-CN" sz="200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5133" name="TextBox 19"/>
          <p:cNvSpPr txBox="1">
            <a:spLocks noChangeArrowheads="1"/>
          </p:cNvSpPr>
          <p:nvPr/>
        </p:nvSpPr>
        <p:spPr bwMode="auto">
          <a:xfrm>
            <a:off x="5143500" y="4429125"/>
            <a:ext cx="16129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>
                <a:latin typeface="Times New Roman" pitchFamily="18" charset="0"/>
                <a:cs typeface="Times New Roman" pitchFamily="18" charset="0"/>
              </a:rPr>
              <a:t>v. to welcome</a:t>
            </a:r>
          </a:p>
        </p:txBody>
      </p:sp>
      <p:sp>
        <p:nvSpPr>
          <p:cNvPr id="5134" name="TextBox 15"/>
          <p:cNvSpPr txBox="1">
            <a:spLocks noChangeArrowheads="1"/>
          </p:cNvSpPr>
          <p:nvPr/>
        </p:nvSpPr>
        <p:spPr bwMode="auto">
          <a:xfrm>
            <a:off x="1144588" y="5400675"/>
            <a:ext cx="69691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欢迎</a:t>
            </a:r>
          </a:p>
        </p:txBody>
      </p:sp>
      <p:sp>
        <p:nvSpPr>
          <p:cNvPr id="5135" name="TextBox 24"/>
          <p:cNvSpPr txBox="1">
            <a:spLocks noChangeArrowheads="1"/>
          </p:cNvSpPr>
          <p:nvPr/>
        </p:nvSpPr>
        <p:spPr bwMode="auto">
          <a:xfrm>
            <a:off x="2714625" y="3286125"/>
            <a:ext cx="9080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>
                <a:latin typeface="GB Pinyinok-D" pitchFamily="2" charset="-122"/>
                <a:ea typeface="GB Pinyinok-D" pitchFamily="2" charset="-122"/>
              </a:rPr>
              <a:t>jié hūn</a:t>
            </a:r>
          </a:p>
        </p:txBody>
      </p:sp>
      <p:sp>
        <p:nvSpPr>
          <p:cNvPr id="5136" name="TextBox 29"/>
          <p:cNvSpPr txBox="1">
            <a:spLocks noChangeArrowheads="1"/>
          </p:cNvSpPr>
          <p:nvPr/>
        </p:nvSpPr>
        <p:spPr bwMode="auto">
          <a:xfrm>
            <a:off x="2714625" y="2214563"/>
            <a:ext cx="119697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>
                <a:latin typeface="GB Pinyinok-D" pitchFamily="2" charset="-122"/>
                <a:ea typeface="GB Pinyinok-D" pitchFamily="2" charset="-122"/>
              </a:rPr>
              <a:t>huānyínɡ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1"/>
          <p:cNvSpPr txBox="1">
            <a:spLocks/>
          </p:cNvSpPr>
          <p:nvPr/>
        </p:nvSpPr>
        <p:spPr>
          <a:xfrm>
            <a:off x="1071563" y="487363"/>
            <a:ext cx="8072437" cy="798512"/>
          </a:xfrm>
          <a:prstGeom prst="rect">
            <a:avLst/>
          </a:prstGeo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zh-CN" altLang="en-US" sz="4000" dirty="0">
                <a:solidFill>
                  <a:schemeClr val="bg1">
                    <a:lumMod val="65000"/>
                  </a:schemeClr>
                </a:solidFill>
                <a:latin typeface="黑体" pitchFamily="2" charset="-122"/>
                <a:ea typeface="黑体" pitchFamily="2" charset="-122"/>
              </a:rPr>
              <a:t>语言点</a:t>
            </a:r>
          </a:p>
        </p:txBody>
      </p:sp>
      <p:sp>
        <p:nvSpPr>
          <p:cNvPr id="6147" name="Litebulb"/>
          <p:cNvSpPr>
            <a:spLocks noEditPoints="1" noChangeArrowheads="1"/>
          </p:cNvSpPr>
          <p:nvPr/>
        </p:nvSpPr>
        <p:spPr bwMode="auto">
          <a:xfrm>
            <a:off x="285750" y="227013"/>
            <a:ext cx="609600" cy="915987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0 w 21600"/>
              <a:gd name="T5" fmla="*/ 2147483647 h 21600"/>
              <a:gd name="T6" fmla="*/ 2147483647 w 21600"/>
              <a:gd name="T7" fmla="*/ 2147483647 h 21600"/>
              <a:gd name="T8" fmla="*/ 0 60000 65536"/>
              <a:gd name="T9" fmla="*/ 0 60000 65536"/>
              <a:gd name="T10" fmla="*/ 0 60000 65536"/>
              <a:gd name="T11" fmla="*/ 0 60000 65536"/>
              <a:gd name="T12" fmla="*/ 3556 w 21600"/>
              <a:gd name="T13" fmla="*/ 2188 h 21600"/>
              <a:gd name="T14" fmla="*/ 18277 w 21600"/>
              <a:gd name="T15" fmla="*/ 928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solidFill>
            <a:srgbClr val="FFFFCC"/>
          </a:solidFill>
          <a:ln w="5715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6148" name="Rectangle 1"/>
          <p:cNvSpPr>
            <a:spLocks noChangeArrowheads="1"/>
          </p:cNvSpPr>
          <p:nvPr/>
        </p:nvSpPr>
        <p:spPr bwMode="auto">
          <a:xfrm>
            <a:off x="0" y="144938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>
              <a:buFont typeface="Arial" charset="0"/>
              <a:buChar char="•"/>
            </a:pPr>
            <a:r>
              <a:rPr lang="zh-CN" altLang="en-US" sz="240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  <a:cs typeface="宋体" charset="-122"/>
              </a:rPr>
              <a:t>对</a:t>
            </a:r>
            <a:r>
              <a:rPr lang="en-US" altLang="zh-CN" sz="240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  <a:cs typeface="宋体" charset="-122"/>
              </a:rPr>
              <a:t>……</a:t>
            </a:r>
            <a:r>
              <a:rPr lang="zh-CN" altLang="en-US" sz="240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  <a:cs typeface="宋体" charset="-122"/>
              </a:rPr>
              <a:t>感兴趣</a:t>
            </a:r>
            <a:r>
              <a:rPr lang="en-US" altLang="zh-CN" sz="240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  <a:cs typeface="宋体" charset="-122"/>
              </a:rPr>
              <a:t>/</a:t>
            </a:r>
            <a:r>
              <a:rPr lang="zh-CN" altLang="en-US" sz="240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  <a:cs typeface="宋体" charset="-122"/>
              </a:rPr>
              <a:t>对</a:t>
            </a:r>
            <a:r>
              <a:rPr lang="en-US" altLang="zh-CN" sz="240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  <a:cs typeface="宋体" charset="-122"/>
              </a:rPr>
              <a:t>……</a:t>
            </a:r>
            <a:r>
              <a:rPr lang="zh-CN" altLang="en-US" sz="240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  <a:cs typeface="宋体" charset="-122"/>
              </a:rPr>
              <a:t>有兴趣</a:t>
            </a:r>
          </a:p>
        </p:txBody>
      </p:sp>
      <p:sp>
        <p:nvSpPr>
          <p:cNvPr id="6149" name="Rectangle 1"/>
          <p:cNvSpPr>
            <a:spLocks noChangeArrowheads="1"/>
          </p:cNvSpPr>
          <p:nvPr/>
        </p:nvSpPr>
        <p:spPr bwMode="auto">
          <a:xfrm>
            <a:off x="2357438" y="2214563"/>
            <a:ext cx="47291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  <a:cs typeface="宋体" charset="-122"/>
              </a:rPr>
              <a:t>她</a:t>
            </a:r>
            <a:r>
              <a:rPr lang="zh-CN" altLang="en-US" sz="20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  <a:cs typeface="宋体" charset="-122"/>
              </a:rPr>
              <a:t>对</a:t>
            </a:r>
            <a:r>
              <a:rPr lang="zh-CN" altLang="en-US" sz="2000">
                <a:latin typeface="华文细黑" pitchFamily="2" charset="-122"/>
                <a:ea typeface="华文细黑" pitchFamily="2" charset="-122"/>
                <a:cs typeface="宋体" charset="-122"/>
              </a:rPr>
              <a:t>音乐</a:t>
            </a:r>
            <a:r>
              <a:rPr lang="zh-CN" altLang="en-US" sz="20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  <a:cs typeface="宋体" charset="-122"/>
              </a:rPr>
              <a:t>感兴趣</a:t>
            </a:r>
            <a:r>
              <a:rPr lang="zh-CN" altLang="en-US" sz="2000">
                <a:latin typeface="华文细黑" pitchFamily="2" charset="-122"/>
                <a:ea typeface="华文细黑" pitchFamily="2" charset="-122"/>
                <a:cs typeface="宋体" charset="-122"/>
              </a:rPr>
              <a:t>，我</a:t>
            </a:r>
            <a:r>
              <a:rPr lang="zh-CN" altLang="en-US" sz="20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  <a:cs typeface="宋体" charset="-122"/>
              </a:rPr>
              <a:t>对</a:t>
            </a:r>
            <a:r>
              <a:rPr lang="zh-CN" altLang="en-US" sz="2000">
                <a:latin typeface="华文细黑" pitchFamily="2" charset="-122"/>
                <a:ea typeface="华文细黑" pitchFamily="2" charset="-122"/>
                <a:cs typeface="宋体" charset="-122"/>
              </a:rPr>
              <a:t>他</a:t>
            </a:r>
            <a:r>
              <a:rPr lang="zh-CN" altLang="en-US" sz="20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  <a:cs typeface="宋体" charset="-122"/>
              </a:rPr>
              <a:t>更有兴趣</a:t>
            </a:r>
            <a:r>
              <a:rPr lang="zh-CN" altLang="en-US" sz="2000">
                <a:latin typeface="华文细黑" pitchFamily="2" charset="-122"/>
                <a:ea typeface="华文细黑" pitchFamily="2" charset="-122"/>
                <a:cs typeface="宋体" charset="-122"/>
              </a:rPr>
              <a:t>。</a:t>
            </a:r>
            <a:endParaRPr lang="en-US" altLang="zh-CN" sz="2000">
              <a:latin typeface="华文细黑" pitchFamily="2" charset="-122"/>
              <a:ea typeface="华文细黑" pitchFamily="2" charset="-122"/>
              <a:cs typeface="宋体" charset="-122"/>
            </a:endParaRPr>
          </a:p>
        </p:txBody>
      </p:sp>
      <p:sp>
        <p:nvSpPr>
          <p:cNvPr id="6150" name="Rectangle 1"/>
          <p:cNvSpPr>
            <a:spLocks noChangeArrowheads="1"/>
          </p:cNvSpPr>
          <p:nvPr/>
        </p:nvSpPr>
        <p:spPr bwMode="auto">
          <a:xfrm>
            <a:off x="2339975" y="4600575"/>
            <a:ext cx="450056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zh-CN" altLang="en-US" sz="2000">
                <a:latin typeface="Calibri" pitchFamily="34" charset="0"/>
                <a:ea typeface="华文细黑" pitchFamily="2" charset="-122"/>
                <a:cs typeface="宋体" charset="-122"/>
              </a:rPr>
              <a:t>我</a:t>
            </a:r>
            <a:r>
              <a:rPr lang="zh-CN" altLang="en-US" sz="2000">
                <a:solidFill>
                  <a:srgbClr val="FF0000"/>
                </a:solidFill>
                <a:latin typeface="Calibri" pitchFamily="34" charset="0"/>
                <a:ea typeface="华文细黑" pitchFamily="2" charset="-122"/>
                <a:cs typeface="宋体" charset="-122"/>
              </a:rPr>
              <a:t>对</a:t>
            </a:r>
            <a:r>
              <a:rPr lang="zh-CN" altLang="en-US" sz="2000">
                <a:latin typeface="Calibri" pitchFamily="34" charset="0"/>
                <a:ea typeface="华文细黑" pitchFamily="2" charset="-122"/>
                <a:cs typeface="宋体" charset="-122"/>
              </a:rPr>
              <a:t>打篮球</a:t>
            </a:r>
            <a:r>
              <a:rPr lang="zh-CN" altLang="en-US" sz="2000">
                <a:solidFill>
                  <a:srgbClr val="FF0000"/>
                </a:solidFill>
                <a:latin typeface="Calibri" pitchFamily="34" charset="0"/>
                <a:ea typeface="华文细黑" pitchFamily="2" charset="-122"/>
                <a:cs typeface="宋体" charset="-122"/>
              </a:rPr>
              <a:t>不感兴趣</a:t>
            </a:r>
            <a:r>
              <a:rPr lang="en-US" altLang="zh-CN" sz="2000">
                <a:solidFill>
                  <a:srgbClr val="FF0000"/>
                </a:solidFill>
                <a:latin typeface="Calibri" pitchFamily="34" charset="0"/>
                <a:ea typeface="华文细黑" pitchFamily="2" charset="-122"/>
                <a:cs typeface="宋体" charset="-122"/>
              </a:rPr>
              <a:t>/</a:t>
            </a:r>
            <a:r>
              <a:rPr lang="zh-CN" altLang="en-US" sz="2000">
                <a:solidFill>
                  <a:srgbClr val="FF0000"/>
                </a:solidFill>
                <a:latin typeface="Calibri" pitchFamily="34" charset="0"/>
                <a:ea typeface="华文细黑" pitchFamily="2" charset="-122"/>
                <a:cs typeface="宋体" charset="-122"/>
              </a:rPr>
              <a:t>没有兴趣</a:t>
            </a:r>
            <a:r>
              <a:rPr lang="zh-CN" altLang="en-US" sz="2000">
                <a:latin typeface="Calibri" pitchFamily="34" charset="0"/>
                <a:ea typeface="华文细黑" pitchFamily="2" charset="-122"/>
                <a:cs typeface="宋体" charset="-122"/>
              </a:rPr>
              <a:t>。</a:t>
            </a:r>
            <a:endParaRPr lang="en-US" altLang="zh-CN" sz="2000">
              <a:latin typeface="Calibri" pitchFamily="34" charset="0"/>
              <a:ea typeface="华文细黑" pitchFamily="2" charset="-122"/>
              <a:cs typeface="宋体" charset="-122"/>
            </a:endParaRPr>
          </a:p>
        </p:txBody>
      </p:sp>
      <p:sp>
        <p:nvSpPr>
          <p:cNvPr id="6151" name="Text Box 10"/>
          <p:cNvSpPr txBox="1">
            <a:spLocks noChangeArrowheads="1"/>
          </p:cNvSpPr>
          <p:nvPr/>
        </p:nvSpPr>
        <p:spPr bwMode="auto">
          <a:xfrm>
            <a:off x="2051050" y="3886200"/>
            <a:ext cx="57150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buFont typeface="Arial" charset="0"/>
              <a:buChar char="•"/>
            </a:pPr>
            <a:r>
              <a:rPr lang="zh-CN" altLang="en-US" sz="240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  <a:cs typeface="宋体" charset="-122"/>
              </a:rPr>
              <a:t>对</a:t>
            </a:r>
            <a:r>
              <a:rPr lang="en-US" altLang="zh-CN" sz="240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  <a:cs typeface="宋体" charset="-122"/>
              </a:rPr>
              <a:t>……</a:t>
            </a:r>
            <a:r>
              <a:rPr lang="zh-CN" altLang="en-US" sz="240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  <a:cs typeface="宋体" charset="-122"/>
              </a:rPr>
              <a:t>不感兴趣</a:t>
            </a:r>
            <a:r>
              <a:rPr lang="en-US" altLang="zh-CN" sz="240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  <a:cs typeface="宋体" charset="-122"/>
              </a:rPr>
              <a:t>/</a:t>
            </a:r>
            <a:r>
              <a:rPr lang="zh-CN" altLang="en-US" sz="240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  <a:cs typeface="宋体" charset="-122"/>
              </a:rPr>
              <a:t>对</a:t>
            </a:r>
            <a:r>
              <a:rPr lang="en-US" altLang="zh-CN" sz="240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  <a:cs typeface="宋体" charset="-122"/>
              </a:rPr>
              <a:t>……</a:t>
            </a:r>
            <a:r>
              <a:rPr lang="zh-CN" altLang="en-US" sz="240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  <a:cs typeface="宋体" charset="-122"/>
              </a:rPr>
              <a:t>没有兴趣</a:t>
            </a:r>
          </a:p>
        </p:txBody>
      </p:sp>
      <p:sp>
        <p:nvSpPr>
          <p:cNvPr id="6152" name="Text Box 13"/>
          <p:cNvSpPr txBox="1">
            <a:spLocks noChangeArrowheads="1"/>
          </p:cNvSpPr>
          <p:nvPr/>
        </p:nvSpPr>
        <p:spPr bwMode="auto">
          <a:xfrm>
            <a:off x="2339975" y="5389563"/>
            <a:ext cx="54006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我</a:t>
            </a:r>
            <a:r>
              <a:rPr lang="zh-CN" altLang="en-US" sz="20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对</a:t>
            </a:r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数学</a:t>
            </a:r>
            <a:r>
              <a:rPr lang="en-US" altLang="zh-CN" sz="2000">
                <a:latin typeface="华文细黑" pitchFamily="2" charset="-122"/>
                <a:ea typeface="华文细黑" pitchFamily="2" charset="-122"/>
              </a:rPr>
              <a:t>(n. math)</a:t>
            </a:r>
            <a:r>
              <a:rPr lang="zh-CN" altLang="en-US" sz="20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没有兴趣</a:t>
            </a:r>
            <a:r>
              <a:rPr lang="en-US" altLang="zh-CN" sz="20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/</a:t>
            </a:r>
            <a:r>
              <a:rPr lang="zh-CN" altLang="en-US" sz="20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不感兴趣</a:t>
            </a:r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。</a:t>
            </a:r>
            <a:endParaRPr lang="en-US" altLang="zh-CN" sz="200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6153" name="Rectangle 1"/>
          <p:cNvSpPr>
            <a:spLocks noChangeArrowheads="1"/>
          </p:cNvSpPr>
          <p:nvPr/>
        </p:nvSpPr>
        <p:spPr bwMode="auto">
          <a:xfrm>
            <a:off x="2357438" y="2957513"/>
            <a:ext cx="56435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  <a:cs typeface="宋体" charset="-122"/>
              </a:rPr>
              <a:t>同学们都</a:t>
            </a:r>
            <a:r>
              <a:rPr lang="zh-CN" altLang="en-US" sz="20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  <a:cs typeface="宋体" charset="-122"/>
              </a:rPr>
              <a:t>对</a:t>
            </a:r>
            <a:r>
              <a:rPr lang="zh-CN" altLang="en-US" sz="2000">
                <a:latin typeface="华文细黑" pitchFamily="2" charset="-122"/>
                <a:ea typeface="华文细黑" pitchFamily="2" charset="-122"/>
                <a:cs typeface="宋体" charset="-122"/>
              </a:rPr>
              <a:t>汉语</a:t>
            </a:r>
            <a:r>
              <a:rPr lang="zh-CN" altLang="en-US" sz="20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  <a:cs typeface="宋体" charset="-122"/>
              </a:rPr>
              <a:t>有兴趣</a:t>
            </a:r>
            <a:r>
              <a:rPr lang="zh-CN" altLang="en-US" sz="2000">
                <a:latin typeface="华文细黑" pitchFamily="2" charset="-122"/>
                <a:ea typeface="华文细黑" pitchFamily="2" charset="-122"/>
                <a:cs typeface="宋体" charset="-122"/>
              </a:rPr>
              <a:t>，你们</a:t>
            </a:r>
            <a:r>
              <a:rPr lang="zh-CN" altLang="en-US" sz="20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  <a:cs typeface="宋体" charset="-122"/>
              </a:rPr>
              <a:t>对</a:t>
            </a:r>
            <a:r>
              <a:rPr lang="zh-CN" altLang="en-US" sz="2000">
                <a:latin typeface="华文细黑" pitchFamily="2" charset="-122"/>
                <a:ea typeface="华文细黑" pitchFamily="2" charset="-122"/>
                <a:cs typeface="宋体" charset="-122"/>
              </a:rPr>
              <a:t>音乐</a:t>
            </a:r>
            <a:r>
              <a:rPr lang="zh-CN" altLang="en-US" sz="20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  <a:cs typeface="宋体" charset="-122"/>
              </a:rPr>
              <a:t>感兴趣</a:t>
            </a:r>
            <a:r>
              <a:rPr lang="zh-CN" altLang="en-US" sz="2000">
                <a:latin typeface="华文细黑" pitchFamily="2" charset="-122"/>
                <a:ea typeface="华文细黑" pitchFamily="2" charset="-122"/>
                <a:cs typeface="宋体" charset="-122"/>
              </a:rPr>
              <a:t>吗？</a:t>
            </a:r>
            <a:endParaRPr lang="en-US" altLang="zh-CN" sz="2000">
              <a:latin typeface="华文细黑" pitchFamily="2" charset="-122"/>
              <a:ea typeface="华文细黑" pitchFamily="2" charset="-122"/>
              <a:cs typeface="宋体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8"/>
          <p:cNvSpPr>
            <a:spLocks noChangeArrowheads="1"/>
          </p:cNvSpPr>
          <p:nvPr/>
        </p:nvSpPr>
        <p:spPr bwMode="auto">
          <a:xfrm>
            <a:off x="2541588" y="862013"/>
            <a:ext cx="24701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选择恰当的词语填空</a:t>
            </a:r>
            <a:endParaRPr lang="en-US" altLang="zh-CN" sz="2000">
              <a:latin typeface="华文细黑" pitchFamily="2" charset="-122"/>
              <a:ea typeface="华文细黑" pitchFamily="2" charset="-122"/>
            </a:endParaRPr>
          </a:p>
        </p:txBody>
      </p:sp>
      <p:grpSp>
        <p:nvGrpSpPr>
          <p:cNvPr id="2" name="Group 9"/>
          <p:cNvGrpSpPr>
            <a:grpSpLocks/>
          </p:cNvGrpSpPr>
          <p:nvPr/>
        </p:nvGrpSpPr>
        <p:grpSpPr bwMode="auto">
          <a:xfrm>
            <a:off x="323850" y="304800"/>
            <a:ext cx="8505825" cy="1085850"/>
            <a:chOff x="323528" y="404664"/>
            <a:chExt cx="8506790" cy="1086541"/>
          </a:xfrm>
        </p:grpSpPr>
        <p:sp>
          <p:nvSpPr>
            <p:cNvPr id="7179" name="TextBox 10"/>
            <p:cNvSpPr txBox="1">
              <a:spLocks noChangeArrowheads="1"/>
            </p:cNvSpPr>
            <p:nvPr/>
          </p:nvSpPr>
          <p:spPr bwMode="auto">
            <a:xfrm>
              <a:off x="323528" y="404664"/>
              <a:ext cx="64807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endParaRPr lang="zh-CN" altLang="en-US">
                <a:latin typeface="Calibri" pitchFamily="34" charset="0"/>
              </a:endParaRPr>
            </a:p>
          </p:txBody>
        </p:sp>
        <p:sp>
          <p:nvSpPr>
            <p:cNvPr id="7180" name="Litebulb"/>
            <p:cNvSpPr>
              <a:spLocks noEditPoints="1" noChangeArrowheads="1"/>
            </p:cNvSpPr>
            <p:nvPr/>
          </p:nvSpPr>
          <p:spPr bwMode="auto">
            <a:xfrm>
              <a:off x="467544" y="404664"/>
              <a:ext cx="609593" cy="915333"/>
            </a:xfrm>
            <a:custGeom>
              <a:avLst/>
              <a:gdLst>
                <a:gd name="T0" fmla="*/ 2147483647 w 21600"/>
                <a:gd name="T1" fmla="*/ 0 h 21600"/>
                <a:gd name="T2" fmla="*/ 2147483647 w 21600"/>
                <a:gd name="T3" fmla="*/ 2147483647 h 21600"/>
                <a:gd name="T4" fmla="*/ 0 w 21600"/>
                <a:gd name="T5" fmla="*/ 2147483647 h 21600"/>
                <a:gd name="T6" fmla="*/ 2147483647 w 21600"/>
                <a:gd name="T7" fmla="*/ 2147483647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3556 w 21600"/>
                <a:gd name="T13" fmla="*/ 2188 h 21600"/>
                <a:gd name="T14" fmla="*/ 18277 w 21600"/>
                <a:gd name="T15" fmla="*/ 928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 extrusionOk="0">
                  <a:moveTo>
                    <a:pt x="10825" y="21723"/>
                  </a:moveTo>
                  <a:lnTo>
                    <a:pt x="11215" y="21723"/>
                  </a:lnTo>
                  <a:lnTo>
                    <a:pt x="11552" y="21688"/>
                  </a:lnTo>
                  <a:lnTo>
                    <a:pt x="11916" y="21617"/>
                  </a:lnTo>
                  <a:lnTo>
                    <a:pt x="12253" y="21547"/>
                  </a:lnTo>
                  <a:lnTo>
                    <a:pt x="12617" y="21441"/>
                  </a:lnTo>
                  <a:lnTo>
                    <a:pt x="12902" y="21317"/>
                  </a:lnTo>
                  <a:lnTo>
                    <a:pt x="13162" y="21176"/>
                  </a:lnTo>
                  <a:lnTo>
                    <a:pt x="13396" y="21000"/>
                  </a:lnTo>
                  <a:lnTo>
                    <a:pt x="13655" y="20841"/>
                  </a:lnTo>
                  <a:lnTo>
                    <a:pt x="13863" y="20629"/>
                  </a:lnTo>
                  <a:lnTo>
                    <a:pt x="14045" y="20435"/>
                  </a:lnTo>
                  <a:lnTo>
                    <a:pt x="14200" y="20223"/>
                  </a:lnTo>
                  <a:lnTo>
                    <a:pt x="14356" y="19994"/>
                  </a:lnTo>
                  <a:lnTo>
                    <a:pt x="14460" y="19747"/>
                  </a:lnTo>
                  <a:lnTo>
                    <a:pt x="14512" y="19482"/>
                  </a:lnTo>
                  <a:lnTo>
                    <a:pt x="14512" y="19235"/>
                  </a:lnTo>
                  <a:lnTo>
                    <a:pt x="14512" y="19147"/>
                  </a:lnTo>
                  <a:lnTo>
                    <a:pt x="14512" y="18900"/>
                  </a:lnTo>
                  <a:lnTo>
                    <a:pt x="14512" y="18529"/>
                  </a:lnTo>
                  <a:lnTo>
                    <a:pt x="14512" y="18052"/>
                  </a:lnTo>
                  <a:lnTo>
                    <a:pt x="14512" y="17505"/>
                  </a:lnTo>
                  <a:lnTo>
                    <a:pt x="14512" y="16976"/>
                  </a:lnTo>
                  <a:lnTo>
                    <a:pt x="14512" y="16464"/>
                  </a:lnTo>
                  <a:lnTo>
                    <a:pt x="14512" y="15952"/>
                  </a:lnTo>
                  <a:lnTo>
                    <a:pt x="14512" y="15758"/>
                  </a:lnTo>
                  <a:lnTo>
                    <a:pt x="14616" y="15547"/>
                  </a:lnTo>
                  <a:lnTo>
                    <a:pt x="14694" y="15352"/>
                  </a:lnTo>
                  <a:lnTo>
                    <a:pt x="14798" y="15141"/>
                  </a:lnTo>
                  <a:lnTo>
                    <a:pt x="15161" y="14735"/>
                  </a:lnTo>
                  <a:lnTo>
                    <a:pt x="15602" y="14329"/>
                  </a:lnTo>
                  <a:lnTo>
                    <a:pt x="16745" y="13552"/>
                  </a:lnTo>
                  <a:lnTo>
                    <a:pt x="18043" y="12670"/>
                  </a:lnTo>
                  <a:lnTo>
                    <a:pt x="18744" y="12194"/>
                  </a:lnTo>
                  <a:lnTo>
                    <a:pt x="19341" y="11647"/>
                  </a:lnTo>
                  <a:lnTo>
                    <a:pt x="19938" y="11099"/>
                  </a:lnTo>
                  <a:lnTo>
                    <a:pt x="20483" y="10464"/>
                  </a:lnTo>
                  <a:lnTo>
                    <a:pt x="20743" y="10164"/>
                  </a:lnTo>
                  <a:lnTo>
                    <a:pt x="20950" y="9794"/>
                  </a:lnTo>
                  <a:lnTo>
                    <a:pt x="21132" y="9441"/>
                  </a:lnTo>
                  <a:lnTo>
                    <a:pt x="21288" y="9035"/>
                  </a:lnTo>
                  <a:lnTo>
                    <a:pt x="21444" y="8664"/>
                  </a:lnTo>
                  <a:lnTo>
                    <a:pt x="21548" y="8223"/>
                  </a:lnTo>
                  <a:lnTo>
                    <a:pt x="21600" y="7782"/>
                  </a:lnTo>
                  <a:lnTo>
                    <a:pt x="21600" y="7341"/>
                  </a:lnTo>
                  <a:lnTo>
                    <a:pt x="21600" y="6935"/>
                  </a:lnTo>
                  <a:lnTo>
                    <a:pt x="21548" y="6564"/>
                  </a:lnTo>
                  <a:lnTo>
                    <a:pt x="21496" y="6229"/>
                  </a:lnTo>
                  <a:lnTo>
                    <a:pt x="21392" y="5858"/>
                  </a:lnTo>
                  <a:lnTo>
                    <a:pt x="21288" y="5523"/>
                  </a:lnTo>
                  <a:lnTo>
                    <a:pt x="21132" y="5135"/>
                  </a:lnTo>
                  <a:lnTo>
                    <a:pt x="20950" y="4800"/>
                  </a:lnTo>
                  <a:lnTo>
                    <a:pt x="20743" y="4464"/>
                  </a:lnTo>
                  <a:lnTo>
                    <a:pt x="20535" y="4164"/>
                  </a:lnTo>
                  <a:lnTo>
                    <a:pt x="20301" y="3847"/>
                  </a:lnTo>
                  <a:lnTo>
                    <a:pt x="20042" y="3547"/>
                  </a:lnTo>
                  <a:lnTo>
                    <a:pt x="19782" y="3247"/>
                  </a:lnTo>
                  <a:lnTo>
                    <a:pt x="19133" y="2664"/>
                  </a:lnTo>
                  <a:lnTo>
                    <a:pt x="18458" y="2152"/>
                  </a:lnTo>
                  <a:lnTo>
                    <a:pt x="17705" y="1694"/>
                  </a:lnTo>
                  <a:lnTo>
                    <a:pt x="16849" y="1252"/>
                  </a:lnTo>
                  <a:lnTo>
                    <a:pt x="16407" y="1076"/>
                  </a:lnTo>
                  <a:lnTo>
                    <a:pt x="15940" y="900"/>
                  </a:lnTo>
                  <a:lnTo>
                    <a:pt x="15499" y="741"/>
                  </a:lnTo>
                  <a:lnTo>
                    <a:pt x="15057" y="600"/>
                  </a:lnTo>
                  <a:lnTo>
                    <a:pt x="14564" y="458"/>
                  </a:lnTo>
                  <a:lnTo>
                    <a:pt x="14045" y="335"/>
                  </a:lnTo>
                  <a:lnTo>
                    <a:pt x="13500" y="229"/>
                  </a:lnTo>
                  <a:lnTo>
                    <a:pt x="13006" y="158"/>
                  </a:lnTo>
                  <a:lnTo>
                    <a:pt x="12461" y="88"/>
                  </a:lnTo>
                  <a:lnTo>
                    <a:pt x="11968" y="52"/>
                  </a:lnTo>
                  <a:lnTo>
                    <a:pt x="11423" y="17"/>
                  </a:lnTo>
                  <a:lnTo>
                    <a:pt x="10825" y="17"/>
                  </a:lnTo>
                  <a:lnTo>
                    <a:pt x="10254" y="17"/>
                  </a:lnTo>
                  <a:lnTo>
                    <a:pt x="9709" y="52"/>
                  </a:lnTo>
                  <a:lnTo>
                    <a:pt x="9216" y="88"/>
                  </a:lnTo>
                  <a:lnTo>
                    <a:pt x="8671" y="158"/>
                  </a:lnTo>
                  <a:lnTo>
                    <a:pt x="8177" y="229"/>
                  </a:lnTo>
                  <a:lnTo>
                    <a:pt x="7632" y="335"/>
                  </a:lnTo>
                  <a:lnTo>
                    <a:pt x="7113" y="458"/>
                  </a:lnTo>
                  <a:lnTo>
                    <a:pt x="6620" y="600"/>
                  </a:lnTo>
                  <a:lnTo>
                    <a:pt x="6178" y="741"/>
                  </a:lnTo>
                  <a:lnTo>
                    <a:pt x="5737" y="900"/>
                  </a:lnTo>
                  <a:lnTo>
                    <a:pt x="5270" y="1076"/>
                  </a:lnTo>
                  <a:lnTo>
                    <a:pt x="4828" y="1252"/>
                  </a:lnTo>
                  <a:lnTo>
                    <a:pt x="3972" y="1694"/>
                  </a:lnTo>
                  <a:lnTo>
                    <a:pt x="3219" y="2152"/>
                  </a:lnTo>
                  <a:lnTo>
                    <a:pt x="2544" y="2664"/>
                  </a:lnTo>
                  <a:lnTo>
                    <a:pt x="1895" y="3247"/>
                  </a:lnTo>
                  <a:lnTo>
                    <a:pt x="1635" y="3547"/>
                  </a:lnTo>
                  <a:lnTo>
                    <a:pt x="1375" y="3847"/>
                  </a:lnTo>
                  <a:lnTo>
                    <a:pt x="1142" y="4164"/>
                  </a:lnTo>
                  <a:lnTo>
                    <a:pt x="934" y="4464"/>
                  </a:lnTo>
                  <a:lnTo>
                    <a:pt x="726" y="4800"/>
                  </a:lnTo>
                  <a:lnTo>
                    <a:pt x="545" y="5135"/>
                  </a:lnTo>
                  <a:lnTo>
                    <a:pt x="389" y="5523"/>
                  </a:lnTo>
                  <a:lnTo>
                    <a:pt x="285" y="5858"/>
                  </a:lnTo>
                  <a:lnTo>
                    <a:pt x="181" y="6229"/>
                  </a:lnTo>
                  <a:lnTo>
                    <a:pt x="129" y="6564"/>
                  </a:lnTo>
                  <a:lnTo>
                    <a:pt x="77" y="6935"/>
                  </a:lnTo>
                  <a:lnTo>
                    <a:pt x="77" y="7341"/>
                  </a:lnTo>
                  <a:lnTo>
                    <a:pt x="77" y="7782"/>
                  </a:lnTo>
                  <a:lnTo>
                    <a:pt x="129" y="8223"/>
                  </a:lnTo>
                  <a:lnTo>
                    <a:pt x="233" y="8664"/>
                  </a:lnTo>
                  <a:lnTo>
                    <a:pt x="389" y="9035"/>
                  </a:lnTo>
                  <a:lnTo>
                    <a:pt x="545" y="9441"/>
                  </a:lnTo>
                  <a:lnTo>
                    <a:pt x="726" y="9794"/>
                  </a:lnTo>
                  <a:lnTo>
                    <a:pt x="934" y="10164"/>
                  </a:lnTo>
                  <a:lnTo>
                    <a:pt x="1194" y="10464"/>
                  </a:lnTo>
                  <a:lnTo>
                    <a:pt x="1739" y="11099"/>
                  </a:lnTo>
                  <a:lnTo>
                    <a:pt x="2336" y="11647"/>
                  </a:lnTo>
                  <a:lnTo>
                    <a:pt x="2933" y="12194"/>
                  </a:lnTo>
                  <a:lnTo>
                    <a:pt x="3634" y="12670"/>
                  </a:lnTo>
                  <a:lnTo>
                    <a:pt x="4932" y="13552"/>
                  </a:lnTo>
                  <a:lnTo>
                    <a:pt x="6075" y="14329"/>
                  </a:lnTo>
                  <a:lnTo>
                    <a:pt x="6516" y="14735"/>
                  </a:lnTo>
                  <a:lnTo>
                    <a:pt x="6879" y="15141"/>
                  </a:lnTo>
                  <a:lnTo>
                    <a:pt x="6983" y="15352"/>
                  </a:lnTo>
                  <a:lnTo>
                    <a:pt x="7061" y="15547"/>
                  </a:lnTo>
                  <a:lnTo>
                    <a:pt x="7165" y="15758"/>
                  </a:lnTo>
                  <a:lnTo>
                    <a:pt x="7165" y="15952"/>
                  </a:lnTo>
                  <a:lnTo>
                    <a:pt x="7165" y="16464"/>
                  </a:lnTo>
                  <a:lnTo>
                    <a:pt x="7165" y="16976"/>
                  </a:lnTo>
                  <a:lnTo>
                    <a:pt x="7165" y="17505"/>
                  </a:lnTo>
                  <a:lnTo>
                    <a:pt x="7165" y="18052"/>
                  </a:lnTo>
                  <a:lnTo>
                    <a:pt x="7165" y="18529"/>
                  </a:lnTo>
                  <a:lnTo>
                    <a:pt x="7165" y="18900"/>
                  </a:lnTo>
                  <a:lnTo>
                    <a:pt x="7165" y="19147"/>
                  </a:lnTo>
                  <a:lnTo>
                    <a:pt x="7165" y="19235"/>
                  </a:lnTo>
                  <a:lnTo>
                    <a:pt x="7165" y="19482"/>
                  </a:lnTo>
                  <a:lnTo>
                    <a:pt x="7217" y="19747"/>
                  </a:lnTo>
                  <a:lnTo>
                    <a:pt x="7321" y="19994"/>
                  </a:lnTo>
                  <a:lnTo>
                    <a:pt x="7476" y="20223"/>
                  </a:lnTo>
                  <a:lnTo>
                    <a:pt x="7632" y="20435"/>
                  </a:lnTo>
                  <a:lnTo>
                    <a:pt x="7814" y="20629"/>
                  </a:lnTo>
                  <a:lnTo>
                    <a:pt x="8022" y="20841"/>
                  </a:lnTo>
                  <a:lnTo>
                    <a:pt x="8281" y="21000"/>
                  </a:lnTo>
                  <a:lnTo>
                    <a:pt x="8515" y="21176"/>
                  </a:lnTo>
                  <a:lnTo>
                    <a:pt x="8775" y="21317"/>
                  </a:lnTo>
                  <a:lnTo>
                    <a:pt x="9060" y="21441"/>
                  </a:lnTo>
                  <a:lnTo>
                    <a:pt x="9424" y="21547"/>
                  </a:lnTo>
                  <a:lnTo>
                    <a:pt x="9761" y="21617"/>
                  </a:lnTo>
                  <a:lnTo>
                    <a:pt x="10125" y="21688"/>
                  </a:lnTo>
                  <a:lnTo>
                    <a:pt x="10462" y="21723"/>
                  </a:lnTo>
                  <a:lnTo>
                    <a:pt x="10825" y="21723"/>
                  </a:lnTo>
                  <a:close/>
                </a:path>
                <a:path w="21600" h="21600" extrusionOk="0">
                  <a:moveTo>
                    <a:pt x="9242" y="14417"/>
                  </a:moveTo>
                  <a:lnTo>
                    <a:pt x="8541" y="12035"/>
                  </a:lnTo>
                  <a:lnTo>
                    <a:pt x="7295" y="10129"/>
                  </a:lnTo>
                  <a:lnTo>
                    <a:pt x="6905" y="9652"/>
                  </a:lnTo>
                  <a:lnTo>
                    <a:pt x="8541" y="10182"/>
                  </a:lnTo>
                  <a:lnTo>
                    <a:pt x="9787" y="9547"/>
                  </a:lnTo>
                  <a:lnTo>
                    <a:pt x="11189" y="10129"/>
                  </a:lnTo>
                  <a:lnTo>
                    <a:pt x="12279" y="9547"/>
                  </a:lnTo>
                  <a:lnTo>
                    <a:pt x="13370" y="10076"/>
                  </a:lnTo>
                  <a:lnTo>
                    <a:pt x="14850" y="9652"/>
                  </a:lnTo>
                  <a:lnTo>
                    <a:pt x="12902" y="12247"/>
                  </a:lnTo>
                  <a:lnTo>
                    <a:pt x="12357" y="14417"/>
                  </a:lnTo>
                  <a:moveTo>
                    <a:pt x="7191" y="15952"/>
                  </a:moveTo>
                  <a:lnTo>
                    <a:pt x="14512" y="15952"/>
                  </a:lnTo>
                  <a:lnTo>
                    <a:pt x="14512" y="17064"/>
                  </a:lnTo>
                  <a:lnTo>
                    <a:pt x="7191" y="17047"/>
                  </a:lnTo>
                  <a:lnTo>
                    <a:pt x="7191" y="18123"/>
                  </a:lnTo>
                  <a:lnTo>
                    <a:pt x="14512" y="18158"/>
                  </a:lnTo>
                  <a:lnTo>
                    <a:pt x="14538" y="19182"/>
                  </a:lnTo>
                  <a:lnTo>
                    <a:pt x="7217" y="19182"/>
                  </a:lnTo>
                </a:path>
              </a:pathLst>
            </a:custGeom>
            <a:solidFill>
              <a:srgbClr val="FFFFCC"/>
            </a:solidFill>
            <a:ln w="5715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16" name="标题 1"/>
            <p:cNvSpPr txBox="1">
              <a:spLocks/>
            </p:cNvSpPr>
            <p:nvPr/>
          </p:nvSpPr>
          <p:spPr>
            <a:xfrm>
              <a:off x="1044335" y="692185"/>
              <a:ext cx="7785983" cy="799020"/>
            </a:xfrm>
            <a:prstGeom prst="rect">
              <a:avLst/>
            </a:prstGeom>
          </p:spPr>
          <p:txBody>
            <a:bodyPr/>
            <a:lstStyle/>
            <a:p>
              <a:pPr fontAlgn="auto">
                <a:spcAft>
                  <a:spcPts val="0"/>
                </a:spcAft>
                <a:defRPr/>
              </a:pPr>
              <a:r>
                <a:rPr lang="zh-CN" altLang="en-US" sz="4000" dirty="0">
                  <a:solidFill>
                    <a:schemeClr val="bg1">
                      <a:lumMod val="65000"/>
                    </a:schemeClr>
                  </a:solidFill>
                  <a:latin typeface="黑体" pitchFamily="2" charset="-122"/>
                  <a:ea typeface="黑体" pitchFamily="2" charset="-122"/>
                  <a:cs typeface="+mj-cs"/>
                </a:rPr>
                <a:t>练习</a:t>
              </a:r>
            </a:p>
          </p:txBody>
        </p:sp>
      </p:grpSp>
      <p:sp>
        <p:nvSpPr>
          <p:cNvPr id="32" name="TextBox 31"/>
          <p:cNvSpPr txBox="1"/>
          <p:nvPr/>
        </p:nvSpPr>
        <p:spPr>
          <a:xfrm>
            <a:off x="723900" y="2603500"/>
            <a:ext cx="4784725" cy="396875"/>
          </a:xfrm>
          <a:prstGeom prst="rect">
            <a:avLst/>
          </a:prstGeom>
          <a:noFill/>
          <a:ln>
            <a:noFill/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en-US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1. </a:t>
            </a:r>
            <a:r>
              <a:rPr lang="zh-CN" altLang="en-US" sz="2000" u="sng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         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你来</a:t>
            </a:r>
            <a:r>
              <a:rPr lang="zh-CN" altLang="en-US" sz="2000" dirty="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rPr>
              <a:t>我家玩儿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。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7059613" y="1946275"/>
            <a:ext cx="441325" cy="400050"/>
          </a:xfrm>
          <a:prstGeom prst="rect">
            <a:avLst/>
          </a:prstGeom>
          <a:noFill/>
          <a:ln>
            <a:noFill/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2000" dirty="0">
                <a:solidFill>
                  <a:schemeClr val="bg1"/>
                </a:solidFill>
                <a:latin typeface="华文细黑"/>
                <a:ea typeface="华文细黑"/>
                <a:cs typeface="华文细黑"/>
              </a:rPr>
              <a:t>刚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7856538" y="1951038"/>
            <a:ext cx="696912" cy="400050"/>
          </a:xfrm>
          <a:prstGeom prst="rect">
            <a:avLst/>
          </a:prstGeom>
          <a:noFill/>
          <a:ln>
            <a:noFill/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2000" dirty="0">
                <a:solidFill>
                  <a:schemeClr val="bg1"/>
                </a:solidFill>
                <a:latin typeface="华文细黑"/>
                <a:ea typeface="华文细黑"/>
                <a:cs typeface="华文细黑"/>
              </a:rPr>
              <a:t>刚才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720725" y="3233738"/>
            <a:ext cx="5110163" cy="396875"/>
          </a:xfrm>
          <a:prstGeom prst="rect">
            <a:avLst/>
          </a:prstGeom>
          <a:noFill/>
          <a:ln>
            <a:noFill/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zh-CN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2</a:t>
            </a:r>
            <a:r>
              <a:rPr lang="en-US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. 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你们认识多</a:t>
            </a:r>
            <a:r>
              <a:rPr lang="zh-CN" altLang="en-US" sz="2000" u="sng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         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了</a:t>
            </a:r>
            <a:r>
              <a:rPr lang="zh-CN" altLang="en-US" sz="2000" dirty="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rPr>
              <a:t>？</a:t>
            </a:r>
            <a:r>
              <a:rPr lang="zh-CN" altLang="en-US" dirty="0">
                <a:solidFill>
                  <a:schemeClr val="tx1"/>
                </a:solidFill>
                <a:latin typeface="Arial" charset="0"/>
              </a:rPr>
              <a:t> 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720725" y="3862388"/>
            <a:ext cx="5365750" cy="396875"/>
          </a:xfrm>
          <a:prstGeom prst="rect">
            <a:avLst/>
          </a:prstGeom>
          <a:noFill/>
          <a:ln>
            <a:noFill/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zh-CN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3</a:t>
            </a:r>
            <a:r>
              <a:rPr lang="en-US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. 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下个月我就要</a:t>
            </a:r>
            <a:r>
              <a:rPr lang="zh-CN" altLang="en-US" sz="2000" u="sng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        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了。</a:t>
            </a:r>
          </a:p>
        </p:txBody>
      </p:sp>
      <p:sp>
        <p:nvSpPr>
          <p:cNvPr id="7177" name="Text Box 46"/>
          <p:cNvSpPr txBox="1">
            <a:spLocks noChangeArrowheads="1"/>
          </p:cNvSpPr>
          <p:nvPr/>
        </p:nvSpPr>
        <p:spPr bwMode="auto">
          <a:xfrm>
            <a:off x="0" y="1628775"/>
            <a:ext cx="91440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zh-CN" altLang="en-US" sz="2000">
                <a:latin typeface="华文楷体" pitchFamily="2" charset="-122"/>
                <a:ea typeface="华文楷体" pitchFamily="2" charset="-122"/>
              </a:rPr>
              <a:t>欢迎     兴趣     结婚    久  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14375" y="4500563"/>
            <a:ext cx="6500813" cy="400050"/>
          </a:xfrm>
          <a:prstGeom prst="rect">
            <a:avLst/>
          </a:prstGeom>
          <a:noFill/>
          <a:ln>
            <a:noFill/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en-US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4. 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我想请你去听音乐会，不知道你对音乐有没有</a:t>
            </a:r>
            <a:r>
              <a:rPr lang="zh-CN" altLang="en-US" sz="2000" u="sng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         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？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2"/>
          <p:cNvGrpSpPr>
            <a:grpSpLocks/>
          </p:cNvGrpSpPr>
          <p:nvPr/>
        </p:nvGrpSpPr>
        <p:grpSpPr bwMode="auto">
          <a:xfrm>
            <a:off x="285750" y="227013"/>
            <a:ext cx="8701088" cy="1108075"/>
            <a:chOff x="285720" y="227651"/>
            <a:chExt cx="8701110" cy="1106845"/>
          </a:xfrm>
        </p:grpSpPr>
        <p:sp>
          <p:nvSpPr>
            <p:cNvPr id="8202" name="标题 1"/>
            <p:cNvSpPr txBox="1">
              <a:spLocks/>
            </p:cNvSpPr>
            <p:nvPr/>
          </p:nvSpPr>
          <p:spPr bwMode="auto">
            <a:xfrm>
              <a:off x="914372" y="535284"/>
              <a:ext cx="8072458" cy="799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r>
                <a:rPr lang="zh-CN" altLang="en-US" sz="4000">
                  <a:solidFill>
                    <a:srgbClr val="A6A6A6"/>
                  </a:solidFill>
                  <a:latin typeface="黑体" pitchFamily="2" charset="-122"/>
                  <a:ea typeface="黑体" pitchFamily="2" charset="-122"/>
                </a:rPr>
                <a:t>课文</a:t>
              </a:r>
            </a:p>
          </p:txBody>
        </p:sp>
        <p:sp>
          <p:nvSpPr>
            <p:cNvPr id="8203" name="Litebulb"/>
            <p:cNvSpPr>
              <a:spLocks noEditPoints="1" noChangeArrowheads="1"/>
            </p:cNvSpPr>
            <p:nvPr/>
          </p:nvSpPr>
          <p:spPr bwMode="auto">
            <a:xfrm>
              <a:off x="285720" y="227651"/>
              <a:ext cx="609593" cy="915333"/>
            </a:xfrm>
            <a:custGeom>
              <a:avLst/>
              <a:gdLst>
                <a:gd name="T0" fmla="*/ 2147483647 w 21600"/>
                <a:gd name="T1" fmla="*/ 0 h 21600"/>
                <a:gd name="T2" fmla="*/ 2147483647 w 21600"/>
                <a:gd name="T3" fmla="*/ 2147483647 h 21600"/>
                <a:gd name="T4" fmla="*/ 0 w 21600"/>
                <a:gd name="T5" fmla="*/ 2147483647 h 21600"/>
                <a:gd name="T6" fmla="*/ 2147483647 w 21600"/>
                <a:gd name="T7" fmla="*/ 2147483647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3556 w 21600"/>
                <a:gd name="T13" fmla="*/ 2188 h 21600"/>
                <a:gd name="T14" fmla="*/ 18277 w 21600"/>
                <a:gd name="T15" fmla="*/ 928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 extrusionOk="0">
                  <a:moveTo>
                    <a:pt x="10825" y="21723"/>
                  </a:moveTo>
                  <a:lnTo>
                    <a:pt x="11215" y="21723"/>
                  </a:lnTo>
                  <a:lnTo>
                    <a:pt x="11552" y="21688"/>
                  </a:lnTo>
                  <a:lnTo>
                    <a:pt x="11916" y="21617"/>
                  </a:lnTo>
                  <a:lnTo>
                    <a:pt x="12253" y="21547"/>
                  </a:lnTo>
                  <a:lnTo>
                    <a:pt x="12617" y="21441"/>
                  </a:lnTo>
                  <a:lnTo>
                    <a:pt x="12902" y="21317"/>
                  </a:lnTo>
                  <a:lnTo>
                    <a:pt x="13162" y="21176"/>
                  </a:lnTo>
                  <a:lnTo>
                    <a:pt x="13396" y="21000"/>
                  </a:lnTo>
                  <a:lnTo>
                    <a:pt x="13655" y="20841"/>
                  </a:lnTo>
                  <a:lnTo>
                    <a:pt x="13863" y="20629"/>
                  </a:lnTo>
                  <a:lnTo>
                    <a:pt x="14045" y="20435"/>
                  </a:lnTo>
                  <a:lnTo>
                    <a:pt x="14200" y="20223"/>
                  </a:lnTo>
                  <a:lnTo>
                    <a:pt x="14356" y="19994"/>
                  </a:lnTo>
                  <a:lnTo>
                    <a:pt x="14460" y="19747"/>
                  </a:lnTo>
                  <a:lnTo>
                    <a:pt x="14512" y="19482"/>
                  </a:lnTo>
                  <a:lnTo>
                    <a:pt x="14512" y="19235"/>
                  </a:lnTo>
                  <a:lnTo>
                    <a:pt x="14512" y="19147"/>
                  </a:lnTo>
                  <a:lnTo>
                    <a:pt x="14512" y="18900"/>
                  </a:lnTo>
                  <a:lnTo>
                    <a:pt x="14512" y="18529"/>
                  </a:lnTo>
                  <a:lnTo>
                    <a:pt x="14512" y="18052"/>
                  </a:lnTo>
                  <a:lnTo>
                    <a:pt x="14512" y="17505"/>
                  </a:lnTo>
                  <a:lnTo>
                    <a:pt x="14512" y="16976"/>
                  </a:lnTo>
                  <a:lnTo>
                    <a:pt x="14512" y="16464"/>
                  </a:lnTo>
                  <a:lnTo>
                    <a:pt x="14512" y="15952"/>
                  </a:lnTo>
                  <a:lnTo>
                    <a:pt x="14512" y="15758"/>
                  </a:lnTo>
                  <a:lnTo>
                    <a:pt x="14616" y="15547"/>
                  </a:lnTo>
                  <a:lnTo>
                    <a:pt x="14694" y="15352"/>
                  </a:lnTo>
                  <a:lnTo>
                    <a:pt x="14798" y="15141"/>
                  </a:lnTo>
                  <a:lnTo>
                    <a:pt x="15161" y="14735"/>
                  </a:lnTo>
                  <a:lnTo>
                    <a:pt x="15602" y="14329"/>
                  </a:lnTo>
                  <a:lnTo>
                    <a:pt x="16745" y="13552"/>
                  </a:lnTo>
                  <a:lnTo>
                    <a:pt x="18043" y="12670"/>
                  </a:lnTo>
                  <a:lnTo>
                    <a:pt x="18744" y="12194"/>
                  </a:lnTo>
                  <a:lnTo>
                    <a:pt x="19341" y="11647"/>
                  </a:lnTo>
                  <a:lnTo>
                    <a:pt x="19938" y="11099"/>
                  </a:lnTo>
                  <a:lnTo>
                    <a:pt x="20483" y="10464"/>
                  </a:lnTo>
                  <a:lnTo>
                    <a:pt x="20743" y="10164"/>
                  </a:lnTo>
                  <a:lnTo>
                    <a:pt x="20950" y="9794"/>
                  </a:lnTo>
                  <a:lnTo>
                    <a:pt x="21132" y="9441"/>
                  </a:lnTo>
                  <a:lnTo>
                    <a:pt x="21288" y="9035"/>
                  </a:lnTo>
                  <a:lnTo>
                    <a:pt x="21444" y="8664"/>
                  </a:lnTo>
                  <a:lnTo>
                    <a:pt x="21548" y="8223"/>
                  </a:lnTo>
                  <a:lnTo>
                    <a:pt x="21600" y="7782"/>
                  </a:lnTo>
                  <a:lnTo>
                    <a:pt x="21600" y="7341"/>
                  </a:lnTo>
                  <a:lnTo>
                    <a:pt x="21600" y="6935"/>
                  </a:lnTo>
                  <a:lnTo>
                    <a:pt x="21548" y="6564"/>
                  </a:lnTo>
                  <a:lnTo>
                    <a:pt x="21496" y="6229"/>
                  </a:lnTo>
                  <a:lnTo>
                    <a:pt x="21392" y="5858"/>
                  </a:lnTo>
                  <a:lnTo>
                    <a:pt x="21288" y="5523"/>
                  </a:lnTo>
                  <a:lnTo>
                    <a:pt x="21132" y="5135"/>
                  </a:lnTo>
                  <a:lnTo>
                    <a:pt x="20950" y="4800"/>
                  </a:lnTo>
                  <a:lnTo>
                    <a:pt x="20743" y="4464"/>
                  </a:lnTo>
                  <a:lnTo>
                    <a:pt x="20535" y="4164"/>
                  </a:lnTo>
                  <a:lnTo>
                    <a:pt x="20301" y="3847"/>
                  </a:lnTo>
                  <a:lnTo>
                    <a:pt x="20042" y="3547"/>
                  </a:lnTo>
                  <a:lnTo>
                    <a:pt x="19782" y="3247"/>
                  </a:lnTo>
                  <a:lnTo>
                    <a:pt x="19133" y="2664"/>
                  </a:lnTo>
                  <a:lnTo>
                    <a:pt x="18458" y="2152"/>
                  </a:lnTo>
                  <a:lnTo>
                    <a:pt x="17705" y="1694"/>
                  </a:lnTo>
                  <a:lnTo>
                    <a:pt x="16849" y="1252"/>
                  </a:lnTo>
                  <a:lnTo>
                    <a:pt x="16407" y="1076"/>
                  </a:lnTo>
                  <a:lnTo>
                    <a:pt x="15940" y="900"/>
                  </a:lnTo>
                  <a:lnTo>
                    <a:pt x="15499" y="741"/>
                  </a:lnTo>
                  <a:lnTo>
                    <a:pt x="15057" y="600"/>
                  </a:lnTo>
                  <a:lnTo>
                    <a:pt x="14564" y="458"/>
                  </a:lnTo>
                  <a:lnTo>
                    <a:pt x="14045" y="335"/>
                  </a:lnTo>
                  <a:lnTo>
                    <a:pt x="13500" y="229"/>
                  </a:lnTo>
                  <a:lnTo>
                    <a:pt x="13006" y="158"/>
                  </a:lnTo>
                  <a:lnTo>
                    <a:pt x="12461" y="88"/>
                  </a:lnTo>
                  <a:lnTo>
                    <a:pt x="11968" y="52"/>
                  </a:lnTo>
                  <a:lnTo>
                    <a:pt x="11423" y="17"/>
                  </a:lnTo>
                  <a:lnTo>
                    <a:pt x="10825" y="17"/>
                  </a:lnTo>
                  <a:lnTo>
                    <a:pt x="10254" y="17"/>
                  </a:lnTo>
                  <a:lnTo>
                    <a:pt x="9709" y="52"/>
                  </a:lnTo>
                  <a:lnTo>
                    <a:pt x="9216" y="88"/>
                  </a:lnTo>
                  <a:lnTo>
                    <a:pt x="8671" y="158"/>
                  </a:lnTo>
                  <a:lnTo>
                    <a:pt x="8177" y="229"/>
                  </a:lnTo>
                  <a:lnTo>
                    <a:pt x="7632" y="335"/>
                  </a:lnTo>
                  <a:lnTo>
                    <a:pt x="7113" y="458"/>
                  </a:lnTo>
                  <a:lnTo>
                    <a:pt x="6620" y="600"/>
                  </a:lnTo>
                  <a:lnTo>
                    <a:pt x="6178" y="741"/>
                  </a:lnTo>
                  <a:lnTo>
                    <a:pt x="5737" y="900"/>
                  </a:lnTo>
                  <a:lnTo>
                    <a:pt x="5270" y="1076"/>
                  </a:lnTo>
                  <a:lnTo>
                    <a:pt x="4828" y="1252"/>
                  </a:lnTo>
                  <a:lnTo>
                    <a:pt x="3972" y="1694"/>
                  </a:lnTo>
                  <a:lnTo>
                    <a:pt x="3219" y="2152"/>
                  </a:lnTo>
                  <a:lnTo>
                    <a:pt x="2544" y="2664"/>
                  </a:lnTo>
                  <a:lnTo>
                    <a:pt x="1895" y="3247"/>
                  </a:lnTo>
                  <a:lnTo>
                    <a:pt x="1635" y="3547"/>
                  </a:lnTo>
                  <a:lnTo>
                    <a:pt x="1375" y="3847"/>
                  </a:lnTo>
                  <a:lnTo>
                    <a:pt x="1142" y="4164"/>
                  </a:lnTo>
                  <a:lnTo>
                    <a:pt x="934" y="4464"/>
                  </a:lnTo>
                  <a:lnTo>
                    <a:pt x="726" y="4800"/>
                  </a:lnTo>
                  <a:lnTo>
                    <a:pt x="545" y="5135"/>
                  </a:lnTo>
                  <a:lnTo>
                    <a:pt x="389" y="5523"/>
                  </a:lnTo>
                  <a:lnTo>
                    <a:pt x="285" y="5858"/>
                  </a:lnTo>
                  <a:lnTo>
                    <a:pt x="181" y="6229"/>
                  </a:lnTo>
                  <a:lnTo>
                    <a:pt x="129" y="6564"/>
                  </a:lnTo>
                  <a:lnTo>
                    <a:pt x="77" y="6935"/>
                  </a:lnTo>
                  <a:lnTo>
                    <a:pt x="77" y="7341"/>
                  </a:lnTo>
                  <a:lnTo>
                    <a:pt x="77" y="7782"/>
                  </a:lnTo>
                  <a:lnTo>
                    <a:pt x="129" y="8223"/>
                  </a:lnTo>
                  <a:lnTo>
                    <a:pt x="233" y="8664"/>
                  </a:lnTo>
                  <a:lnTo>
                    <a:pt x="389" y="9035"/>
                  </a:lnTo>
                  <a:lnTo>
                    <a:pt x="545" y="9441"/>
                  </a:lnTo>
                  <a:lnTo>
                    <a:pt x="726" y="9794"/>
                  </a:lnTo>
                  <a:lnTo>
                    <a:pt x="934" y="10164"/>
                  </a:lnTo>
                  <a:lnTo>
                    <a:pt x="1194" y="10464"/>
                  </a:lnTo>
                  <a:lnTo>
                    <a:pt x="1739" y="11099"/>
                  </a:lnTo>
                  <a:lnTo>
                    <a:pt x="2336" y="11647"/>
                  </a:lnTo>
                  <a:lnTo>
                    <a:pt x="2933" y="12194"/>
                  </a:lnTo>
                  <a:lnTo>
                    <a:pt x="3634" y="12670"/>
                  </a:lnTo>
                  <a:lnTo>
                    <a:pt x="4932" y="13552"/>
                  </a:lnTo>
                  <a:lnTo>
                    <a:pt x="6075" y="14329"/>
                  </a:lnTo>
                  <a:lnTo>
                    <a:pt x="6516" y="14735"/>
                  </a:lnTo>
                  <a:lnTo>
                    <a:pt x="6879" y="15141"/>
                  </a:lnTo>
                  <a:lnTo>
                    <a:pt x="6983" y="15352"/>
                  </a:lnTo>
                  <a:lnTo>
                    <a:pt x="7061" y="15547"/>
                  </a:lnTo>
                  <a:lnTo>
                    <a:pt x="7165" y="15758"/>
                  </a:lnTo>
                  <a:lnTo>
                    <a:pt x="7165" y="15952"/>
                  </a:lnTo>
                  <a:lnTo>
                    <a:pt x="7165" y="16464"/>
                  </a:lnTo>
                  <a:lnTo>
                    <a:pt x="7165" y="16976"/>
                  </a:lnTo>
                  <a:lnTo>
                    <a:pt x="7165" y="17505"/>
                  </a:lnTo>
                  <a:lnTo>
                    <a:pt x="7165" y="18052"/>
                  </a:lnTo>
                  <a:lnTo>
                    <a:pt x="7165" y="18529"/>
                  </a:lnTo>
                  <a:lnTo>
                    <a:pt x="7165" y="18900"/>
                  </a:lnTo>
                  <a:lnTo>
                    <a:pt x="7165" y="19147"/>
                  </a:lnTo>
                  <a:lnTo>
                    <a:pt x="7165" y="19235"/>
                  </a:lnTo>
                  <a:lnTo>
                    <a:pt x="7165" y="19482"/>
                  </a:lnTo>
                  <a:lnTo>
                    <a:pt x="7217" y="19747"/>
                  </a:lnTo>
                  <a:lnTo>
                    <a:pt x="7321" y="19994"/>
                  </a:lnTo>
                  <a:lnTo>
                    <a:pt x="7476" y="20223"/>
                  </a:lnTo>
                  <a:lnTo>
                    <a:pt x="7632" y="20435"/>
                  </a:lnTo>
                  <a:lnTo>
                    <a:pt x="7814" y="20629"/>
                  </a:lnTo>
                  <a:lnTo>
                    <a:pt x="8022" y="20841"/>
                  </a:lnTo>
                  <a:lnTo>
                    <a:pt x="8281" y="21000"/>
                  </a:lnTo>
                  <a:lnTo>
                    <a:pt x="8515" y="21176"/>
                  </a:lnTo>
                  <a:lnTo>
                    <a:pt x="8775" y="21317"/>
                  </a:lnTo>
                  <a:lnTo>
                    <a:pt x="9060" y="21441"/>
                  </a:lnTo>
                  <a:lnTo>
                    <a:pt x="9424" y="21547"/>
                  </a:lnTo>
                  <a:lnTo>
                    <a:pt x="9761" y="21617"/>
                  </a:lnTo>
                  <a:lnTo>
                    <a:pt x="10125" y="21688"/>
                  </a:lnTo>
                  <a:lnTo>
                    <a:pt x="10462" y="21723"/>
                  </a:lnTo>
                  <a:lnTo>
                    <a:pt x="10825" y="21723"/>
                  </a:lnTo>
                  <a:close/>
                </a:path>
                <a:path w="21600" h="21600" extrusionOk="0">
                  <a:moveTo>
                    <a:pt x="9242" y="14417"/>
                  </a:moveTo>
                  <a:lnTo>
                    <a:pt x="8541" y="12035"/>
                  </a:lnTo>
                  <a:lnTo>
                    <a:pt x="7295" y="10129"/>
                  </a:lnTo>
                  <a:lnTo>
                    <a:pt x="6905" y="9652"/>
                  </a:lnTo>
                  <a:lnTo>
                    <a:pt x="8541" y="10182"/>
                  </a:lnTo>
                  <a:lnTo>
                    <a:pt x="9787" y="9547"/>
                  </a:lnTo>
                  <a:lnTo>
                    <a:pt x="11189" y="10129"/>
                  </a:lnTo>
                  <a:lnTo>
                    <a:pt x="12279" y="9547"/>
                  </a:lnTo>
                  <a:lnTo>
                    <a:pt x="13370" y="10076"/>
                  </a:lnTo>
                  <a:lnTo>
                    <a:pt x="14850" y="9652"/>
                  </a:lnTo>
                  <a:lnTo>
                    <a:pt x="12902" y="12247"/>
                  </a:lnTo>
                  <a:lnTo>
                    <a:pt x="12357" y="14417"/>
                  </a:lnTo>
                  <a:moveTo>
                    <a:pt x="7191" y="15952"/>
                  </a:moveTo>
                  <a:lnTo>
                    <a:pt x="14512" y="15952"/>
                  </a:lnTo>
                  <a:lnTo>
                    <a:pt x="14512" y="17064"/>
                  </a:lnTo>
                  <a:lnTo>
                    <a:pt x="7191" y="17047"/>
                  </a:lnTo>
                  <a:lnTo>
                    <a:pt x="7191" y="18123"/>
                  </a:lnTo>
                  <a:lnTo>
                    <a:pt x="14512" y="18158"/>
                  </a:lnTo>
                  <a:lnTo>
                    <a:pt x="14538" y="19182"/>
                  </a:lnTo>
                  <a:lnTo>
                    <a:pt x="7217" y="19182"/>
                  </a:lnTo>
                </a:path>
              </a:pathLst>
            </a:custGeom>
            <a:solidFill>
              <a:srgbClr val="FFFFCC"/>
            </a:solidFill>
            <a:ln w="5715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sp>
        <p:nvSpPr>
          <p:cNvPr id="8195" name="Rectangle 1"/>
          <p:cNvSpPr>
            <a:spLocks noChangeArrowheads="1"/>
          </p:cNvSpPr>
          <p:nvPr/>
        </p:nvSpPr>
        <p:spPr bwMode="auto">
          <a:xfrm>
            <a:off x="0" y="1330325"/>
            <a:ext cx="91440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在休息室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38200" y="2057400"/>
            <a:ext cx="4287838" cy="400050"/>
          </a:xfrm>
          <a:prstGeom prst="rect">
            <a:avLst/>
          </a:prstGeom>
          <a:noFill/>
          <a:effectLst>
            <a:outerShdw blurRad="40000" dist="20000" dir="5400000" rotWithShape="0">
              <a:schemeClr val="bg1">
                <a:alpha val="3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同事：周末你跟小丽去哪儿玩儿了？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50900" y="3429000"/>
            <a:ext cx="2749550" cy="400050"/>
          </a:xfrm>
          <a:prstGeom prst="rect">
            <a:avLst/>
          </a:prstGeom>
          <a:noFill/>
          <a:effectLst>
            <a:outerShdw blurRad="40000" dist="20000" dir="5400000" rotWithShape="0">
              <a:schemeClr val="bg1">
                <a:alpha val="3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同事：你们唱了多久？</a:t>
            </a:r>
            <a:endParaRPr lang="en-US" altLang="zh-CN" sz="2000" dirty="0">
              <a:solidFill>
                <a:srgbClr val="000000"/>
              </a:solidFill>
              <a:latin typeface="Arial" charset="0"/>
              <a:ea typeface="华文细黑" pitchFamily="2" charset="-122"/>
            </a:endParaRPr>
          </a:p>
        </p:txBody>
      </p:sp>
      <p:sp>
        <p:nvSpPr>
          <p:cNvPr id="18" name="TextBox 17"/>
          <p:cNvSpPr txBox="1">
            <a:spLocks noChangeArrowheads="1"/>
          </p:cNvSpPr>
          <p:nvPr/>
        </p:nvSpPr>
        <p:spPr bwMode="auto">
          <a:xfrm>
            <a:off x="850900" y="4114800"/>
            <a:ext cx="6083300" cy="400050"/>
          </a:xfrm>
          <a:prstGeom prst="rect">
            <a:avLst/>
          </a:prstGeom>
          <a:noFill/>
          <a:ln w="9525" algn="ctr">
            <a:solidFill>
              <a:srgbClr val="BE4B48"/>
            </a:solidFill>
            <a:miter lim="800000"/>
            <a:headEnd/>
            <a:tailEnd/>
          </a:ln>
          <a:effectLst>
            <a:outerShdw dist="20000" dir="5400000" rotWithShape="0">
              <a:schemeClr val="bg1">
                <a:alpha val="37999"/>
              </a:schemeClr>
            </a:outerShdw>
          </a:effectLst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小刚：我们唱了两个小时歌，晚上还去听音乐会了。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850900" y="2743200"/>
            <a:ext cx="2749550" cy="400050"/>
          </a:xfrm>
          <a:prstGeom prst="rect">
            <a:avLst/>
          </a:prstGeom>
          <a:noFill/>
          <a:effectLst>
            <a:outerShdw blurRad="40000" dist="20000" dir="5400000" rotWithShape="0">
              <a:schemeClr val="bg1">
                <a:alpha val="38000"/>
              </a:scheme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小刚：我们去唱歌了。</a:t>
            </a:r>
            <a:endParaRPr lang="en-US" altLang="zh-CN" sz="2000" dirty="0">
              <a:solidFill>
                <a:srgbClr val="000000"/>
              </a:solidFill>
              <a:latin typeface="Arial" charset="0"/>
              <a:ea typeface="华文细黑" pitchFamily="2" charset="-122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857250" y="4765675"/>
            <a:ext cx="3775075" cy="400050"/>
          </a:xfrm>
          <a:prstGeom prst="rect">
            <a:avLst/>
          </a:prstGeom>
          <a:noFill/>
          <a:effectLst>
            <a:outerShdw blurRad="40000" dist="20000" dir="5400000" rotWithShape="0">
              <a:schemeClr val="bg1">
                <a:alpha val="3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同事：你们都对音乐感兴趣吗</a:t>
            </a:r>
            <a:r>
              <a:rPr lang="zh-CN" altLang="en-US" sz="2000" dirty="0">
                <a:solidFill>
                  <a:srgbClr val="000000"/>
                </a:solidFill>
                <a:latin typeface="Arial" charset="0"/>
                <a:ea typeface="华文细黑" pitchFamily="2" charset="-122"/>
              </a:rPr>
              <a:t>？</a:t>
            </a:r>
            <a:endParaRPr lang="en-US" altLang="zh-CN" sz="2000" dirty="0">
              <a:solidFill>
                <a:srgbClr val="000000"/>
              </a:solidFill>
              <a:latin typeface="Arial" charset="0"/>
              <a:ea typeface="华文细黑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857250" y="5451475"/>
            <a:ext cx="5057775" cy="400050"/>
          </a:xfrm>
          <a:prstGeom prst="rect">
            <a:avLst/>
          </a:prstGeom>
          <a:noFill/>
          <a:ln w="9525" algn="ctr">
            <a:solidFill>
              <a:srgbClr val="BE4B48"/>
            </a:solidFill>
            <a:miter lim="800000"/>
            <a:headEnd/>
            <a:tailEnd/>
          </a:ln>
          <a:effectLst>
            <a:outerShdw dist="20000" dir="5400000" rotWithShape="0">
              <a:schemeClr val="bg1">
                <a:alpha val="37999"/>
              </a:schemeClr>
            </a:outerShdw>
          </a:effectLst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小刚：她对音乐感兴趣，我对她更感兴趣。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2"/>
          <p:cNvGrpSpPr>
            <a:grpSpLocks/>
          </p:cNvGrpSpPr>
          <p:nvPr/>
        </p:nvGrpSpPr>
        <p:grpSpPr bwMode="auto">
          <a:xfrm>
            <a:off x="285750" y="227013"/>
            <a:ext cx="8701088" cy="1108075"/>
            <a:chOff x="285720" y="227651"/>
            <a:chExt cx="8701110" cy="1106845"/>
          </a:xfrm>
        </p:grpSpPr>
        <p:sp>
          <p:nvSpPr>
            <p:cNvPr id="9226" name="标题 1"/>
            <p:cNvSpPr txBox="1">
              <a:spLocks/>
            </p:cNvSpPr>
            <p:nvPr/>
          </p:nvSpPr>
          <p:spPr bwMode="auto">
            <a:xfrm>
              <a:off x="914372" y="535284"/>
              <a:ext cx="8072458" cy="799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r>
                <a:rPr lang="zh-CN" altLang="en-US" sz="4000">
                  <a:solidFill>
                    <a:srgbClr val="A6A6A6"/>
                  </a:solidFill>
                  <a:latin typeface="黑体" pitchFamily="2" charset="-122"/>
                  <a:ea typeface="黑体" pitchFamily="2" charset="-122"/>
                </a:rPr>
                <a:t>课文</a:t>
              </a:r>
            </a:p>
          </p:txBody>
        </p:sp>
        <p:sp>
          <p:nvSpPr>
            <p:cNvPr id="9227" name="Litebulb"/>
            <p:cNvSpPr>
              <a:spLocks noEditPoints="1" noChangeArrowheads="1"/>
            </p:cNvSpPr>
            <p:nvPr/>
          </p:nvSpPr>
          <p:spPr bwMode="auto">
            <a:xfrm>
              <a:off x="285720" y="227651"/>
              <a:ext cx="609593" cy="915333"/>
            </a:xfrm>
            <a:custGeom>
              <a:avLst/>
              <a:gdLst>
                <a:gd name="T0" fmla="*/ 2147483647 w 21600"/>
                <a:gd name="T1" fmla="*/ 0 h 21600"/>
                <a:gd name="T2" fmla="*/ 2147483647 w 21600"/>
                <a:gd name="T3" fmla="*/ 2147483647 h 21600"/>
                <a:gd name="T4" fmla="*/ 0 w 21600"/>
                <a:gd name="T5" fmla="*/ 2147483647 h 21600"/>
                <a:gd name="T6" fmla="*/ 2147483647 w 21600"/>
                <a:gd name="T7" fmla="*/ 2147483647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3556 w 21600"/>
                <a:gd name="T13" fmla="*/ 2188 h 21600"/>
                <a:gd name="T14" fmla="*/ 18277 w 21600"/>
                <a:gd name="T15" fmla="*/ 928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 extrusionOk="0">
                  <a:moveTo>
                    <a:pt x="10825" y="21723"/>
                  </a:moveTo>
                  <a:lnTo>
                    <a:pt x="11215" y="21723"/>
                  </a:lnTo>
                  <a:lnTo>
                    <a:pt x="11552" y="21688"/>
                  </a:lnTo>
                  <a:lnTo>
                    <a:pt x="11916" y="21617"/>
                  </a:lnTo>
                  <a:lnTo>
                    <a:pt x="12253" y="21547"/>
                  </a:lnTo>
                  <a:lnTo>
                    <a:pt x="12617" y="21441"/>
                  </a:lnTo>
                  <a:lnTo>
                    <a:pt x="12902" y="21317"/>
                  </a:lnTo>
                  <a:lnTo>
                    <a:pt x="13162" y="21176"/>
                  </a:lnTo>
                  <a:lnTo>
                    <a:pt x="13396" y="21000"/>
                  </a:lnTo>
                  <a:lnTo>
                    <a:pt x="13655" y="20841"/>
                  </a:lnTo>
                  <a:lnTo>
                    <a:pt x="13863" y="20629"/>
                  </a:lnTo>
                  <a:lnTo>
                    <a:pt x="14045" y="20435"/>
                  </a:lnTo>
                  <a:lnTo>
                    <a:pt x="14200" y="20223"/>
                  </a:lnTo>
                  <a:lnTo>
                    <a:pt x="14356" y="19994"/>
                  </a:lnTo>
                  <a:lnTo>
                    <a:pt x="14460" y="19747"/>
                  </a:lnTo>
                  <a:lnTo>
                    <a:pt x="14512" y="19482"/>
                  </a:lnTo>
                  <a:lnTo>
                    <a:pt x="14512" y="19235"/>
                  </a:lnTo>
                  <a:lnTo>
                    <a:pt x="14512" y="19147"/>
                  </a:lnTo>
                  <a:lnTo>
                    <a:pt x="14512" y="18900"/>
                  </a:lnTo>
                  <a:lnTo>
                    <a:pt x="14512" y="18529"/>
                  </a:lnTo>
                  <a:lnTo>
                    <a:pt x="14512" y="18052"/>
                  </a:lnTo>
                  <a:lnTo>
                    <a:pt x="14512" y="17505"/>
                  </a:lnTo>
                  <a:lnTo>
                    <a:pt x="14512" y="16976"/>
                  </a:lnTo>
                  <a:lnTo>
                    <a:pt x="14512" y="16464"/>
                  </a:lnTo>
                  <a:lnTo>
                    <a:pt x="14512" y="15952"/>
                  </a:lnTo>
                  <a:lnTo>
                    <a:pt x="14512" y="15758"/>
                  </a:lnTo>
                  <a:lnTo>
                    <a:pt x="14616" y="15547"/>
                  </a:lnTo>
                  <a:lnTo>
                    <a:pt x="14694" y="15352"/>
                  </a:lnTo>
                  <a:lnTo>
                    <a:pt x="14798" y="15141"/>
                  </a:lnTo>
                  <a:lnTo>
                    <a:pt x="15161" y="14735"/>
                  </a:lnTo>
                  <a:lnTo>
                    <a:pt x="15602" y="14329"/>
                  </a:lnTo>
                  <a:lnTo>
                    <a:pt x="16745" y="13552"/>
                  </a:lnTo>
                  <a:lnTo>
                    <a:pt x="18043" y="12670"/>
                  </a:lnTo>
                  <a:lnTo>
                    <a:pt x="18744" y="12194"/>
                  </a:lnTo>
                  <a:lnTo>
                    <a:pt x="19341" y="11647"/>
                  </a:lnTo>
                  <a:lnTo>
                    <a:pt x="19938" y="11099"/>
                  </a:lnTo>
                  <a:lnTo>
                    <a:pt x="20483" y="10464"/>
                  </a:lnTo>
                  <a:lnTo>
                    <a:pt x="20743" y="10164"/>
                  </a:lnTo>
                  <a:lnTo>
                    <a:pt x="20950" y="9794"/>
                  </a:lnTo>
                  <a:lnTo>
                    <a:pt x="21132" y="9441"/>
                  </a:lnTo>
                  <a:lnTo>
                    <a:pt x="21288" y="9035"/>
                  </a:lnTo>
                  <a:lnTo>
                    <a:pt x="21444" y="8664"/>
                  </a:lnTo>
                  <a:lnTo>
                    <a:pt x="21548" y="8223"/>
                  </a:lnTo>
                  <a:lnTo>
                    <a:pt x="21600" y="7782"/>
                  </a:lnTo>
                  <a:lnTo>
                    <a:pt x="21600" y="7341"/>
                  </a:lnTo>
                  <a:lnTo>
                    <a:pt x="21600" y="6935"/>
                  </a:lnTo>
                  <a:lnTo>
                    <a:pt x="21548" y="6564"/>
                  </a:lnTo>
                  <a:lnTo>
                    <a:pt x="21496" y="6229"/>
                  </a:lnTo>
                  <a:lnTo>
                    <a:pt x="21392" y="5858"/>
                  </a:lnTo>
                  <a:lnTo>
                    <a:pt x="21288" y="5523"/>
                  </a:lnTo>
                  <a:lnTo>
                    <a:pt x="21132" y="5135"/>
                  </a:lnTo>
                  <a:lnTo>
                    <a:pt x="20950" y="4800"/>
                  </a:lnTo>
                  <a:lnTo>
                    <a:pt x="20743" y="4464"/>
                  </a:lnTo>
                  <a:lnTo>
                    <a:pt x="20535" y="4164"/>
                  </a:lnTo>
                  <a:lnTo>
                    <a:pt x="20301" y="3847"/>
                  </a:lnTo>
                  <a:lnTo>
                    <a:pt x="20042" y="3547"/>
                  </a:lnTo>
                  <a:lnTo>
                    <a:pt x="19782" y="3247"/>
                  </a:lnTo>
                  <a:lnTo>
                    <a:pt x="19133" y="2664"/>
                  </a:lnTo>
                  <a:lnTo>
                    <a:pt x="18458" y="2152"/>
                  </a:lnTo>
                  <a:lnTo>
                    <a:pt x="17705" y="1694"/>
                  </a:lnTo>
                  <a:lnTo>
                    <a:pt x="16849" y="1252"/>
                  </a:lnTo>
                  <a:lnTo>
                    <a:pt x="16407" y="1076"/>
                  </a:lnTo>
                  <a:lnTo>
                    <a:pt x="15940" y="900"/>
                  </a:lnTo>
                  <a:lnTo>
                    <a:pt x="15499" y="741"/>
                  </a:lnTo>
                  <a:lnTo>
                    <a:pt x="15057" y="600"/>
                  </a:lnTo>
                  <a:lnTo>
                    <a:pt x="14564" y="458"/>
                  </a:lnTo>
                  <a:lnTo>
                    <a:pt x="14045" y="335"/>
                  </a:lnTo>
                  <a:lnTo>
                    <a:pt x="13500" y="229"/>
                  </a:lnTo>
                  <a:lnTo>
                    <a:pt x="13006" y="158"/>
                  </a:lnTo>
                  <a:lnTo>
                    <a:pt x="12461" y="88"/>
                  </a:lnTo>
                  <a:lnTo>
                    <a:pt x="11968" y="52"/>
                  </a:lnTo>
                  <a:lnTo>
                    <a:pt x="11423" y="17"/>
                  </a:lnTo>
                  <a:lnTo>
                    <a:pt x="10825" y="17"/>
                  </a:lnTo>
                  <a:lnTo>
                    <a:pt x="10254" y="17"/>
                  </a:lnTo>
                  <a:lnTo>
                    <a:pt x="9709" y="52"/>
                  </a:lnTo>
                  <a:lnTo>
                    <a:pt x="9216" y="88"/>
                  </a:lnTo>
                  <a:lnTo>
                    <a:pt x="8671" y="158"/>
                  </a:lnTo>
                  <a:lnTo>
                    <a:pt x="8177" y="229"/>
                  </a:lnTo>
                  <a:lnTo>
                    <a:pt x="7632" y="335"/>
                  </a:lnTo>
                  <a:lnTo>
                    <a:pt x="7113" y="458"/>
                  </a:lnTo>
                  <a:lnTo>
                    <a:pt x="6620" y="600"/>
                  </a:lnTo>
                  <a:lnTo>
                    <a:pt x="6178" y="741"/>
                  </a:lnTo>
                  <a:lnTo>
                    <a:pt x="5737" y="900"/>
                  </a:lnTo>
                  <a:lnTo>
                    <a:pt x="5270" y="1076"/>
                  </a:lnTo>
                  <a:lnTo>
                    <a:pt x="4828" y="1252"/>
                  </a:lnTo>
                  <a:lnTo>
                    <a:pt x="3972" y="1694"/>
                  </a:lnTo>
                  <a:lnTo>
                    <a:pt x="3219" y="2152"/>
                  </a:lnTo>
                  <a:lnTo>
                    <a:pt x="2544" y="2664"/>
                  </a:lnTo>
                  <a:lnTo>
                    <a:pt x="1895" y="3247"/>
                  </a:lnTo>
                  <a:lnTo>
                    <a:pt x="1635" y="3547"/>
                  </a:lnTo>
                  <a:lnTo>
                    <a:pt x="1375" y="3847"/>
                  </a:lnTo>
                  <a:lnTo>
                    <a:pt x="1142" y="4164"/>
                  </a:lnTo>
                  <a:lnTo>
                    <a:pt x="934" y="4464"/>
                  </a:lnTo>
                  <a:lnTo>
                    <a:pt x="726" y="4800"/>
                  </a:lnTo>
                  <a:lnTo>
                    <a:pt x="545" y="5135"/>
                  </a:lnTo>
                  <a:lnTo>
                    <a:pt x="389" y="5523"/>
                  </a:lnTo>
                  <a:lnTo>
                    <a:pt x="285" y="5858"/>
                  </a:lnTo>
                  <a:lnTo>
                    <a:pt x="181" y="6229"/>
                  </a:lnTo>
                  <a:lnTo>
                    <a:pt x="129" y="6564"/>
                  </a:lnTo>
                  <a:lnTo>
                    <a:pt x="77" y="6935"/>
                  </a:lnTo>
                  <a:lnTo>
                    <a:pt x="77" y="7341"/>
                  </a:lnTo>
                  <a:lnTo>
                    <a:pt x="77" y="7782"/>
                  </a:lnTo>
                  <a:lnTo>
                    <a:pt x="129" y="8223"/>
                  </a:lnTo>
                  <a:lnTo>
                    <a:pt x="233" y="8664"/>
                  </a:lnTo>
                  <a:lnTo>
                    <a:pt x="389" y="9035"/>
                  </a:lnTo>
                  <a:lnTo>
                    <a:pt x="545" y="9441"/>
                  </a:lnTo>
                  <a:lnTo>
                    <a:pt x="726" y="9794"/>
                  </a:lnTo>
                  <a:lnTo>
                    <a:pt x="934" y="10164"/>
                  </a:lnTo>
                  <a:lnTo>
                    <a:pt x="1194" y="10464"/>
                  </a:lnTo>
                  <a:lnTo>
                    <a:pt x="1739" y="11099"/>
                  </a:lnTo>
                  <a:lnTo>
                    <a:pt x="2336" y="11647"/>
                  </a:lnTo>
                  <a:lnTo>
                    <a:pt x="2933" y="12194"/>
                  </a:lnTo>
                  <a:lnTo>
                    <a:pt x="3634" y="12670"/>
                  </a:lnTo>
                  <a:lnTo>
                    <a:pt x="4932" y="13552"/>
                  </a:lnTo>
                  <a:lnTo>
                    <a:pt x="6075" y="14329"/>
                  </a:lnTo>
                  <a:lnTo>
                    <a:pt x="6516" y="14735"/>
                  </a:lnTo>
                  <a:lnTo>
                    <a:pt x="6879" y="15141"/>
                  </a:lnTo>
                  <a:lnTo>
                    <a:pt x="6983" y="15352"/>
                  </a:lnTo>
                  <a:lnTo>
                    <a:pt x="7061" y="15547"/>
                  </a:lnTo>
                  <a:lnTo>
                    <a:pt x="7165" y="15758"/>
                  </a:lnTo>
                  <a:lnTo>
                    <a:pt x="7165" y="15952"/>
                  </a:lnTo>
                  <a:lnTo>
                    <a:pt x="7165" y="16464"/>
                  </a:lnTo>
                  <a:lnTo>
                    <a:pt x="7165" y="16976"/>
                  </a:lnTo>
                  <a:lnTo>
                    <a:pt x="7165" y="17505"/>
                  </a:lnTo>
                  <a:lnTo>
                    <a:pt x="7165" y="18052"/>
                  </a:lnTo>
                  <a:lnTo>
                    <a:pt x="7165" y="18529"/>
                  </a:lnTo>
                  <a:lnTo>
                    <a:pt x="7165" y="18900"/>
                  </a:lnTo>
                  <a:lnTo>
                    <a:pt x="7165" y="19147"/>
                  </a:lnTo>
                  <a:lnTo>
                    <a:pt x="7165" y="19235"/>
                  </a:lnTo>
                  <a:lnTo>
                    <a:pt x="7165" y="19482"/>
                  </a:lnTo>
                  <a:lnTo>
                    <a:pt x="7217" y="19747"/>
                  </a:lnTo>
                  <a:lnTo>
                    <a:pt x="7321" y="19994"/>
                  </a:lnTo>
                  <a:lnTo>
                    <a:pt x="7476" y="20223"/>
                  </a:lnTo>
                  <a:lnTo>
                    <a:pt x="7632" y="20435"/>
                  </a:lnTo>
                  <a:lnTo>
                    <a:pt x="7814" y="20629"/>
                  </a:lnTo>
                  <a:lnTo>
                    <a:pt x="8022" y="20841"/>
                  </a:lnTo>
                  <a:lnTo>
                    <a:pt x="8281" y="21000"/>
                  </a:lnTo>
                  <a:lnTo>
                    <a:pt x="8515" y="21176"/>
                  </a:lnTo>
                  <a:lnTo>
                    <a:pt x="8775" y="21317"/>
                  </a:lnTo>
                  <a:lnTo>
                    <a:pt x="9060" y="21441"/>
                  </a:lnTo>
                  <a:lnTo>
                    <a:pt x="9424" y="21547"/>
                  </a:lnTo>
                  <a:lnTo>
                    <a:pt x="9761" y="21617"/>
                  </a:lnTo>
                  <a:lnTo>
                    <a:pt x="10125" y="21688"/>
                  </a:lnTo>
                  <a:lnTo>
                    <a:pt x="10462" y="21723"/>
                  </a:lnTo>
                  <a:lnTo>
                    <a:pt x="10825" y="21723"/>
                  </a:lnTo>
                  <a:close/>
                </a:path>
                <a:path w="21600" h="21600" extrusionOk="0">
                  <a:moveTo>
                    <a:pt x="9242" y="14417"/>
                  </a:moveTo>
                  <a:lnTo>
                    <a:pt x="8541" y="12035"/>
                  </a:lnTo>
                  <a:lnTo>
                    <a:pt x="7295" y="10129"/>
                  </a:lnTo>
                  <a:lnTo>
                    <a:pt x="6905" y="9652"/>
                  </a:lnTo>
                  <a:lnTo>
                    <a:pt x="8541" y="10182"/>
                  </a:lnTo>
                  <a:lnTo>
                    <a:pt x="9787" y="9547"/>
                  </a:lnTo>
                  <a:lnTo>
                    <a:pt x="11189" y="10129"/>
                  </a:lnTo>
                  <a:lnTo>
                    <a:pt x="12279" y="9547"/>
                  </a:lnTo>
                  <a:lnTo>
                    <a:pt x="13370" y="10076"/>
                  </a:lnTo>
                  <a:lnTo>
                    <a:pt x="14850" y="9652"/>
                  </a:lnTo>
                  <a:lnTo>
                    <a:pt x="12902" y="12247"/>
                  </a:lnTo>
                  <a:lnTo>
                    <a:pt x="12357" y="14417"/>
                  </a:lnTo>
                  <a:moveTo>
                    <a:pt x="7191" y="15952"/>
                  </a:moveTo>
                  <a:lnTo>
                    <a:pt x="14512" y="15952"/>
                  </a:lnTo>
                  <a:lnTo>
                    <a:pt x="14512" y="17064"/>
                  </a:lnTo>
                  <a:lnTo>
                    <a:pt x="7191" y="17047"/>
                  </a:lnTo>
                  <a:lnTo>
                    <a:pt x="7191" y="18123"/>
                  </a:lnTo>
                  <a:lnTo>
                    <a:pt x="14512" y="18158"/>
                  </a:lnTo>
                  <a:lnTo>
                    <a:pt x="14538" y="19182"/>
                  </a:lnTo>
                  <a:lnTo>
                    <a:pt x="7217" y="19182"/>
                  </a:lnTo>
                </a:path>
              </a:pathLst>
            </a:custGeom>
            <a:solidFill>
              <a:srgbClr val="FFFFCC"/>
            </a:solidFill>
            <a:ln w="5715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sp>
        <p:nvSpPr>
          <p:cNvPr id="9219" name="Rectangle 1"/>
          <p:cNvSpPr>
            <a:spLocks noChangeArrowheads="1"/>
          </p:cNvSpPr>
          <p:nvPr/>
        </p:nvSpPr>
        <p:spPr bwMode="auto">
          <a:xfrm>
            <a:off x="0" y="1214438"/>
            <a:ext cx="91440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在休息室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060450" y="3835400"/>
            <a:ext cx="3262313" cy="400050"/>
          </a:xfrm>
          <a:prstGeom prst="rect">
            <a:avLst/>
          </a:prstGeom>
          <a:noFill/>
          <a:effectLst>
            <a:outerShdw blurRad="40000" dist="20000" dir="5400000" rotWithShape="0">
              <a:schemeClr val="bg1">
                <a:alpha val="3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同事：你们不是刚认识吗？</a:t>
            </a:r>
            <a:endParaRPr lang="en-US" altLang="zh-CN" sz="2000" dirty="0">
              <a:solidFill>
                <a:srgbClr val="000000"/>
              </a:solidFill>
              <a:latin typeface="Arial" charset="0"/>
              <a:ea typeface="华文细黑" pitchFamily="2" charset="-122"/>
            </a:endParaRPr>
          </a:p>
        </p:txBody>
      </p:sp>
      <p:sp>
        <p:nvSpPr>
          <p:cNvPr id="18" name="TextBox 17"/>
          <p:cNvSpPr txBox="1">
            <a:spLocks noChangeArrowheads="1"/>
          </p:cNvSpPr>
          <p:nvPr/>
        </p:nvSpPr>
        <p:spPr bwMode="auto">
          <a:xfrm>
            <a:off x="1060450" y="4521200"/>
            <a:ext cx="3517900" cy="400050"/>
          </a:xfrm>
          <a:prstGeom prst="rect">
            <a:avLst/>
          </a:prstGeom>
          <a:noFill/>
          <a:ln w="9525" algn="ctr">
            <a:solidFill>
              <a:srgbClr val="BE4B48"/>
            </a:solidFill>
            <a:miter lim="800000"/>
            <a:headEnd/>
            <a:tailEnd/>
          </a:ln>
          <a:effectLst>
            <a:outerShdw dist="20000" dir="5400000" rotWithShape="0">
              <a:schemeClr val="bg1">
                <a:alpha val="37999"/>
              </a:schemeClr>
            </a:outerShdw>
          </a:effectLst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小刚：我跟她认识都五年了。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060450" y="3149600"/>
            <a:ext cx="2749550" cy="400050"/>
          </a:xfrm>
          <a:prstGeom prst="rect">
            <a:avLst/>
          </a:prstGeom>
          <a:noFill/>
          <a:effectLst>
            <a:outerShdw blurRad="40000" dist="20000" dir="5400000" rotWithShape="0">
              <a:schemeClr val="bg1">
                <a:alpha val="38000"/>
              </a:scheme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小刚：对啊，突然吗？</a:t>
            </a:r>
            <a:endParaRPr lang="en-US" altLang="zh-CN" sz="2000" dirty="0">
              <a:solidFill>
                <a:srgbClr val="000000"/>
              </a:solidFill>
              <a:latin typeface="Arial" charset="0"/>
              <a:ea typeface="华文细黑" pitchFamily="2" charset="-122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066800" y="5172075"/>
            <a:ext cx="4287838" cy="400050"/>
          </a:xfrm>
          <a:prstGeom prst="rect">
            <a:avLst/>
          </a:prstGeom>
          <a:noFill/>
          <a:effectLst>
            <a:outerShdw blurRad="40000" dist="20000" dir="5400000" rotWithShape="0">
              <a:schemeClr val="bg1">
                <a:alpha val="3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同事：你跟她结婚，那我怎么办啊？</a:t>
            </a:r>
            <a:endParaRPr lang="en-US" altLang="zh-CN" sz="2000" dirty="0">
              <a:solidFill>
                <a:srgbClr val="000000"/>
              </a:solidFill>
              <a:latin typeface="Arial" charset="0"/>
              <a:ea typeface="华文细黑" pitchFamily="2" charset="-122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1066800" y="2543175"/>
            <a:ext cx="2492375" cy="400050"/>
          </a:xfrm>
          <a:prstGeom prst="rect">
            <a:avLst/>
          </a:prstGeom>
          <a:noFill/>
          <a:effectLst>
            <a:outerShdw blurRad="40000" dist="20000" dir="5400000" rotWithShape="0">
              <a:schemeClr val="bg1">
                <a:alpha val="3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同事：什么？结婚、</a:t>
            </a:r>
            <a:endParaRPr lang="en-US" altLang="zh-CN" sz="2000" dirty="0">
              <a:solidFill>
                <a:srgbClr val="000000"/>
              </a:solidFill>
              <a:latin typeface="Arial" charset="0"/>
              <a:ea typeface="华文细黑" pitchFamily="2" charset="-122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1066800" y="1857375"/>
            <a:ext cx="5570538" cy="400050"/>
          </a:xfrm>
          <a:prstGeom prst="rect">
            <a:avLst/>
          </a:prstGeom>
          <a:noFill/>
          <a:effectLst>
            <a:outerShdw blurRad="40000" dist="20000" dir="5400000" rotWithShape="0">
              <a:schemeClr val="bg1">
                <a:alpha val="38000"/>
              </a:scheme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小刚：我跟小丽下个月结婚，到时候欢迎你来。</a:t>
            </a:r>
            <a:endParaRPr lang="en-US" altLang="zh-CN" sz="2000" dirty="0">
              <a:solidFill>
                <a:srgbClr val="000000"/>
              </a:solidFill>
              <a:latin typeface="Arial" charset="0"/>
              <a:ea typeface="华文细黑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8"/>
          <p:cNvSpPr>
            <a:spLocks noChangeArrowheads="1"/>
          </p:cNvSpPr>
          <p:nvPr/>
        </p:nvSpPr>
        <p:spPr bwMode="auto">
          <a:xfrm>
            <a:off x="2541588" y="862013"/>
            <a:ext cx="223678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根据课文判断对错</a:t>
            </a:r>
            <a:endParaRPr lang="en-US" altLang="zh-CN" sz="2000">
              <a:latin typeface="华文细黑" pitchFamily="2" charset="-122"/>
              <a:ea typeface="华文细黑" pitchFamily="2" charset="-122"/>
            </a:endParaRPr>
          </a:p>
        </p:txBody>
      </p:sp>
      <p:grpSp>
        <p:nvGrpSpPr>
          <p:cNvPr id="2" name="Group 9"/>
          <p:cNvGrpSpPr>
            <a:grpSpLocks/>
          </p:cNvGrpSpPr>
          <p:nvPr/>
        </p:nvGrpSpPr>
        <p:grpSpPr bwMode="auto">
          <a:xfrm>
            <a:off x="323850" y="304800"/>
            <a:ext cx="8505825" cy="1085850"/>
            <a:chOff x="323528" y="404664"/>
            <a:chExt cx="8506790" cy="1086541"/>
          </a:xfrm>
        </p:grpSpPr>
        <p:sp>
          <p:nvSpPr>
            <p:cNvPr id="10250" name="TextBox 10"/>
            <p:cNvSpPr txBox="1">
              <a:spLocks noChangeArrowheads="1"/>
            </p:cNvSpPr>
            <p:nvPr/>
          </p:nvSpPr>
          <p:spPr bwMode="auto">
            <a:xfrm>
              <a:off x="323528" y="404664"/>
              <a:ext cx="64807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endParaRPr lang="zh-CN" altLang="en-US">
                <a:latin typeface="Calibri" pitchFamily="34" charset="0"/>
              </a:endParaRPr>
            </a:p>
          </p:txBody>
        </p:sp>
        <p:sp>
          <p:nvSpPr>
            <p:cNvPr id="10251" name="Litebulb"/>
            <p:cNvSpPr>
              <a:spLocks noEditPoints="1" noChangeArrowheads="1"/>
            </p:cNvSpPr>
            <p:nvPr/>
          </p:nvSpPr>
          <p:spPr bwMode="auto">
            <a:xfrm>
              <a:off x="467544" y="404664"/>
              <a:ext cx="609593" cy="915333"/>
            </a:xfrm>
            <a:custGeom>
              <a:avLst/>
              <a:gdLst>
                <a:gd name="T0" fmla="*/ 2147483647 w 21600"/>
                <a:gd name="T1" fmla="*/ 0 h 21600"/>
                <a:gd name="T2" fmla="*/ 2147483647 w 21600"/>
                <a:gd name="T3" fmla="*/ 2147483647 h 21600"/>
                <a:gd name="T4" fmla="*/ 0 w 21600"/>
                <a:gd name="T5" fmla="*/ 2147483647 h 21600"/>
                <a:gd name="T6" fmla="*/ 2147483647 w 21600"/>
                <a:gd name="T7" fmla="*/ 2147483647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3556 w 21600"/>
                <a:gd name="T13" fmla="*/ 2188 h 21600"/>
                <a:gd name="T14" fmla="*/ 18277 w 21600"/>
                <a:gd name="T15" fmla="*/ 928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 extrusionOk="0">
                  <a:moveTo>
                    <a:pt x="10825" y="21723"/>
                  </a:moveTo>
                  <a:lnTo>
                    <a:pt x="11215" y="21723"/>
                  </a:lnTo>
                  <a:lnTo>
                    <a:pt x="11552" y="21688"/>
                  </a:lnTo>
                  <a:lnTo>
                    <a:pt x="11916" y="21617"/>
                  </a:lnTo>
                  <a:lnTo>
                    <a:pt x="12253" y="21547"/>
                  </a:lnTo>
                  <a:lnTo>
                    <a:pt x="12617" y="21441"/>
                  </a:lnTo>
                  <a:lnTo>
                    <a:pt x="12902" y="21317"/>
                  </a:lnTo>
                  <a:lnTo>
                    <a:pt x="13162" y="21176"/>
                  </a:lnTo>
                  <a:lnTo>
                    <a:pt x="13396" y="21000"/>
                  </a:lnTo>
                  <a:lnTo>
                    <a:pt x="13655" y="20841"/>
                  </a:lnTo>
                  <a:lnTo>
                    <a:pt x="13863" y="20629"/>
                  </a:lnTo>
                  <a:lnTo>
                    <a:pt x="14045" y="20435"/>
                  </a:lnTo>
                  <a:lnTo>
                    <a:pt x="14200" y="20223"/>
                  </a:lnTo>
                  <a:lnTo>
                    <a:pt x="14356" y="19994"/>
                  </a:lnTo>
                  <a:lnTo>
                    <a:pt x="14460" y="19747"/>
                  </a:lnTo>
                  <a:lnTo>
                    <a:pt x="14512" y="19482"/>
                  </a:lnTo>
                  <a:lnTo>
                    <a:pt x="14512" y="19235"/>
                  </a:lnTo>
                  <a:lnTo>
                    <a:pt x="14512" y="19147"/>
                  </a:lnTo>
                  <a:lnTo>
                    <a:pt x="14512" y="18900"/>
                  </a:lnTo>
                  <a:lnTo>
                    <a:pt x="14512" y="18529"/>
                  </a:lnTo>
                  <a:lnTo>
                    <a:pt x="14512" y="18052"/>
                  </a:lnTo>
                  <a:lnTo>
                    <a:pt x="14512" y="17505"/>
                  </a:lnTo>
                  <a:lnTo>
                    <a:pt x="14512" y="16976"/>
                  </a:lnTo>
                  <a:lnTo>
                    <a:pt x="14512" y="16464"/>
                  </a:lnTo>
                  <a:lnTo>
                    <a:pt x="14512" y="15952"/>
                  </a:lnTo>
                  <a:lnTo>
                    <a:pt x="14512" y="15758"/>
                  </a:lnTo>
                  <a:lnTo>
                    <a:pt x="14616" y="15547"/>
                  </a:lnTo>
                  <a:lnTo>
                    <a:pt x="14694" y="15352"/>
                  </a:lnTo>
                  <a:lnTo>
                    <a:pt x="14798" y="15141"/>
                  </a:lnTo>
                  <a:lnTo>
                    <a:pt x="15161" y="14735"/>
                  </a:lnTo>
                  <a:lnTo>
                    <a:pt x="15602" y="14329"/>
                  </a:lnTo>
                  <a:lnTo>
                    <a:pt x="16745" y="13552"/>
                  </a:lnTo>
                  <a:lnTo>
                    <a:pt x="18043" y="12670"/>
                  </a:lnTo>
                  <a:lnTo>
                    <a:pt x="18744" y="12194"/>
                  </a:lnTo>
                  <a:lnTo>
                    <a:pt x="19341" y="11647"/>
                  </a:lnTo>
                  <a:lnTo>
                    <a:pt x="19938" y="11099"/>
                  </a:lnTo>
                  <a:lnTo>
                    <a:pt x="20483" y="10464"/>
                  </a:lnTo>
                  <a:lnTo>
                    <a:pt x="20743" y="10164"/>
                  </a:lnTo>
                  <a:lnTo>
                    <a:pt x="20950" y="9794"/>
                  </a:lnTo>
                  <a:lnTo>
                    <a:pt x="21132" y="9441"/>
                  </a:lnTo>
                  <a:lnTo>
                    <a:pt x="21288" y="9035"/>
                  </a:lnTo>
                  <a:lnTo>
                    <a:pt x="21444" y="8664"/>
                  </a:lnTo>
                  <a:lnTo>
                    <a:pt x="21548" y="8223"/>
                  </a:lnTo>
                  <a:lnTo>
                    <a:pt x="21600" y="7782"/>
                  </a:lnTo>
                  <a:lnTo>
                    <a:pt x="21600" y="7341"/>
                  </a:lnTo>
                  <a:lnTo>
                    <a:pt x="21600" y="6935"/>
                  </a:lnTo>
                  <a:lnTo>
                    <a:pt x="21548" y="6564"/>
                  </a:lnTo>
                  <a:lnTo>
                    <a:pt x="21496" y="6229"/>
                  </a:lnTo>
                  <a:lnTo>
                    <a:pt x="21392" y="5858"/>
                  </a:lnTo>
                  <a:lnTo>
                    <a:pt x="21288" y="5523"/>
                  </a:lnTo>
                  <a:lnTo>
                    <a:pt x="21132" y="5135"/>
                  </a:lnTo>
                  <a:lnTo>
                    <a:pt x="20950" y="4800"/>
                  </a:lnTo>
                  <a:lnTo>
                    <a:pt x="20743" y="4464"/>
                  </a:lnTo>
                  <a:lnTo>
                    <a:pt x="20535" y="4164"/>
                  </a:lnTo>
                  <a:lnTo>
                    <a:pt x="20301" y="3847"/>
                  </a:lnTo>
                  <a:lnTo>
                    <a:pt x="20042" y="3547"/>
                  </a:lnTo>
                  <a:lnTo>
                    <a:pt x="19782" y="3247"/>
                  </a:lnTo>
                  <a:lnTo>
                    <a:pt x="19133" y="2664"/>
                  </a:lnTo>
                  <a:lnTo>
                    <a:pt x="18458" y="2152"/>
                  </a:lnTo>
                  <a:lnTo>
                    <a:pt x="17705" y="1694"/>
                  </a:lnTo>
                  <a:lnTo>
                    <a:pt x="16849" y="1252"/>
                  </a:lnTo>
                  <a:lnTo>
                    <a:pt x="16407" y="1076"/>
                  </a:lnTo>
                  <a:lnTo>
                    <a:pt x="15940" y="900"/>
                  </a:lnTo>
                  <a:lnTo>
                    <a:pt x="15499" y="741"/>
                  </a:lnTo>
                  <a:lnTo>
                    <a:pt x="15057" y="600"/>
                  </a:lnTo>
                  <a:lnTo>
                    <a:pt x="14564" y="458"/>
                  </a:lnTo>
                  <a:lnTo>
                    <a:pt x="14045" y="335"/>
                  </a:lnTo>
                  <a:lnTo>
                    <a:pt x="13500" y="229"/>
                  </a:lnTo>
                  <a:lnTo>
                    <a:pt x="13006" y="158"/>
                  </a:lnTo>
                  <a:lnTo>
                    <a:pt x="12461" y="88"/>
                  </a:lnTo>
                  <a:lnTo>
                    <a:pt x="11968" y="52"/>
                  </a:lnTo>
                  <a:lnTo>
                    <a:pt x="11423" y="17"/>
                  </a:lnTo>
                  <a:lnTo>
                    <a:pt x="10825" y="17"/>
                  </a:lnTo>
                  <a:lnTo>
                    <a:pt x="10254" y="17"/>
                  </a:lnTo>
                  <a:lnTo>
                    <a:pt x="9709" y="52"/>
                  </a:lnTo>
                  <a:lnTo>
                    <a:pt x="9216" y="88"/>
                  </a:lnTo>
                  <a:lnTo>
                    <a:pt x="8671" y="158"/>
                  </a:lnTo>
                  <a:lnTo>
                    <a:pt x="8177" y="229"/>
                  </a:lnTo>
                  <a:lnTo>
                    <a:pt x="7632" y="335"/>
                  </a:lnTo>
                  <a:lnTo>
                    <a:pt x="7113" y="458"/>
                  </a:lnTo>
                  <a:lnTo>
                    <a:pt x="6620" y="600"/>
                  </a:lnTo>
                  <a:lnTo>
                    <a:pt x="6178" y="741"/>
                  </a:lnTo>
                  <a:lnTo>
                    <a:pt x="5737" y="900"/>
                  </a:lnTo>
                  <a:lnTo>
                    <a:pt x="5270" y="1076"/>
                  </a:lnTo>
                  <a:lnTo>
                    <a:pt x="4828" y="1252"/>
                  </a:lnTo>
                  <a:lnTo>
                    <a:pt x="3972" y="1694"/>
                  </a:lnTo>
                  <a:lnTo>
                    <a:pt x="3219" y="2152"/>
                  </a:lnTo>
                  <a:lnTo>
                    <a:pt x="2544" y="2664"/>
                  </a:lnTo>
                  <a:lnTo>
                    <a:pt x="1895" y="3247"/>
                  </a:lnTo>
                  <a:lnTo>
                    <a:pt x="1635" y="3547"/>
                  </a:lnTo>
                  <a:lnTo>
                    <a:pt x="1375" y="3847"/>
                  </a:lnTo>
                  <a:lnTo>
                    <a:pt x="1142" y="4164"/>
                  </a:lnTo>
                  <a:lnTo>
                    <a:pt x="934" y="4464"/>
                  </a:lnTo>
                  <a:lnTo>
                    <a:pt x="726" y="4800"/>
                  </a:lnTo>
                  <a:lnTo>
                    <a:pt x="545" y="5135"/>
                  </a:lnTo>
                  <a:lnTo>
                    <a:pt x="389" y="5523"/>
                  </a:lnTo>
                  <a:lnTo>
                    <a:pt x="285" y="5858"/>
                  </a:lnTo>
                  <a:lnTo>
                    <a:pt x="181" y="6229"/>
                  </a:lnTo>
                  <a:lnTo>
                    <a:pt x="129" y="6564"/>
                  </a:lnTo>
                  <a:lnTo>
                    <a:pt x="77" y="6935"/>
                  </a:lnTo>
                  <a:lnTo>
                    <a:pt x="77" y="7341"/>
                  </a:lnTo>
                  <a:lnTo>
                    <a:pt x="77" y="7782"/>
                  </a:lnTo>
                  <a:lnTo>
                    <a:pt x="129" y="8223"/>
                  </a:lnTo>
                  <a:lnTo>
                    <a:pt x="233" y="8664"/>
                  </a:lnTo>
                  <a:lnTo>
                    <a:pt x="389" y="9035"/>
                  </a:lnTo>
                  <a:lnTo>
                    <a:pt x="545" y="9441"/>
                  </a:lnTo>
                  <a:lnTo>
                    <a:pt x="726" y="9794"/>
                  </a:lnTo>
                  <a:lnTo>
                    <a:pt x="934" y="10164"/>
                  </a:lnTo>
                  <a:lnTo>
                    <a:pt x="1194" y="10464"/>
                  </a:lnTo>
                  <a:lnTo>
                    <a:pt x="1739" y="11099"/>
                  </a:lnTo>
                  <a:lnTo>
                    <a:pt x="2336" y="11647"/>
                  </a:lnTo>
                  <a:lnTo>
                    <a:pt x="2933" y="12194"/>
                  </a:lnTo>
                  <a:lnTo>
                    <a:pt x="3634" y="12670"/>
                  </a:lnTo>
                  <a:lnTo>
                    <a:pt x="4932" y="13552"/>
                  </a:lnTo>
                  <a:lnTo>
                    <a:pt x="6075" y="14329"/>
                  </a:lnTo>
                  <a:lnTo>
                    <a:pt x="6516" y="14735"/>
                  </a:lnTo>
                  <a:lnTo>
                    <a:pt x="6879" y="15141"/>
                  </a:lnTo>
                  <a:lnTo>
                    <a:pt x="6983" y="15352"/>
                  </a:lnTo>
                  <a:lnTo>
                    <a:pt x="7061" y="15547"/>
                  </a:lnTo>
                  <a:lnTo>
                    <a:pt x="7165" y="15758"/>
                  </a:lnTo>
                  <a:lnTo>
                    <a:pt x="7165" y="15952"/>
                  </a:lnTo>
                  <a:lnTo>
                    <a:pt x="7165" y="16464"/>
                  </a:lnTo>
                  <a:lnTo>
                    <a:pt x="7165" y="16976"/>
                  </a:lnTo>
                  <a:lnTo>
                    <a:pt x="7165" y="17505"/>
                  </a:lnTo>
                  <a:lnTo>
                    <a:pt x="7165" y="18052"/>
                  </a:lnTo>
                  <a:lnTo>
                    <a:pt x="7165" y="18529"/>
                  </a:lnTo>
                  <a:lnTo>
                    <a:pt x="7165" y="18900"/>
                  </a:lnTo>
                  <a:lnTo>
                    <a:pt x="7165" y="19147"/>
                  </a:lnTo>
                  <a:lnTo>
                    <a:pt x="7165" y="19235"/>
                  </a:lnTo>
                  <a:lnTo>
                    <a:pt x="7165" y="19482"/>
                  </a:lnTo>
                  <a:lnTo>
                    <a:pt x="7217" y="19747"/>
                  </a:lnTo>
                  <a:lnTo>
                    <a:pt x="7321" y="19994"/>
                  </a:lnTo>
                  <a:lnTo>
                    <a:pt x="7476" y="20223"/>
                  </a:lnTo>
                  <a:lnTo>
                    <a:pt x="7632" y="20435"/>
                  </a:lnTo>
                  <a:lnTo>
                    <a:pt x="7814" y="20629"/>
                  </a:lnTo>
                  <a:lnTo>
                    <a:pt x="8022" y="20841"/>
                  </a:lnTo>
                  <a:lnTo>
                    <a:pt x="8281" y="21000"/>
                  </a:lnTo>
                  <a:lnTo>
                    <a:pt x="8515" y="21176"/>
                  </a:lnTo>
                  <a:lnTo>
                    <a:pt x="8775" y="21317"/>
                  </a:lnTo>
                  <a:lnTo>
                    <a:pt x="9060" y="21441"/>
                  </a:lnTo>
                  <a:lnTo>
                    <a:pt x="9424" y="21547"/>
                  </a:lnTo>
                  <a:lnTo>
                    <a:pt x="9761" y="21617"/>
                  </a:lnTo>
                  <a:lnTo>
                    <a:pt x="10125" y="21688"/>
                  </a:lnTo>
                  <a:lnTo>
                    <a:pt x="10462" y="21723"/>
                  </a:lnTo>
                  <a:lnTo>
                    <a:pt x="10825" y="21723"/>
                  </a:lnTo>
                  <a:close/>
                </a:path>
                <a:path w="21600" h="21600" extrusionOk="0">
                  <a:moveTo>
                    <a:pt x="9242" y="14417"/>
                  </a:moveTo>
                  <a:lnTo>
                    <a:pt x="8541" y="12035"/>
                  </a:lnTo>
                  <a:lnTo>
                    <a:pt x="7295" y="10129"/>
                  </a:lnTo>
                  <a:lnTo>
                    <a:pt x="6905" y="9652"/>
                  </a:lnTo>
                  <a:lnTo>
                    <a:pt x="8541" y="10182"/>
                  </a:lnTo>
                  <a:lnTo>
                    <a:pt x="9787" y="9547"/>
                  </a:lnTo>
                  <a:lnTo>
                    <a:pt x="11189" y="10129"/>
                  </a:lnTo>
                  <a:lnTo>
                    <a:pt x="12279" y="9547"/>
                  </a:lnTo>
                  <a:lnTo>
                    <a:pt x="13370" y="10076"/>
                  </a:lnTo>
                  <a:lnTo>
                    <a:pt x="14850" y="9652"/>
                  </a:lnTo>
                  <a:lnTo>
                    <a:pt x="12902" y="12247"/>
                  </a:lnTo>
                  <a:lnTo>
                    <a:pt x="12357" y="14417"/>
                  </a:lnTo>
                  <a:moveTo>
                    <a:pt x="7191" y="15952"/>
                  </a:moveTo>
                  <a:lnTo>
                    <a:pt x="14512" y="15952"/>
                  </a:lnTo>
                  <a:lnTo>
                    <a:pt x="14512" y="17064"/>
                  </a:lnTo>
                  <a:lnTo>
                    <a:pt x="7191" y="17047"/>
                  </a:lnTo>
                  <a:lnTo>
                    <a:pt x="7191" y="18123"/>
                  </a:lnTo>
                  <a:lnTo>
                    <a:pt x="14512" y="18158"/>
                  </a:lnTo>
                  <a:lnTo>
                    <a:pt x="14538" y="19182"/>
                  </a:lnTo>
                  <a:lnTo>
                    <a:pt x="7217" y="19182"/>
                  </a:lnTo>
                </a:path>
              </a:pathLst>
            </a:custGeom>
            <a:solidFill>
              <a:srgbClr val="FFFFCC"/>
            </a:solidFill>
            <a:ln w="5715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16" name="标题 1"/>
            <p:cNvSpPr txBox="1">
              <a:spLocks/>
            </p:cNvSpPr>
            <p:nvPr/>
          </p:nvSpPr>
          <p:spPr>
            <a:xfrm>
              <a:off x="1044335" y="692185"/>
              <a:ext cx="7785983" cy="799020"/>
            </a:xfrm>
            <a:prstGeom prst="rect">
              <a:avLst/>
            </a:prstGeom>
          </p:spPr>
          <p:txBody>
            <a:bodyPr/>
            <a:lstStyle/>
            <a:p>
              <a:pPr fontAlgn="auto">
                <a:spcAft>
                  <a:spcPts val="0"/>
                </a:spcAft>
                <a:defRPr/>
              </a:pPr>
              <a:r>
                <a:rPr lang="zh-CN" altLang="en-US" sz="4000" dirty="0">
                  <a:solidFill>
                    <a:schemeClr val="bg1">
                      <a:lumMod val="65000"/>
                    </a:schemeClr>
                  </a:solidFill>
                  <a:latin typeface="黑体" pitchFamily="2" charset="-122"/>
                  <a:ea typeface="黑体" pitchFamily="2" charset="-122"/>
                  <a:cs typeface="+mj-cs"/>
                </a:rPr>
                <a:t>练习</a:t>
              </a:r>
            </a:p>
          </p:txBody>
        </p:sp>
      </p:grpSp>
      <p:sp>
        <p:nvSpPr>
          <p:cNvPr id="18" name="TextBox 17"/>
          <p:cNvSpPr txBox="1"/>
          <p:nvPr/>
        </p:nvSpPr>
        <p:spPr>
          <a:xfrm>
            <a:off x="1639888" y="1852613"/>
            <a:ext cx="3519487" cy="400050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小刚和小丽都对音乐感兴趣。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1106488" y="1851025"/>
            <a:ext cx="398462" cy="400050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000" dirty="0">
                <a:latin typeface="华文细黑"/>
                <a:ea typeface="华文细黑"/>
                <a:cs typeface="华文细黑"/>
              </a:rPr>
              <a:t>1.</a:t>
            </a:r>
            <a:endParaRPr lang="zh-CN" altLang="en-US" sz="2000" dirty="0">
              <a:latin typeface="华文细黑"/>
              <a:ea typeface="华文细黑"/>
              <a:cs typeface="华文细黑"/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1106488" y="2682875"/>
            <a:ext cx="398462" cy="400050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000" dirty="0">
                <a:latin typeface="华文细黑"/>
                <a:ea typeface="华文细黑"/>
                <a:cs typeface="华文细黑"/>
              </a:rPr>
              <a:t>2.</a:t>
            </a:r>
            <a:endParaRPr lang="zh-CN" altLang="en-US" sz="2000" dirty="0">
              <a:latin typeface="华文细黑"/>
              <a:ea typeface="华文细黑"/>
              <a:cs typeface="华文细黑"/>
            </a:endParaRPr>
          </a:p>
        </p:txBody>
      </p:sp>
      <p:sp>
        <p:nvSpPr>
          <p:cNvPr id="50" name="TextBox 49"/>
          <p:cNvSpPr txBox="1"/>
          <p:nvPr/>
        </p:nvSpPr>
        <p:spPr>
          <a:xfrm>
            <a:off x="1639888" y="2668588"/>
            <a:ext cx="4800600" cy="400050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小刚和小丽周末去唱歌，并听了音乐会。</a:t>
            </a:r>
          </a:p>
        </p:txBody>
      </p:sp>
      <p:sp>
        <p:nvSpPr>
          <p:cNvPr id="52" name="TextBox 51"/>
          <p:cNvSpPr txBox="1"/>
          <p:nvPr/>
        </p:nvSpPr>
        <p:spPr>
          <a:xfrm>
            <a:off x="1106488" y="3509963"/>
            <a:ext cx="398462" cy="400050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000" dirty="0">
                <a:latin typeface="华文细黑"/>
                <a:ea typeface="华文细黑"/>
                <a:cs typeface="华文细黑"/>
              </a:rPr>
              <a:t>3.</a:t>
            </a:r>
            <a:endParaRPr lang="zh-CN" altLang="en-US" sz="2000" dirty="0">
              <a:latin typeface="华文细黑"/>
              <a:ea typeface="华文细黑"/>
              <a:cs typeface="华文细黑"/>
            </a:endParaRPr>
          </a:p>
        </p:txBody>
      </p:sp>
      <p:sp>
        <p:nvSpPr>
          <p:cNvPr id="53" name="TextBox 52"/>
          <p:cNvSpPr txBox="1"/>
          <p:nvPr/>
        </p:nvSpPr>
        <p:spPr>
          <a:xfrm>
            <a:off x="1639888" y="3494088"/>
            <a:ext cx="4032250" cy="400050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小刚和小丽才刚认识就要结婚了。</a:t>
            </a:r>
            <a:endParaRPr lang="zh-CN" altLang="en-US" sz="2000" dirty="0">
              <a:solidFill>
                <a:srgbClr val="000000"/>
              </a:solidFill>
              <a:latin typeface="华文细黑" pitchFamily="2" charset="-122"/>
              <a:ea typeface="华文细黑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>
            <a:spLocks noGrp="1"/>
          </p:cNvSpPr>
          <p:nvPr>
            <p:ph type="title" idx="4294967295"/>
          </p:nvPr>
        </p:nvSpPr>
        <p:spPr>
          <a:xfrm>
            <a:off x="-1" y="2916237"/>
            <a:ext cx="9144002" cy="79851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normAutofit/>
          </a:bodyPr>
          <a:lstStyle>
            <a:lvl1pPr defTabSz="877823">
              <a:defRPr sz="4608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4608"/>
              <a:t>第七课  我跟她都认识五年了</a:t>
            </a:r>
          </a:p>
        </p:txBody>
      </p:sp>
      <p:sp>
        <p:nvSpPr>
          <p:cNvPr id="9" name="Shape 9"/>
          <p:cNvSpPr/>
          <p:nvPr/>
        </p:nvSpPr>
        <p:spPr>
          <a:xfrm>
            <a:off x="-1" y="1111567"/>
            <a:ext cx="9144002" cy="12534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STANDARD COURSE </a:t>
            </a:r>
          </a:p>
          <a:p>
            <a:pPr lvl="0" algn="ctr">
              <a:lnSpc>
                <a:spcPct val="110000"/>
              </a:lnSpc>
            </a:pPr>
            <a:r>
              <a:rPr sz="4000">
                <a:solidFill>
                  <a:srgbClr val="FEBDBE"/>
                </a:solidFill>
              </a:rPr>
              <a:t>HSK 3</a:t>
            </a:r>
          </a:p>
        </p:txBody>
      </p:sp>
      <p:sp>
        <p:nvSpPr>
          <p:cNvPr id="10" name="Shape 10"/>
          <p:cNvSpPr/>
          <p:nvPr/>
        </p:nvSpPr>
        <p:spPr>
          <a:xfrm>
            <a:off x="-1" y="4521200"/>
            <a:ext cx="9144002" cy="5613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 algn="ctr"/>
            <a:r>
              <a:rPr sz="3200">
                <a:solidFill>
                  <a:srgbClr val="A6A6A6"/>
                </a:solidFill>
              </a:rPr>
              <a:t>Part 3  </a:t>
            </a:r>
            <a:r>
              <a:rPr sz="32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rPr>
              <a:t>课文</a:t>
            </a:r>
            <a:r>
              <a:rPr sz="3200">
                <a:solidFill>
                  <a:srgbClr val="A6A6A6"/>
                </a:solidFill>
              </a:rPr>
              <a:t> 4</a:t>
            </a:r>
          </a:p>
        </p:txBody>
      </p:sp>
    </p:spTree>
  </p:cSld>
  <p:clrMapOvr>
    <a:masterClrMapping/>
  </p:clrMapOvr>
  <p:transition spd="med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u=1755177537,3927494422&amp;fm=21&amp;gp=0.jp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5907881" y="2097930"/>
            <a:ext cx="2540001" cy="1905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3" name="u=3628796385,3153645236&amp;fm=21&amp;gp=0.jpg"/>
          <p:cNvPicPr/>
          <p:nvPr/>
        </p:nvPicPr>
        <p:blipFill>
          <a:blip r:embed="rId3" cstate="print">
            <a:extLst/>
          </a:blip>
          <a:srcRect b="3531"/>
          <a:stretch>
            <a:fillRect/>
          </a:stretch>
        </p:blipFill>
        <p:spPr>
          <a:xfrm>
            <a:off x="401791" y="2232864"/>
            <a:ext cx="2539692" cy="1897245"/>
          </a:xfrm>
          <a:prstGeom prst="rect">
            <a:avLst/>
          </a:prstGeom>
          <a:ln w="12700">
            <a:miter lim="400000"/>
          </a:ln>
        </p:spPr>
      </p:pic>
      <p:pic>
        <p:nvPicPr>
          <p:cNvPr id="14" name="u=2402785628,662891234&amp;fm=21&amp;gp=0.jpg"/>
          <p:cNvPicPr/>
          <p:nvPr/>
        </p:nvPicPr>
        <p:blipFill>
          <a:blip r:embed="rId4" cstate="print">
            <a:extLst/>
          </a:blip>
          <a:srcRect l="7248" t="9629" r="573" b="9629"/>
          <a:stretch>
            <a:fillRect/>
          </a:stretch>
        </p:blipFill>
        <p:spPr>
          <a:xfrm>
            <a:off x="3302000" y="2196504"/>
            <a:ext cx="2540001" cy="1905001"/>
          </a:xfrm>
          <a:prstGeom prst="rect">
            <a:avLst/>
          </a:prstGeom>
          <a:ln w="12700">
            <a:miter lim="400000"/>
          </a:ln>
        </p:spPr>
      </p:pic>
      <p:sp>
        <p:nvSpPr>
          <p:cNvPr id="15" name="Shape 15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热身</a:t>
            </a:r>
          </a:p>
        </p:txBody>
      </p:sp>
      <p:grpSp>
        <p:nvGrpSpPr>
          <p:cNvPr id="2" name="Group 18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16" name="Shape 16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17" name="Shape 17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19" name="Shape 19"/>
          <p:cNvSpPr/>
          <p:nvPr/>
        </p:nvSpPr>
        <p:spPr>
          <a:xfrm>
            <a:off x="3199923" y="1247775"/>
            <a:ext cx="3152141" cy="4470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 algn="ctr">
              <a:defRPr sz="2000">
                <a:latin typeface="宋体"/>
                <a:ea typeface="宋体"/>
                <a:cs typeface="宋体"/>
                <a:sym typeface="宋体"/>
              </a:defRPr>
            </a:lvl1pPr>
          </a:lstStyle>
          <a:p>
            <a:pPr lvl="0">
              <a:defRPr sz="1800"/>
            </a:pPr>
            <a:r>
              <a:rPr sz="2000"/>
              <a:t>将下面的图片与单词配对：</a:t>
            </a:r>
          </a:p>
        </p:txBody>
      </p:sp>
      <p:sp>
        <p:nvSpPr>
          <p:cNvPr id="20" name="Shape 20"/>
          <p:cNvSpPr/>
          <p:nvPr/>
        </p:nvSpPr>
        <p:spPr>
          <a:xfrm>
            <a:off x="403225" y="2214562"/>
            <a:ext cx="360363" cy="35814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A</a:t>
            </a:r>
          </a:p>
        </p:txBody>
      </p:sp>
      <p:sp>
        <p:nvSpPr>
          <p:cNvPr id="21" name="Shape 21"/>
          <p:cNvSpPr/>
          <p:nvPr/>
        </p:nvSpPr>
        <p:spPr>
          <a:xfrm>
            <a:off x="3130550" y="2214562"/>
            <a:ext cx="360363" cy="35814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B</a:t>
            </a:r>
          </a:p>
        </p:txBody>
      </p:sp>
      <p:sp>
        <p:nvSpPr>
          <p:cNvPr id="22" name="Shape 22"/>
          <p:cNvSpPr/>
          <p:nvPr/>
        </p:nvSpPr>
        <p:spPr>
          <a:xfrm>
            <a:off x="700881" y="4406046"/>
            <a:ext cx="2514601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yínhánɡ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1.   银 行</a:t>
            </a:r>
          </a:p>
        </p:txBody>
      </p:sp>
      <p:sp>
        <p:nvSpPr>
          <p:cNvPr id="23" name="Shape 23"/>
          <p:cNvSpPr/>
          <p:nvPr/>
        </p:nvSpPr>
        <p:spPr>
          <a:xfrm>
            <a:off x="3555206" y="4406046"/>
            <a:ext cx="3033713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chídào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2. 迟 到</a:t>
            </a:r>
          </a:p>
        </p:txBody>
      </p:sp>
      <p:sp>
        <p:nvSpPr>
          <p:cNvPr id="24" name="Shape 24"/>
          <p:cNvSpPr/>
          <p:nvPr/>
        </p:nvSpPr>
        <p:spPr>
          <a:xfrm>
            <a:off x="5857875" y="2227262"/>
            <a:ext cx="433388" cy="358141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/>
          <a:p>
            <a:pPr lvl="0"/>
            <a:r>
              <a:t>C</a:t>
            </a:r>
          </a:p>
        </p:txBody>
      </p:sp>
      <p:sp>
        <p:nvSpPr>
          <p:cNvPr id="25" name="Shape 25"/>
          <p:cNvSpPr/>
          <p:nvPr/>
        </p:nvSpPr>
        <p:spPr>
          <a:xfrm>
            <a:off x="6231731" y="4406046"/>
            <a:ext cx="2211388" cy="70788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    </a:t>
            </a:r>
            <a:r>
              <a:rPr sz="2000" dirty="0" err="1">
                <a:latin typeface="GB Pinyinok-D" pitchFamily="2" charset="-122"/>
                <a:ea typeface="GB Pinyinok-D" pitchFamily="2" charset="-122"/>
                <a:cs typeface="华文细黑"/>
                <a:sym typeface="华文细黑"/>
              </a:rPr>
              <a:t>tónɡshì</a:t>
            </a:r>
            <a:endParaRPr sz="2000" dirty="0">
              <a:latin typeface="GB Pinyinok-D" pitchFamily="2" charset="-122"/>
              <a:ea typeface="GB Pinyinok-D" pitchFamily="2" charset="-122"/>
              <a:cs typeface="华文细黑"/>
              <a:sym typeface="华文细黑"/>
            </a:endParaRPr>
          </a:p>
          <a:p>
            <a:pPr lvl="0"/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3.  同  事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 advAuto="0"/>
      <p:bldP spid="23" grpId="0" animBg="1" advAuto="0"/>
      <p:bldP spid="25" grpId="0" animBg="1" advAuto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Shape 27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词汇</a:t>
            </a:r>
          </a:p>
        </p:txBody>
      </p:sp>
      <p:grpSp>
        <p:nvGrpSpPr>
          <p:cNvPr id="2" name="Group 30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28" name="Shape 28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29" name="Shape 29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31" name="Shape 31"/>
          <p:cNvSpPr/>
          <p:nvPr/>
        </p:nvSpPr>
        <p:spPr>
          <a:xfrm>
            <a:off x="4429125" y="1830387"/>
            <a:ext cx="1857375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v. to be late</a:t>
            </a:r>
          </a:p>
        </p:txBody>
      </p:sp>
      <p:sp>
        <p:nvSpPr>
          <p:cNvPr id="32" name="Shape 32"/>
          <p:cNvSpPr/>
          <p:nvPr/>
        </p:nvSpPr>
        <p:spPr>
          <a:xfrm>
            <a:off x="1049337" y="1838325"/>
            <a:ext cx="942341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迟到   </a:t>
            </a:r>
          </a:p>
        </p:txBody>
      </p:sp>
      <p:sp>
        <p:nvSpPr>
          <p:cNvPr id="33" name="Shape 33"/>
          <p:cNvSpPr/>
          <p:nvPr/>
        </p:nvSpPr>
        <p:spPr>
          <a:xfrm>
            <a:off x="4445000" y="2528887"/>
            <a:ext cx="1584325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num. half</a:t>
            </a:r>
          </a:p>
        </p:txBody>
      </p:sp>
      <p:sp>
        <p:nvSpPr>
          <p:cNvPr id="34" name="Shape 34"/>
          <p:cNvSpPr/>
          <p:nvPr/>
        </p:nvSpPr>
        <p:spPr>
          <a:xfrm>
            <a:off x="1049337" y="2541587"/>
            <a:ext cx="4089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半</a:t>
            </a:r>
          </a:p>
        </p:txBody>
      </p:sp>
      <p:sp>
        <p:nvSpPr>
          <p:cNvPr id="35" name="Shape 35"/>
          <p:cNvSpPr/>
          <p:nvPr/>
        </p:nvSpPr>
        <p:spPr>
          <a:xfrm>
            <a:off x="4445000" y="3214687"/>
            <a:ext cx="4770438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v. to meet (sb.),to pick up (sb.)</a:t>
            </a:r>
          </a:p>
        </p:txBody>
      </p:sp>
      <p:sp>
        <p:nvSpPr>
          <p:cNvPr id="36" name="Shape 36"/>
          <p:cNvSpPr/>
          <p:nvPr/>
        </p:nvSpPr>
        <p:spPr>
          <a:xfrm>
            <a:off x="1049337" y="3222625"/>
            <a:ext cx="408941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接</a:t>
            </a:r>
          </a:p>
        </p:txBody>
      </p:sp>
      <p:sp>
        <p:nvSpPr>
          <p:cNvPr id="37" name="Shape 37"/>
          <p:cNvSpPr/>
          <p:nvPr/>
        </p:nvSpPr>
        <p:spPr>
          <a:xfrm>
            <a:off x="4445000" y="3900487"/>
            <a:ext cx="2984500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n. quarter</a:t>
            </a:r>
          </a:p>
        </p:txBody>
      </p:sp>
      <p:sp>
        <p:nvSpPr>
          <p:cNvPr id="38" name="Shape 38"/>
          <p:cNvSpPr/>
          <p:nvPr/>
        </p:nvSpPr>
        <p:spPr>
          <a:xfrm>
            <a:off x="1049337" y="3908425"/>
            <a:ext cx="408941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刻</a:t>
            </a:r>
          </a:p>
        </p:txBody>
      </p:sp>
      <p:sp>
        <p:nvSpPr>
          <p:cNvPr id="39" name="Shape 39"/>
          <p:cNvSpPr/>
          <p:nvPr/>
        </p:nvSpPr>
        <p:spPr>
          <a:xfrm>
            <a:off x="2519362" y="1843087"/>
            <a:ext cx="991616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chídào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40" name="Shape 40"/>
          <p:cNvSpPr/>
          <p:nvPr/>
        </p:nvSpPr>
        <p:spPr>
          <a:xfrm>
            <a:off x="2514600" y="2533650"/>
            <a:ext cx="578041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bàn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41" name="Shape 41"/>
          <p:cNvSpPr/>
          <p:nvPr/>
        </p:nvSpPr>
        <p:spPr>
          <a:xfrm>
            <a:off x="2514600" y="3214687"/>
            <a:ext cx="400108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jiē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42" name="Shape 42"/>
          <p:cNvSpPr/>
          <p:nvPr/>
        </p:nvSpPr>
        <p:spPr>
          <a:xfrm>
            <a:off x="2514600" y="3900487"/>
            <a:ext cx="406520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kè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43" name="Shape 43"/>
          <p:cNvSpPr/>
          <p:nvPr/>
        </p:nvSpPr>
        <p:spPr>
          <a:xfrm>
            <a:off x="4467225" y="4673600"/>
            <a:ext cx="2984500" cy="4213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400"/>
              <a:t>v. to fall short of</a:t>
            </a:r>
          </a:p>
        </p:txBody>
      </p:sp>
      <p:sp>
        <p:nvSpPr>
          <p:cNvPr id="44" name="Shape 44"/>
          <p:cNvSpPr/>
          <p:nvPr/>
        </p:nvSpPr>
        <p:spPr>
          <a:xfrm>
            <a:off x="1071562" y="4681537"/>
            <a:ext cx="408941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/>
              <a:t>差</a:t>
            </a:r>
          </a:p>
        </p:txBody>
      </p:sp>
      <p:sp>
        <p:nvSpPr>
          <p:cNvPr id="45" name="Shape 45"/>
          <p:cNvSpPr/>
          <p:nvPr/>
        </p:nvSpPr>
        <p:spPr>
          <a:xfrm>
            <a:off x="2483768" y="4673600"/>
            <a:ext cx="558805" cy="4616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4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400" dirty="0" err="1">
                <a:latin typeface="GB Pinyinok-D" pitchFamily="2" charset="-122"/>
                <a:ea typeface="GB Pinyinok-D" pitchFamily="2" charset="-122"/>
              </a:rPr>
              <a:t>chà</a:t>
            </a:r>
            <a:endParaRPr sz="2400" dirty="0"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1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6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 advAuto="0"/>
      <p:bldP spid="33" grpId="0" animBg="1" advAuto="0"/>
      <p:bldP spid="35" grpId="0" animBg="1" advAuto="0"/>
      <p:bldP spid="37" grpId="0" animBg="1" advAuto="0"/>
      <p:bldP spid="43" grpId="0" animBg="1" advAuto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Shape 47"/>
          <p:cNvSpPr/>
          <p:nvPr/>
        </p:nvSpPr>
        <p:spPr>
          <a:xfrm>
            <a:off x="990600" y="487362"/>
            <a:ext cx="778668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练习</a:t>
            </a:r>
          </a:p>
        </p:txBody>
      </p:sp>
      <p:grpSp>
        <p:nvGrpSpPr>
          <p:cNvPr id="2" name="Group 50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48" name="Shape 48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49" name="Shape 49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51" name="Shape 51"/>
          <p:cNvSpPr/>
          <p:nvPr/>
        </p:nvSpPr>
        <p:spPr>
          <a:xfrm>
            <a:off x="1001712" y="1360487"/>
            <a:ext cx="5438141" cy="35052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/>
            </a:pPr>
            <a:r>
              <a:rPr sz="2000"/>
              <a:t>将下列词语的汉字、拼音、英文解释正确连接：</a:t>
            </a:r>
          </a:p>
        </p:txBody>
      </p:sp>
      <p:sp>
        <p:nvSpPr>
          <p:cNvPr id="52" name="Shape 52"/>
          <p:cNvSpPr/>
          <p:nvPr/>
        </p:nvSpPr>
        <p:spPr>
          <a:xfrm>
            <a:off x="4429125" y="2857500"/>
            <a:ext cx="1857375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v. to be late</a:t>
            </a:r>
          </a:p>
        </p:txBody>
      </p:sp>
      <p:sp>
        <p:nvSpPr>
          <p:cNvPr id="53" name="Shape 53"/>
          <p:cNvSpPr/>
          <p:nvPr/>
        </p:nvSpPr>
        <p:spPr>
          <a:xfrm>
            <a:off x="1049337" y="2124075"/>
            <a:ext cx="802641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迟到   </a:t>
            </a:r>
          </a:p>
        </p:txBody>
      </p:sp>
      <p:sp>
        <p:nvSpPr>
          <p:cNvPr id="54" name="Shape 54"/>
          <p:cNvSpPr/>
          <p:nvPr/>
        </p:nvSpPr>
        <p:spPr>
          <a:xfrm>
            <a:off x="4429125" y="3571875"/>
            <a:ext cx="1584325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num. half</a:t>
            </a:r>
          </a:p>
        </p:txBody>
      </p:sp>
      <p:sp>
        <p:nvSpPr>
          <p:cNvPr id="55" name="Shape 55"/>
          <p:cNvSpPr/>
          <p:nvPr/>
        </p:nvSpPr>
        <p:spPr>
          <a:xfrm>
            <a:off x="1049337" y="2827337"/>
            <a:ext cx="358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半</a:t>
            </a:r>
          </a:p>
        </p:txBody>
      </p:sp>
      <p:sp>
        <p:nvSpPr>
          <p:cNvPr id="56" name="Shape 56"/>
          <p:cNvSpPr/>
          <p:nvPr/>
        </p:nvSpPr>
        <p:spPr>
          <a:xfrm>
            <a:off x="4373562" y="2214562"/>
            <a:ext cx="4770438" cy="3727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v. to meet (sb.),to pick up (sb.)</a:t>
            </a:r>
          </a:p>
        </p:txBody>
      </p:sp>
      <p:sp>
        <p:nvSpPr>
          <p:cNvPr id="57" name="Shape 57"/>
          <p:cNvSpPr/>
          <p:nvPr/>
        </p:nvSpPr>
        <p:spPr>
          <a:xfrm>
            <a:off x="1049337" y="3508375"/>
            <a:ext cx="358141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接</a:t>
            </a:r>
          </a:p>
        </p:txBody>
      </p:sp>
      <p:sp>
        <p:nvSpPr>
          <p:cNvPr id="58" name="Shape 58"/>
          <p:cNvSpPr/>
          <p:nvPr/>
        </p:nvSpPr>
        <p:spPr>
          <a:xfrm>
            <a:off x="4500562" y="5000625"/>
            <a:ext cx="2984501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n. quarter</a:t>
            </a:r>
          </a:p>
        </p:txBody>
      </p:sp>
      <p:sp>
        <p:nvSpPr>
          <p:cNvPr id="59" name="Shape 59"/>
          <p:cNvSpPr/>
          <p:nvPr/>
        </p:nvSpPr>
        <p:spPr>
          <a:xfrm>
            <a:off x="1049337" y="4194175"/>
            <a:ext cx="358141" cy="3454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刻</a:t>
            </a:r>
          </a:p>
        </p:txBody>
      </p:sp>
      <p:sp>
        <p:nvSpPr>
          <p:cNvPr id="60" name="Shape 60"/>
          <p:cNvSpPr/>
          <p:nvPr/>
        </p:nvSpPr>
        <p:spPr>
          <a:xfrm>
            <a:off x="2519362" y="2128837"/>
            <a:ext cx="839330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chídào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61" name="Shape 61"/>
          <p:cNvSpPr/>
          <p:nvPr/>
        </p:nvSpPr>
        <p:spPr>
          <a:xfrm>
            <a:off x="2500312" y="5000625"/>
            <a:ext cx="496288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bàn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62" name="Shape 62"/>
          <p:cNvSpPr/>
          <p:nvPr/>
        </p:nvSpPr>
        <p:spPr>
          <a:xfrm>
            <a:off x="2555776" y="4214812"/>
            <a:ext cx="347209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jiē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63" name="Shape 63"/>
          <p:cNvSpPr/>
          <p:nvPr/>
        </p:nvSpPr>
        <p:spPr>
          <a:xfrm>
            <a:off x="2571749" y="2857500"/>
            <a:ext cx="353621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kè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64" name="Shape 64"/>
          <p:cNvSpPr/>
          <p:nvPr/>
        </p:nvSpPr>
        <p:spPr>
          <a:xfrm>
            <a:off x="4429125" y="4286250"/>
            <a:ext cx="2984500" cy="372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2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 lvl="0">
              <a:defRPr sz="1800"/>
            </a:pPr>
            <a:r>
              <a:rPr sz="2000"/>
              <a:t>v. to fall short of</a:t>
            </a:r>
          </a:p>
        </p:txBody>
      </p:sp>
      <p:sp>
        <p:nvSpPr>
          <p:cNvPr id="65" name="Shape 65"/>
          <p:cNvSpPr/>
          <p:nvPr/>
        </p:nvSpPr>
        <p:spPr>
          <a:xfrm>
            <a:off x="1071562" y="4967287"/>
            <a:ext cx="358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差</a:t>
            </a:r>
          </a:p>
        </p:txBody>
      </p:sp>
      <p:sp>
        <p:nvSpPr>
          <p:cNvPr id="66" name="Shape 66"/>
          <p:cNvSpPr/>
          <p:nvPr/>
        </p:nvSpPr>
        <p:spPr>
          <a:xfrm>
            <a:off x="2500312" y="3571875"/>
            <a:ext cx="480258" cy="40011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GB Pinyinok-D" pitchFamily="2" charset="-122"/>
                <a:ea typeface="GB Pinyinok-D" pitchFamily="2" charset="-122"/>
              </a:rPr>
              <a:t>chà</a:t>
            </a:r>
            <a:endParaRPr sz="2000" dirty="0"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med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Shape 68"/>
          <p:cNvSpPr/>
          <p:nvPr/>
        </p:nvSpPr>
        <p:spPr>
          <a:xfrm>
            <a:off x="1071562" y="487362"/>
            <a:ext cx="8072438" cy="5969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defRPr sz="4000">
                <a:solidFill>
                  <a:srgbClr val="A6A6A6"/>
                </a:solidFill>
                <a:latin typeface="黑体"/>
                <a:ea typeface="黑体"/>
                <a:cs typeface="黑体"/>
                <a:sym typeface="黑体"/>
              </a:defRPr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A6A6A6"/>
                </a:solidFill>
              </a:rPr>
              <a:t>语言点</a:t>
            </a:r>
          </a:p>
        </p:txBody>
      </p:sp>
      <p:grpSp>
        <p:nvGrpSpPr>
          <p:cNvPr id="2" name="Group 71"/>
          <p:cNvGrpSpPr/>
          <p:nvPr/>
        </p:nvGrpSpPr>
        <p:grpSpPr>
          <a:xfrm>
            <a:off x="287923" y="227733"/>
            <a:ext cx="607428" cy="920484"/>
            <a:chOff x="0" y="0"/>
            <a:chExt cx="607426" cy="920482"/>
          </a:xfrm>
        </p:grpSpPr>
        <p:sp>
          <p:nvSpPr>
            <p:cNvPr id="69" name="Shape 69"/>
            <p:cNvSpPr/>
            <p:nvPr/>
          </p:nvSpPr>
          <p:spPr>
            <a:xfrm>
              <a:off x="0" y="0"/>
              <a:ext cx="607427" cy="92048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786" y="21600"/>
                  </a:moveTo>
                  <a:lnTo>
                    <a:pt x="11178" y="21600"/>
                  </a:lnTo>
                  <a:lnTo>
                    <a:pt x="11516" y="21565"/>
                  </a:lnTo>
                  <a:lnTo>
                    <a:pt x="11881" y="21495"/>
                  </a:lnTo>
                  <a:lnTo>
                    <a:pt x="12220" y="21425"/>
                  </a:lnTo>
                  <a:lnTo>
                    <a:pt x="12585" y="21319"/>
                  </a:lnTo>
                  <a:lnTo>
                    <a:pt x="12871" y="21196"/>
                  </a:lnTo>
                  <a:lnTo>
                    <a:pt x="13132" y="21056"/>
                  </a:lnTo>
                  <a:lnTo>
                    <a:pt x="13367" y="20881"/>
                  </a:lnTo>
                  <a:lnTo>
                    <a:pt x="13627" y="20722"/>
                  </a:lnTo>
                  <a:lnTo>
                    <a:pt x="13835" y="20511"/>
                  </a:lnTo>
                  <a:lnTo>
                    <a:pt x="14018" y="20318"/>
                  </a:lnTo>
                  <a:lnTo>
                    <a:pt x="14174" y="20107"/>
                  </a:lnTo>
                  <a:lnTo>
                    <a:pt x="14330" y="19879"/>
                  </a:lnTo>
                  <a:lnTo>
                    <a:pt x="14434" y="19634"/>
                  </a:lnTo>
                  <a:lnTo>
                    <a:pt x="14487" y="19370"/>
                  </a:lnTo>
                  <a:lnTo>
                    <a:pt x="14487" y="15664"/>
                  </a:lnTo>
                  <a:lnTo>
                    <a:pt x="14591" y="15454"/>
                  </a:lnTo>
                  <a:lnTo>
                    <a:pt x="14669" y="15260"/>
                  </a:lnTo>
                  <a:lnTo>
                    <a:pt x="14774" y="15050"/>
                  </a:lnTo>
                  <a:lnTo>
                    <a:pt x="15138" y="14646"/>
                  </a:lnTo>
                  <a:lnTo>
                    <a:pt x="15581" y="14242"/>
                  </a:lnTo>
                  <a:lnTo>
                    <a:pt x="16728" y="13469"/>
                  </a:lnTo>
                  <a:lnTo>
                    <a:pt x="18030" y="12591"/>
                  </a:lnTo>
                  <a:lnTo>
                    <a:pt x="18734" y="12118"/>
                  </a:lnTo>
                  <a:lnTo>
                    <a:pt x="19333" y="11573"/>
                  </a:lnTo>
                  <a:lnTo>
                    <a:pt x="19932" y="11028"/>
                  </a:lnTo>
                  <a:lnTo>
                    <a:pt x="20479" y="10396"/>
                  </a:lnTo>
                  <a:lnTo>
                    <a:pt x="20740" y="10097"/>
                  </a:lnTo>
                  <a:lnTo>
                    <a:pt x="20948" y="9729"/>
                  </a:lnTo>
                  <a:lnTo>
                    <a:pt x="21130" y="9378"/>
                  </a:lnTo>
                  <a:lnTo>
                    <a:pt x="21287" y="8974"/>
                  </a:lnTo>
                  <a:lnTo>
                    <a:pt x="21443" y="8605"/>
                  </a:lnTo>
                  <a:lnTo>
                    <a:pt x="21548" y="8166"/>
                  </a:lnTo>
                  <a:lnTo>
                    <a:pt x="21600" y="7727"/>
                  </a:lnTo>
                  <a:lnTo>
                    <a:pt x="21600" y="6884"/>
                  </a:lnTo>
                  <a:lnTo>
                    <a:pt x="21548" y="6515"/>
                  </a:lnTo>
                  <a:lnTo>
                    <a:pt x="21496" y="6182"/>
                  </a:lnTo>
                  <a:lnTo>
                    <a:pt x="21391" y="5812"/>
                  </a:lnTo>
                  <a:lnTo>
                    <a:pt x="21287" y="5479"/>
                  </a:lnTo>
                  <a:lnTo>
                    <a:pt x="21130" y="5093"/>
                  </a:lnTo>
                  <a:lnTo>
                    <a:pt x="20948" y="4760"/>
                  </a:lnTo>
                  <a:lnTo>
                    <a:pt x="20740" y="4425"/>
                  </a:lnTo>
                  <a:lnTo>
                    <a:pt x="20531" y="4127"/>
                  </a:lnTo>
                  <a:lnTo>
                    <a:pt x="20296" y="3811"/>
                  </a:lnTo>
                  <a:lnTo>
                    <a:pt x="20036" y="3513"/>
                  </a:lnTo>
                  <a:lnTo>
                    <a:pt x="19775" y="3214"/>
                  </a:lnTo>
                  <a:lnTo>
                    <a:pt x="19124" y="2634"/>
                  </a:lnTo>
                  <a:lnTo>
                    <a:pt x="18447" y="2125"/>
                  </a:lnTo>
                  <a:lnTo>
                    <a:pt x="17691" y="1669"/>
                  </a:lnTo>
                  <a:lnTo>
                    <a:pt x="16832" y="1229"/>
                  </a:lnTo>
                  <a:lnTo>
                    <a:pt x="16388" y="1054"/>
                  </a:lnTo>
                  <a:lnTo>
                    <a:pt x="15920" y="879"/>
                  </a:lnTo>
                  <a:lnTo>
                    <a:pt x="15477" y="720"/>
                  </a:lnTo>
                  <a:lnTo>
                    <a:pt x="15034" y="580"/>
                  </a:lnTo>
                  <a:lnTo>
                    <a:pt x="14539" y="439"/>
                  </a:lnTo>
                  <a:lnTo>
                    <a:pt x="14018" y="316"/>
                  </a:lnTo>
                  <a:lnTo>
                    <a:pt x="13471" y="211"/>
                  </a:lnTo>
                  <a:lnTo>
                    <a:pt x="12975" y="140"/>
                  </a:lnTo>
                  <a:lnTo>
                    <a:pt x="12428" y="71"/>
                  </a:lnTo>
                  <a:lnTo>
                    <a:pt x="11934" y="35"/>
                  </a:lnTo>
                  <a:lnTo>
                    <a:pt x="11387" y="0"/>
                  </a:lnTo>
                  <a:lnTo>
                    <a:pt x="10213" y="0"/>
                  </a:lnTo>
                  <a:lnTo>
                    <a:pt x="9666" y="35"/>
                  </a:lnTo>
                  <a:lnTo>
                    <a:pt x="9172" y="71"/>
                  </a:lnTo>
                  <a:lnTo>
                    <a:pt x="8625" y="140"/>
                  </a:lnTo>
                  <a:lnTo>
                    <a:pt x="8129" y="211"/>
                  </a:lnTo>
                  <a:lnTo>
                    <a:pt x="7582" y="316"/>
                  </a:lnTo>
                  <a:lnTo>
                    <a:pt x="7061" y="439"/>
                  </a:lnTo>
                  <a:lnTo>
                    <a:pt x="6566" y="580"/>
                  </a:lnTo>
                  <a:lnTo>
                    <a:pt x="6123" y="720"/>
                  </a:lnTo>
                  <a:lnTo>
                    <a:pt x="5680" y="879"/>
                  </a:lnTo>
                  <a:lnTo>
                    <a:pt x="5212" y="1054"/>
                  </a:lnTo>
                  <a:lnTo>
                    <a:pt x="4768" y="1229"/>
                  </a:lnTo>
                  <a:lnTo>
                    <a:pt x="3909" y="1669"/>
                  </a:lnTo>
                  <a:lnTo>
                    <a:pt x="3153" y="2125"/>
                  </a:lnTo>
                  <a:lnTo>
                    <a:pt x="2476" y="2634"/>
                  </a:lnTo>
                  <a:lnTo>
                    <a:pt x="1825" y="3214"/>
                  </a:lnTo>
                  <a:lnTo>
                    <a:pt x="1303" y="3811"/>
                  </a:lnTo>
                  <a:lnTo>
                    <a:pt x="1069" y="4127"/>
                  </a:lnTo>
                  <a:lnTo>
                    <a:pt x="860" y="4425"/>
                  </a:lnTo>
                  <a:lnTo>
                    <a:pt x="651" y="4760"/>
                  </a:lnTo>
                  <a:lnTo>
                    <a:pt x="470" y="5093"/>
                  </a:lnTo>
                  <a:lnTo>
                    <a:pt x="313" y="5479"/>
                  </a:lnTo>
                  <a:lnTo>
                    <a:pt x="209" y="5812"/>
                  </a:lnTo>
                  <a:lnTo>
                    <a:pt x="104" y="6182"/>
                  </a:lnTo>
                  <a:lnTo>
                    <a:pt x="52" y="6515"/>
                  </a:lnTo>
                  <a:lnTo>
                    <a:pt x="0" y="6884"/>
                  </a:lnTo>
                  <a:lnTo>
                    <a:pt x="0" y="7727"/>
                  </a:lnTo>
                  <a:lnTo>
                    <a:pt x="52" y="8166"/>
                  </a:lnTo>
                  <a:lnTo>
                    <a:pt x="157" y="8605"/>
                  </a:lnTo>
                  <a:lnTo>
                    <a:pt x="313" y="8974"/>
                  </a:lnTo>
                  <a:lnTo>
                    <a:pt x="470" y="9378"/>
                  </a:lnTo>
                  <a:lnTo>
                    <a:pt x="651" y="9729"/>
                  </a:lnTo>
                  <a:lnTo>
                    <a:pt x="860" y="10097"/>
                  </a:lnTo>
                  <a:lnTo>
                    <a:pt x="1121" y="10396"/>
                  </a:lnTo>
                  <a:lnTo>
                    <a:pt x="1668" y="11028"/>
                  </a:lnTo>
                  <a:lnTo>
                    <a:pt x="2267" y="11573"/>
                  </a:lnTo>
                  <a:lnTo>
                    <a:pt x="2866" y="12118"/>
                  </a:lnTo>
                  <a:lnTo>
                    <a:pt x="3570" y="12591"/>
                  </a:lnTo>
                  <a:lnTo>
                    <a:pt x="4872" y="13469"/>
                  </a:lnTo>
                  <a:lnTo>
                    <a:pt x="6019" y="14242"/>
                  </a:lnTo>
                  <a:lnTo>
                    <a:pt x="6462" y="14646"/>
                  </a:lnTo>
                  <a:lnTo>
                    <a:pt x="6826" y="15050"/>
                  </a:lnTo>
                  <a:lnTo>
                    <a:pt x="6931" y="15260"/>
                  </a:lnTo>
                  <a:lnTo>
                    <a:pt x="7009" y="15454"/>
                  </a:lnTo>
                  <a:lnTo>
                    <a:pt x="7113" y="15664"/>
                  </a:lnTo>
                  <a:lnTo>
                    <a:pt x="7113" y="19370"/>
                  </a:lnTo>
                  <a:lnTo>
                    <a:pt x="7166" y="19634"/>
                  </a:lnTo>
                  <a:lnTo>
                    <a:pt x="7270" y="19879"/>
                  </a:lnTo>
                  <a:lnTo>
                    <a:pt x="7425" y="20107"/>
                  </a:lnTo>
                  <a:lnTo>
                    <a:pt x="7582" y="20318"/>
                  </a:lnTo>
                  <a:lnTo>
                    <a:pt x="7765" y="20511"/>
                  </a:lnTo>
                  <a:lnTo>
                    <a:pt x="7973" y="20722"/>
                  </a:lnTo>
                  <a:lnTo>
                    <a:pt x="8233" y="20881"/>
                  </a:lnTo>
                  <a:lnTo>
                    <a:pt x="8468" y="21056"/>
                  </a:lnTo>
                  <a:lnTo>
                    <a:pt x="8729" y="21196"/>
                  </a:lnTo>
                  <a:lnTo>
                    <a:pt x="9015" y="21319"/>
                  </a:lnTo>
                  <a:lnTo>
                    <a:pt x="9380" y="21425"/>
                  </a:lnTo>
                  <a:lnTo>
                    <a:pt x="9719" y="21495"/>
                  </a:lnTo>
                  <a:lnTo>
                    <a:pt x="10084" y="21565"/>
                  </a:lnTo>
                  <a:lnTo>
                    <a:pt x="10422" y="21600"/>
                  </a:lnTo>
                  <a:lnTo>
                    <a:pt x="10786" y="21600"/>
                  </a:lnTo>
                  <a:close/>
                </a:path>
              </a:pathLst>
            </a:custGeom>
            <a:solidFill>
              <a:srgbClr val="FFFFCC"/>
            </a:solidFill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  <p:sp>
          <p:nvSpPr>
            <p:cNvPr id="70" name="Shape 70"/>
            <p:cNvSpPr/>
            <p:nvPr/>
          </p:nvSpPr>
          <p:spPr>
            <a:xfrm>
              <a:off x="192701" y="404137"/>
              <a:ext cx="224226" cy="40859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6354" y="10918"/>
                  </a:moveTo>
                  <a:lnTo>
                    <a:pt x="4448" y="5578"/>
                  </a:lnTo>
                  <a:lnTo>
                    <a:pt x="1060" y="1305"/>
                  </a:lnTo>
                  <a:lnTo>
                    <a:pt x="0" y="235"/>
                  </a:lnTo>
                  <a:lnTo>
                    <a:pt x="4448" y="1424"/>
                  </a:lnTo>
                  <a:lnTo>
                    <a:pt x="7835" y="0"/>
                  </a:lnTo>
                  <a:lnTo>
                    <a:pt x="11647" y="1305"/>
                  </a:lnTo>
                  <a:lnTo>
                    <a:pt x="14610" y="0"/>
                  </a:lnTo>
                  <a:lnTo>
                    <a:pt x="17576" y="1186"/>
                  </a:lnTo>
                  <a:lnTo>
                    <a:pt x="21600" y="235"/>
                  </a:lnTo>
                  <a:lnTo>
                    <a:pt x="16304" y="6053"/>
                  </a:lnTo>
                  <a:lnTo>
                    <a:pt x="14822" y="10918"/>
                  </a:lnTo>
                  <a:moveTo>
                    <a:pt x="778" y="14359"/>
                  </a:moveTo>
                  <a:lnTo>
                    <a:pt x="20681" y="14359"/>
                  </a:lnTo>
                  <a:lnTo>
                    <a:pt x="20681" y="16852"/>
                  </a:lnTo>
                  <a:lnTo>
                    <a:pt x="778" y="16814"/>
                  </a:lnTo>
                  <a:lnTo>
                    <a:pt x="778" y="19226"/>
                  </a:lnTo>
                  <a:lnTo>
                    <a:pt x="20681" y="19304"/>
                  </a:lnTo>
                  <a:lnTo>
                    <a:pt x="20752" y="21600"/>
                  </a:lnTo>
                  <a:lnTo>
                    <a:pt x="848" y="21600"/>
                  </a:lnTo>
                </a:path>
              </a:pathLst>
            </a:custGeom>
            <a:noFill/>
            <a:ln w="57150" cap="flat">
              <a:solidFill>
                <a:srgbClr val="000000"/>
              </a:solidFill>
              <a:prstDash val="solid"/>
              <a:round/>
            </a:ln>
            <a:effectLst/>
          </p:spPr>
          <p:txBody>
            <a:bodyPr wrap="square" lIns="0" tIns="0" rIns="0" bIns="0" numCol="1" anchor="t">
              <a:noAutofit/>
            </a:bodyPr>
            <a:lstStyle/>
            <a:p>
              <a:pPr lvl="0"/>
              <a:endParaRPr/>
            </a:p>
          </p:txBody>
        </p:sp>
      </p:grpSp>
      <p:sp>
        <p:nvSpPr>
          <p:cNvPr id="72" name="Shape 72"/>
          <p:cNvSpPr/>
          <p:nvPr/>
        </p:nvSpPr>
        <p:spPr>
          <a:xfrm>
            <a:off x="-1" y="1417954"/>
            <a:ext cx="9144002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 algn="just"/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              一刻  a quarter               三刻  three quarters</a:t>
            </a:r>
          </a:p>
        </p:txBody>
      </p:sp>
      <p:sp>
        <p:nvSpPr>
          <p:cNvPr id="73" name="Shape 73"/>
          <p:cNvSpPr/>
          <p:nvPr/>
        </p:nvSpPr>
        <p:spPr>
          <a:xfrm>
            <a:off x="900112" y="3013392"/>
            <a:ext cx="6705601" cy="6756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000"/>
              <a:t>A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；现在几点了？</a:t>
            </a:r>
            <a:endParaRPr sz="2000"/>
          </a:p>
          <a:p>
            <a:pPr lvl="0"/>
            <a:r>
              <a:rPr sz="2000"/>
              <a:t>B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</a:t>
            </a:r>
            <a:r>
              <a:rPr sz="20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差五分十二点</a:t>
            </a:r>
            <a:r>
              <a:rPr sz="2000">
                <a:solidFill>
                  <a:srgbClr val="FF0000"/>
                </a:solidFill>
              </a:rPr>
              <a:t>/</a:t>
            </a:r>
            <a:r>
              <a:rPr sz="20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十一点五十五分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74" name="Shape 74"/>
          <p:cNvSpPr/>
          <p:nvPr/>
        </p:nvSpPr>
        <p:spPr>
          <a:xfrm>
            <a:off x="914400" y="4272279"/>
            <a:ext cx="6705600" cy="6756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000"/>
              <a:t>A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：你每天晚上几点睡觉？</a:t>
            </a:r>
            <a:endParaRPr sz="2000"/>
          </a:p>
          <a:p>
            <a:pPr lvl="0"/>
            <a:r>
              <a:rPr sz="2000"/>
              <a:t>B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</a:t>
            </a:r>
            <a:r>
              <a:rPr sz="20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十点半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75" name="Shape 75"/>
          <p:cNvSpPr/>
          <p:nvPr/>
        </p:nvSpPr>
        <p:spPr>
          <a:xfrm>
            <a:off x="900112" y="5566092"/>
            <a:ext cx="6934201" cy="6756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000"/>
              <a:t>A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：今年下午的汉语课几点开始？</a:t>
            </a:r>
            <a:endParaRPr sz="2000"/>
          </a:p>
          <a:p>
            <a:pPr lvl="0"/>
            <a:r>
              <a:rPr sz="2000"/>
              <a:t>B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</a:t>
            </a:r>
            <a:r>
              <a:rPr sz="20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三点三刻</a:t>
            </a:r>
            <a:r>
              <a:rPr sz="2000">
                <a:solidFill>
                  <a:srgbClr val="FF0000"/>
                </a:solidFill>
              </a:rPr>
              <a:t>/</a:t>
            </a:r>
            <a:r>
              <a:rPr sz="20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四点差一刻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开始。          </a:t>
            </a:r>
          </a:p>
        </p:txBody>
      </p:sp>
      <p:sp>
        <p:nvSpPr>
          <p:cNvPr id="76" name="Shape 76"/>
          <p:cNvSpPr/>
          <p:nvPr/>
        </p:nvSpPr>
        <p:spPr>
          <a:xfrm>
            <a:off x="714375" y="2143125"/>
            <a:ext cx="4392613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>
              <a:spcBef>
                <a:spcPts val="1400"/>
              </a:spcBef>
            </a:pP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半个小时  a half hour</a:t>
            </a:r>
          </a:p>
        </p:txBody>
      </p:sp>
      <p:sp>
        <p:nvSpPr>
          <p:cNvPr id="77" name="Shape 77"/>
          <p:cNvSpPr/>
          <p:nvPr/>
        </p:nvSpPr>
        <p:spPr>
          <a:xfrm>
            <a:off x="4391025" y="2143125"/>
            <a:ext cx="4752975" cy="39624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/>
          <a:p>
            <a:pPr lvl="0">
              <a:spcBef>
                <a:spcPts val="1400"/>
              </a:spcBef>
            </a:pPr>
            <a:r>
              <a:rPr sz="2400">
                <a:solidFill>
                  <a:srgbClr val="FF0000"/>
                </a:solidFill>
                <a:latin typeface="华文细黑"/>
                <a:ea typeface="华文细黑"/>
                <a:cs typeface="华文细黑"/>
                <a:sym typeface="华文细黑"/>
              </a:rPr>
              <a:t>差一刻一点=十二点三刻 </a:t>
            </a:r>
          </a:p>
        </p:txBody>
      </p:sp>
    </p:spTree>
  </p:cSld>
  <p:clrMapOvr>
    <a:masterClrMapping/>
  </p:clrMapOvr>
  <p:transition spd="med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Shape 79"/>
          <p:cNvSpPr/>
          <p:nvPr/>
        </p:nvSpPr>
        <p:spPr>
          <a:xfrm>
            <a:off x="2541587" y="862012"/>
            <a:ext cx="4930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用“刻”、“半”“差”描述下面的时间：</a:t>
            </a:r>
          </a:p>
        </p:txBody>
      </p:sp>
      <p:grpSp>
        <p:nvGrpSpPr>
          <p:cNvPr id="2" name="Group 84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3" name="Group 82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80" name="Shape 80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81" name="Shape 81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83" name="Shape 83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85" name="Shape 85"/>
          <p:cNvSpPr/>
          <p:nvPr/>
        </p:nvSpPr>
        <p:spPr>
          <a:xfrm>
            <a:off x="951851" y="2067242"/>
            <a:ext cx="2871788" cy="3835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2000"/>
            </a:lvl1pPr>
          </a:lstStyle>
          <a:p>
            <a:pPr lvl="0">
              <a:defRPr sz="1800"/>
            </a:pPr>
            <a:r>
              <a:rPr sz="2000" dirty="0"/>
              <a:t>1. 08:15</a:t>
            </a:r>
          </a:p>
        </p:txBody>
      </p:sp>
      <p:sp>
        <p:nvSpPr>
          <p:cNvPr id="86" name="Shape 86"/>
          <p:cNvSpPr/>
          <p:nvPr/>
        </p:nvSpPr>
        <p:spPr>
          <a:xfrm>
            <a:off x="5012580" y="2097404"/>
            <a:ext cx="2871788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/>
              <a:t>八点一刻</a:t>
            </a:r>
            <a:endParaRPr sz="2000" dirty="0"/>
          </a:p>
        </p:txBody>
      </p:sp>
      <p:sp>
        <p:nvSpPr>
          <p:cNvPr id="87" name="Shape 87"/>
          <p:cNvSpPr/>
          <p:nvPr/>
        </p:nvSpPr>
        <p:spPr>
          <a:xfrm>
            <a:off x="928687" y="3027680"/>
            <a:ext cx="2871788" cy="3835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2000"/>
            </a:lvl1pPr>
          </a:lstStyle>
          <a:p>
            <a:pPr lvl="0">
              <a:defRPr sz="1800"/>
            </a:pPr>
            <a:r>
              <a:rPr sz="2000"/>
              <a:t>2. 12:45</a:t>
            </a:r>
          </a:p>
        </p:txBody>
      </p:sp>
      <p:sp>
        <p:nvSpPr>
          <p:cNvPr id="88" name="Shape 88"/>
          <p:cNvSpPr/>
          <p:nvPr/>
        </p:nvSpPr>
        <p:spPr>
          <a:xfrm>
            <a:off x="5000625" y="3038792"/>
            <a:ext cx="2871788" cy="3835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十二点三刻</a:t>
            </a:r>
            <a:r>
              <a:rPr sz="2000"/>
              <a:t>/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差一刻一点</a:t>
            </a:r>
          </a:p>
        </p:txBody>
      </p:sp>
      <p:sp>
        <p:nvSpPr>
          <p:cNvPr id="89" name="Shape 89"/>
          <p:cNvSpPr/>
          <p:nvPr/>
        </p:nvSpPr>
        <p:spPr>
          <a:xfrm>
            <a:off x="928687" y="4027805"/>
            <a:ext cx="2871788" cy="3835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2000"/>
            </a:lvl1pPr>
          </a:lstStyle>
          <a:p>
            <a:pPr lvl="0">
              <a:defRPr sz="1800"/>
            </a:pPr>
            <a:r>
              <a:rPr sz="2000"/>
              <a:t>3. 05:30</a:t>
            </a:r>
          </a:p>
        </p:txBody>
      </p:sp>
      <p:sp>
        <p:nvSpPr>
          <p:cNvPr id="90" name="Shape 90"/>
          <p:cNvSpPr/>
          <p:nvPr/>
        </p:nvSpPr>
        <p:spPr>
          <a:xfrm>
            <a:off x="5000625" y="4057967"/>
            <a:ext cx="2871788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五点半</a:t>
            </a:r>
          </a:p>
        </p:txBody>
      </p:sp>
      <p:sp>
        <p:nvSpPr>
          <p:cNvPr id="91" name="Shape 91"/>
          <p:cNvSpPr/>
          <p:nvPr/>
        </p:nvSpPr>
        <p:spPr>
          <a:xfrm>
            <a:off x="928687" y="4956492"/>
            <a:ext cx="2871788" cy="3835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2000"/>
            </a:lvl1pPr>
          </a:lstStyle>
          <a:p>
            <a:pPr lvl="0">
              <a:defRPr sz="1800"/>
            </a:pPr>
            <a:r>
              <a:rPr sz="2000"/>
              <a:t>4. 06:58</a:t>
            </a:r>
          </a:p>
        </p:txBody>
      </p:sp>
      <p:sp>
        <p:nvSpPr>
          <p:cNvPr id="92" name="Shape 92"/>
          <p:cNvSpPr/>
          <p:nvPr/>
        </p:nvSpPr>
        <p:spPr>
          <a:xfrm>
            <a:off x="5000625" y="4986654"/>
            <a:ext cx="2871788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差两分七点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2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4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" grpId="0" animBg="1" advAuto="0"/>
      <p:bldP spid="88" grpId="0" animBg="1" advAuto="0"/>
      <p:bldP spid="90" grpId="0" animBg="1" advAuto="0"/>
      <p:bldP spid="92" grpId="0" animBg="1" advAuto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Shape 94"/>
          <p:cNvSpPr/>
          <p:nvPr/>
        </p:nvSpPr>
        <p:spPr>
          <a:xfrm>
            <a:off x="2541587" y="862012"/>
            <a:ext cx="2390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选择恰当的词语填空</a:t>
            </a:r>
          </a:p>
        </p:txBody>
      </p:sp>
      <p:grpSp>
        <p:nvGrpSpPr>
          <p:cNvPr id="2" name="Group 99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3" name="Group 97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95" name="Shape 95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96" name="Shape 96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98" name="Shape 98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00" name="Shape 100"/>
          <p:cNvSpPr/>
          <p:nvPr/>
        </p:nvSpPr>
        <p:spPr>
          <a:xfrm>
            <a:off x="914400" y="2231579"/>
            <a:ext cx="6705600" cy="68351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marL="342900" lvl="0" indent="-342900"/>
            <a:r>
              <a:rPr sz="2000"/>
              <a:t>1. A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：你今天怎么</a:t>
            </a:r>
            <a:r>
              <a:rPr sz="2000" u="sng"/>
              <a:t>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了？</a:t>
            </a:r>
            <a:endParaRPr sz="2000"/>
          </a:p>
          <a:p>
            <a:pPr marL="342900" lvl="0" indent="-342900"/>
            <a:r>
              <a:rPr sz="2000"/>
              <a:t>    B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：对不起，我起晚了。 </a:t>
            </a:r>
          </a:p>
        </p:txBody>
      </p:sp>
      <p:sp>
        <p:nvSpPr>
          <p:cNvPr id="101" name="Shape 101"/>
          <p:cNvSpPr/>
          <p:nvPr/>
        </p:nvSpPr>
        <p:spPr>
          <a:xfrm>
            <a:off x="900112" y="3168204"/>
            <a:ext cx="6705601" cy="68351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000"/>
              <a:t>2. A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：比赛什么时候开始？</a:t>
            </a:r>
            <a:endParaRPr sz="2000"/>
          </a:p>
          <a:p>
            <a:pPr lvl="0"/>
            <a:r>
              <a:rPr sz="2000"/>
              <a:t>    B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：十点</a:t>
            </a:r>
            <a:r>
              <a:rPr sz="2000" u="sng"/>
              <a:t>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</p:txBody>
      </p:sp>
      <p:sp>
        <p:nvSpPr>
          <p:cNvPr id="102" name="Shape 102"/>
          <p:cNvSpPr/>
          <p:nvPr/>
        </p:nvSpPr>
        <p:spPr>
          <a:xfrm>
            <a:off x="900112" y="4031804"/>
            <a:ext cx="6705601" cy="68351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000"/>
              <a:t>3. A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：你现在要去哪？</a:t>
            </a:r>
            <a:endParaRPr sz="2000"/>
          </a:p>
          <a:p>
            <a:pPr lvl="0"/>
            <a:r>
              <a:rPr sz="2000"/>
              <a:t>    B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：我要去机场</a:t>
            </a:r>
            <a:r>
              <a:rPr sz="2000" u="sng"/>
              <a:t>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一个朋友。</a:t>
            </a:r>
          </a:p>
        </p:txBody>
      </p:sp>
      <p:sp>
        <p:nvSpPr>
          <p:cNvPr id="103" name="Shape 103"/>
          <p:cNvSpPr/>
          <p:nvPr/>
        </p:nvSpPr>
        <p:spPr>
          <a:xfrm>
            <a:off x="2124075" y="1557337"/>
            <a:ext cx="3240088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45719" rIns="45719">
            <a:spAutoFit/>
          </a:bodyPr>
          <a:lstStyle>
            <a:lvl1pPr>
              <a:spcBef>
                <a:spcPts val="1200"/>
              </a:spcBef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差        迟到        接         半</a:t>
            </a:r>
          </a:p>
        </p:txBody>
      </p:sp>
      <p:sp>
        <p:nvSpPr>
          <p:cNvPr id="104" name="Shape 104"/>
          <p:cNvSpPr/>
          <p:nvPr/>
        </p:nvSpPr>
        <p:spPr>
          <a:xfrm>
            <a:off x="900112" y="4979542"/>
            <a:ext cx="6705601" cy="39141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/>
          <a:p>
            <a:pPr lvl="0"/>
            <a:r>
              <a:rPr sz="2000"/>
              <a:t>4.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我是</a:t>
            </a:r>
            <a:r>
              <a:rPr sz="2000" u="sng"/>
              <a:t>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十分八点到公司的。</a:t>
            </a:r>
          </a:p>
        </p:txBody>
      </p:sp>
    </p:spTree>
  </p:cSld>
  <p:clrMapOvr>
    <a:masterClrMapping/>
  </p:clrMapOvr>
  <p:transition spd="med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10"/>
          <p:cNvGrpSpPr/>
          <p:nvPr/>
        </p:nvGrpSpPr>
        <p:grpSpPr>
          <a:xfrm>
            <a:off x="287923" y="227733"/>
            <a:ext cx="8698915" cy="920848"/>
            <a:chOff x="0" y="0"/>
            <a:chExt cx="8698914" cy="920847"/>
          </a:xfrm>
        </p:grpSpPr>
        <p:sp>
          <p:nvSpPr>
            <p:cNvPr id="106" name="Shape 106"/>
            <p:cNvSpPr/>
            <p:nvPr/>
          </p:nvSpPr>
          <p:spPr>
            <a:xfrm>
              <a:off x="626477" y="307253"/>
              <a:ext cx="8072438" cy="59690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课文</a:t>
              </a:r>
            </a:p>
          </p:txBody>
        </p:sp>
        <p:grpSp>
          <p:nvGrpSpPr>
            <p:cNvPr id="3" name="Group 109"/>
            <p:cNvGrpSpPr/>
            <p:nvPr/>
          </p:nvGrpSpPr>
          <p:grpSpPr>
            <a:xfrm>
              <a:off x="0" y="0"/>
              <a:ext cx="607419" cy="920848"/>
              <a:chOff x="0" y="0"/>
              <a:chExt cx="607418" cy="920847"/>
            </a:xfrm>
          </p:grpSpPr>
          <p:sp>
            <p:nvSpPr>
              <p:cNvPr id="107" name="Shape 107"/>
              <p:cNvSpPr/>
              <p:nvPr/>
            </p:nvSpPr>
            <p:spPr>
              <a:xfrm>
                <a:off x="0" y="0"/>
                <a:ext cx="607419" cy="920848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108" name="Shape 108"/>
              <p:cNvSpPr/>
              <p:nvPr/>
            </p:nvSpPr>
            <p:spPr>
              <a:xfrm>
                <a:off x="192698" y="404297"/>
                <a:ext cx="224224" cy="408752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</p:grpSp>
      <p:sp>
        <p:nvSpPr>
          <p:cNvPr id="111" name="Shape 111"/>
          <p:cNvSpPr/>
          <p:nvPr/>
        </p:nvSpPr>
        <p:spPr>
          <a:xfrm>
            <a:off x="3276600" y="1367154"/>
            <a:ext cx="1668463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在公司门口</a:t>
            </a:r>
          </a:p>
        </p:txBody>
      </p:sp>
      <p:sp>
        <p:nvSpPr>
          <p:cNvPr id="112" name="Shape 112"/>
          <p:cNvSpPr/>
          <p:nvPr/>
        </p:nvSpPr>
        <p:spPr>
          <a:xfrm>
            <a:off x="838200" y="2230437"/>
            <a:ext cx="3923665" cy="354966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小丽：你看看手表，怎么迟到了？</a:t>
            </a:r>
          </a:p>
        </p:txBody>
      </p:sp>
      <p:sp>
        <p:nvSpPr>
          <p:cNvPr id="113" name="Shape 113"/>
          <p:cNvSpPr/>
          <p:nvPr/>
        </p:nvSpPr>
        <p:spPr>
          <a:xfrm>
            <a:off x="850900" y="2951162"/>
            <a:ext cx="2145665" cy="354966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小刚：没迟到啊。</a:t>
            </a:r>
          </a:p>
        </p:txBody>
      </p:sp>
      <p:sp>
        <p:nvSpPr>
          <p:cNvPr id="114" name="Shape 114"/>
          <p:cNvSpPr/>
          <p:nvPr/>
        </p:nvSpPr>
        <p:spPr>
          <a:xfrm>
            <a:off x="850899" y="3598862"/>
            <a:ext cx="5955666" cy="354966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小丽：你不是说七点半来接我吗？你迟到了一刻钟。</a:t>
            </a:r>
          </a:p>
        </p:txBody>
      </p:sp>
      <p:sp>
        <p:nvSpPr>
          <p:cNvPr id="115" name="Shape 115"/>
          <p:cNvSpPr/>
          <p:nvPr/>
        </p:nvSpPr>
        <p:spPr>
          <a:xfrm>
            <a:off x="850900" y="4318000"/>
            <a:ext cx="3161665" cy="354965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小刚：现在不是七点半吗？</a:t>
            </a:r>
          </a:p>
        </p:txBody>
      </p:sp>
      <p:sp>
        <p:nvSpPr>
          <p:cNvPr id="116" name="Shape 116"/>
          <p:cNvSpPr/>
          <p:nvPr/>
        </p:nvSpPr>
        <p:spPr>
          <a:xfrm>
            <a:off x="830262" y="4946650"/>
            <a:ext cx="6463666" cy="354965"/>
          </a:xfrm>
          <a:prstGeom prst="rect">
            <a:avLst/>
          </a:prstGeom>
          <a:ln>
            <a:solidFill>
              <a:srgbClr val="4A7EBB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小丽：已经差一刻八点了！我都在这儿坐了半个小时了。</a:t>
            </a:r>
          </a:p>
        </p:txBody>
      </p:sp>
      <p:sp>
        <p:nvSpPr>
          <p:cNvPr id="117" name="Shape 117"/>
          <p:cNvSpPr/>
          <p:nvPr/>
        </p:nvSpPr>
        <p:spPr>
          <a:xfrm>
            <a:off x="830262" y="5665787"/>
            <a:ext cx="5193666" cy="354966"/>
          </a:xfrm>
          <a:prstGeom prst="rect">
            <a:avLst/>
          </a:prstGeom>
          <a:ln>
            <a:solidFill>
              <a:srgbClr val="BE4B48"/>
            </a:solidFill>
            <a:round/>
          </a:ln>
          <a:effectLst>
            <a:outerShdw blurRad="63500" dist="20000" dir="5400000" rotWithShape="0">
              <a:srgbClr val="FFFFFF">
                <a:alpha val="37998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小刚：不是我迟到了，是你的表快了一刻钟。</a:t>
            </a:r>
          </a:p>
        </p:txBody>
      </p:sp>
    </p:spTree>
  </p:cSld>
  <p:clrMapOvr>
    <a:masterClrMapping/>
  </p:clrMapOvr>
  <p:transition spd="med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Shape 119"/>
          <p:cNvSpPr/>
          <p:nvPr/>
        </p:nvSpPr>
        <p:spPr>
          <a:xfrm>
            <a:off x="2541587" y="862012"/>
            <a:ext cx="2136141" cy="34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根据课文判断对错</a:t>
            </a:r>
          </a:p>
        </p:txBody>
      </p:sp>
      <p:grpSp>
        <p:nvGrpSpPr>
          <p:cNvPr id="2" name="Group 124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3" name="Group 122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20" name="Shape 120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121" name="Shape 121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123" name="Shape 123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25" name="Shape 125"/>
          <p:cNvSpPr/>
          <p:nvPr/>
        </p:nvSpPr>
        <p:spPr>
          <a:xfrm>
            <a:off x="1692275" y="2060575"/>
            <a:ext cx="2399665" cy="35496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 marL="342900" indent="-342900"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小刚迟到了一刻钟。</a:t>
            </a:r>
          </a:p>
        </p:txBody>
      </p:sp>
      <p:sp>
        <p:nvSpPr>
          <p:cNvPr id="126" name="Shape 126"/>
          <p:cNvSpPr/>
          <p:nvPr/>
        </p:nvSpPr>
        <p:spPr>
          <a:xfrm>
            <a:off x="1116012" y="2060575"/>
            <a:ext cx="324740" cy="354965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1.</a:t>
            </a:r>
          </a:p>
        </p:txBody>
      </p:sp>
      <p:sp>
        <p:nvSpPr>
          <p:cNvPr id="127" name="Shape 127"/>
          <p:cNvSpPr/>
          <p:nvPr/>
        </p:nvSpPr>
        <p:spPr>
          <a:xfrm>
            <a:off x="1116012" y="2852737"/>
            <a:ext cx="324740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2.</a:t>
            </a:r>
          </a:p>
        </p:txBody>
      </p:sp>
      <p:sp>
        <p:nvSpPr>
          <p:cNvPr id="128" name="Shape 128"/>
          <p:cNvSpPr/>
          <p:nvPr/>
        </p:nvSpPr>
        <p:spPr>
          <a:xfrm>
            <a:off x="1692275" y="2852737"/>
            <a:ext cx="3669665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小刚和小丽约的时间是七点半。</a:t>
            </a:r>
          </a:p>
        </p:txBody>
      </p:sp>
      <p:sp>
        <p:nvSpPr>
          <p:cNvPr id="129" name="Shape 129"/>
          <p:cNvSpPr/>
          <p:nvPr/>
        </p:nvSpPr>
        <p:spPr>
          <a:xfrm>
            <a:off x="1116012" y="3650098"/>
            <a:ext cx="324740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/>
              <a:t>3.</a:t>
            </a:r>
          </a:p>
        </p:txBody>
      </p:sp>
      <p:sp>
        <p:nvSpPr>
          <p:cNvPr id="130" name="Shape 130"/>
          <p:cNvSpPr/>
          <p:nvPr/>
        </p:nvSpPr>
        <p:spPr>
          <a:xfrm>
            <a:off x="1692275" y="3650098"/>
            <a:ext cx="2907665" cy="354966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/>
              <a:t>小丽的手表快了一刻钟</a:t>
            </a:r>
            <a:r>
              <a:rPr sz="2000" dirty="0"/>
              <a:t>。</a:t>
            </a:r>
          </a:p>
        </p:txBody>
      </p:sp>
    </p:spTree>
  </p:cSld>
  <p:clrMapOvr>
    <a:masterClrMapping/>
  </p:clrMapOvr>
  <p:transition spd="med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Shape 132"/>
          <p:cNvSpPr/>
          <p:nvPr/>
        </p:nvSpPr>
        <p:spPr>
          <a:xfrm>
            <a:off x="2541587" y="862012"/>
            <a:ext cx="4237011" cy="3606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用本课新学的语言点和词语描绘图片</a:t>
            </a:r>
            <a:r>
              <a:t> </a:t>
            </a:r>
          </a:p>
        </p:txBody>
      </p:sp>
      <p:grpSp>
        <p:nvGrpSpPr>
          <p:cNvPr id="2" name="Group 137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3" name="Group 135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33" name="Shape 133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134" name="Shape 134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136" name="Shape 136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38" name="Shape 138"/>
          <p:cNvSpPr/>
          <p:nvPr/>
        </p:nvSpPr>
        <p:spPr>
          <a:xfrm>
            <a:off x="1276350" y="2801937"/>
            <a:ext cx="5000443" cy="1141822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A：都</a:t>
            </a:r>
            <a:r>
              <a:rPr sz="2000" u="sng">
                <a:latin typeface="华文细黑"/>
                <a:ea typeface="华文细黑"/>
                <a:cs typeface="华文细黑"/>
                <a:sym typeface="华文细黑"/>
              </a:rPr>
              <a:t>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了，快去睡觉吧。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B：我在玩儿十分钟。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A：你已经玩儿了好几个小时了，不累吗？</a:t>
            </a:r>
          </a:p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B：我</a:t>
            </a:r>
            <a:r>
              <a:rPr u="sng"/>
              <a:t>         </a:t>
            </a:r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打游戏特别</a:t>
            </a:r>
            <a:r>
              <a:rPr u="sng">
                <a:latin typeface="华文细黑"/>
                <a:ea typeface="华文细黑"/>
                <a:cs typeface="华文细黑"/>
                <a:sym typeface="华文细黑"/>
              </a:rPr>
              <a:t>         </a:t>
            </a:r>
            <a:r>
              <a:rPr>
                <a:latin typeface="华文细黑"/>
                <a:ea typeface="华文细黑"/>
                <a:cs typeface="华文细黑"/>
                <a:sym typeface="华文细黑"/>
              </a:rPr>
              <a:t>，一点儿也不累。</a:t>
            </a:r>
          </a:p>
        </p:txBody>
      </p:sp>
      <p:sp>
        <p:nvSpPr>
          <p:cNvPr id="139" name="Shape 139"/>
          <p:cNvSpPr/>
          <p:nvPr/>
        </p:nvSpPr>
        <p:spPr>
          <a:xfrm>
            <a:off x="2184400" y="1951037"/>
            <a:ext cx="1538883" cy="307777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华文楷体" pitchFamily="2" charset="-122"/>
                <a:ea typeface="华文楷体" pitchFamily="2" charset="-122"/>
              </a:rPr>
              <a:t>差五分十二点</a:t>
            </a:r>
            <a:endParaRPr sz="2000" dirty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40" name="Shape 140"/>
          <p:cNvSpPr/>
          <p:nvPr/>
        </p:nvSpPr>
        <p:spPr>
          <a:xfrm>
            <a:off x="4244975" y="1951037"/>
            <a:ext cx="769441" cy="307777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华文楷体" pitchFamily="2" charset="-122"/>
                <a:ea typeface="华文楷体" pitchFamily="2" charset="-122"/>
              </a:rPr>
              <a:t>感兴趣</a:t>
            </a:r>
            <a:endParaRPr sz="2000" dirty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41" name="Shape 141"/>
          <p:cNvSpPr/>
          <p:nvPr/>
        </p:nvSpPr>
        <p:spPr>
          <a:xfrm>
            <a:off x="5543550" y="1951037"/>
            <a:ext cx="256480" cy="307777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>
                <a:latin typeface="华文楷体" pitchFamily="2" charset="-122"/>
                <a:ea typeface="华文楷体" pitchFamily="2" charset="-122"/>
              </a:rPr>
              <a:t>对</a:t>
            </a:r>
          </a:p>
        </p:txBody>
      </p:sp>
      <p:pic>
        <p:nvPicPr>
          <p:cNvPr id="142" name="u=630023745,3571892124&amp;fm=21&amp;gp=0.jpg"/>
          <p:cNvPicPr/>
          <p:nvPr/>
        </p:nvPicPr>
        <p:blipFill>
          <a:blip r:embed="rId2" cstate="print">
            <a:extLst/>
          </a:blip>
          <a:srcRect t="21583" b="3855"/>
          <a:stretch>
            <a:fillRect/>
          </a:stretch>
        </p:blipFill>
        <p:spPr>
          <a:xfrm>
            <a:off x="6516216" y="2636912"/>
            <a:ext cx="2235201" cy="273630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Shape 144"/>
          <p:cNvSpPr/>
          <p:nvPr/>
        </p:nvSpPr>
        <p:spPr>
          <a:xfrm>
            <a:off x="2541587" y="862012"/>
            <a:ext cx="4237011" cy="36066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45719" rIns="45719">
            <a:spAutoFit/>
          </a:bodyPr>
          <a:lstStyle/>
          <a:p>
            <a:pPr lvl="0"/>
            <a:r>
              <a:rPr sz="2000">
                <a:latin typeface="华文细黑"/>
                <a:ea typeface="华文细黑"/>
                <a:cs typeface="华文细黑"/>
                <a:sym typeface="华文细黑"/>
              </a:rPr>
              <a:t>用本课新学的语言点和词语描绘图片</a:t>
            </a:r>
            <a:r>
              <a:t> </a:t>
            </a:r>
          </a:p>
        </p:txBody>
      </p:sp>
      <p:grpSp>
        <p:nvGrpSpPr>
          <p:cNvPr id="2" name="Group 149"/>
          <p:cNvGrpSpPr/>
          <p:nvPr/>
        </p:nvGrpSpPr>
        <p:grpSpPr>
          <a:xfrm>
            <a:off x="470022" y="305519"/>
            <a:ext cx="8359654" cy="919241"/>
            <a:chOff x="0" y="0"/>
            <a:chExt cx="8359652" cy="919239"/>
          </a:xfrm>
        </p:grpSpPr>
        <p:grpSp>
          <p:nvGrpSpPr>
            <p:cNvPr id="3" name="Group 147"/>
            <p:cNvGrpSpPr/>
            <p:nvPr/>
          </p:nvGrpSpPr>
          <p:grpSpPr>
            <a:xfrm>
              <a:off x="0" y="0"/>
              <a:ext cx="607351" cy="919240"/>
              <a:chOff x="0" y="0"/>
              <a:chExt cx="607350" cy="919239"/>
            </a:xfrm>
          </p:grpSpPr>
          <p:sp>
            <p:nvSpPr>
              <p:cNvPr id="145" name="Shape 145"/>
              <p:cNvSpPr/>
              <p:nvPr/>
            </p:nvSpPr>
            <p:spPr>
              <a:xfrm>
                <a:off x="0" y="0"/>
                <a:ext cx="607351" cy="919240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786" y="21600"/>
                    </a:moveTo>
                    <a:lnTo>
                      <a:pt x="11178" y="21600"/>
                    </a:lnTo>
                    <a:lnTo>
                      <a:pt x="11516" y="21565"/>
                    </a:lnTo>
                    <a:lnTo>
                      <a:pt x="11881" y="21495"/>
                    </a:lnTo>
                    <a:lnTo>
                      <a:pt x="12220" y="21425"/>
                    </a:lnTo>
                    <a:lnTo>
                      <a:pt x="12585" y="21319"/>
                    </a:lnTo>
                    <a:lnTo>
                      <a:pt x="12871" y="21196"/>
                    </a:lnTo>
                    <a:lnTo>
                      <a:pt x="13132" y="21056"/>
                    </a:lnTo>
                    <a:lnTo>
                      <a:pt x="13367" y="20881"/>
                    </a:lnTo>
                    <a:lnTo>
                      <a:pt x="13627" y="20722"/>
                    </a:lnTo>
                    <a:lnTo>
                      <a:pt x="13835" y="20511"/>
                    </a:lnTo>
                    <a:lnTo>
                      <a:pt x="14018" y="20318"/>
                    </a:lnTo>
                    <a:lnTo>
                      <a:pt x="14174" y="20107"/>
                    </a:lnTo>
                    <a:lnTo>
                      <a:pt x="14330" y="19879"/>
                    </a:lnTo>
                    <a:lnTo>
                      <a:pt x="14434" y="19634"/>
                    </a:lnTo>
                    <a:lnTo>
                      <a:pt x="14487" y="19370"/>
                    </a:lnTo>
                    <a:lnTo>
                      <a:pt x="14487" y="15664"/>
                    </a:lnTo>
                    <a:lnTo>
                      <a:pt x="14591" y="15454"/>
                    </a:lnTo>
                    <a:lnTo>
                      <a:pt x="14669" y="15260"/>
                    </a:lnTo>
                    <a:lnTo>
                      <a:pt x="14774" y="15050"/>
                    </a:lnTo>
                    <a:lnTo>
                      <a:pt x="15138" y="14646"/>
                    </a:lnTo>
                    <a:lnTo>
                      <a:pt x="15581" y="14242"/>
                    </a:lnTo>
                    <a:lnTo>
                      <a:pt x="16728" y="13469"/>
                    </a:lnTo>
                    <a:lnTo>
                      <a:pt x="18030" y="12591"/>
                    </a:lnTo>
                    <a:lnTo>
                      <a:pt x="18734" y="12118"/>
                    </a:lnTo>
                    <a:lnTo>
                      <a:pt x="19333" y="11573"/>
                    </a:lnTo>
                    <a:lnTo>
                      <a:pt x="19932" y="11028"/>
                    </a:lnTo>
                    <a:lnTo>
                      <a:pt x="20479" y="10396"/>
                    </a:lnTo>
                    <a:lnTo>
                      <a:pt x="20740" y="10097"/>
                    </a:lnTo>
                    <a:lnTo>
                      <a:pt x="20948" y="9729"/>
                    </a:lnTo>
                    <a:lnTo>
                      <a:pt x="21130" y="9378"/>
                    </a:lnTo>
                    <a:lnTo>
                      <a:pt x="21287" y="8974"/>
                    </a:lnTo>
                    <a:lnTo>
                      <a:pt x="21443" y="8605"/>
                    </a:lnTo>
                    <a:lnTo>
                      <a:pt x="21548" y="8166"/>
                    </a:lnTo>
                    <a:lnTo>
                      <a:pt x="21600" y="7727"/>
                    </a:lnTo>
                    <a:lnTo>
                      <a:pt x="21600" y="6884"/>
                    </a:lnTo>
                    <a:lnTo>
                      <a:pt x="21548" y="6515"/>
                    </a:lnTo>
                    <a:lnTo>
                      <a:pt x="21496" y="6182"/>
                    </a:lnTo>
                    <a:lnTo>
                      <a:pt x="21391" y="5812"/>
                    </a:lnTo>
                    <a:lnTo>
                      <a:pt x="21287" y="5479"/>
                    </a:lnTo>
                    <a:lnTo>
                      <a:pt x="21130" y="5093"/>
                    </a:lnTo>
                    <a:lnTo>
                      <a:pt x="20948" y="4760"/>
                    </a:lnTo>
                    <a:lnTo>
                      <a:pt x="20740" y="4425"/>
                    </a:lnTo>
                    <a:lnTo>
                      <a:pt x="20531" y="4127"/>
                    </a:lnTo>
                    <a:lnTo>
                      <a:pt x="20296" y="3811"/>
                    </a:lnTo>
                    <a:lnTo>
                      <a:pt x="20036" y="3513"/>
                    </a:lnTo>
                    <a:lnTo>
                      <a:pt x="19775" y="3214"/>
                    </a:lnTo>
                    <a:lnTo>
                      <a:pt x="19124" y="2634"/>
                    </a:lnTo>
                    <a:lnTo>
                      <a:pt x="18447" y="2125"/>
                    </a:lnTo>
                    <a:lnTo>
                      <a:pt x="17691" y="1669"/>
                    </a:lnTo>
                    <a:lnTo>
                      <a:pt x="16832" y="1229"/>
                    </a:lnTo>
                    <a:lnTo>
                      <a:pt x="16388" y="1054"/>
                    </a:lnTo>
                    <a:lnTo>
                      <a:pt x="15920" y="879"/>
                    </a:lnTo>
                    <a:lnTo>
                      <a:pt x="15477" y="720"/>
                    </a:lnTo>
                    <a:lnTo>
                      <a:pt x="15034" y="580"/>
                    </a:lnTo>
                    <a:lnTo>
                      <a:pt x="14539" y="439"/>
                    </a:lnTo>
                    <a:lnTo>
                      <a:pt x="14018" y="316"/>
                    </a:lnTo>
                    <a:lnTo>
                      <a:pt x="13471" y="211"/>
                    </a:lnTo>
                    <a:lnTo>
                      <a:pt x="12975" y="140"/>
                    </a:lnTo>
                    <a:lnTo>
                      <a:pt x="12428" y="71"/>
                    </a:lnTo>
                    <a:lnTo>
                      <a:pt x="11934" y="35"/>
                    </a:lnTo>
                    <a:lnTo>
                      <a:pt x="11387" y="0"/>
                    </a:lnTo>
                    <a:lnTo>
                      <a:pt x="10213" y="0"/>
                    </a:lnTo>
                    <a:lnTo>
                      <a:pt x="9666" y="35"/>
                    </a:lnTo>
                    <a:lnTo>
                      <a:pt x="9172" y="71"/>
                    </a:lnTo>
                    <a:lnTo>
                      <a:pt x="8625" y="140"/>
                    </a:lnTo>
                    <a:lnTo>
                      <a:pt x="8129" y="211"/>
                    </a:lnTo>
                    <a:lnTo>
                      <a:pt x="7582" y="316"/>
                    </a:lnTo>
                    <a:lnTo>
                      <a:pt x="7061" y="439"/>
                    </a:lnTo>
                    <a:lnTo>
                      <a:pt x="6566" y="580"/>
                    </a:lnTo>
                    <a:lnTo>
                      <a:pt x="6123" y="720"/>
                    </a:lnTo>
                    <a:lnTo>
                      <a:pt x="5680" y="879"/>
                    </a:lnTo>
                    <a:lnTo>
                      <a:pt x="5212" y="1054"/>
                    </a:lnTo>
                    <a:lnTo>
                      <a:pt x="4768" y="1229"/>
                    </a:lnTo>
                    <a:lnTo>
                      <a:pt x="3909" y="1669"/>
                    </a:lnTo>
                    <a:lnTo>
                      <a:pt x="3153" y="2125"/>
                    </a:lnTo>
                    <a:lnTo>
                      <a:pt x="2476" y="2634"/>
                    </a:lnTo>
                    <a:lnTo>
                      <a:pt x="1825" y="3214"/>
                    </a:lnTo>
                    <a:lnTo>
                      <a:pt x="1303" y="3811"/>
                    </a:lnTo>
                    <a:lnTo>
                      <a:pt x="1069" y="4127"/>
                    </a:lnTo>
                    <a:lnTo>
                      <a:pt x="860" y="4425"/>
                    </a:lnTo>
                    <a:lnTo>
                      <a:pt x="651" y="4760"/>
                    </a:lnTo>
                    <a:lnTo>
                      <a:pt x="470" y="5093"/>
                    </a:lnTo>
                    <a:lnTo>
                      <a:pt x="313" y="5479"/>
                    </a:lnTo>
                    <a:lnTo>
                      <a:pt x="209" y="5812"/>
                    </a:lnTo>
                    <a:lnTo>
                      <a:pt x="104" y="6182"/>
                    </a:lnTo>
                    <a:lnTo>
                      <a:pt x="52" y="6515"/>
                    </a:lnTo>
                    <a:lnTo>
                      <a:pt x="0" y="6884"/>
                    </a:lnTo>
                    <a:lnTo>
                      <a:pt x="0" y="7727"/>
                    </a:lnTo>
                    <a:lnTo>
                      <a:pt x="52" y="8166"/>
                    </a:lnTo>
                    <a:lnTo>
                      <a:pt x="157" y="8605"/>
                    </a:lnTo>
                    <a:lnTo>
                      <a:pt x="313" y="8974"/>
                    </a:lnTo>
                    <a:lnTo>
                      <a:pt x="470" y="9378"/>
                    </a:lnTo>
                    <a:lnTo>
                      <a:pt x="651" y="9729"/>
                    </a:lnTo>
                    <a:lnTo>
                      <a:pt x="860" y="10097"/>
                    </a:lnTo>
                    <a:lnTo>
                      <a:pt x="1121" y="10396"/>
                    </a:lnTo>
                    <a:lnTo>
                      <a:pt x="1668" y="11028"/>
                    </a:lnTo>
                    <a:lnTo>
                      <a:pt x="2267" y="11573"/>
                    </a:lnTo>
                    <a:lnTo>
                      <a:pt x="2866" y="12118"/>
                    </a:lnTo>
                    <a:lnTo>
                      <a:pt x="3570" y="12591"/>
                    </a:lnTo>
                    <a:lnTo>
                      <a:pt x="4872" y="13469"/>
                    </a:lnTo>
                    <a:lnTo>
                      <a:pt x="6019" y="14242"/>
                    </a:lnTo>
                    <a:lnTo>
                      <a:pt x="6462" y="14646"/>
                    </a:lnTo>
                    <a:lnTo>
                      <a:pt x="6826" y="15050"/>
                    </a:lnTo>
                    <a:lnTo>
                      <a:pt x="6931" y="15260"/>
                    </a:lnTo>
                    <a:lnTo>
                      <a:pt x="7009" y="15454"/>
                    </a:lnTo>
                    <a:lnTo>
                      <a:pt x="7113" y="15664"/>
                    </a:lnTo>
                    <a:lnTo>
                      <a:pt x="7113" y="19370"/>
                    </a:lnTo>
                    <a:lnTo>
                      <a:pt x="7166" y="19634"/>
                    </a:lnTo>
                    <a:lnTo>
                      <a:pt x="7270" y="19879"/>
                    </a:lnTo>
                    <a:lnTo>
                      <a:pt x="7425" y="20107"/>
                    </a:lnTo>
                    <a:lnTo>
                      <a:pt x="7582" y="20318"/>
                    </a:lnTo>
                    <a:lnTo>
                      <a:pt x="7765" y="20511"/>
                    </a:lnTo>
                    <a:lnTo>
                      <a:pt x="7973" y="20722"/>
                    </a:lnTo>
                    <a:lnTo>
                      <a:pt x="8233" y="20881"/>
                    </a:lnTo>
                    <a:lnTo>
                      <a:pt x="8468" y="21056"/>
                    </a:lnTo>
                    <a:lnTo>
                      <a:pt x="8729" y="21196"/>
                    </a:lnTo>
                    <a:lnTo>
                      <a:pt x="9015" y="21319"/>
                    </a:lnTo>
                    <a:lnTo>
                      <a:pt x="9380" y="21425"/>
                    </a:lnTo>
                    <a:lnTo>
                      <a:pt x="9719" y="21495"/>
                    </a:lnTo>
                    <a:lnTo>
                      <a:pt x="10084" y="21565"/>
                    </a:lnTo>
                    <a:lnTo>
                      <a:pt x="10422" y="21600"/>
                    </a:lnTo>
                    <a:lnTo>
                      <a:pt x="10786" y="21600"/>
                    </a:lnTo>
                    <a:close/>
                  </a:path>
                </a:pathLst>
              </a:custGeom>
              <a:solidFill>
                <a:srgbClr val="FFFFCC"/>
              </a:solidFill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  <p:sp>
            <p:nvSpPr>
              <p:cNvPr id="146" name="Shape 146"/>
              <p:cNvSpPr/>
              <p:nvPr/>
            </p:nvSpPr>
            <p:spPr>
              <a:xfrm>
                <a:off x="192677" y="403591"/>
                <a:ext cx="224198" cy="408039"/>
              </a:xfrm>
              <a:custGeom>
                <a:avLst/>
                <a:gdLst/>
                <a:ahLst/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6354" y="10918"/>
                    </a:moveTo>
                    <a:lnTo>
                      <a:pt x="4448" y="5578"/>
                    </a:lnTo>
                    <a:lnTo>
                      <a:pt x="1060" y="1305"/>
                    </a:lnTo>
                    <a:lnTo>
                      <a:pt x="0" y="235"/>
                    </a:lnTo>
                    <a:lnTo>
                      <a:pt x="4448" y="1424"/>
                    </a:lnTo>
                    <a:lnTo>
                      <a:pt x="7835" y="0"/>
                    </a:lnTo>
                    <a:lnTo>
                      <a:pt x="11647" y="1305"/>
                    </a:lnTo>
                    <a:lnTo>
                      <a:pt x="14610" y="0"/>
                    </a:lnTo>
                    <a:lnTo>
                      <a:pt x="17576" y="1186"/>
                    </a:lnTo>
                    <a:lnTo>
                      <a:pt x="21600" y="235"/>
                    </a:lnTo>
                    <a:lnTo>
                      <a:pt x="16304" y="6053"/>
                    </a:lnTo>
                    <a:lnTo>
                      <a:pt x="14822" y="10918"/>
                    </a:lnTo>
                    <a:moveTo>
                      <a:pt x="778" y="14359"/>
                    </a:moveTo>
                    <a:lnTo>
                      <a:pt x="20681" y="14359"/>
                    </a:lnTo>
                    <a:lnTo>
                      <a:pt x="20681" y="16852"/>
                    </a:lnTo>
                    <a:lnTo>
                      <a:pt x="778" y="16814"/>
                    </a:lnTo>
                    <a:lnTo>
                      <a:pt x="778" y="19226"/>
                    </a:lnTo>
                    <a:lnTo>
                      <a:pt x="20681" y="19304"/>
                    </a:lnTo>
                    <a:lnTo>
                      <a:pt x="20752" y="21600"/>
                    </a:lnTo>
                    <a:lnTo>
                      <a:pt x="848" y="21600"/>
                    </a:lnTo>
                  </a:path>
                </a:pathLst>
              </a:custGeom>
              <a:noFill/>
              <a:ln w="57150" cap="flat">
                <a:solidFill>
                  <a:srgbClr val="000000"/>
                </a:solidFill>
                <a:prstDash val="solid"/>
                <a:round/>
              </a:ln>
              <a:effectLst/>
            </p:spPr>
            <p:txBody>
              <a:bodyPr wrap="square" lIns="0" tIns="0" rIns="0" bIns="0" numCol="1" anchor="t">
                <a:noAutofit/>
              </a:bodyPr>
              <a:lstStyle/>
              <a:p>
                <a:pPr lvl="0"/>
                <a:endParaRPr/>
              </a:p>
            </p:txBody>
          </p:sp>
        </p:grpSp>
        <p:sp>
          <p:nvSpPr>
            <p:cNvPr id="148" name="Shape 148"/>
            <p:cNvSpPr/>
            <p:nvPr/>
          </p:nvSpPr>
          <p:spPr>
            <a:xfrm>
              <a:off x="574552" y="286618"/>
              <a:ext cx="7785101" cy="5969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="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lvl1pPr>
                <a:defRPr sz="4000">
                  <a:solidFill>
                    <a:srgbClr val="A6A6A6"/>
                  </a:solidFill>
                  <a:latin typeface="黑体"/>
                  <a:ea typeface="黑体"/>
                  <a:cs typeface="黑体"/>
                  <a:sym typeface="黑体"/>
                </a:defRPr>
              </a:lvl1pPr>
            </a:lstStyle>
            <a:p>
              <a:pPr lvl="0">
                <a:defRPr sz="1800">
                  <a:solidFill>
                    <a:srgbClr val="000000"/>
                  </a:solidFill>
                </a:defRPr>
              </a:pPr>
              <a:r>
                <a:rPr sz="4000">
                  <a:solidFill>
                    <a:srgbClr val="A6A6A6"/>
                  </a:solidFill>
                </a:rPr>
                <a:t>练习</a:t>
              </a:r>
            </a:p>
          </p:txBody>
        </p:sp>
      </p:grpSp>
      <p:sp>
        <p:nvSpPr>
          <p:cNvPr id="150" name="Shape 150"/>
          <p:cNvSpPr/>
          <p:nvPr/>
        </p:nvSpPr>
        <p:spPr>
          <a:xfrm>
            <a:off x="1908174" y="2852737"/>
            <a:ext cx="5254626" cy="1159589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/>
          <a:p>
            <a:pPr lvl="0"/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A：喂，你在哪儿呢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？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我已经等了很</a:t>
            </a:r>
            <a:r>
              <a:rPr sz="2000" u="sng" dirty="0">
                <a:latin typeface="华文细黑"/>
                <a:ea typeface="华文细黑"/>
                <a:cs typeface="华文细黑"/>
                <a:sym typeface="华文细黑"/>
              </a:rPr>
              <a:t>         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了。</a:t>
            </a:r>
          </a:p>
          <a:p>
            <a:pPr lvl="0"/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B：对不起，我可能还要</a:t>
            </a:r>
            <a:r>
              <a:rPr sz="2000" u="sng" dirty="0">
                <a:latin typeface="华文细黑"/>
                <a:ea typeface="华文细黑"/>
                <a:cs typeface="华文细黑"/>
                <a:sym typeface="华文细黑"/>
              </a:rPr>
              <a:t>       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一会儿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</a:p>
          <a:p>
            <a:pPr lvl="0"/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A：需要我去</a:t>
            </a:r>
            <a:r>
              <a:rPr u="sng" dirty="0"/>
              <a:t>         </a:t>
            </a:r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你吗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？</a:t>
            </a:r>
          </a:p>
          <a:p>
            <a:pPr lvl="0"/>
            <a:r>
              <a:rPr sz="2000" dirty="0" err="1">
                <a:latin typeface="华文细黑"/>
                <a:ea typeface="华文细黑"/>
                <a:cs typeface="华文细黑"/>
                <a:sym typeface="华文细黑"/>
              </a:rPr>
              <a:t>B：好</a:t>
            </a:r>
            <a:r>
              <a:rPr sz="2000" dirty="0">
                <a:latin typeface="华文细黑"/>
                <a:ea typeface="华文细黑"/>
                <a:cs typeface="华文细黑"/>
                <a:sym typeface="华文细黑"/>
              </a:rPr>
              <a:t>。</a:t>
            </a:r>
            <a:r>
              <a:rPr u="sng" dirty="0"/>
              <a:t> </a:t>
            </a:r>
          </a:p>
        </p:txBody>
      </p:sp>
      <p:sp>
        <p:nvSpPr>
          <p:cNvPr id="151" name="Shape 151"/>
          <p:cNvSpPr/>
          <p:nvPr/>
        </p:nvSpPr>
        <p:spPr>
          <a:xfrm>
            <a:off x="2195512" y="1989137"/>
            <a:ext cx="512961" cy="307777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 err="1">
                <a:latin typeface="华文楷体" pitchFamily="2" charset="-122"/>
                <a:ea typeface="华文楷体" pitchFamily="2" charset="-122"/>
              </a:rPr>
              <a:t>迟到</a:t>
            </a:r>
            <a:endParaRPr sz="2000" dirty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52" name="Shape 152"/>
          <p:cNvSpPr/>
          <p:nvPr/>
        </p:nvSpPr>
        <p:spPr>
          <a:xfrm>
            <a:off x="3419475" y="1989137"/>
            <a:ext cx="256480" cy="307777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>
                <a:latin typeface="华文楷体" pitchFamily="2" charset="-122"/>
                <a:ea typeface="华文楷体" pitchFamily="2" charset="-122"/>
              </a:rPr>
              <a:t>久</a:t>
            </a:r>
          </a:p>
        </p:txBody>
      </p:sp>
      <p:sp>
        <p:nvSpPr>
          <p:cNvPr id="153" name="Shape 153"/>
          <p:cNvSpPr/>
          <p:nvPr/>
        </p:nvSpPr>
        <p:spPr>
          <a:xfrm>
            <a:off x="4284662" y="1989137"/>
            <a:ext cx="256480" cy="307777"/>
          </a:xfrm>
          <a:prstGeom prst="rect">
            <a:avLst/>
          </a:prstGeom>
          <a:ln>
            <a:solidFill>
              <a:srgbClr val="FFFFFF"/>
            </a:solidFill>
            <a:round/>
          </a:ln>
          <a:effectLst>
            <a:outerShdw blurRad="63500" dist="50800" dir="16200000" rotWithShape="0">
              <a:srgbClr val="FFFFFF">
                <a:alpha val="0"/>
              </a:srgbClr>
            </a:outerShdw>
          </a:effectLst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0" tIns="0" rIns="0" bIns="0">
            <a:spAutoFit/>
          </a:bodyPr>
          <a:lstStyle>
            <a:lvl1pPr>
              <a:defRPr sz="2000">
                <a:latin typeface="华文细黑"/>
                <a:ea typeface="华文细黑"/>
                <a:cs typeface="华文细黑"/>
                <a:sym typeface="华文细黑"/>
              </a:defRPr>
            </a:lvl1pPr>
          </a:lstStyle>
          <a:p>
            <a:pPr lvl="0">
              <a:defRPr sz="1800"/>
            </a:pPr>
            <a:r>
              <a:rPr sz="2000" dirty="0">
                <a:latin typeface="华文楷体" pitchFamily="2" charset="-122"/>
                <a:ea typeface="华文楷体" pitchFamily="2" charset="-122"/>
              </a:rPr>
              <a:t>接</a:t>
            </a:r>
          </a:p>
        </p:txBody>
      </p:sp>
      <p:pic>
        <p:nvPicPr>
          <p:cNvPr id="154" name="u=639403470,951937495&amp;fm=21&amp;gp=0.jpg"/>
          <p:cNvPicPr/>
          <p:nvPr/>
        </p:nvPicPr>
        <p:blipFill>
          <a:blip r:embed="rId2" cstate="print">
            <a:extLst/>
          </a:blip>
          <a:srcRect l="918" t="1354" r="918" b="6543"/>
          <a:stretch>
            <a:fillRect/>
          </a:stretch>
        </p:blipFill>
        <p:spPr>
          <a:xfrm>
            <a:off x="7179215" y="2303234"/>
            <a:ext cx="1546926" cy="20600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/>
</p:sld>
</file>

<file path=ppt/theme/theme1.xml><?xml version="1.0" encoding="utf-8"?>
<a:theme xmlns:a="http://schemas.openxmlformats.org/drawingml/2006/main" name="Default">
  <a:themeElements>
    <a:clrScheme name="Default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F81BD"/>
      </a:accent1>
      <a:accent2>
        <a:srgbClr val="C0504D"/>
      </a:accent2>
      <a:accent3>
        <a:srgbClr val="8F8F8F"/>
      </a:accent3>
      <a:accent4>
        <a:srgbClr val="707070"/>
      </a:accent4>
      <a:accent5>
        <a:srgbClr val="B2C0D9"/>
      </a:accent5>
      <a:accent6>
        <a:srgbClr val="AE4846"/>
      </a:accent6>
      <a:hlink>
        <a:srgbClr val="0000FF"/>
      </a:hlink>
      <a:folHlink>
        <a:srgbClr val="FF00FF"/>
      </a:folHlink>
    </a:clrScheme>
    <a:fontScheme name="Default">
      <a:majorFont>
        <a:latin typeface="Helvetica"/>
        <a:ea typeface="Helvetica"/>
        <a:cs typeface="Helvetica"/>
      </a:majorFont>
      <a:minorFont>
        <a:latin typeface="Helvetica Neue"/>
        <a:ea typeface="Helvetica Neue"/>
        <a:cs typeface="Helvetica Neue"/>
      </a:minorFont>
    </a:fontScheme>
    <a:fmtScheme name="Defaul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rgbClr val="4F81BD"/>
          </a:solidFill>
          <a:prstDash val="solid"/>
          <a:bevel/>
        </a:ln>
        <a:effectLst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4F81BD"/>
          </a:solidFill>
          <a:prstDash val="solid"/>
          <a:bevel/>
        </a:ln>
        <a:effectLst>
          <a:outerShdw blurRad="38100" dist="20000" dir="5400000" rotWithShape="0">
            <a:srgbClr val="000000">
              <a:alpha val="38000"/>
            </a:srgbClr>
          </a:outerShdw>
        </a:effectLst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Default">
  <a:themeElements>
    <a:clrScheme name="Default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F81BD"/>
      </a:accent1>
      <a:accent2>
        <a:srgbClr val="C0504D"/>
      </a:accent2>
      <a:accent3>
        <a:srgbClr val="8F8F8F"/>
      </a:accent3>
      <a:accent4>
        <a:srgbClr val="707070"/>
      </a:accent4>
      <a:accent5>
        <a:srgbClr val="B2C0D9"/>
      </a:accent5>
      <a:accent6>
        <a:srgbClr val="AE4846"/>
      </a:accent6>
      <a:hlink>
        <a:srgbClr val="0000FF"/>
      </a:hlink>
      <a:folHlink>
        <a:srgbClr val="FF00FF"/>
      </a:folHlink>
    </a:clrScheme>
    <a:fontScheme name="Default">
      <a:majorFont>
        <a:latin typeface="Helvetica"/>
        <a:ea typeface="Helvetica"/>
        <a:cs typeface="Helvetica"/>
      </a:majorFont>
      <a:minorFont>
        <a:latin typeface="Helvetica Neue"/>
        <a:ea typeface="Helvetica Neue"/>
        <a:cs typeface="Helvetica Neue"/>
      </a:minorFont>
    </a:fontScheme>
    <a:fmtScheme name="Defaul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rgbClr val="4F81BD"/>
          </a:solidFill>
          <a:prstDash val="solid"/>
          <a:bevel/>
        </a:ln>
        <a:effectLst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4F81BD"/>
          </a:solidFill>
          <a:prstDash val="solid"/>
          <a:bevel/>
        </a:ln>
        <a:effectLst>
          <a:outerShdw blurRad="38100" dist="20000" dir="5400000" rotWithShape="0">
            <a:srgbClr val="000000">
              <a:alpha val="38000"/>
            </a:srgbClr>
          </a:outerShdw>
        </a:effectLst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957</Words>
  <Application>Microsoft Office PowerPoint</Application>
  <PresentationFormat>全屏显示(4:3)</PresentationFormat>
  <Paragraphs>256</Paragraphs>
  <Slides>29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10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29</vt:i4>
      </vt:variant>
    </vt:vector>
  </HeadingPairs>
  <TitlesOfParts>
    <vt:vector size="40" baseType="lpstr">
      <vt:lpstr>Arial</vt:lpstr>
      <vt:lpstr>宋体</vt:lpstr>
      <vt:lpstr>黑体</vt:lpstr>
      <vt:lpstr>Calibri</vt:lpstr>
      <vt:lpstr>华文细黑</vt:lpstr>
      <vt:lpstr>GB Pinyinok-D</vt:lpstr>
      <vt:lpstr>Times New Roman</vt:lpstr>
      <vt:lpstr>华文楷体</vt:lpstr>
      <vt:lpstr>Helvetica</vt:lpstr>
      <vt:lpstr>Helvetica Neue</vt:lpstr>
      <vt:lpstr>Default</vt:lpstr>
      <vt:lpstr>第七课  我跟她都认识五年了</vt:lpstr>
      <vt:lpstr>幻灯片 2</vt:lpstr>
      <vt:lpstr>幻灯片 3</vt:lpstr>
      <vt:lpstr>幻灯片 4</vt:lpstr>
      <vt:lpstr>幻灯片 5</vt:lpstr>
      <vt:lpstr>幻灯片 6</vt:lpstr>
      <vt:lpstr>幻灯片 7</vt:lpstr>
      <vt:lpstr>幻灯片 8</vt:lpstr>
      <vt:lpstr>幻灯片 9</vt:lpstr>
      <vt:lpstr>第七课  我跟她都认识五年了</vt:lpstr>
      <vt:lpstr>幻灯片 11</vt:lpstr>
      <vt:lpstr>幻灯片 12</vt:lpstr>
      <vt:lpstr>幻灯片 13</vt:lpstr>
      <vt:lpstr>幻灯片 14</vt:lpstr>
      <vt:lpstr>幻灯片 15</vt:lpstr>
      <vt:lpstr>幻灯片 16</vt:lpstr>
      <vt:lpstr>幻灯片 17</vt:lpstr>
      <vt:lpstr>幻灯片 18</vt:lpstr>
      <vt:lpstr>第七课  我跟她都认识五年了</vt:lpstr>
      <vt:lpstr>幻灯片 20</vt:lpstr>
      <vt:lpstr>幻灯片 21</vt:lpstr>
      <vt:lpstr>幻灯片 22</vt:lpstr>
      <vt:lpstr>幻灯片 23</vt:lpstr>
      <vt:lpstr>幻灯片 24</vt:lpstr>
      <vt:lpstr>幻灯片 25</vt:lpstr>
      <vt:lpstr>幻灯片 26</vt:lpstr>
      <vt:lpstr>幻灯片 27</vt:lpstr>
      <vt:lpstr>幻灯片 28</vt:lpstr>
      <vt:lpstr>幻灯片 29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第七课  我跟她都认识五年了</dc:title>
  <dc:creator>888</dc:creator>
  <cp:lastModifiedBy>888</cp:lastModifiedBy>
  <cp:revision>8</cp:revision>
  <dcterms:modified xsi:type="dcterms:W3CDTF">2015-09-22T08:35:21Z</dcterms:modified>
</cp:coreProperties>
</file>