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1.png" ContentType="image/png"/>
  <Override PartName="/ppt/media/image2.jpeg" ContentType="image/jpeg"/>
  <Override PartName="/ppt/media/image3.jpeg" ContentType="image/jpeg"/>
  <Override PartName="/ppt/media/image4.jpeg" ContentType="image/jpeg"/>
  <Override PartName="/ppt/media/image5.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8" name="PlaceHolder 1"/>
          <p:cNvSpPr>
            <a:spLocks noGrp="1"/>
          </p:cNvSpPr>
          <p:nvPr>
            <p:ph type="sldImg"/>
          </p:nvPr>
        </p:nvSpPr>
        <p:spPr>
          <a:xfrm>
            <a:off x="720360" y="900000"/>
            <a:ext cx="6094440" cy="341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9" name="PlaceHolder 2"/>
          <p:cNvSpPr>
            <a:spLocks noGrp="1"/>
          </p:cNvSpPr>
          <p:nvPr>
            <p:ph type="body"/>
          </p:nvPr>
        </p:nvSpPr>
        <p:spPr>
          <a:xfrm>
            <a:off x="720360" y="4680000"/>
            <a:ext cx="6094440" cy="50148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60" name="PlaceHolder 3"/>
          <p:cNvSpPr>
            <a:spLocks noGrp="1"/>
          </p:cNvSpPr>
          <p:nvPr>
            <p:ph type="hdr"/>
          </p:nvPr>
        </p:nvSpPr>
        <p:spPr>
          <a:xfrm>
            <a:off x="0" y="0"/>
            <a:ext cx="3255840" cy="509760"/>
          </a:xfrm>
          <a:prstGeom prst="rect">
            <a:avLst/>
          </a:prstGeom>
        </p:spPr>
        <p:txBody>
          <a:bodyPr lIns="0" rIns="0" tIns="0" bIns="0">
            <a:noAutofit/>
          </a:bodyPr>
          <a:p>
            <a:pP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1" name="PlaceHolder 4"/>
          <p:cNvSpPr>
            <a:spLocks noGrp="1"/>
          </p:cNvSpPr>
          <p:nvPr>
            <p:ph type="dt"/>
          </p:nvPr>
        </p:nvSpPr>
        <p:spPr>
          <a:xfrm>
            <a:off x="4277880" y="0"/>
            <a:ext cx="3256200" cy="509760"/>
          </a:xfrm>
          <a:prstGeom prst="rect">
            <a:avLst/>
          </a:prstGeom>
        </p:spPr>
        <p:txBody>
          <a:bodyPr lIns="0" rIns="0" tIns="0" bIns="0">
            <a:noAutofit/>
          </a:bodyPr>
          <a:p>
            <a:pPr algn="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2" name="PlaceHolder 5"/>
          <p:cNvSpPr>
            <a:spLocks noGrp="1"/>
          </p:cNvSpPr>
          <p:nvPr>
            <p:ph type="ftr"/>
          </p:nvPr>
        </p:nvSpPr>
        <p:spPr>
          <a:xfrm>
            <a:off x="0" y="10156680"/>
            <a:ext cx="3255840" cy="509760"/>
          </a:xfrm>
          <a:prstGeom prst="rect">
            <a:avLst/>
          </a:prstGeom>
        </p:spPr>
        <p:txBody>
          <a:bodyPr lIns="0" rIns="0" tIns="0" bIns="0" anchor="b">
            <a:noAutofit/>
          </a:bodyPr>
          <a:p>
            <a:pP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3" name="PlaceHolder 6"/>
          <p:cNvSpPr>
            <a:spLocks noGrp="1"/>
          </p:cNvSpPr>
          <p:nvPr>
            <p:ph type="sldNum"/>
          </p:nvPr>
        </p:nvSpPr>
        <p:spPr>
          <a:xfrm>
            <a:off x="4277880" y="10156680"/>
            <a:ext cx="3256200" cy="509760"/>
          </a:xfrm>
          <a:prstGeom prst="rect">
            <a:avLst/>
          </a:prstGeom>
        </p:spPr>
        <p:txBody>
          <a:bodyPr lIns="0" rIns="0" tIns="0" bIns="0" anchor="b">
            <a:noAutofit/>
          </a:bodyPr>
          <a:p>
            <a:pPr algn="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fld id="{1E4AB69E-B616-439C-9AD9-455665CC1542}"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7" name="PlaceHolder 1"/>
          <p:cNvSpPr>
            <a:spLocks noGrp="1"/>
          </p:cNvSpPr>
          <p:nvPr>
            <p:ph type="sldImg"/>
          </p:nvPr>
        </p:nvSpPr>
        <p:spPr>
          <a:xfrm>
            <a:off x="720720" y="900000"/>
            <a:ext cx="6119640" cy="3441960"/>
          </a:xfrm>
          <a:prstGeom prst="rect">
            <a:avLst/>
          </a:prstGeom>
        </p:spPr>
      </p:sp>
      <p:sp>
        <p:nvSpPr>
          <p:cNvPr id="78"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9" name="PlaceHolder 1"/>
          <p:cNvSpPr>
            <a:spLocks noGrp="1"/>
          </p:cNvSpPr>
          <p:nvPr>
            <p:ph type="sldImg"/>
          </p:nvPr>
        </p:nvSpPr>
        <p:spPr>
          <a:xfrm>
            <a:off x="720720" y="900000"/>
            <a:ext cx="6119640" cy="3441960"/>
          </a:xfrm>
          <a:prstGeom prst="rect">
            <a:avLst/>
          </a:prstGeom>
        </p:spPr>
      </p:sp>
      <p:sp>
        <p:nvSpPr>
          <p:cNvPr id="8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sldImg"/>
          </p:nvPr>
        </p:nvSpPr>
        <p:spPr>
          <a:xfrm>
            <a:off x="720720" y="900000"/>
            <a:ext cx="6119640" cy="3441960"/>
          </a:xfrm>
          <a:prstGeom prst="rect">
            <a:avLst/>
          </a:prstGeom>
        </p:spPr>
      </p:sp>
      <p:sp>
        <p:nvSpPr>
          <p:cNvPr id="8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360"/>
            <a:ext cx="9047160" cy="32623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360"/>
            <a:ext cx="904716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864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4080" cy="372420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864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360"/>
            <a:ext cx="4414680" cy="32623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864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60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36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600"/>
            <a:ext cx="904716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8640" y="136836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8640" y="3072600"/>
            <a:ext cx="441468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20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120" y="136836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20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120" y="3072600"/>
            <a:ext cx="2913120" cy="15559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4080" cy="8031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360"/>
            <a:ext cx="9047160" cy="32623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2360" cy="365040"/>
          </a:xfrm>
          <a:prstGeom prst="rect">
            <a:avLst/>
          </a:prstGeom>
        </p:spPr>
        <p:txBody>
          <a:bodyPr lIns="0" rIns="0" tIns="0" bIns="0">
            <a:noAutofit/>
          </a:bodyPr>
          <a:p>
            <a:pPr>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8080" y="5165640"/>
            <a:ext cx="3170160" cy="365040"/>
          </a:xfrm>
          <a:prstGeom prst="rect">
            <a:avLst/>
          </a:prstGeom>
        </p:spPr>
        <p:txBody>
          <a:bodyPr lIns="0" rIns="0" tIns="0" bIns="0">
            <a:noAutofit/>
          </a:bodyPr>
          <a:p>
            <a:pPr>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640"/>
            <a:ext cx="2322720" cy="365040"/>
          </a:xfrm>
          <a:prstGeom prst="rect">
            <a:avLst/>
          </a:prstGeom>
        </p:spPr>
        <p:txBody>
          <a:bodyPr lIns="0" rIns="0" tIns="0" bIns="0">
            <a:noAutofit/>
          </a:bodyPr>
          <a:p>
            <a:pPr>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fld id="{8E644DD5-5977-4ED0-92AC-D4EE0B577DDD}"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image" Target="../media/image4.jpeg"/><Relationship Id="rId3" Type="http://schemas.openxmlformats.org/officeDocument/2006/relationships/slideLayout" Target="../slideLayouts/slideLayout3.xml"/><Relationship Id="rId4"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The erotic Achilles in love poetry</a:t>
            </a:r>
            <a:endParaRPr b="0" lang="en-GB" sz="3200" spc="-1" strike="noStrike">
              <a:solidFill>
                <a:srgbClr val="000000"/>
              </a:solidFill>
              <a:latin typeface="Times New Roman"/>
            </a:endParaRPr>
          </a:p>
        </p:txBody>
      </p:sp>
      <p:pic>
        <p:nvPicPr>
          <p:cNvPr id="65" name="" descr=""/>
          <p:cNvPicPr/>
          <p:nvPr/>
        </p:nvPicPr>
        <p:blipFill>
          <a:blip r:embed="rId1"/>
          <a:stretch/>
        </p:blipFill>
        <p:spPr>
          <a:xfrm>
            <a:off x="2163600" y="1425600"/>
            <a:ext cx="6188400" cy="224640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3300" spc="-1" strike="noStrike">
                <a:solidFill>
                  <a:srgbClr val="000000"/>
                </a:solidFill>
                <a:latin typeface="Times New Roman"/>
              </a:rPr>
              <a:t>Achilles as lover</a:t>
            </a:r>
            <a:endParaRPr b="0" lang="en-GB" sz="3300" spc="-1" strike="noStrike">
              <a:solidFill>
                <a:srgbClr val="000000"/>
              </a:solidFill>
              <a:latin typeface="Times New Roman"/>
            </a:endParaRPr>
          </a:p>
        </p:txBody>
      </p:sp>
      <p:sp>
        <p:nvSpPr>
          <p:cNvPr id="67" name=""/>
          <p:cNvSpPr txBox="1"/>
          <p:nvPr/>
        </p:nvSpPr>
        <p:spPr>
          <a:xfrm>
            <a:off x="539640" y="1440000"/>
            <a:ext cx="9072720" cy="3287520"/>
          </a:xfrm>
          <a:prstGeom prst="rect">
            <a:avLst/>
          </a:prstGeom>
          <a:noFill/>
          <a:ln w="0">
            <a:noFill/>
          </a:ln>
        </p:spPr>
        <p:txBody>
          <a:bodyPr lIns="0" rIns="0" tIns="15120" bIns="0">
            <a:normAutofit/>
          </a:bodyPr>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Achilles in love elegy/elegiac-style works: </a:t>
            </a:r>
            <a:endParaRPr b="1" lang="en-GB" sz="1800" spc="-1" strike="noStrike">
              <a:solidFill>
                <a:srgbClr val="000000"/>
              </a:solidFill>
              <a:latin typeface="Times New Roman"/>
            </a:endParaRPr>
          </a:p>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e.g. Ovid at </a:t>
            </a:r>
            <a:r>
              <a:rPr b="0" i="1" lang="en-GB" sz="1800" spc="-1" strike="noStrike">
                <a:solidFill>
                  <a:srgbClr val="010101"/>
                </a:solidFill>
                <a:latin typeface="Times New Roman"/>
                <a:ea typeface="Times New Roman"/>
              </a:rPr>
              <a:t>Amores</a:t>
            </a:r>
            <a:r>
              <a:rPr b="0" lang="en-GB" sz="1800" spc="-1" strike="noStrike">
                <a:solidFill>
                  <a:srgbClr val="010101"/>
                </a:solidFill>
                <a:latin typeface="Times New Roman"/>
                <a:ea typeface="Times New Roman"/>
              </a:rPr>
              <a:t> 1.9.33-4 references “great” Achilles’ burning with love for Briseis (showing warrior falls in love)</a:t>
            </a:r>
            <a:endParaRPr b="1" lang="en-GB" sz="1800" spc="-1" strike="noStrike">
              <a:solidFill>
                <a:srgbClr val="000000"/>
              </a:solidFill>
              <a:latin typeface="Times New Roman"/>
            </a:endParaRPr>
          </a:p>
          <a:p>
            <a:pPr>
              <a:lnSpc>
                <a:spcPct val="95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Droid Sans Fallback"/>
              </a:rPr>
              <a:t>(Ovid </a:t>
            </a:r>
            <a:r>
              <a:rPr b="0" i="1" lang="de-DE" sz="1800" spc="-1" strike="noStrike">
                <a:solidFill>
                  <a:srgbClr val="000000"/>
                </a:solidFill>
                <a:latin typeface="Times New Roman"/>
                <a:ea typeface="Droid Sans Fallback"/>
              </a:rPr>
              <a:t>Amores</a:t>
            </a:r>
            <a:r>
              <a:rPr b="0" lang="de-DE" sz="1800" spc="-1" strike="noStrike">
                <a:solidFill>
                  <a:srgbClr val="000000"/>
                </a:solidFill>
                <a:latin typeface="Times New Roman"/>
                <a:ea typeface="Times New Roman"/>
              </a:rPr>
              <a:t> books 1-3 likely after 16 BCE)</a:t>
            </a:r>
            <a:endParaRPr b="1" lang="en-GB" sz="1800" spc="-1" strike="noStrike">
              <a:solidFill>
                <a:srgbClr val="000000"/>
              </a:solidFill>
              <a:latin typeface="Times New Roman"/>
            </a:endParaRPr>
          </a:p>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e.g. there are Achilles as lover of Deidamia references in Ovid’s </a:t>
            </a:r>
            <a:r>
              <a:rPr b="0" i="1" lang="en-GB" sz="1800" spc="-1" strike="noStrike">
                <a:solidFill>
                  <a:srgbClr val="010101"/>
                </a:solidFill>
                <a:latin typeface="Times New Roman"/>
                <a:ea typeface="Times New Roman"/>
              </a:rPr>
              <a:t>Ars Amatoria </a:t>
            </a:r>
            <a:r>
              <a:rPr b="0" lang="en-GB" sz="1800" spc="-1" strike="noStrike">
                <a:solidFill>
                  <a:srgbClr val="010101"/>
                </a:solidFill>
                <a:latin typeface="Times New Roman"/>
                <a:ea typeface="Times New Roman"/>
              </a:rPr>
              <a:t>(2 CE)</a:t>
            </a:r>
            <a:endParaRPr b="1" lang="en-GB" sz="1800" spc="-1" strike="noStrike">
              <a:solidFill>
                <a:srgbClr val="000000"/>
              </a:solidFill>
              <a:latin typeface="Times New Roman"/>
            </a:endParaRPr>
          </a:p>
        </p:txBody>
      </p:sp>
      <p:pic>
        <p:nvPicPr>
          <p:cNvPr id="68" name="" descr=""/>
          <p:cNvPicPr/>
          <p:nvPr/>
        </p:nvPicPr>
        <p:blipFill>
          <a:blip r:embed="rId1"/>
          <a:stretch/>
        </p:blipFill>
        <p:spPr>
          <a:xfrm>
            <a:off x="8459640" y="2851200"/>
            <a:ext cx="1371600" cy="1828800"/>
          </a:xfrm>
          <a:prstGeom prst="rect">
            <a:avLst/>
          </a:prstGeom>
          <a:ln w="0">
            <a:noFill/>
          </a:ln>
        </p:spPr>
      </p:pic>
      <p:pic>
        <p:nvPicPr>
          <p:cNvPr id="69" name="" descr=""/>
          <p:cNvPicPr/>
          <p:nvPr/>
        </p:nvPicPr>
        <p:blipFill>
          <a:blip r:embed="rId2"/>
          <a:stretch/>
        </p:blipFill>
        <p:spPr>
          <a:xfrm>
            <a:off x="7199280" y="270000"/>
            <a:ext cx="928800" cy="63000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de-DE" sz="2400" spc="-1" strike="noStrike">
                <a:solidFill>
                  <a:srgbClr val="010101"/>
                </a:solidFill>
                <a:latin typeface="Times New Roman"/>
                <a:ea typeface="Times New Roman"/>
              </a:rPr>
              <a:t>Briseis useful in elegy (Fantuzzi </a:t>
            </a:r>
            <a:r>
              <a:rPr b="0" i="1" lang="de-DE" sz="2400" spc="-1" strike="noStrike">
                <a:solidFill>
                  <a:srgbClr val="010101"/>
                </a:solidFill>
                <a:latin typeface="Times New Roman"/>
                <a:ea typeface="Times New Roman"/>
              </a:rPr>
              <a:t>Achilles in Love</a:t>
            </a:r>
            <a:r>
              <a:rPr b="0" lang="de-DE" sz="2400" spc="-1" strike="noStrike">
                <a:solidFill>
                  <a:srgbClr val="010101"/>
                </a:solidFill>
                <a:latin typeface="Times New Roman"/>
                <a:ea typeface="Times New Roman"/>
              </a:rPr>
              <a:t> 2012; nb Homeric story in background)</a:t>
            </a:r>
            <a:endParaRPr b="0" lang="en-GB" sz="2400" spc="-1" strike="noStrike">
              <a:solidFill>
                <a:srgbClr val="000000"/>
              </a:solidFill>
              <a:latin typeface="Times New Roman"/>
            </a:endParaRPr>
          </a:p>
        </p:txBody>
      </p:sp>
      <p:sp>
        <p:nvSpPr>
          <p:cNvPr id="71" name=""/>
          <p:cNvSpPr txBox="1"/>
          <p:nvPr/>
        </p:nvSpPr>
        <p:spPr>
          <a:xfrm>
            <a:off x="502920" y="1368000"/>
            <a:ext cx="9072360" cy="3287880"/>
          </a:xfrm>
          <a:prstGeom prst="rect">
            <a:avLst/>
          </a:prstGeom>
          <a:noFill/>
          <a:ln w="0">
            <a:noFill/>
          </a:ln>
        </p:spPr>
        <p:txBody>
          <a:bodyPr lIns="0" rIns="0" tIns="15120" bIns="0">
            <a:normAutofit fontScale="91000"/>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Droid Sans Fallback"/>
              </a:rPr>
              <a:t>●</a:t>
            </a:r>
            <a:r>
              <a:rPr b="0" lang="de-DE" sz="1800" spc="-1" strike="noStrike">
                <a:solidFill>
                  <a:srgbClr val="000000"/>
                </a:solidFill>
                <a:latin typeface="Times New Roman"/>
                <a:ea typeface="Times New Roman"/>
              </a:rPr>
              <a:t> </a:t>
            </a:r>
            <a:r>
              <a:rPr b="0" lang="de-DE" sz="1800" spc="-1" strike="noStrike">
                <a:solidFill>
                  <a:srgbClr val="000000"/>
                </a:solidFill>
                <a:latin typeface="Times New Roman"/>
                <a:ea typeface="Times New Roman"/>
              </a:rPr>
              <a:t>Propertius wrote 4 books of elegies: book 1 in 28 BCE (?), 2 in 26, 3 in 24 and 4 in 16). Esp. featuring beloved Cynthia: “Cynthia was the first, Cynthia shall be the last” (Prop. 1.12.20); “You alone are my home, Cynthia, you alone my parents, you are my every moment happiness” (Prop. 1.11.23-4)</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Even great Achilles was forlorn when his wife was stolen from him and in the face of the Trojans stubbornly allowed his arms to lie idle. He had seen the Achaeans in flight cut down along the shore, and the Greek camp ablaze with Hector’s torch; he had seen the unlovely corpse of Patroclus lying stretched out on a heap of sand and his locks caked with blood, enduring it all for the sake of lovely Briseis: such is the grief which sears a man when he is robbed of his sweetheart. But when with tardy redress his captive was restored, he dragged the valiant Hector behind his Thessalian horses. Since I am far inferior to him in mother and in arms, why wonder that Love naturally triumphs over me?” (Propertius 2.8 29-40)</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2"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elegy</a:t>
            </a:r>
            <a:endParaRPr b="0" lang="en-GB" sz="3300" spc="-1" strike="noStrike">
              <a:solidFill>
                <a:srgbClr val="000000"/>
              </a:solidFill>
              <a:latin typeface="Times New Roman"/>
            </a:endParaRPr>
          </a:p>
        </p:txBody>
      </p:sp>
      <p:sp>
        <p:nvSpPr>
          <p:cNvPr id="73"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Propertius’ second and third books frequently pit his love poetry against Homeric epic… Achilles is an ideal character for modelling these intergeneric encounters” (Wasdin, </a:t>
            </a:r>
            <a:r>
              <a:rPr b="0" i="1" lang="en-GB" sz="1800" spc="-1" strike="noStrike">
                <a:solidFill>
                  <a:srgbClr val="010101"/>
                </a:solidFill>
                <a:latin typeface="Times New Roman"/>
              </a:rPr>
              <a:t>Eros at Dusk</a:t>
            </a:r>
            <a:r>
              <a:rPr b="0" lang="en-GB" sz="1800" spc="-1" strike="noStrike">
                <a:solidFill>
                  <a:srgbClr val="010101"/>
                </a:solidFill>
                <a:latin typeface="Times New Roman"/>
              </a:rPr>
              <a:t> 2018: 153)</a:t>
            </a:r>
            <a:endParaRPr b="1" lang="en-GB" sz="1800" spc="-1" strike="noStrike">
              <a:solidFill>
                <a:srgbClr val="000000"/>
              </a:solidFill>
              <a:latin typeface="Times New Roman"/>
            </a:endParaRPr>
          </a:p>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Nor will the fame of this my tomb be less widespread than was the blood-stained mound of Phthia’s hero [Achilles]. And on the day you too come to your end, remember the way hither: come white-haired to the tombstone that remembers you. Meanwhile beware of slighting me when I am buried: man’s dust has consciousness, and is not heedless of the truth.” (Propertius 2.13.37-42)</a:t>
            </a:r>
            <a:endParaRPr b="1" lang="en-GB" sz="1800" spc="-1" strike="noStrike">
              <a:solidFill>
                <a:srgbClr val="000000"/>
              </a:solidFill>
              <a:latin typeface="Times New Roman"/>
            </a:endParaRPr>
          </a:p>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pic>
        <p:nvPicPr>
          <p:cNvPr id="74" name="" descr=""/>
          <p:cNvPicPr/>
          <p:nvPr/>
        </p:nvPicPr>
        <p:blipFill>
          <a:blip r:embed="rId1"/>
          <a:stretch/>
        </p:blipFill>
        <p:spPr>
          <a:xfrm>
            <a:off x="7265880" y="3502080"/>
            <a:ext cx="1195560" cy="1407960"/>
          </a:xfrm>
          <a:prstGeom prst="rect">
            <a:avLst/>
          </a:prstGeom>
          <a:ln w="0">
            <a:noFill/>
          </a:ln>
        </p:spPr>
      </p:pic>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9560"/>
                <a:tab algn="l" pos="888840"/>
                <a:tab algn="l" pos="1338120"/>
                <a:tab algn="l" pos="1787400"/>
                <a:tab algn="l" pos="2236680"/>
                <a:tab algn="l" pos="2685960"/>
                <a:tab algn="l" pos="3135240"/>
                <a:tab algn="l" pos="3584520"/>
                <a:tab algn="l" pos="4033800"/>
                <a:tab algn="l" pos="4483080"/>
                <a:tab algn="l" pos="4932360"/>
                <a:tab algn="l" pos="5381280"/>
                <a:tab algn="l" pos="5830560"/>
                <a:tab algn="l" pos="6279840"/>
                <a:tab algn="l" pos="6729120"/>
                <a:tab algn="l" pos="7178400"/>
                <a:tab algn="l" pos="7627680"/>
                <a:tab algn="l" pos="8076960"/>
                <a:tab algn="l" pos="8526240"/>
                <a:tab algn="l" pos="8975520"/>
                <a:tab algn="l" pos="8976960"/>
                <a:tab algn="l" pos="9426240"/>
                <a:tab algn="l" pos="9875520"/>
                <a:tab algn="l" pos="1032480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elegy</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rPr>
              <a:t>Propertius 2.13.37-8 lover’s tomb will be as famous as Achilles’  (such morbidity typical of Propertius; nb connection between elegy and mourning).; reference to Fates 2.13.43-4 (do we think of Catullus 64?)</a:t>
            </a:r>
            <a:endParaRPr b="1" lang="en-GB" sz="1800" spc="-1" strike="noStrike">
              <a:solidFill>
                <a:srgbClr val="000000"/>
              </a:solidFill>
              <a:latin typeface="Times New Roman"/>
            </a:endParaRPr>
          </a:p>
          <a:p>
            <a:pPr algn="just">
              <a:lnSpc>
                <a:spcPct val="100000"/>
              </a:lnSpc>
              <a:spcAft>
                <a:spcPts val="1060"/>
              </a:spcAft>
              <a:tabLst>
                <a:tab algn="l" pos="0"/>
                <a:tab algn="l" pos="96480"/>
                <a:tab algn="l" pos="545760"/>
                <a:tab algn="l" pos="995040"/>
                <a:tab algn="l" pos="1444320"/>
                <a:tab algn="l" pos="1893600"/>
                <a:tab algn="l" pos="2342880"/>
                <a:tab algn="l" pos="2792160"/>
                <a:tab algn="l" pos="3241440"/>
                <a:tab algn="l" pos="3690720"/>
                <a:tab algn="l" pos="4140000"/>
                <a:tab algn="l" pos="4589280"/>
                <a:tab algn="l" pos="5038560"/>
                <a:tab algn="l" pos="5487840"/>
                <a:tab algn="l" pos="5943600"/>
                <a:tab algn="l" pos="6386400"/>
                <a:tab algn="l" pos="6835680"/>
                <a:tab algn="l" pos="7284960"/>
                <a:tab algn="l" pos="7734240"/>
                <a:tab algn="l" pos="8183520"/>
                <a:tab algn="l" pos="8632800"/>
                <a:tab algn="l" pos="8976960"/>
                <a:tab algn="l" pos="9426240"/>
                <a:tab algn="l" pos="9875520"/>
                <a:tab algn="l" pos="10324800"/>
                <a:tab algn="l" pos="10774080"/>
                <a:tab algn="l" pos="10775880"/>
                <a:tab algn="l" pos="10777320"/>
                <a:tab algn="l" pos="10779120"/>
                <a:tab algn="l" pos="10780560"/>
                <a:tab algn="l" pos="10782000"/>
              </a:tabLst>
            </a:pPr>
            <a:r>
              <a:rPr b="0" lang="en-GB" sz="1800" spc="-1" strike="noStrike">
                <a:solidFill>
                  <a:srgbClr val="010101"/>
                </a:solidFill>
                <a:latin typeface="Times New Roman"/>
              </a:rPr>
              <a:t>Speaker wants Cynthia to visit tomb when near her death. Wasdin 2018 argues recalls Catullan Polyxena (effect?)</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16827</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2026-01-13T20:02:31Z</dcterms:modified>
  <cp:revision>19</cp:revision>
  <dc:subject/>
  <dc:title>Vintage</dc:title>
</cp:coreProperties>
</file>