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73" r:id="rId7"/>
    <p:sldId id="263" r:id="rId8"/>
    <p:sldId id="267" r:id="rId9"/>
    <p:sldId id="269" r:id="rId10"/>
    <p:sldId id="259" r:id="rId11"/>
    <p:sldId id="271" r:id="rId12"/>
    <p:sldId id="262" r:id="rId13"/>
    <p:sldId id="270" r:id="rId14"/>
    <p:sldId id="272"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042FCF-AA59-4009-87B8-AE29C06E20C6}"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D8CC3F-5989-4C80-8D4D-B16F1D340FA0}" type="slidenum">
              <a:rPr lang="en-GB" smtClean="0"/>
              <a:t>‹#›</a:t>
            </a:fld>
            <a:endParaRPr lang="en-GB"/>
          </a:p>
        </p:txBody>
      </p:sp>
    </p:spTree>
    <p:extLst>
      <p:ext uri="{BB962C8B-B14F-4D97-AF65-F5344CB8AC3E}">
        <p14:creationId xmlns:p14="http://schemas.microsoft.com/office/powerpoint/2010/main" val="4223779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1A081-5FA5-411E-F021-F02581807D7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EF3B45B6-582F-2114-682E-5CF5C7DDBECC}"/>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07EA26D4-DE58-C8CE-C489-25F957AAE259}"/>
              </a:ext>
            </a:extLst>
          </p:cNvPr>
          <p:cNvSpPr txBox="1">
            <a:spLocks noGrp="1"/>
          </p:cNvSpPr>
          <p:nvPr>
            <p:ph type="dt" sz="half" idx="7"/>
          </p:nvPr>
        </p:nvSpPr>
        <p:spPr/>
        <p:txBody>
          <a:bodyPr/>
          <a:lstStyle>
            <a:lvl1pPr>
              <a:defRPr/>
            </a:lvl1pPr>
          </a:lstStyle>
          <a:p>
            <a:pPr lvl="0"/>
            <a:fld id="{830FB25F-4C18-4CFE-82A7-E07E69960F10}" type="datetime1">
              <a:rPr lang="en-GB"/>
              <a:pPr lvl="0"/>
              <a:t>06/07/2026</a:t>
            </a:fld>
            <a:endParaRPr lang="en-GB"/>
          </a:p>
        </p:txBody>
      </p:sp>
      <p:sp>
        <p:nvSpPr>
          <p:cNvPr id="5" name="Footer Placeholder 4">
            <a:extLst>
              <a:ext uri="{FF2B5EF4-FFF2-40B4-BE49-F238E27FC236}">
                <a16:creationId xmlns:a16="http://schemas.microsoft.com/office/drawing/2014/main" id="{1F61F8F8-EA1E-5104-6E00-9DA908F5C78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DB106EF-C849-3299-4998-70904B7CE180}"/>
              </a:ext>
            </a:extLst>
          </p:cNvPr>
          <p:cNvSpPr txBox="1">
            <a:spLocks noGrp="1"/>
          </p:cNvSpPr>
          <p:nvPr>
            <p:ph type="sldNum" sz="quarter" idx="8"/>
          </p:nvPr>
        </p:nvSpPr>
        <p:spPr/>
        <p:txBody>
          <a:bodyPr/>
          <a:lstStyle>
            <a:lvl1pPr>
              <a:defRPr/>
            </a:lvl1pPr>
          </a:lstStyle>
          <a:p>
            <a:pPr lvl="0"/>
            <a:fld id="{7BE6CA6B-BC8F-4FE2-BCBC-767A4D57E76D}" type="slidenum">
              <a:t>‹#›</a:t>
            </a:fld>
            <a:endParaRPr lang="en-GB"/>
          </a:p>
        </p:txBody>
      </p:sp>
    </p:spTree>
    <p:extLst>
      <p:ext uri="{BB962C8B-B14F-4D97-AF65-F5344CB8AC3E}">
        <p14:creationId xmlns:p14="http://schemas.microsoft.com/office/powerpoint/2010/main" val="18804958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A4ED9-759F-2A41-4AA5-E2A2F972864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AF932EC-801E-C1AB-7430-83CAB4E8B13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6F0C3D-D35B-B645-808F-844D2879617B}"/>
              </a:ext>
            </a:extLst>
          </p:cNvPr>
          <p:cNvSpPr txBox="1">
            <a:spLocks noGrp="1"/>
          </p:cNvSpPr>
          <p:nvPr>
            <p:ph type="dt" sz="half" idx="7"/>
          </p:nvPr>
        </p:nvSpPr>
        <p:spPr/>
        <p:txBody>
          <a:bodyPr/>
          <a:lstStyle>
            <a:lvl1pPr>
              <a:defRPr/>
            </a:lvl1pPr>
          </a:lstStyle>
          <a:p>
            <a:pPr lvl="0"/>
            <a:fld id="{8C91C9A7-87D5-437E-AE49-94A771FB5190}" type="datetime1">
              <a:rPr lang="en-GB"/>
              <a:pPr lvl="0"/>
              <a:t>06/07/2026</a:t>
            </a:fld>
            <a:endParaRPr lang="en-GB"/>
          </a:p>
        </p:txBody>
      </p:sp>
      <p:sp>
        <p:nvSpPr>
          <p:cNvPr id="5" name="Footer Placeholder 4">
            <a:extLst>
              <a:ext uri="{FF2B5EF4-FFF2-40B4-BE49-F238E27FC236}">
                <a16:creationId xmlns:a16="http://schemas.microsoft.com/office/drawing/2014/main" id="{A4B54068-4D81-ED55-2CBA-4889B44AD21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57ABD51-721D-A008-93CD-A14C0EE0C884}"/>
              </a:ext>
            </a:extLst>
          </p:cNvPr>
          <p:cNvSpPr txBox="1">
            <a:spLocks noGrp="1"/>
          </p:cNvSpPr>
          <p:nvPr>
            <p:ph type="sldNum" sz="quarter" idx="8"/>
          </p:nvPr>
        </p:nvSpPr>
        <p:spPr/>
        <p:txBody>
          <a:bodyPr/>
          <a:lstStyle>
            <a:lvl1pPr>
              <a:defRPr/>
            </a:lvl1pPr>
          </a:lstStyle>
          <a:p>
            <a:pPr lvl="0"/>
            <a:fld id="{310DE37B-7E50-42DF-976B-A1B6B5B92B1E}" type="slidenum">
              <a:t>‹#›</a:t>
            </a:fld>
            <a:endParaRPr lang="en-GB"/>
          </a:p>
        </p:txBody>
      </p:sp>
    </p:spTree>
    <p:extLst>
      <p:ext uri="{BB962C8B-B14F-4D97-AF65-F5344CB8AC3E}">
        <p14:creationId xmlns:p14="http://schemas.microsoft.com/office/powerpoint/2010/main" val="93051326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20D2D-C31B-F45C-B9FD-44A09DCD27D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2CD1B1C-5B3F-7958-0E2F-46B372B0DD9E}"/>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CAC5643-A15A-89C4-8228-862B48463667}"/>
              </a:ext>
            </a:extLst>
          </p:cNvPr>
          <p:cNvSpPr txBox="1">
            <a:spLocks noGrp="1"/>
          </p:cNvSpPr>
          <p:nvPr>
            <p:ph type="dt" sz="half" idx="7"/>
          </p:nvPr>
        </p:nvSpPr>
        <p:spPr/>
        <p:txBody>
          <a:bodyPr/>
          <a:lstStyle>
            <a:lvl1pPr>
              <a:defRPr/>
            </a:lvl1pPr>
          </a:lstStyle>
          <a:p>
            <a:pPr lvl="0"/>
            <a:fld id="{F789CB1D-9441-424F-B55A-395CF798A59F}" type="datetime1">
              <a:rPr lang="en-GB"/>
              <a:pPr lvl="0"/>
              <a:t>06/07/2026</a:t>
            </a:fld>
            <a:endParaRPr lang="en-GB"/>
          </a:p>
        </p:txBody>
      </p:sp>
      <p:sp>
        <p:nvSpPr>
          <p:cNvPr id="5" name="Footer Placeholder 4">
            <a:extLst>
              <a:ext uri="{FF2B5EF4-FFF2-40B4-BE49-F238E27FC236}">
                <a16:creationId xmlns:a16="http://schemas.microsoft.com/office/drawing/2014/main" id="{CB4FB58B-9612-697D-1A5D-EE4C0DA9AA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B890BCA-2230-59D0-20F7-97FFDE363696}"/>
              </a:ext>
            </a:extLst>
          </p:cNvPr>
          <p:cNvSpPr txBox="1">
            <a:spLocks noGrp="1"/>
          </p:cNvSpPr>
          <p:nvPr>
            <p:ph type="sldNum" sz="quarter" idx="8"/>
          </p:nvPr>
        </p:nvSpPr>
        <p:spPr/>
        <p:txBody>
          <a:bodyPr/>
          <a:lstStyle>
            <a:lvl1pPr>
              <a:defRPr/>
            </a:lvl1pPr>
          </a:lstStyle>
          <a:p>
            <a:pPr lvl="0"/>
            <a:fld id="{A87684D5-9351-4F6A-A519-7C2A2D7A9C4E}" type="slidenum">
              <a:t>‹#›</a:t>
            </a:fld>
            <a:endParaRPr lang="en-GB"/>
          </a:p>
        </p:txBody>
      </p:sp>
    </p:spTree>
    <p:extLst>
      <p:ext uri="{BB962C8B-B14F-4D97-AF65-F5344CB8AC3E}">
        <p14:creationId xmlns:p14="http://schemas.microsoft.com/office/powerpoint/2010/main" val="1243718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2783E-0DA0-82F0-A3F2-D82867228BF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26AFE2A-02FC-8218-97C0-1F0F3C11471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6E8BA9-2073-98B0-41F1-746F6C6DB49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C965FF-B3F5-A5AC-1DC0-0A8CCBE6DDDF}"/>
              </a:ext>
            </a:extLst>
          </p:cNvPr>
          <p:cNvSpPr txBox="1">
            <a:spLocks noGrp="1"/>
          </p:cNvSpPr>
          <p:nvPr>
            <p:ph type="dt" sz="half" idx="7"/>
          </p:nvPr>
        </p:nvSpPr>
        <p:spPr/>
        <p:txBody>
          <a:bodyPr/>
          <a:lstStyle>
            <a:lvl1pPr>
              <a:defRPr/>
            </a:lvl1pPr>
          </a:lstStyle>
          <a:p>
            <a:pPr lvl="0"/>
            <a:fld id="{A21A9FE6-23FD-4E97-97DB-A701D68B9FFA}" type="datetime1">
              <a:rPr lang="en-GB"/>
              <a:pPr lvl="0"/>
              <a:t>06/07/2026</a:t>
            </a:fld>
            <a:endParaRPr lang="en-GB"/>
          </a:p>
        </p:txBody>
      </p:sp>
      <p:sp>
        <p:nvSpPr>
          <p:cNvPr id="6" name="Footer Placeholder 5">
            <a:extLst>
              <a:ext uri="{FF2B5EF4-FFF2-40B4-BE49-F238E27FC236}">
                <a16:creationId xmlns:a16="http://schemas.microsoft.com/office/drawing/2014/main" id="{C96B9738-C6C5-99E7-B36B-B15FD5C0813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1EF6379-840D-21A7-EB1F-03C61DD0F250}"/>
              </a:ext>
            </a:extLst>
          </p:cNvPr>
          <p:cNvSpPr txBox="1">
            <a:spLocks noGrp="1"/>
          </p:cNvSpPr>
          <p:nvPr>
            <p:ph type="sldNum" sz="quarter" idx="8"/>
          </p:nvPr>
        </p:nvSpPr>
        <p:spPr/>
        <p:txBody>
          <a:bodyPr/>
          <a:lstStyle>
            <a:lvl1pPr>
              <a:defRPr/>
            </a:lvl1pPr>
          </a:lstStyle>
          <a:p>
            <a:pPr lvl="0"/>
            <a:fld id="{A186490F-FBF5-4429-95D9-F243EE19D09D}" type="slidenum">
              <a:t>‹#›</a:t>
            </a:fld>
            <a:endParaRPr lang="en-GB"/>
          </a:p>
        </p:txBody>
      </p:sp>
    </p:spTree>
    <p:extLst>
      <p:ext uri="{BB962C8B-B14F-4D97-AF65-F5344CB8AC3E}">
        <p14:creationId xmlns:p14="http://schemas.microsoft.com/office/powerpoint/2010/main" val="4238418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13E83-A90E-18E6-35E3-181B5468DED5}"/>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E86A0FB-BE34-9A2C-CB1C-820B6597415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8B147F59-6041-CDFB-B654-0D3BAF5D3668}"/>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FC8F88-0A95-0377-521D-A5A0A2DD90A6}"/>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0B30CD34-AB96-A66C-237F-0E95121D827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1A792A-9421-43C5-4081-C7E955AAF902}"/>
              </a:ext>
            </a:extLst>
          </p:cNvPr>
          <p:cNvSpPr txBox="1">
            <a:spLocks noGrp="1"/>
          </p:cNvSpPr>
          <p:nvPr>
            <p:ph type="dt" sz="half" idx="7"/>
          </p:nvPr>
        </p:nvSpPr>
        <p:spPr/>
        <p:txBody>
          <a:bodyPr/>
          <a:lstStyle>
            <a:lvl1pPr>
              <a:defRPr/>
            </a:lvl1pPr>
          </a:lstStyle>
          <a:p>
            <a:pPr lvl="0"/>
            <a:fld id="{B352ABE5-BE7D-452B-B8F8-B041D06D7748}" type="datetime1">
              <a:rPr lang="en-GB"/>
              <a:pPr lvl="0"/>
              <a:t>06/07/2026</a:t>
            </a:fld>
            <a:endParaRPr lang="en-GB"/>
          </a:p>
        </p:txBody>
      </p:sp>
      <p:sp>
        <p:nvSpPr>
          <p:cNvPr id="8" name="Footer Placeholder 7">
            <a:extLst>
              <a:ext uri="{FF2B5EF4-FFF2-40B4-BE49-F238E27FC236}">
                <a16:creationId xmlns:a16="http://schemas.microsoft.com/office/drawing/2014/main" id="{22EE62D2-B5BD-7A0B-40AB-B538C2783FD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7A522EB-5832-B0A5-C9C6-A0D2F5083A8A}"/>
              </a:ext>
            </a:extLst>
          </p:cNvPr>
          <p:cNvSpPr txBox="1">
            <a:spLocks noGrp="1"/>
          </p:cNvSpPr>
          <p:nvPr>
            <p:ph type="sldNum" sz="quarter" idx="8"/>
          </p:nvPr>
        </p:nvSpPr>
        <p:spPr/>
        <p:txBody>
          <a:bodyPr/>
          <a:lstStyle>
            <a:lvl1pPr>
              <a:defRPr/>
            </a:lvl1pPr>
          </a:lstStyle>
          <a:p>
            <a:pPr lvl="0"/>
            <a:fld id="{1A36287B-0875-48B4-A460-33FE433BC825}" type="slidenum">
              <a:t>‹#›</a:t>
            </a:fld>
            <a:endParaRPr lang="en-GB"/>
          </a:p>
        </p:txBody>
      </p:sp>
    </p:spTree>
    <p:extLst>
      <p:ext uri="{BB962C8B-B14F-4D97-AF65-F5344CB8AC3E}">
        <p14:creationId xmlns:p14="http://schemas.microsoft.com/office/powerpoint/2010/main" val="2598500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2A655-FA64-B15A-57FB-1BFCD74B5E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1713E363-B990-C596-CD41-6CB8D76DFA2E}"/>
              </a:ext>
            </a:extLst>
          </p:cNvPr>
          <p:cNvSpPr txBox="1">
            <a:spLocks noGrp="1"/>
          </p:cNvSpPr>
          <p:nvPr>
            <p:ph type="dt" sz="half" idx="7"/>
          </p:nvPr>
        </p:nvSpPr>
        <p:spPr/>
        <p:txBody>
          <a:bodyPr/>
          <a:lstStyle>
            <a:lvl1pPr>
              <a:defRPr/>
            </a:lvl1pPr>
          </a:lstStyle>
          <a:p>
            <a:pPr lvl="0"/>
            <a:fld id="{F2E1159E-1CEA-4EE8-ABE4-69058E7A785A}" type="datetime1">
              <a:rPr lang="en-GB"/>
              <a:pPr lvl="0"/>
              <a:t>06/07/2026</a:t>
            </a:fld>
            <a:endParaRPr lang="en-GB"/>
          </a:p>
        </p:txBody>
      </p:sp>
      <p:sp>
        <p:nvSpPr>
          <p:cNvPr id="4" name="Footer Placeholder 3">
            <a:extLst>
              <a:ext uri="{FF2B5EF4-FFF2-40B4-BE49-F238E27FC236}">
                <a16:creationId xmlns:a16="http://schemas.microsoft.com/office/drawing/2014/main" id="{9FA23A96-F80F-EBB0-C24C-B8A69ED8628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D8AF78F-A268-FAF6-2321-1CA54C18210B}"/>
              </a:ext>
            </a:extLst>
          </p:cNvPr>
          <p:cNvSpPr txBox="1">
            <a:spLocks noGrp="1"/>
          </p:cNvSpPr>
          <p:nvPr>
            <p:ph type="sldNum" sz="quarter" idx="8"/>
          </p:nvPr>
        </p:nvSpPr>
        <p:spPr/>
        <p:txBody>
          <a:bodyPr/>
          <a:lstStyle>
            <a:lvl1pPr>
              <a:defRPr/>
            </a:lvl1pPr>
          </a:lstStyle>
          <a:p>
            <a:pPr lvl="0"/>
            <a:fld id="{398EEC69-746E-43B2-BBAC-504047BC134F}" type="slidenum">
              <a:t>‹#›</a:t>
            </a:fld>
            <a:endParaRPr lang="en-GB"/>
          </a:p>
        </p:txBody>
      </p:sp>
    </p:spTree>
    <p:extLst>
      <p:ext uri="{BB962C8B-B14F-4D97-AF65-F5344CB8AC3E}">
        <p14:creationId xmlns:p14="http://schemas.microsoft.com/office/powerpoint/2010/main" val="1304092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6E0F57-0D81-E1A9-C410-385E07C3E86B}"/>
              </a:ext>
            </a:extLst>
          </p:cNvPr>
          <p:cNvSpPr txBox="1">
            <a:spLocks noGrp="1"/>
          </p:cNvSpPr>
          <p:nvPr>
            <p:ph type="dt" sz="half" idx="7"/>
          </p:nvPr>
        </p:nvSpPr>
        <p:spPr/>
        <p:txBody>
          <a:bodyPr/>
          <a:lstStyle>
            <a:lvl1pPr>
              <a:defRPr/>
            </a:lvl1pPr>
          </a:lstStyle>
          <a:p>
            <a:pPr lvl="0"/>
            <a:fld id="{378FCDEA-1D6A-49B6-A683-81BD20A44ADB}" type="datetime1">
              <a:rPr lang="en-GB"/>
              <a:pPr lvl="0"/>
              <a:t>06/07/2026</a:t>
            </a:fld>
            <a:endParaRPr lang="en-GB"/>
          </a:p>
        </p:txBody>
      </p:sp>
      <p:sp>
        <p:nvSpPr>
          <p:cNvPr id="3" name="Footer Placeholder 2">
            <a:extLst>
              <a:ext uri="{FF2B5EF4-FFF2-40B4-BE49-F238E27FC236}">
                <a16:creationId xmlns:a16="http://schemas.microsoft.com/office/drawing/2014/main" id="{A91F0B0D-C944-650E-5D7F-6FCFB02356E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4061056-1225-327B-B936-7E5D5B459CF0}"/>
              </a:ext>
            </a:extLst>
          </p:cNvPr>
          <p:cNvSpPr txBox="1">
            <a:spLocks noGrp="1"/>
          </p:cNvSpPr>
          <p:nvPr>
            <p:ph type="sldNum" sz="quarter" idx="8"/>
          </p:nvPr>
        </p:nvSpPr>
        <p:spPr/>
        <p:txBody>
          <a:bodyPr/>
          <a:lstStyle>
            <a:lvl1pPr>
              <a:defRPr/>
            </a:lvl1pPr>
          </a:lstStyle>
          <a:p>
            <a:pPr lvl="0"/>
            <a:fld id="{673C80C7-E462-44FE-ABE5-3F7984271E34}" type="slidenum">
              <a:t>‹#›</a:t>
            </a:fld>
            <a:endParaRPr lang="en-GB"/>
          </a:p>
        </p:txBody>
      </p:sp>
    </p:spTree>
    <p:extLst>
      <p:ext uri="{BB962C8B-B14F-4D97-AF65-F5344CB8AC3E}">
        <p14:creationId xmlns:p14="http://schemas.microsoft.com/office/powerpoint/2010/main" val="74815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4E504-49D5-BF21-F612-FE55D59D2D9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D2A061A-4957-710F-CB63-7692EE891D2A}"/>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039D8-1045-0E0B-8376-FF6CBC2524A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2E7E58E-7122-53EB-8E78-150BDAFDE700}"/>
              </a:ext>
            </a:extLst>
          </p:cNvPr>
          <p:cNvSpPr txBox="1">
            <a:spLocks noGrp="1"/>
          </p:cNvSpPr>
          <p:nvPr>
            <p:ph type="dt" sz="half" idx="7"/>
          </p:nvPr>
        </p:nvSpPr>
        <p:spPr/>
        <p:txBody>
          <a:bodyPr/>
          <a:lstStyle>
            <a:lvl1pPr>
              <a:defRPr/>
            </a:lvl1pPr>
          </a:lstStyle>
          <a:p>
            <a:pPr lvl="0"/>
            <a:fld id="{194F8E07-DEE3-4ABC-947F-AA23659CC8C7}" type="datetime1">
              <a:rPr lang="en-GB"/>
              <a:pPr lvl="0"/>
              <a:t>06/07/2026</a:t>
            </a:fld>
            <a:endParaRPr lang="en-GB"/>
          </a:p>
        </p:txBody>
      </p:sp>
      <p:sp>
        <p:nvSpPr>
          <p:cNvPr id="6" name="Footer Placeholder 5">
            <a:extLst>
              <a:ext uri="{FF2B5EF4-FFF2-40B4-BE49-F238E27FC236}">
                <a16:creationId xmlns:a16="http://schemas.microsoft.com/office/drawing/2014/main" id="{B253D4EE-A290-657C-D42C-86FD4602A23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C4B1D4B-0374-F0D3-C529-A825C935120E}"/>
              </a:ext>
            </a:extLst>
          </p:cNvPr>
          <p:cNvSpPr txBox="1">
            <a:spLocks noGrp="1"/>
          </p:cNvSpPr>
          <p:nvPr>
            <p:ph type="sldNum" sz="quarter" idx="8"/>
          </p:nvPr>
        </p:nvSpPr>
        <p:spPr/>
        <p:txBody>
          <a:bodyPr/>
          <a:lstStyle>
            <a:lvl1pPr>
              <a:defRPr/>
            </a:lvl1pPr>
          </a:lstStyle>
          <a:p>
            <a:pPr lvl="0"/>
            <a:fld id="{CA5511B5-A19F-4A6B-BF70-583E2761D876}" type="slidenum">
              <a:t>‹#›</a:t>
            </a:fld>
            <a:endParaRPr lang="en-GB"/>
          </a:p>
        </p:txBody>
      </p:sp>
    </p:spTree>
    <p:extLst>
      <p:ext uri="{BB962C8B-B14F-4D97-AF65-F5344CB8AC3E}">
        <p14:creationId xmlns:p14="http://schemas.microsoft.com/office/powerpoint/2010/main" val="539389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00EE5-2D88-C754-C8AB-E12D1B07027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B3F8532-E72D-B8D6-F73C-B871F7EFA42B}"/>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9072383C-1AC8-08DA-559A-EA046FFE63C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268F0B9-B846-5963-3A83-2A57FABF140B}"/>
              </a:ext>
            </a:extLst>
          </p:cNvPr>
          <p:cNvSpPr txBox="1">
            <a:spLocks noGrp="1"/>
          </p:cNvSpPr>
          <p:nvPr>
            <p:ph type="dt" sz="half" idx="7"/>
          </p:nvPr>
        </p:nvSpPr>
        <p:spPr/>
        <p:txBody>
          <a:bodyPr/>
          <a:lstStyle>
            <a:lvl1pPr>
              <a:defRPr/>
            </a:lvl1pPr>
          </a:lstStyle>
          <a:p>
            <a:pPr lvl="0"/>
            <a:fld id="{67279024-6CAC-4C94-962B-996690B0CE72}" type="datetime1">
              <a:rPr lang="en-GB"/>
              <a:pPr lvl="0"/>
              <a:t>06/07/2026</a:t>
            </a:fld>
            <a:endParaRPr lang="en-GB"/>
          </a:p>
        </p:txBody>
      </p:sp>
      <p:sp>
        <p:nvSpPr>
          <p:cNvPr id="6" name="Footer Placeholder 5">
            <a:extLst>
              <a:ext uri="{FF2B5EF4-FFF2-40B4-BE49-F238E27FC236}">
                <a16:creationId xmlns:a16="http://schemas.microsoft.com/office/drawing/2014/main" id="{5A6E21D7-F2CB-DF7B-AD69-D57FFC5802B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3D22F02-1638-F319-4311-45D8548649D7}"/>
              </a:ext>
            </a:extLst>
          </p:cNvPr>
          <p:cNvSpPr txBox="1">
            <a:spLocks noGrp="1"/>
          </p:cNvSpPr>
          <p:nvPr>
            <p:ph type="sldNum" sz="quarter" idx="8"/>
          </p:nvPr>
        </p:nvSpPr>
        <p:spPr/>
        <p:txBody>
          <a:bodyPr/>
          <a:lstStyle>
            <a:lvl1pPr>
              <a:defRPr/>
            </a:lvl1pPr>
          </a:lstStyle>
          <a:p>
            <a:pPr lvl="0"/>
            <a:fld id="{521535F7-A041-4688-907C-41C6858B66B0}" type="slidenum">
              <a:t>‹#›</a:t>
            </a:fld>
            <a:endParaRPr lang="en-GB"/>
          </a:p>
        </p:txBody>
      </p:sp>
    </p:spTree>
    <p:extLst>
      <p:ext uri="{BB962C8B-B14F-4D97-AF65-F5344CB8AC3E}">
        <p14:creationId xmlns:p14="http://schemas.microsoft.com/office/powerpoint/2010/main" val="3451583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C85D9-D3FB-4FAB-8BCB-1E854E64282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9B203C7-8C65-E952-ACEF-404ED6ACEC0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95E117-8E2D-298E-D615-520B0A0BBB60}"/>
              </a:ext>
            </a:extLst>
          </p:cNvPr>
          <p:cNvSpPr txBox="1">
            <a:spLocks noGrp="1"/>
          </p:cNvSpPr>
          <p:nvPr>
            <p:ph type="dt" sz="half" idx="7"/>
          </p:nvPr>
        </p:nvSpPr>
        <p:spPr/>
        <p:txBody>
          <a:bodyPr/>
          <a:lstStyle>
            <a:lvl1pPr>
              <a:defRPr/>
            </a:lvl1pPr>
          </a:lstStyle>
          <a:p>
            <a:pPr lvl="0"/>
            <a:fld id="{FEB8545C-6DFA-490E-83DF-2B45FC1BAC69}" type="datetime1">
              <a:rPr lang="en-GB"/>
              <a:pPr lvl="0"/>
              <a:t>06/07/2026</a:t>
            </a:fld>
            <a:endParaRPr lang="en-GB"/>
          </a:p>
        </p:txBody>
      </p:sp>
      <p:sp>
        <p:nvSpPr>
          <p:cNvPr id="5" name="Footer Placeholder 4">
            <a:extLst>
              <a:ext uri="{FF2B5EF4-FFF2-40B4-BE49-F238E27FC236}">
                <a16:creationId xmlns:a16="http://schemas.microsoft.com/office/drawing/2014/main" id="{57227147-CA19-9787-F88C-C65A9FFCD61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34A8C3B-7FCA-82ED-E0F6-D7915C9E6715}"/>
              </a:ext>
            </a:extLst>
          </p:cNvPr>
          <p:cNvSpPr txBox="1">
            <a:spLocks noGrp="1"/>
          </p:cNvSpPr>
          <p:nvPr>
            <p:ph type="sldNum" sz="quarter" idx="8"/>
          </p:nvPr>
        </p:nvSpPr>
        <p:spPr/>
        <p:txBody>
          <a:bodyPr/>
          <a:lstStyle>
            <a:lvl1pPr>
              <a:defRPr/>
            </a:lvl1pPr>
          </a:lstStyle>
          <a:p>
            <a:pPr lvl="0"/>
            <a:fld id="{1D5F983B-1391-43A1-BC2A-BA30D0128F8C}" type="slidenum">
              <a:t>‹#›</a:t>
            </a:fld>
            <a:endParaRPr lang="en-GB"/>
          </a:p>
        </p:txBody>
      </p:sp>
    </p:spTree>
    <p:extLst>
      <p:ext uri="{BB962C8B-B14F-4D97-AF65-F5344CB8AC3E}">
        <p14:creationId xmlns:p14="http://schemas.microsoft.com/office/powerpoint/2010/main" val="4113466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5A4B44-49AE-C7D1-B798-04F90491FA8B}"/>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FA0C5FC-98D3-B6F6-0D04-A24B3E9903BB}"/>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254521-0C63-DAF6-2EF0-4769C125C99C}"/>
              </a:ext>
            </a:extLst>
          </p:cNvPr>
          <p:cNvSpPr txBox="1">
            <a:spLocks noGrp="1"/>
          </p:cNvSpPr>
          <p:nvPr>
            <p:ph type="dt" sz="half" idx="7"/>
          </p:nvPr>
        </p:nvSpPr>
        <p:spPr/>
        <p:txBody>
          <a:bodyPr/>
          <a:lstStyle>
            <a:lvl1pPr>
              <a:defRPr/>
            </a:lvl1pPr>
          </a:lstStyle>
          <a:p>
            <a:pPr lvl="0"/>
            <a:fld id="{FDEC273D-28D1-4177-A02B-7E3CA034372D}" type="datetime1">
              <a:rPr lang="en-GB"/>
              <a:pPr lvl="0"/>
              <a:t>06/07/2026</a:t>
            </a:fld>
            <a:endParaRPr lang="en-GB"/>
          </a:p>
        </p:txBody>
      </p:sp>
      <p:sp>
        <p:nvSpPr>
          <p:cNvPr id="5" name="Footer Placeholder 4">
            <a:extLst>
              <a:ext uri="{FF2B5EF4-FFF2-40B4-BE49-F238E27FC236}">
                <a16:creationId xmlns:a16="http://schemas.microsoft.com/office/drawing/2014/main" id="{355C7FBF-02F8-2845-3D60-B4B69F4D700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9F64324-5D2B-7D6C-B64C-30D017D03995}"/>
              </a:ext>
            </a:extLst>
          </p:cNvPr>
          <p:cNvSpPr txBox="1">
            <a:spLocks noGrp="1"/>
          </p:cNvSpPr>
          <p:nvPr>
            <p:ph type="sldNum" sz="quarter" idx="8"/>
          </p:nvPr>
        </p:nvSpPr>
        <p:spPr/>
        <p:txBody>
          <a:bodyPr/>
          <a:lstStyle>
            <a:lvl1pPr>
              <a:defRPr/>
            </a:lvl1pPr>
          </a:lstStyle>
          <a:p>
            <a:pPr lvl="0"/>
            <a:fld id="{D8E09E19-9BBA-4F17-8208-47A16FCB774A}" type="slidenum">
              <a:t>‹#›</a:t>
            </a:fld>
            <a:endParaRPr lang="en-GB"/>
          </a:p>
        </p:txBody>
      </p:sp>
    </p:spTree>
    <p:extLst>
      <p:ext uri="{BB962C8B-B14F-4D97-AF65-F5344CB8AC3E}">
        <p14:creationId xmlns:p14="http://schemas.microsoft.com/office/powerpoint/2010/main" val="4109196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56ACDC-4B6E-593F-02EE-D565F8F2EF14}"/>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F9B7AB7-70CF-DC58-DEC1-3DB24F4E8722}"/>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17BC6A-EDA3-BC0E-9DF6-A53EC4827A0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B90A0B91-A7FA-497E-939B-74279C955A80}" type="datetime1">
              <a:rPr lang="en-GB"/>
              <a:pPr lvl="0"/>
              <a:t>06/07/2026</a:t>
            </a:fld>
            <a:endParaRPr lang="en-GB"/>
          </a:p>
        </p:txBody>
      </p:sp>
      <p:sp>
        <p:nvSpPr>
          <p:cNvPr id="5" name="Footer Placeholder 4">
            <a:extLst>
              <a:ext uri="{FF2B5EF4-FFF2-40B4-BE49-F238E27FC236}">
                <a16:creationId xmlns:a16="http://schemas.microsoft.com/office/drawing/2014/main" id="{B80B4CD4-9A2E-7103-DDBE-3AE682F11A0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46934B8D-58B4-CB55-4643-27B3DA9E2AC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6C8AF550-08AF-4235-B1E4-41A98769ECE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7.jpg"/><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3.jpg"/><Relationship Id="rId7" Type="http://schemas.openxmlformats.org/officeDocument/2006/relationships/image" Target="../media/image17.jpg"/><Relationship Id="rId12" Type="http://schemas.openxmlformats.org/officeDocument/2006/relationships/image" Target="../media/image22.jpeg"/><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jpeg"/><Relationship Id="rId5" Type="http://schemas.openxmlformats.org/officeDocument/2006/relationships/image" Target="../media/image15.jpg"/><Relationship Id="rId10" Type="http://schemas.openxmlformats.org/officeDocument/2006/relationships/image" Target="../media/image20.jpg"/><Relationship Id="rId4" Type="http://schemas.openxmlformats.org/officeDocument/2006/relationships/image" Target="../media/image14.jpeg"/><Relationship Id="rId9" Type="http://schemas.openxmlformats.org/officeDocument/2006/relationships/image" Target="../media/image19.jpg"/></Relationships>
</file>

<file path=ppt/slides/_rels/slide7.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image" Target="../media/image24.jpg"/><Relationship Id="rId7" Type="http://schemas.openxmlformats.org/officeDocument/2006/relationships/image" Target="../media/image28.jp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26.jpg"/><Relationship Id="rId4" Type="http://schemas.openxmlformats.org/officeDocument/2006/relationships/image" Target="../media/image25.jpg"/></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1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48">
            <a:extLst>
              <a:ext uri="{FF2B5EF4-FFF2-40B4-BE49-F238E27FC236}">
                <a16:creationId xmlns:a16="http://schemas.microsoft.com/office/drawing/2014/main" id="{490430D2-E0D5-1621-B007-3181A5C213B3}"/>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3" name="Picture 4">
            <a:extLst>
              <a:ext uri="{FF2B5EF4-FFF2-40B4-BE49-F238E27FC236}">
                <a16:creationId xmlns:a16="http://schemas.microsoft.com/office/drawing/2014/main" id="{E4C84455-4B0E-BFB3-B36A-A836A9804444}"/>
              </a:ext>
            </a:extLst>
          </p:cNvPr>
          <p:cNvPicPr>
            <a:picLocks noChangeAspect="1"/>
          </p:cNvPicPr>
          <p:nvPr/>
        </p:nvPicPr>
        <p:blipFill>
          <a:blip r:embed="rId3"/>
          <a:srcRect t="5053" b="19947"/>
          <a:stretch>
            <a:fillRect/>
          </a:stretch>
        </p:blipFill>
        <p:spPr>
          <a:xfrm>
            <a:off x="-3044" y="9"/>
            <a:ext cx="12191996" cy="6857990"/>
          </a:xfrm>
          <a:prstGeom prst="rect">
            <a:avLst/>
          </a:prstGeom>
          <a:noFill/>
          <a:ln cap="flat">
            <a:noFill/>
          </a:ln>
        </p:spPr>
      </p:pic>
      <p:sp>
        <p:nvSpPr>
          <p:cNvPr id="4" name="Rectangle 50">
            <a:extLst>
              <a:ext uri="{FF2B5EF4-FFF2-40B4-BE49-F238E27FC236}">
                <a16:creationId xmlns:a16="http://schemas.microsoft.com/office/drawing/2014/main" id="{6048E396-06F8-C9AA-E4EF-1AEEC67133FE}"/>
              </a:ext>
              <a:ext uri="{C183D7F6-B498-43B3-948B-1728B52AA6E4}">
                <adec:decorative xmlns:adec="http://schemas.microsoft.com/office/drawing/2017/decorative" val="1"/>
              </a:ext>
            </a:extLst>
          </p:cNvPr>
          <p:cNvSpPr>
            <a:spLocks noMove="1" noResize="1"/>
          </p:cNvSpPr>
          <p:nvPr/>
        </p:nvSpPr>
        <p:spPr>
          <a:xfrm>
            <a:off x="0" y="2207599"/>
            <a:ext cx="12191996" cy="3162141"/>
          </a:xfrm>
          <a:prstGeom prst="rect">
            <a:avLst/>
          </a:prstGeom>
          <a:gradFill>
            <a:gsLst>
              <a:gs pos="0">
                <a:srgbClr val="000000">
                  <a:alpha val="0"/>
                </a:srgbClr>
              </a:gs>
              <a:gs pos="100000">
                <a:srgbClr val="000000">
                  <a:alpha val="15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Title 1">
            <a:extLst>
              <a:ext uri="{FF2B5EF4-FFF2-40B4-BE49-F238E27FC236}">
                <a16:creationId xmlns:a16="http://schemas.microsoft.com/office/drawing/2014/main" id="{0EF513B2-43F8-8199-97CB-83D3A16ED0F5}"/>
              </a:ext>
            </a:extLst>
          </p:cNvPr>
          <p:cNvSpPr txBox="1">
            <a:spLocks noGrp="1"/>
          </p:cNvSpPr>
          <p:nvPr>
            <p:ph type="ctrTitle"/>
          </p:nvPr>
        </p:nvSpPr>
        <p:spPr>
          <a:xfrm>
            <a:off x="1097280" y="325553"/>
            <a:ext cx="10058400" cy="3574773"/>
          </a:xfrm>
          <a:effectLst>
            <a:outerShdw dist="38096" dir="2700000" algn="tl">
              <a:srgbClr val="000000">
                <a:alpha val="40000"/>
              </a:srgbClr>
            </a:outerShdw>
          </a:effectLst>
        </p:spPr>
        <p:txBody>
          <a:bodyPr/>
          <a:lstStyle/>
          <a:p>
            <a:pPr lvl="0"/>
            <a:r>
              <a:rPr lang="en-GB" sz="5200">
                <a:solidFill>
                  <a:srgbClr val="FFFFFF"/>
                </a:solidFill>
              </a:rPr>
              <a:t>Sustainability In The Early Years</a:t>
            </a:r>
          </a:p>
        </p:txBody>
      </p:sp>
      <p:sp>
        <p:nvSpPr>
          <p:cNvPr id="6" name="Subtitle 2">
            <a:extLst>
              <a:ext uri="{FF2B5EF4-FFF2-40B4-BE49-F238E27FC236}">
                <a16:creationId xmlns:a16="http://schemas.microsoft.com/office/drawing/2014/main" id="{BE5C100C-D4EA-CA6C-F859-243F4B7774B9}"/>
              </a:ext>
            </a:extLst>
          </p:cNvPr>
          <p:cNvSpPr txBox="1">
            <a:spLocks noGrp="1"/>
          </p:cNvSpPr>
          <p:nvPr>
            <p:ph type="subTitle" idx="1"/>
          </p:nvPr>
        </p:nvSpPr>
        <p:spPr>
          <a:xfrm>
            <a:off x="1100050" y="4072042"/>
            <a:ext cx="10058400" cy="1282711"/>
          </a:xfrm>
          <a:effectLst>
            <a:outerShdw dist="38096" dir="2700000" algn="tl">
              <a:srgbClr val="000000">
                <a:alpha val="40000"/>
              </a:srgbClr>
            </a:outerShdw>
          </a:effectLst>
        </p:spPr>
        <p:txBody>
          <a:bodyPr/>
          <a:lstStyle/>
          <a:p>
            <a:pPr lvl="0"/>
            <a:r>
              <a:rPr lang="en-GB" dirty="0">
                <a:solidFill>
                  <a:srgbClr val="FFFFFF"/>
                </a:solidFill>
              </a:rPr>
              <a:t>John Muller Award</a:t>
            </a:r>
          </a:p>
          <a:p>
            <a:pPr lvl="0"/>
            <a:r>
              <a:rPr lang="en-GB" sz="1200" dirty="0">
                <a:solidFill>
                  <a:srgbClr val="FFFFFF"/>
                </a:solidFill>
              </a:rPr>
              <a:t>By Erin Lawrence</a:t>
            </a: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070"/>
    </mc:Choice>
    <mc:Fallback>
      <p:transition spd="slow" advTm="6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6">
                                            <p:txEl>
                                              <p:pRg st="0" end="0"/>
                                            </p:txEl>
                                          </p:spTgt>
                                        </p:tgtEl>
                                        <p:attrNameLst>
                                          <p:attrName>style.visibility</p:attrName>
                                        </p:attrNameLst>
                                      </p:cBhvr>
                                      <p:to>
                                        <p:strVal val="visible"/>
                                      </p:to>
                                    </p:set>
                                    <p:animEffect transition="in" filter="fade">
                                      <p:cBhvr>
                                        <p:cTn id="10" dur="700"/>
                                        <p:tgtEl>
                                          <p:spTgt spid="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6">
                                            <p:txEl>
                                              <p:pRg st="1" end="1"/>
                                            </p:txEl>
                                          </p:spTgt>
                                        </p:tgtEl>
                                        <p:attrNameLst>
                                          <p:attrName>style.visibility</p:attrName>
                                        </p:attrNameLst>
                                      </p:cBhvr>
                                      <p:to>
                                        <p:strVal val="visible"/>
                                      </p:to>
                                    </p:set>
                                    <p:animEffect transition="in" filter="fade">
                                      <p:cBhvr>
                                        <p:cTn id="15" dur="7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2" name="Rectangle 181">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4">
            <a:extLst>
              <a:ext uri="{FF2B5EF4-FFF2-40B4-BE49-F238E27FC236}">
                <a16:creationId xmlns:a16="http://schemas.microsoft.com/office/drawing/2014/main" id="{644F79FE-84A2-1B62-8FDB-6DC2BD66C70A}"/>
              </a:ext>
            </a:extLst>
          </p:cNvPr>
          <p:cNvPicPr>
            <a:picLocks noChangeAspect="1"/>
          </p:cNvPicPr>
          <p:nvPr/>
        </p:nvPicPr>
        <p:blipFill>
          <a:blip r:embed="rId2"/>
          <a:srcRect l="16418"/>
          <a:stretch>
            <a:fillRect/>
          </a:stretch>
        </p:blipFill>
        <p:spPr>
          <a:xfrm>
            <a:off x="20" y="10"/>
            <a:ext cx="7642726" cy="6857990"/>
          </a:xfrm>
          <a:prstGeom prst="rect">
            <a:avLst/>
          </a:prstGeom>
          <a:noFill/>
        </p:spPr>
      </p:pic>
      <p:sp>
        <p:nvSpPr>
          <p:cNvPr id="184" name="Rectangle 183">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21">
            <a:extLst>
              <a:ext uri="{FF2B5EF4-FFF2-40B4-BE49-F238E27FC236}">
                <a16:creationId xmlns:a16="http://schemas.microsoft.com/office/drawing/2014/main" id="{8D2CCCEF-6A52-4935-8BA9-E6CC5EF18A53}"/>
              </a:ext>
            </a:extLst>
          </p:cNvPr>
          <p:cNvSpPr txBox="1"/>
          <p:nvPr/>
        </p:nvSpPr>
        <p:spPr>
          <a:xfrm>
            <a:off x="841248" y="4152624"/>
            <a:ext cx="2112264" cy="1920240"/>
          </a:xfrm>
          <a:prstGeom prst="rect">
            <a:avLst/>
          </a:prstGeom>
        </p:spPr>
        <p:txBody>
          <a:bodyPr vert="horz" lIns="91440" tIns="45720" rIns="91440" bIns="45720" rtlCol="0" anchor="ctr" anchorCtr="0" compatLnSpc="1">
            <a:normAutofit/>
            <a:scene3d>
              <a:camera prst="orthographicFront"/>
              <a:lightRig rig="harsh" dir="t"/>
            </a:scene3d>
            <a:sp3d extrusionH="57150" prstMaterial="matte">
              <a:bevelT w="63500" h="12700" prst="angle"/>
              <a:contourClr>
                <a:schemeClr val="bg1">
                  <a:lumMod val="65000"/>
                </a:schemeClr>
              </a:contourClr>
            </a:sp3d>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2800" b="1" i="0" u="none" strike="noStrike" kern="1200" baseline="0" dirty="0">
                <a:ln/>
                <a:solidFill>
                  <a:schemeClr val="accent3"/>
                </a:solidFill>
                <a:uFillTx/>
                <a:latin typeface="ADLaM Display" panose="020F0502020204030204" pitchFamily="2" charset="0"/>
                <a:ea typeface="ADLaM Display" panose="020F0502020204030204" pitchFamily="2" charset="0"/>
                <a:cs typeface="ADLaM Display" panose="020F0502020204030204" pitchFamily="2" charset="0"/>
              </a:rPr>
              <a:t>DISCOVER</a:t>
            </a:r>
          </a:p>
        </p:txBody>
      </p:sp>
      <p:pic>
        <p:nvPicPr>
          <p:cNvPr id="7" name="Picture 23">
            <a:extLst>
              <a:ext uri="{FF2B5EF4-FFF2-40B4-BE49-F238E27FC236}">
                <a16:creationId xmlns:a16="http://schemas.microsoft.com/office/drawing/2014/main" id="{62A3632A-DE0E-EAF2-B1C5-5A7CA5B3FBC8}"/>
              </a:ext>
            </a:extLst>
          </p:cNvPr>
          <p:cNvPicPr>
            <a:picLocks noChangeAspect="1"/>
          </p:cNvPicPr>
          <p:nvPr/>
        </p:nvPicPr>
        <p:blipFill>
          <a:blip r:embed="rId3"/>
          <a:srcRect t="20743" r="1" b="12685"/>
          <a:stretch>
            <a:fillRect/>
          </a:stretch>
        </p:blipFill>
        <p:spPr>
          <a:xfrm>
            <a:off x="7720049" y="10"/>
            <a:ext cx="4471952" cy="2240270"/>
          </a:xfrm>
          <a:prstGeom prst="rect">
            <a:avLst/>
          </a:prstGeom>
          <a:noFill/>
        </p:spPr>
      </p:pic>
      <p:sp>
        <p:nvSpPr>
          <p:cNvPr id="186" name="Rectangle 185">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8" name="Rectangle 187">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8">
            <a:extLst>
              <a:ext uri="{FF2B5EF4-FFF2-40B4-BE49-F238E27FC236}">
                <a16:creationId xmlns:a16="http://schemas.microsoft.com/office/drawing/2014/main" id="{66F9E932-56CD-BBCF-4DD5-6E4EB682E86A}"/>
              </a:ext>
            </a:extLst>
          </p:cNvPr>
          <p:cNvSpPr txBox="1"/>
          <p:nvPr/>
        </p:nvSpPr>
        <p:spPr>
          <a:xfrm>
            <a:off x="3364992" y="4151376"/>
            <a:ext cx="3319272" cy="1920240"/>
          </a:xfrm>
          <a:prstGeom prst="rect">
            <a:avLst/>
          </a:prstGeom>
        </p:spPr>
        <p:txBody>
          <a:bodyPr vert="horz" lIns="91440" tIns="45720" rIns="91440" bIns="45720" rtlCol="0" anchor="ctr" anchorCtr="0" compatLnSpc="1">
            <a:normAutofit lnSpcReduction="10000"/>
          </a:bodyPr>
          <a:lstStyle/>
          <a:p>
            <a:pPr marR="0" lvl="0" fontAlgn="auto">
              <a:lnSpc>
                <a:spcPct val="90000"/>
              </a:lnSpc>
              <a:spcBef>
                <a:spcPts val="0"/>
              </a:spcBef>
              <a:spcAft>
                <a:spcPts val="600"/>
              </a:spcAft>
              <a:tabLst/>
              <a:defRPr sz="1800" b="0" i="0" u="none" strike="noStrike" kern="0" cap="none" spc="0" baseline="0">
                <a:solidFill>
                  <a:srgbClr val="000000"/>
                </a:solidFill>
                <a:uFillTx/>
              </a:defRPr>
            </a:pPr>
            <a:r>
              <a:rPr lang="en-US" sz="1100" b="0" i="0" u="none" strike="noStrike" cap="none" spc="0" baseline="0" dirty="0">
                <a:uFillTx/>
                <a:latin typeface="Arial" panose="020B0604020202020204" pitchFamily="34" charset="0"/>
                <a:cs typeface="Arial" panose="020B0604020202020204" pitchFamily="34" charset="0"/>
              </a:rPr>
              <a:t>After looking at a number of different places, I decided to focus my John Muir Award on Craig-y-Nos Country Park because it already held strong personal meaning for me. I grew up visiting the park with my family, feeding the ducks, playing football with my brothers and going on long walks. It is a place I associate with childhood memories, happiness and a strong sense of connection. I still visit it now, and I hope that one day I will be able to bring my own children there. For these reasons, Craig-y-Nos felt like the right place for my project, as it allowed me to explore sustainability through a landscape that already felt important to me.</a:t>
            </a:r>
          </a:p>
        </p:txBody>
      </p:sp>
      <p:pic>
        <p:nvPicPr>
          <p:cNvPr id="26" name="Picture 25">
            <a:extLst>
              <a:ext uri="{FF2B5EF4-FFF2-40B4-BE49-F238E27FC236}">
                <a16:creationId xmlns:a16="http://schemas.microsoft.com/office/drawing/2014/main" id="{7836926C-82FF-4D95-E981-1CFEFF9E11D5}"/>
              </a:ext>
            </a:extLst>
          </p:cNvPr>
          <p:cNvPicPr>
            <a:picLocks noChangeAspect="1"/>
          </p:cNvPicPr>
          <p:nvPr/>
        </p:nvPicPr>
        <p:blipFill>
          <a:blip r:embed="rId4"/>
          <a:srcRect t="5658" r="1" b="27548"/>
          <a:stretch>
            <a:fillRect/>
          </a:stretch>
        </p:blipFill>
        <p:spPr>
          <a:xfrm>
            <a:off x="7720049" y="2308860"/>
            <a:ext cx="4471952" cy="2240280"/>
          </a:xfrm>
          <a:prstGeom prst="rect">
            <a:avLst/>
          </a:prstGeom>
        </p:spPr>
      </p:pic>
      <p:pic>
        <p:nvPicPr>
          <p:cNvPr id="5" name="Picture 14">
            <a:extLst>
              <a:ext uri="{FF2B5EF4-FFF2-40B4-BE49-F238E27FC236}">
                <a16:creationId xmlns:a16="http://schemas.microsoft.com/office/drawing/2014/main" id="{4F865A6F-0E04-609D-F405-B43308518368}"/>
              </a:ext>
            </a:extLst>
          </p:cNvPr>
          <p:cNvPicPr>
            <a:picLocks noChangeAspect="1"/>
          </p:cNvPicPr>
          <p:nvPr/>
        </p:nvPicPr>
        <p:blipFill>
          <a:blip r:embed="rId5"/>
          <a:srcRect t="11841" r="1" b="21365"/>
          <a:stretch>
            <a:fillRect/>
          </a:stretch>
        </p:blipFill>
        <p:spPr>
          <a:xfrm>
            <a:off x="7720049" y="4617720"/>
            <a:ext cx="4471957" cy="2240280"/>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spd="slow" p14:dur="2000" advTm="3356"/>
    </mc:Choice>
    <mc:Fallback>
      <p:transition spd="slow" advTm="335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2B0F8B-151B-A41C-EF65-963113B52FBD}"/>
              </a:ext>
            </a:extLst>
          </p:cNvPr>
          <p:cNvPicPr>
            <a:picLocks noChangeAspect="1"/>
          </p:cNvPicPr>
          <p:nvPr/>
        </p:nvPicPr>
        <p:blipFill>
          <a:blip r:embed="rId2"/>
          <a:stretch>
            <a:fillRect/>
          </a:stretch>
        </p:blipFill>
        <p:spPr>
          <a:xfrm>
            <a:off x="5790645" y="0"/>
            <a:ext cx="6401355" cy="4163929"/>
          </a:xfrm>
          <a:prstGeom prst="rect">
            <a:avLst/>
          </a:prstGeom>
        </p:spPr>
      </p:pic>
      <p:pic>
        <p:nvPicPr>
          <p:cNvPr id="7" name="Picture 6">
            <a:extLst>
              <a:ext uri="{FF2B5EF4-FFF2-40B4-BE49-F238E27FC236}">
                <a16:creationId xmlns:a16="http://schemas.microsoft.com/office/drawing/2014/main" id="{6F031DD7-01AB-0A3B-DDA5-3DB6F900C72A}"/>
              </a:ext>
            </a:extLst>
          </p:cNvPr>
          <p:cNvPicPr>
            <a:picLocks noChangeAspect="1"/>
          </p:cNvPicPr>
          <p:nvPr/>
        </p:nvPicPr>
        <p:blipFill>
          <a:blip r:embed="rId3"/>
          <a:stretch>
            <a:fillRect/>
          </a:stretch>
        </p:blipFill>
        <p:spPr>
          <a:xfrm>
            <a:off x="0" y="0"/>
            <a:ext cx="5602225" cy="6858000"/>
          </a:xfrm>
          <a:prstGeom prst="rect">
            <a:avLst/>
          </a:prstGeom>
        </p:spPr>
      </p:pic>
      <p:sp>
        <p:nvSpPr>
          <p:cNvPr id="10" name="TextBox 9">
            <a:extLst>
              <a:ext uri="{FF2B5EF4-FFF2-40B4-BE49-F238E27FC236}">
                <a16:creationId xmlns:a16="http://schemas.microsoft.com/office/drawing/2014/main" id="{54CF9ACD-F68D-2493-DFC9-025013A172D5}"/>
              </a:ext>
            </a:extLst>
          </p:cNvPr>
          <p:cNvSpPr txBox="1"/>
          <p:nvPr/>
        </p:nvSpPr>
        <p:spPr>
          <a:xfrm>
            <a:off x="6190971" y="4395787"/>
            <a:ext cx="5600701" cy="2246769"/>
          </a:xfrm>
          <a:prstGeom prst="rect">
            <a:avLst/>
          </a:prstGeom>
          <a:noFill/>
        </p:spPr>
        <p:txBody>
          <a:bodyPr wrap="square" rtlCol="0">
            <a:spAutoFit/>
          </a:bodyPr>
          <a:lstStyle/>
          <a:p>
            <a:pPr algn="ctr"/>
            <a:r>
              <a:rPr lang="en-GB" sz="1400" dirty="0">
                <a:effectLst/>
                <a:latin typeface="Arial" panose="020B0604020202020204" pitchFamily="34" charset="0"/>
                <a:cs typeface="Arial" panose="020B0604020202020204" pitchFamily="34" charset="0"/>
              </a:rPr>
              <a:t>Here you can see photos of the map and Geopark information for Craig y Nos Country Park. It is located in Powys, Wales, in the Upper Swansea Valley near Pen-y-</a:t>
            </a:r>
            <a:r>
              <a:rPr lang="en-GB" sz="1400" dirty="0" err="1">
                <a:effectLst/>
                <a:latin typeface="Arial" panose="020B0604020202020204" pitchFamily="34" charset="0"/>
                <a:cs typeface="Arial" panose="020B0604020202020204" pitchFamily="34" charset="0"/>
              </a:rPr>
              <a:t>cae</a:t>
            </a:r>
            <a:r>
              <a:rPr lang="en-GB" sz="1400" dirty="0">
                <a:effectLst/>
                <a:latin typeface="Arial" panose="020B0604020202020204" pitchFamily="34" charset="0"/>
                <a:cs typeface="Arial" panose="020B0604020202020204" pitchFamily="34" charset="0"/>
              </a:rPr>
              <a:t> and Abercraf and falls within </a:t>
            </a:r>
            <a:r>
              <a:rPr lang="en-GB" sz="1400" dirty="0" err="1">
                <a:effectLst/>
                <a:latin typeface="Arial" panose="020B0604020202020204" pitchFamily="34" charset="0"/>
                <a:cs typeface="Arial" panose="020B0604020202020204" pitchFamily="34" charset="0"/>
              </a:rPr>
              <a:t>Bannau</a:t>
            </a:r>
            <a:r>
              <a:rPr lang="en-GB" sz="1400" dirty="0">
                <a:effectLst/>
                <a:latin typeface="Arial" panose="020B0604020202020204" pitchFamily="34" charset="0"/>
                <a:cs typeface="Arial" panose="020B0604020202020204" pitchFamily="34" charset="0"/>
              </a:rPr>
              <a:t> Brycheiniog National Park. The park extends across attractive grounds with ponds, lakes, gardens, woodland and walking paths, making it both a scenic place to visit and a useful starting point for exploring the wider Geopark. The site also has an important history, as it was originally the home of the famous opera singer Adelina Patti, who lived there in the late 19th century, giving the park both natural and historical significance.</a:t>
            </a:r>
          </a:p>
        </p:txBody>
      </p:sp>
    </p:spTree>
    <p:extLst>
      <p:ext uri="{BB962C8B-B14F-4D97-AF65-F5344CB8AC3E}">
        <p14:creationId xmlns:p14="http://schemas.microsoft.com/office/powerpoint/2010/main" val="4231996979"/>
      </p:ext>
    </p:extLst>
  </p:cSld>
  <p:clrMapOvr>
    <a:masterClrMapping/>
  </p:clrMapOvr>
  <mc:AlternateContent xmlns:mc="http://schemas.openxmlformats.org/markup-compatibility/2006">
    <mc:Choice xmlns:p14="http://schemas.microsoft.com/office/powerpoint/2010/main" Requires="p14">
      <p:transition spd="slow" p14:dur="2000" advTm="2099"/>
    </mc:Choice>
    <mc:Fallback>
      <p:transition spd="slow" advTm="209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A4893E90-6B9B-D2D9-F41E-3C42E32CFC2D}"/>
              </a:ext>
            </a:extLst>
          </p:cNvPr>
          <p:cNvPicPr>
            <a:picLocks noChangeAspect="1"/>
          </p:cNvPicPr>
          <p:nvPr/>
        </p:nvPicPr>
        <p:blipFill>
          <a:blip r:embed="rId2">
            <a:extLst>
              <a:ext uri="{28A0092B-C50C-407E-A947-70E740481C1C}">
                <a14:useLocalDpi xmlns:a14="http://schemas.microsoft.com/office/drawing/2010/main" val="0"/>
              </a:ext>
            </a:extLst>
          </a:blip>
          <a:srcRect l="17361" r="15340" b="1"/>
          <a:stretch>
            <a:fillRect/>
          </a:stretch>
        </p:blipFill>
        <p:spPr>
          <a:xfrm rot="5400000">
            <a:off x="392373" y="-392373"/>
            <a:ext cx="6858000" cy="7642746"/>
          </a:xfrm>
          <a:prstGeom prst="rect">
            <a:avLst/>
          </a:prstGeom>
        </p:spPr>
      </p:pic>
      <p:sp>
        <p:nvSpPr>
          <p:cNvPr id="67" name="Rectangle 66">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23">
            <a:extLst>
              <a:ext uri="{FF2B5EF4-FFF2-40B4-BE49-F238E27FC236}">
                <a16:creationId xmlns:a16="http://schemas.microsoft.com/office/drawing/2014/main" id="{D79CE981-D287-5C4E-E794-BB0757AC4C73}"/>
              </a:ext>
            </a:extLst>
          </p:cNvPr>
          <p:cNvSpPr txBox="1"/>
          <p:nvPr/>
        </p:nvSpPr>
        <p:spPr>
          <a:xfrm>
            <a:off x="841248" y="4152624"/>
            <a:ext cx="2112264" cy="1920240"/>
          </a:xfrm>
          <a:prstGeom prst="rect">
            <a:avLst/>
          </a:prstGeom>
        </p:spPr>
        <p:txBody>
          <a:bodyPr vert="horz" lIns="91440" tIns="45720" rIns="91440" bIns="45720" rtlCol="0" anchor="ctr" anchorCtr="0" compatLnSpc="1">
            <a:normAutofit/>
            <a:scene3d>
              <a:camera prst="orthographicFront"/>
              <a:lightRig rig="harsh" dir="t"/>
            </a:scene3d>
            <a:sp3d extrusionH="57150" prstMaterial="matte">
              <a:bevelT w="63500" h="12700" prst="angle"/>
              <a:contourClr>
                <a:schemeClr val="bg1">
                  <a:lumMod val="65000"/>
                </a:schemeClr>
              </a:contourClr>
            </a:sp3d>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endParaRPr lang="en-US" sz="2800" b="1" i="0" u="none" strike="noStrike" kern="1200" baseline="0" dirty="0">
              <a:ln/>
              <a:solidFill>
                <a:schemeClr val="accent3"/>
              </a:solidFill>
              <a:uFillTx/>
              <a:latin typeface="+mj-lt"/>
              <a:ea typeface="+mj-ea"/>
              <a:cs typeface="+mj-cs"/>
            </a:endParaRPr>
          </a:p>
        </p:txBody>
      </p:sp>
      <p:pic>
        <p:nvPicPr>
          <p:cNvPr id="6" name="Picture 16">
            <a:extLst>
              <a:ext uri="{FF2B5EF4-FFF2-40B4-BE49-F238E27FC236}">
                <a16:creationId xmlns:a16="http://schemas.microsoft.com/office/drawing/2014/main" id="{E16DDA39-D4E7-C053-C7D9-D85DCC9635C3}"/>
              </a:ext>
            </a:extLst>
          </p:cNvPr>
          <p:cNvPicPr>
            <a:picLocks noChangeAspect="1"/>
          </p:cNvPicPr>
          <p:nvPr/>
        </p:nvPicPr>
        <p:blipFill>
          <a:blip r:embed="rId3"/>
          <a:srcRect l="14634" r="47796" b="3"/>
          <a:stretch>
            <a:fillRect/>
          </a:stretch>
        </p:blipFill>
        <p:spPr>
          <a:xfrm rot="5400000">
            <a:off x="8835885" y="-1115836"/>
            <a:ext cx="2240280" cy="4471952"/>
          </a:xfrm>
          <a:prstGeom prst="rect">
            <a:avLst/>
          </a:prstGeom>
          <a:noFill/>
        </p:spPr>
      </p:pic>
      <p:sp>
        <p:nvSpPr>
          <p:cNvPr id="69" name="Rectangle 68">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Rectangle 70">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6172E117-D8ED-8E6C-3F4A-12BA441B5B5D}"/>
              </a:ext>
            </a:extLst>
          </p:cNvPr>
          <p:cNvSpPr txBox="1"/>
          <p:nvPr/>
        </p:nvSpPr>
        <p:spPr>
          <a:xfrm>
            <a:off x="3364992" y="4151376"/>
            <a:ext cx="3319272" cy="1920240"/>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sz="1200" dirty="0">
                <a:latin typeface="Arial" panose="020B0604020202020204" pitchFamily="34" charset="0"/>
                <a:cs typeface="Arial" panose="020B0604020202020204" pitchFamily="34" charset="0"/>
              </a:rPr>
              <a:t>I began to explore the area more carefully by taking long walks through the park, feeding the ducks, walking along the river and throwing stones into the water. Although these are simple activities, they encouraged me to slow down and appreciate the natural beauty of the area in a more reflective way. Rather than simply passing through the park, I became much more aware of the landscape, the sounds of the water, the movement of wildlife and the overall peacefulness of the setting. This experience helped me see the park not only as a place of personal memory, but also as a valuable natural environment that should be appreciated and cared for.</a:t>
            </a:r>
          </a:p>
        </p:txBody>
      </p:sp>
      <p:pic>
        <p:nvPicPr>
          <p:cNvPr id="5" name="Picture 14">
            <a:extLst>
              <a:ext uri="{FF2B5EF4-FFF2-40B4-BE49-F238E27FC236}">
                <a16:creationId xmlns:a16="http://schemas.microsoft.com/office/drawing/2014/main" id="{10EC0000-9A42-4DD6-EE85-46835BE37E29}"/>
              </a:ext>
            </a:extLst>
          </p:cNvPr>
          <p:cNvPicPr>
            <a:picLocks noChangeAspect="1"/>
          </p:cNvPicPr>
          <p:nvPr/>
        </p:nvPicPr>
        <p:blipFill>
          <a:blip r:embed="rId4"/>
          <a:srcRect r="1" b="33206"/>
          <a:stretch>
            <a:fillRect/>
          </a:stretch>
        </p:blipFill>
        <p:spPr>
          <a:xfrm>
            <a:off x="7720049" y="2308860"/>
            <a:ext cx="4471952" cy="2240280"/>
          </a:xfrm>
          <a:prstGeom prst="rect">
            <a:avLst/>
          </a:prstGeom>
          <a:noFill/>
        </p:spPr>
      </p:pic>
      <p:pic>
        <p:nvPicPr>
          <p:cNvPr id="3" name="Picture 10">
            <a:extLst>
              <a:ext uri="{FF2B5EF4-FFF2-40B4-BE49-F238E27FC236}">
                <a16:creationId xmlns:a16="http://schemas.microsoft.com/office/drawing/2014/main" id="{C21EF232-1449-F028-508F-ACA03F08376A}"/>
              </a:ext>
            </a:extLst>
          </p:cNvPr>
          <p:cNvPicPr>
            <a:picLocks noChangeAspect="1"/>
          </p:cNvPicPr>
          <p:nvPr/>
        </p:nvPicPr>
        <p:blipFill>
          <a:blip r:embed="rId5"/>
          <a:srcRect t="24190" r="1" b="9016"/>
          <a:stretch>
            <a:fillRect/>
          </a:stretch>
        </p:blipFill>
        <p:spPr>
          <a:xfrm>
            <a:off x="7720049" y="4617720"/>
            <a:ext cx="4471957" cy="2240280"/>
          </a:xfrm>
          <a:prstGeom prst="rect">
            <a:avLst/>
          </a:prstGeom>
          <a:noFill/>
        </p:spPr>
      </p:pic>
      <p:sp>
        <p:nvSpPr>
          <p:cNvPr id="17" name="TextBox 21">
            <a:extLst>
              <a:ext uri="{FF2B5EF4-FFF2-40B4-BE49-F238E27FC236}">
                <a16:creationId xmlns:a16="http://schemas.microsoft.com/office/drawing/2014/main" id="{E6987812-F063-FE27-58B8-BA7076BF9A36}"/>
              </a:ext>
            </a:extLst>
          </p:cNvPr>
          <p:cNvSpPr txBox="1"/>
          <p:nvPr/>
        </p:nvSpPr>
        <p:spPr>
          <a:xfrm>
            <a:off x="918551" y="4151376"/>
            <a:ext cx="2112264" cy="1920240"/>
          </a:xfrm>
          <a:prstGeom prst="rect">
            <a:avLst/>
          </a:prstGeom>
        </p:spPr>
        <p:txBody>
          <a:bodyPr vert="horz" lIns="91440" tIns="45720" rIns="91440" bIns="45720" rtlCol="0" anchor="ctr" anchorCtr="0" compatLnSpc="1">
            <a:normAutofit/>
            <a:scene3d>
              <a:camera prst="orthographicFront"/>
              <a:lightRig rig="harsh" dir="t"/>
            </a:scene3d>
            <a:sp3d extrusionH="57150" prstMaterial="matte">
              <a:bevelT w="63500" h="12700" prst="angle"/>
              <a:contourClr>
                <a:schemeClr val="bg1">
                  <a:lumMod val="65000"/>
                </a:schemeClr>
              </a:contourClr>
            </a:sp3d>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2800" b="1" dirty="0">
                <a:ln/>
                <a:solidFill>
                  <a:schemeClr val="accent3"/>
                </a:solidFill>
                <a:latin typeface="ADLaM Display" panose="020F0502020204030204" pitchFamily="2" charset="0"/>
                <a:ea typeface="ADLaM Display" panose="020F0502020204030204" pitchFamily="2" charset="0"/>
                <a:cs typeface="ADLaM Display" panose="020F0502020204030204" pitchFamily="2" charset="0"/>
              </a:rPr>
              <a:t>EXPLORE</a:t>
            </a:r>
            <a:endParaRPr lang="en-US" sz="2800" b="1" i="0" u="none" strike="noStrike" kern="1200" baseline="0" dirty="0">
              <a:ln/>
              <a:solidFill>
                <a:schemeClr val="accent3"/>
              </a:solidFill>
              <a:uFillTx/>
              <a:latin typeface="ADLaM Display" panose="020F0502020204030204" pitchFamily="2" charset="0"/>
              <a:ea typeface="ADLaM Display" panose="020F0502020204030204" pitchFamily="2" charset="0"/>
              <a:cs typeface="ADLaM Display" panose="020F0502020204030204" pitchFamily="2" charset="0"/>
            </a:endParaRPr>
          </a:p>
        </p:txBody>
      </p:sp>
    </p:spTree>
  </p:cSld>
  <p:clrMapOvr>
    <a:masterClrMapping/>
  </p:clrMapOvr>
  <mc:AlternateContent xmlns:mc="http://schemas.openxmlformats.org/markup-compatibility/2006">
    <mc:Choice xmlns:p14="http://schemas.microsoft.com/office/powerpoint/2010/main" Requires="p14">
      <p:transition spd="slow" p14:dur="2000" advTm="1661"/>
    </mc:Choice>
    <mc:Fallback>
      <p:transition spd="slow" advTm="166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56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6FDD19D-3E8C-AB04-59F4-0A89E8342C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549" y="839278"/>
            <a:ext cx="3122143" cy="2084030"/>
          </a:xfrm>
          <a:prstGeom prst="rect">
            <a:avLst/>
          </a:prstGeom>
        </p:spPr>
      </p:pic>
      <p:sp>
        <p:nvSpPr>
          <p:cNvPr id="33" name="Rectangle 32">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D813342-93D9-4203-F954-878CDEBB26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3518" y="799152"/>
            <a:ext cx="3252903" cy="2171312"/>
          </a:xfrm>
          <a:prstGeom prst="rect">
            <a:avLst/>
          </a:prstGeom>
        </p:spPr>
      </p:pic>
      <p:sp>
        <p:nvSpPr>
          <p:cNvPr id="35" name="Rectangle 34">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BD5F9-BC07-07C2-1851-BB490D3EC3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848090" y="1809579"/>
            <a:ext cx="4337204" cy="3252903"/>
          </a:xfrm>
          <a:prstGeom prst="rect">
            <a:avLst/>
          </a:prstGeom>
        </p:spPr>
      </p:pic>
      <p:sp>
        <p:nvSpPr>
          <p:cNvPr id="39" name="Rectangle 38">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40F5630-9736-AC4D-B89C-9FE99ED7C2B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13518" y="3901868"/>
            <a:ext cx="3252903" cy="2171312"/>
          </a:xfrm>
          <a:prstGeom prst="rect">
            <a:avLst/>
          </a:prstGeom>
        </p:spPr>
      </p:pic>
      <p:pic>
        <p:nvPicPr>
          <p:cNvPr id="5" name="Picture 4">
            <a:extLst>
              <a:ext uri="{FF2B5EF4-FFF2-40B4-BE49-F238E27FC236}">
                <a16:creationId xmlns:a16="http://schemas.microsoft.com/office/drawing/2014/main" id="{0AFB9889-2A3F-FC9D-18D7-313BC1F2B672}"/>
              </a:ext>
            </a:extLst>
          </p:cNvPr>
          <p:cNvPicPr>
            <a:picLocks noChangeAspect="1"/>
          </p:cNvPicPr>
          <p:nvPr/>
        </p:nvPicPr>
        <p:blipFill>
          <a:blip r:embed="rId6"/>
          <a:stretch>
            <a:fillRect/>
          </a:stretch>
        </p:blipFill>
        <p:spPr>
          <a:xfrm>
            <a:off x="776851" y="956474"/>
            <a:ext cx="887562" cy="198893"/>
          </a:xfrm>
          <a:prstGeom prst="rect">
            <a:avLst/>
          </a:prstGeom>
        </p:spPr>
      </p:pic>
      <p:pic>
        <p:nvPicPr>
          <p:cNvPr id="41" name="Picture 40">
            <a:extLst>
              <a:ext uri="{FF2B5EF4-FFF2-40B4-BE49-F238E27FC236}">
                <a16:creationId xmlns:a16="http://schemas.microsoft.com/office/drawing/2014/main" id="{7F5EF798-827A-0DC3-19E0-3E1842C6BF9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4824" y="3945852"/>
            <a:ext cx="3155565" cy="2103710"/>
          </a:xfrm>
          <a:prstGeom prst="rect">
            <a:avLst/>
          </a:prstGeom>
        </p:spPr>
      </p:pic>
      <p:sp>
        <p:nvSpPr>
          <p:cNvPr id="43" name="TextBox 42">
            <a:extLst>
              <a:ext uri="{FF2B5EF4-FFF2-40B4-BE49-F238E27FC236}">
                <a16:creationId xmlns:a16="http://schemas.microsoft.com/office/drawing/2014/main" id="{80A402B6-546C-696F-B372-6E44495EA6AB}"/>
              </a:ext>
            </a:extLst>
          </p:cNvPr>
          <p:cNvSpPr txBox="1"/>
          <p:nvPr/>
        </p:nvSpPr>
        <p:spPr>
          <a:xfrm>
            <a:off x="4552335" y="609600"/>
            <a:ext cx="3082244"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A closer Look at the natural beauty within Craig Y Nos Country Park… </a:t>
            </a:r>
          </a:p>
        </p:txBody>
      </p:sp>
    </p:spTree>
    <p:extLst>
      <p:ext uri="{BB962C8B-B14F-4D97-AF65-F5344CB8AC3E}">
        <p14:creationId xmlns:p14="http://schemas.microsoft.com/office/powerpoint/2010/main" val="338212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1FED5-80CF-9466-89E8-7A9F7572C8D9}"/>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B24DB2A5-9270-525F-A146-7ECC198D1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56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2145290-340D-DD20-E174-6CF94731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CE00852-C17A-83A7-29FF-04AB6E6A1F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549" y="839278"/>
            <a:ext cx="3122143" cy="2084030"/>
          </a:xfrm>
          <a:prstGeom prst="rect">
            <a:avLst/>
          </a:prstGeom>
        </p:spPr>
      </p:pic>
      <p:sp>
        <p:nvSpPr>
          <p:cNvPr id="33" name="Rectangle 32">
            <a:extLst>
              <a:ext uri="{FF2B5EF4-FFF2-40B4-BE49-F238E27FC236}">
                <a16:creationId xmlns:a16="http://schemas.microsoft.com/office/drawing/2014/main" id="{21F46B5D-6161-692F-C1B8-F00B6786F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52E7403-DE3C-A7E4-31B1-1E4401D587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3518" y="799152"/>
            <a:ext cx="3252903" cy="2171312"/>
          </a:xfrm>
          <a:prstGeom prst="rect">
            <a:avLst/>
          </a:prstGeom>
        </p:spPr>
      </p:pic>
      <p:sp>
        <p:nvSpPr>
          <p:cNvPr id="35" name="Rectangle 34">
            <a:extLst>
              <a:ext uri="{FF2B5EF4-FFF2-40B4-BE49-F238E27FC236}">
                <a16:creationId xmlns:a16="http://schemas.microsoft.com/office/drawing/2014/main" id="{A02665EC-7EFF-5C4D-D1F0-8A7AEE015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C550EDC-3C0F-C2C7-CE3B-DD9A6C2DA1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AD744F9-07FC-F4C6-376D-CD83C8762F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839525" y="1809578"/>
            <a:ext cx="4337204" cy="3252903"/>
          </a:xfrm>
          <a:prstGeom prst="rect">
            <a:avLst/>
          </a:prstGeom>
        </p:spPr>
      </p:pic>
      <p:sp>
        <p:nvSpPr>
          <p:cNvPr id="39" name="Rectangle 38">
            <a:extLst>
              <a:ext uri="{FF2B5EF4-FFF2-40B4-BE49-F238E27FC236}">
                <a16:creationId xmlns:a16="http://schemas.microsoft.com/office/drawing/2014/main" id="{ABF38EB1-59CA-CDCA-9B65-A11C61009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994CFF8-0114-C979-9391-0F23D145B4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13518" y="3901868"/>
            <a:ext cx="3252903" cy="2171312"/>
          </a:xfrm>
          <a:prstGeom prst="rect">
            <a:avLst/>
          </a:prstGeom>
        </p:spPr>
      </p:pic>
      <p:pic>
        <p:nvPicPr>
          <p:cNvPr id="5" name="Picture 4">
            <a:extLst>
              <a:ext uri="{FF2B5EF4-FFF2-40B4-BE49-F238E27FC236}">
                <a16:creationId xmlns:a16="http://schemas.microsoft.com/office/drawing/2014/main" id="{538B8B07-985E-80B8-C58C-EFB5890968B6}"/>
              </a:ext>
            </a:extLst>
          </p:cNvPr>
          <p:cNvPicPr>
            <a:picLocks noChangeAspect="1"/>
          </p:cNvPicPr>
          <p:nvPr/>
        </p:nvPicPr>
        <p:blipFill>
          <a:blip r:embed="rId6"/>
          <a:stretch>
            <a:fillRect/>
          </a:stretch>
        </p:blipFill>
        <p:spPr>
          <a:xfrm>
            <a:off x="776851" y="956474"/>
            <a:ext cx="887562" cy="198893"/>
          </a:xfrm>
          <a:prstGeom prst="rect">
            <a:avLst/>
          </a:prstGeom>
        </p:spPr>
      </p:pic>
      <p:pic>
        <p:nvPicPr>
          <p:cNvPr id="41" name="Picture 40">
            <a:extLst>
              <a:ext uri="{FF2B5EF4-FFF2-40B4-BE49-F238E27FC236}">
                <a16:creationId xmlns:a16="http://schemas.microsoft.com/office/drawing/2014/main" id="{52415DEF-3A3F-EF79-FD33-F7697B212FB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4824" y="3945852"/>
            <a:ext cx="3155565" cy="2103710"/>
          </a:xfrm>
          <a:prstGeom prst="rect">
            <a:avLst/>
          </a:prstGeom>
        </p:spPr>
      </p:pic>
      <p:pic>
        <p:nvPicPr>
          <p:cNvPr id="6" name="Picture 5">
            <a:extLst>
              <a:ext uri="{FF2B5EF4-FFF2-40B4-BE49-F238E27FC236}">
                <a16:creationId xmlns:a16="http://schemas.microsoft.com/office/drawing/2014/main" id="{3A9AE0AD-61EF-0F55-61DC-1FA7EAAA07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16149" y="3945852"/>
            <a:ext cx="3128541" cy="2127328"/>
          </a:xfrm>
          <a:prstGeom prst="rect">
            <a:avLst/>
          </a:prstGeom>
        </p:spPr>
      </p:pic>
      <p:pic>
        <p:nvPicPr>
          <p:cNvPr id="10" name="Picture 9">
            <a:extLst>
              <a:ext uri="{FF2B5EF4-FFF2-40B4-BE49-F238E27FC236}">
                <a16:creationId xmlns:a16="http://schemas.microsoft.com/office/drawing/2014/main" id="{5A48A739-8C25-F5BA-6B7D-DB7B8E62550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313518" y="784819"/>
            <a:ext cx="3252903" cy="2185645"/>
          </a:xfrm>
          <a:prstGeom prst="rect">
            <a:avLst/>
          </a:prstGeom>
        </p:spPr>
      </p:pic>
      <p:pic>
        <p:nvPicPr>
          <p:cNvPr id="14" name="Picture 13">
            <a:extLst>
              <a:ext uri="{FF2B5EF4-FFF2-40B4-BE49-F238E27FC236}">
                <a16:creationId xmlns:a16="http://schemas.microsoft.com/office/drawing/2014/main" id="{B4D74627-274B-78E9-61A3-8899A96FF1B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22548" y="865448"/>
            <a:ext cx="3122142" cy="2057860"/>
          </a:xfrm>
          <a:prstGeom prst="rect">
            <a:avLst/>
          </a:prstGeom>
        </p:spPr>
      </p:pic>
      <p:pic>
        <p:nvPicPr>
          <p:cNvPr id="18" name="Picture 17">
            <a:extLst>
              <a:ext uri="{FF2B5EF4-FFF2-40B4-BE49-F238E27FC236}">
                <a16:creationId xmlns:a16="http://schemas.microsoft.com/office/drawing/2014/main" id="{71089E93-4718-E40B-3D47-BDB46672ECC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rot="5400000">
            <a:off x="3841506" y="1807596"/>
            <a:ext cx="4321352" cy="3241014"/>
          </a:xfrm>
          <a:prstGeom prst="rect">
            <a:avLst/>
          </a:prstGeom>
        </p:spPr>
      </p:pic>
      <p:pic>
        <p:nvPicPr>
          <p:cNvPr id="20" name="Picture 19">
            <a:extLst>
              <a:ext uri="{FF2B5EF4-FFF2-40B4-BE49-F238E27FC236}">
                <a16:creationId xmlns:a16="http://schemas.microsoft.com/office/drawing/2014/main" id="{B3779859-E30D-9D85-5A3A-B85EAE4F2CCA}"/>
              </a:ext>
            </a:extLst>
          </p:cNvPr>
          <p:cNvPicPr>
            <a:picLocks noChangeAspect="1"/>
          </p:cNvPicPr>
          <p:nvPr/>
        </p:nvPicPr>
        <p:blipFill>
          <a:blip r:embed="rId12">
            <a:extLst>
              <a:ext uri="{28A0092B-C50C-407E-A947-70E740481C1C}">
                <a14:useLocalDpi xmlns:a14="http://schemas.microsoft.com/office/drawing/2010/main" val="0"/>
              </a:ext>
            </a:extLst>
          </a:blip>
          <a:srcRect l="29374" r="20794"/>
          <a:stretch>
            <a:fillRect/>
          </a:stretch>
        </p:blipFill>
        <p:spPr>
          <a:xfrm rot="5400000">
            <a:off x="8844428" y="3367104"/>
            <a:ext cx="2171311" cy="3240843"/>
          </a:xfrm>
          <a:prstGeom prst="rect">
            <a:avLst/>
          </a:prstGeom>
        </p:spPr>
      </p:pic>
      <p:sp>
        <p:nvSpPr>
          <p:cNvPr id="22" name="TextBox 21">
            <a:extLst>
              <a:ext uri="{FF2B5EF4-FFF2-40B4-BE49-F238E27FC236}">
                <a16:creationId xmlns:a16="http://schemas.microsoft.com/office/drawing/2014/main" id="{3A4C5FAE-7CF5-4493-C4F9-35E26B04BD55}"/>
              </a:ext>
            </a:extLst>
          </p:cNvPr>
          <p:cNvSpPr txBox="1"/>
          <p:nvPr/>
        </p:nvSpPr>
        <p:spPr>
          <a:xfrm>
            <a:off x="4500547" y="603838"/>
            <a:ext cx="3122142" cy="523220"/>
          </a:xfrm>
          <a:prstGeom prst="rect">
            <a:avLst/>
          </a:prstGeom>
          <a:noFill/>
        </p:spPr>
        <p:txBody>
          <a:bodyPr wrap="square">
            <a:spAutoFit/>
          </a:bodyPr>
          <a:lstStyle/>
          <a:p>
            <a:pPr algn="ctr">
              <a:defRPr/>
            </a:pPr>
            <a:r>
              <a:rPr lang="en-GB" sz="1400" dirty="0">
                <a:latin typeface="Arial" panose="020B0604020202020204" pitchFamily="34" charset="0"/>
                <a:cs typeface="Arial" panose="020B0604020202020204" pitchFamily="34" charset="0"/>
              </a:rPr>
              <a:t>A closer Look at the natural beauty within Craig Y Nos Country Park… </a:t>
            </a:r>
          </a:p>
        </p:txBody>
      </p:sp>
    </p:spTree>
    <p:extLst>
      <p:ext uri="{BB962C8B-B14F-4D97-AF65-F5344CB8AC3E}">
        <p14:creationId xmlns:p14="http://schemas.microsoft.com/office/powerpoint/2010/main" val="19801687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513F69C-3D6D-4E72-9289-5BC3584D6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4">
            <a:extLst>
              <a:ext uri="{FF2B5EF4-FFF2-40B4-BE49-F238E27FC236}">
                <a16:creationId xmlns:a16="http://schemas.microsoft.com/office/drawing/2014/main" id="{38951D4A-3B9E-D3E5-2AB3-259DD42D91B6}"/>
              </a:ext>
            </a:extLst>
          </p:cNvPr>
          <p:cNvPicPr>
            <a:picLocks noChangeAspect="1"/>
          </p:cNvPicPr>
          <p:nvPr/>
        </p:nvPicPr>
        <p:blipFill>
          <a:blip r:embed="rId2"/>
          <a:srcRect l="9319" r="23592" b="-1"/>
          <a:stretch>
            <a:fillRect/>
          </a:stretch>
        </p:blipFill>
        <p:spPr>
          <a:xfrm>
            <a:off x="178893" y="-8344"/>
            <a:ext cx="3997732" cy="4469126"/>
          </a:xfrm>
          <a:prstGeom prst="rect">
            <a:avLst/>
          </a:prstGeom>
          <a:noFill/>
        </p:spPr>
      </p:pic>
      <p:pic>
        <p:nvPicPr>
          <p:cNvPr id="6" name="Picture 16">
            <a:extLst>
              <a:ext uri="{FF2B5EF4-FFF2-40B4-BE49-F238E27FC236}">
                <a16:creationId xmlns:a16="http://schemas.microsoft.com/office/drawing/2014/main" id="{31C64E52-862A-42EF-7B38-2B2B11D117C2}"/>
              </a:ext>
            </a:extLst>
          </p:cNvPr>
          <p:cNvPicPr>
            <a:picLocks noChangeAspect="1"/>
          </p:cNvPicPr>
          <p:nvPr/>
        </p:nvPicPr>
        <p:blipFill>
          <a:blip r:embed="rId3"/>
          <a:srcRect t="18857" r="4" b="22682"/>
          <a:stretch>
            <a:fillRect/>
          </a:stretch>
        </p:blipFill>
        <p:spPr>
          <a:xfrm>
            <a:off x="4355519" y="-17696"/>
            <a:ext cx="3071015" cy="2226220"/>
          </a:xfrm>
          <a:prstGeom prst="rect">
            <a:avLst/>
          </a:prstGeom>
          <a:noFill/>
        </p:spPr>
      </p:pic>
      <p:pic>
        <p:nvPicPr>
          <p:cNvPr id="3" name="Picture 6">
            <a:extLst>
              <a:ext uri="{FF2B5EF4-FFF2-40B4-BE49-F238E27FC236}">
                <a16:creationId xmlns:a16="http://schemas.microsoft.com/office/drawing/2014/main" id="{41AE49D4-81EE-BFFA-C88D-365AD1A343B4}"/>
              </a:ext>
            </a:extLst>
          </p:cNvPr>
          <p:cNvPicPr>
            <a:picLocks noChangeAspect="1"/>
          </p:cNvPicPr>
          <p:nvPr/>
        </p:nvPicPr>
        <p:blipFill>
          <a:blip r:embed="rId4"/>
          <a:srcRect r="1470" b="-6"/>
          <a:stretch>
            <a:fillRect/>
          </a:stretch>
        </p:blipFill>
        <p:spPr>
          <a:xfrm>
            <a:off x="4355519" y="2403526"/>
            <a:ext cx="3071015" cy="2050948"/>
          </a:xfrm>
          <a:prstGeom prst="rect">
            <a:avLst/>
          </a:prstGeom>
          <a:noFill/>
        </p:spPr>
      </p:pic>
      <p:pic>
        <p:nvPicPr>
          <p:cNvPr id="4" name="Picture 10">
            <a:extLst>
              <a:ext uri="{FF2B5EF4-FFF2-40B4-BE49-F238E27FC236}">
                <a16:creationId xmlns:a16="http://schemas.microsoft.com/office/drawing/2014/main" id="{404BAB1E-BBCB-7A20-0723-6ACC55400BA1}"/>
              </a:ext>
            </a:extLst>
          </p:cNvPr>
          <p:cNvPicPr>
            <a:picLocks noChangeAspect="1"/>
          </p:cNvPicPr>
          <p:nvPr/>
        </p:nvPicPr>
        <p:blipFill>
          <a:blip r:embed="rId5"/>
          <a:srcRect l="1540" t="503" r="7622" b="6"/>
          <a:stretch>
            <a:fillRect/>
          </a:stretch>
        </p:blipFill>
        <p:spPr>
          <a:xfrm>
            <a:off x="178893" y="4655985"/>
            <a:ext cx="3020892" cy="2219711"/>
          </a:xfrm>
          <a:prstGeom prst="rect">
            <a:avLst/>
          </a:prstGeom>
          <a:noFill/>
        </p:spPr>
      </p:pic>
      <p:pic>
        <p:nvPicPr>
          <p:cNvPr id="5" name="Picture 14">
            <a:extLst>
              <a:ext uri="{FF2B5EF4-FFF2-40B4-BE49-F238E27FC236}">
                <a16:creationId xmlns:a16="http://schemas.microsoft.com/office/drawing/2014/main" id="{F058F196-074A-8249-3168-23744E717069}"/>
              </a:ext>
            </a:extLst>
          </p:cNvPr>
          <p:cNvPicPr>
            <a:picLocks noChangeAspect="1"/>
          </p:cNvPicPr>
          <p:nvPr/>
        </p:nvPicPr>
        <p:blipFill>
          <a:blip r:embed="rId6"/>
          <a:srcRect t="9544" r="3" b="7538"/>
          <a:stretch>
            <a:fillRect/>
          </a:stretch>
        </p:blipFill>
        <p:spPr>
          <a:xfrm>
            <a:off x="7614557" y="0"/>
            <a:ext cx="4398550" cy="2202016"/>
          </a:xfrm>
          <a:prstGeom prst="rect">
            <a:avLst/>
          </a:prstGeom>
          <a:noFill/>
        </p:spPr>
      </p:pic>
      <p:sp>
        <p:nvSpPr>
          <p:cNvPr id="8" name="TextBox 7">
            <a:extLst>
              <a:ext uri="{FF2B5EF4-FFF2-40B4-BE49-F238E27FC236}">
                <a16:creationId xmlns:a16="http://schemas.microsoft.com/office/drawing/2014/main" id="{B2982C07-7FB8-AF84-A37C-6E91D972AE20}"/>
              </a:ext>
            </a:extLst>
          </p:cNvPr>
          <p:cNvSpPr txBox="1"/>
          <p:nvPr/>
        </p:nvSpPr>
        <p:spPr>
          <a:xfrm>
            <a:off x="7814964" y="2335947"/>
            <a:ext cx="3997733" cy="1622224"/>
          </a:xfrm>
          <a:prstGeom prst="rect">
            <a:avLst/>
          </a:prstGeom>
        </p:spPr>
        <p:txBody>
          <a:bodyPr vert="horz" lIns="91440" tIns="45720" rIns="91440" bIns="45720" rtlCol="0">
            <a:noAutofit/>
          </a:bodyPr>
          <a:lstStyle/>
          <a:p>
            <a:pPr algn="ctr">
              <a:lnSpc>
                <a:spcPct val="90000"/>
              </a:lnSpc>
              <a:spcAft>
                <a:spcPts val="600"/>
              </a:spcAft>
            </a:pPr>
            <a:r>
              <a:rPr lang="en-US" sz="1400" dirty="0">
                <a:latin typeface="Arial" panose="020B0604020202020204" pitchFamily="34" charset="0"/>
                <a:cs typeface="Arial" panose="020B0604020202020204" pitchFamily="34" charset="0"/>
              </a:rPr>
              <a:t>While exploring the park, I saw a handful of bees and butterflies, as well as a wide range of birdlife with bird boxes dotted all along the park. These made me think about the importance of pollinators within the environment, while the birdlife highlighted the wider biodiversity of the area. However, although I did see some pollinators, I did not see many large areas of wildflowers to support them. This observation became important in shaping the conservation element of my project.</a:t>
            </a:r>
          </a:p>
        </p:txBody>
      </p:sp>
      <p:pic>
        <p:nvPicPr>
          <p:cNvPr id="15" name="Picture 14">
            <a:extLst>
              <a:ext uri="{FF2B5EF4-FFF2-40B4-BE49-F238E27FC236}">
                <a16:creationId xmlns:a16="http://schemas.microsoft.com/office/drawing/2014/main" id="{98D003C8-8BDF-19C6-3251-C78D982A099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78679" y="4631780"/>
            <a:ext cx="4047855" cy="2226220"/>
          </a:xfrm>
          <a:prstGeom prst="rect">
            <a:avLst/>
          </a:prstGeom>
        </p:spPr>
      </p:pic>
      <p:pic>
        <p:nvPicPr>
          <p:cNvPr id="21" name="Picture 20" descr="10 bee friendly plants to get your garden buzzing - Thrive">
            <a:extLst>
              <a:ext uri="{FF2B5EF4-FFF2-40B4-BE49-F238E27FC236}">
                <a16:creationId xmlns:a16="http://schemas.microsoft.com/office/drawing/2014/main" id="{ED8B94E8-6722-FE85-C264-A9C6DD4BBDD8}"/>
              </a:ext>
            </a:extLst>
          </p:cNvPr>
          <p:cNvPicPr>
            <a:picLocks noChangeAspect="1"/>
          </p:cNvPicPr>
          <p:nvPr/>
        </p:nvPicPr>
        <p:blipFill>
          <a:blip r:embed="rId8"/>
          <a:stretch>
            <a:fillRect/>
          </a:stretch>
        </p:blipFill>
        <p:spPr>
          <a:xfrm>
            <a:off x="7614556" y="4655985"/>
            <a:ext cx="4398550" cy="221971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689D94-00E9-FDAC-BE26-D5AE9E991D41}"/>
            </a:ext>
          </a:extLst>
        </p:cNvPr>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12283356-2321-88AA-0ECA-9BBAF3193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86823FB-8F85-66DE-E8D1-1EF8DE9D5082}"/>
              </a:ext>
            </a:extLst>
          </p:cNvPr>
          <p:cNvPicPr>
            <a:picLocks noChangeAspect="1"/>
          </p:cNvPicPr>
          <p:nvPr/>
        </p:nvPicPr>
        <p:blipFill>
          <a:blip r:embed="rId2"/>
          <a:stretch>
            <a:fillRect/>
          </a:stretch>
        </p:blipFill>
        <p:spPr>
          <a:xfrm>
            <a:off x="5505" y="0"/>
            <a:ext cx="6090496" cy="6858000"/>
          </a:xfrm>
          <a:prstGeom prst="rect">
            <a:avLst/>
          </a:prstGeom>
        </p:spPr>
      </p:pic>
      <p:pic>
        <p:nvPicPr>
          <p:cNvPr id="20" name="Picture 19">
            <a:extLst>
              <a:ext uri="{FF2B5EF4-FFF2-40B4-BE49-F238E27FC236}">
                <a16:creationId xmlns:a16="http://schemas.microsoft.com/office/drawing/2014/main" id="{56872D13-25C1-7371-3305-6CC4EA396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15818" y="-241385"/>
            <a:ext cx="6858000" cy="7340770"/>
          </a:xfrm>
          <a:prstGeom prst="rect">
            <a:avLst/>
          </a:prstGeom>
        </p:spPr>
      </p:pic>
      <p:sp>
        <p:nvSpPr>
          <p:cNvPr id="67" name="Rectangle 66">
            <a:extLst>
              <a:ext uri="{FF2B5EF4-FFF2-40B4-BE49-F238E27FC236}">
                <a16:creationId xmlns:a16="http://schemas.microsoft.com/office/drawing/2014/main" id="{DA8FD54D-6DA4-EFEF-4208-BD86FF91C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23">
            <a:extLst>
              <a:ext uri="{FF2B5EF4-FFF2-40B4-BE49-F238E27FC236}">
                <a16:creationId xmlns:a16="http://schemas.microsoft.com/office/drawing/2014/main" id="{F9A05CF8-F863-ACA3-75C5-23029DECE29F}"/>
              </a:ext>
            </a:extLst>
          </p:cNvPr>
          <p:cNvSpPr txBox="1"/>
          <p:nvPr/>
        </p:nvSpPr>
        <p:spPr>
          <a:xfrm>
            <a:off x="841248" y="4152624"/>
            <a:ext cx="2112264" cy="1920240"/>
          </a:xfrm>
          <a:prstGeom prst="rect">
            <a:avLst/>
          </a:prstGeom>
        </p:spPr>
        <p:txBody>
          <a:bodyPr vert="horz" lIns="91440" tIns="45720" rIns="91440" bIns="45720" rtlCol="0" anchor="ctr" anchorCtr="0" compatLnSpc="1">
            <a:normAutofit/>
            <a:scene3d>
              <a:camera prst="orthographicFront"/>
              <a:lightRig rig="harsh" dir="t"/>
            </a:scene3d>
            <a:sp3d extrusionH="57150" prstMaterial="matte">
              <a:bevelT w="63500" h="12700" prst="angle"/>
              <a:contourClr>
                <a:schemeClr val="bg1">
                  <a:lumMod val="65000"/>
                </a:schemeClr>
              </a:contourClr>
            </a:sp3d>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endParaRPr lang="en-US" sz="2800" b="1" i="0" u="none" strike="noStrike" kern="1200" baseline="0" dirty="0">
              <a:ln/>
              <a:solidFill>
                <a:schemeClr val="accent3"/>
              </a:solidFill>
              <a:uFillTx/>
              <a:latin typeface="+mj-lt"/>
              <a:ea typeface="+mj-ea"/>
              <a:cs typeface="+mj-cs"/>
            </a:endParaRPr>
          </a:p>
        </p:txBody>
      </p:sp>
      <p:sp>
        <p:nvSpPr>
          <p:cNvPr id="69" name="Rectangle 68">
            <a:extLst>
              <a:ext uri="{FF2B5EF4-FFF2-40B4-BE49-F238E27FC236}">
                <a16:creationId xmlns:a16="http://schemas.microsoft.com/office/drawing/2014/main" id="{73070358-6529-C0C1-9956-B5D352D48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Rectangle 70">
            <a:extLst>
              <a:ext uri="{FF2B5EF4-FFF2-40B4-BE49-F238E27FC236}">
                <a16:creationId xmlns:a16="http://schemas.microsoft.com/office/drawing/2014/main" id="{BE1615DB-D275-CA5F-A7C6-2A6FE8527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C423D1C7-54E0-3E81-205A-DE09551BD4E7}"/>
              </a:ext>
            </a:extLst>
          </p:cNvPr>
          <p:cNvSpPr txBox="1"/>
          <p:nvPr/>
        </p:nvSpPr>
        <p:spPr>
          <a:xfrm>
            <a:off x="3364992" y="4151376"/>
            <a:ext cx="3319272" cy="1920240"/>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kumimoji="0" lang="en-GB" sz="12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After exploring the park and thinking carefully about what I had observed, I decided to conserve the area by planting wildflower seeds to help create a more dedicated wildflower space. I chose this approach because, although I had seen a few individual flowers scattered loosely around the park, there were not many clear wildflower areas. I also considered other options, such as bird boxes, but I decided against this because there were already several bird boxes in the park. I chose the planting area in particular because it appeared to lack flowers almost entirely. This made my conservation choice feel practical, purposeful and directly linked to the needs of the environment I had observed.</a:t>
            </a:r>
          </a:p>
        </p:txBody>
      </p:sp>
      <p:sp>
        <p:nvSpPr>
          <p:cNvPr id="17" name="TextBox 21">
            <a:extLst>
              <a:ext uri="{FF2B5EF4-FFF2-40B4-BE49-F238E27FC236}">
                <a16:creationId xmlns:a16="http://schemas.microsoft.com/office/drawing/2014/main" id="{5A0F015C-6A7D-32B7-FC2F-BFB8147A24CC}"/>
              </a:ext>
            </a:extLst>
          </p:cNvPr>
          <p:cNvSpPr txBox="1"/>
          <p:nvPr/>
        </p:nvSpPr>
        <p:spPr>
          <a:xfrm>
            <a:off x="918551" y="4151376"/>
            <a:ext cx="2112264" cy="1920240"/>
          </a:xfrm>
          <a:prstGeom prst="rect">
            <a:avLst/>
          </a:prstGeom>
        </p:spPr>
        <p:txBody>
          <a:bodyPr vert="horz" lIns="91440" tIns="45720" rIns="91440" bIns="45720" rtlCol="0" anchor="ctr" anchorCtr="0" compatLnSpc="1">
            <a:normAutofit/>
            <a:scene3d>
              <a:camera prst="orthographicFront"/>
              <a:lightRig rig="harsh" dir="t"/>
            </a:scene3d>
            <a:sp3d extrusionH="57150" prstMaterial="matte">
              <a:bevelT w="63500" h="12700" prst="angle"/>
              <a:contourClr>
                <a:schemeClr val="bg1">
                  <a:lumMod val="65000"/>
                </a:schemeClr>
              </a:contourClr>
            </a:sp3d>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2800" b="1" i="0" u="none" strike="noStrike" kern="1200" baseline="0" dirty="0">
                <a:ln/>
                <a:solidFill>
                  <a:schemeClr val="accent3"/>
                </a:solidFill>
                <a:uFillTx/>
                <a:latin typeface="ADLaM Display" panose="020F0502020204030204" pitchFamily="2" charset="0"/>
                <a:ea typeface="ADLaM Display" panose="020F0502020204030204" pitchFamily="2" charset="0"/>
                <a:cs typeface="ADLaM Display" panose="020F0502020204030204" pitchFamily="2" charset="0"/>
              </a:rPr>
              <a:t>CONSERVE</a:t>
            </a:r>
          </a:p>
        </p:txBody>
      </p:sp>
      <p:pic>
        <p:nvPicPr>
          <p:cNvPr id="6" name="Picture 5">
            <a:extLst>
              <a:ext uri="{FF2B5EF4-FFF2-40B4-BE49-F238E27FC236}">
                <a16:creationId xmlns:a16="http://schemas.microsoft.com/office/drawing/2014/main" id="{46D6798C-9EDE-47AC-E97B-36D92A097799}"/>
              </a:ext>
            </a:extLst>
          </p:cNvPr>
          <p:cNvPicPr>
            <a:picLocks noChangeAspect="1"/>
          </p:cNvPicPr>
          <p:nvPr/>
        </p:nvPicPr>
        <p:blipFill>
          <a:blip r:embed="rId4"/>
          <a:stretch>
            <a:fillRect/>
          </a:stretch>
        </p:blipFill>
        <p:spPr>
          <a:xfrm>
            <a:off x="7408506" y="-1"/>
            <a:ext cx="4711959" cy="3668551"/>
          </a:xfrm>
          <a:prstGeom prst="rect">
            <a:avLst/>
          </a:prstGeom>
        </p:spPr>
      </p:pic>
      <p:pic>
        <p:nvPicPr>
          <p:cNvPr id="22" name="Picture 21">
            <a:extLst>
              <a:ext uri="{FF2B5EF4-FFF2-40B4-BE49-F238E27FC236}">
                <a16:creationId xmlns:a16="http://schemas.microsoft.com/office/drawing/2014/main" id="{210A2A31-C425-545C-E935-3876303CC069}"/>
              </a:ext>
            </a:extLst>
          </p:cNvPr>
          <p:cNvPicPr>
            <a:picLocks noChangeAspect="1"/>
          </p:cNvPicPr>
          <p:nvPr/>
        </p:nvPicPr>
        <p:blipFill>
          <a:blip r:embed="rId2"/>
          <a:stretch>
            <a:fillRect/>
          </a:stretch>
        </p:blipFill>
        <p:spPr>
          <a:xfrm>
            <a:off x="7408505" y="3722912"/>
            <a:ext cx="2146975" cy="3080725"/>
          </a:xfrm>
          <a:prstGeom prst="rect">
            <a:avLst/>
          </a:prstGeom>
        </p:spPr>
      </p:pic>
      <p:pic>
        <p:nvPicPr>
          <p:cNvPr id="26" name="Picture 25">
            <a:extLst>
              <a:ext uri="{FF2B5EF4-FFF2-40B4-BE49-F238E27FC236}">
                <a16:creationId xmlns:a16="http://schemas.microsoft.com/office/drawing/2014/main" id="{51A460F4-B8DD-0E49-19B9-BC814B168759}"/>
              </a:ext>
            </a:extLst>
          </p:cNvPr>
          <p:cNvPicPr>
            <a:picLocks noChangeAspect="1"/>
          </p:cNvPicPr>
          <p:nvPr/>
        </p:nvPicPr>
        <p:blipFill>
          <a:blip r:embed="rId5"/>
          <a:stretch>
            <a:fillRect/>
          </a:stretch>
        </p:blipFill>
        <p:spPr>
          <a:xfrm>
            <a:off x="9648783" y="3722913"/>
            <a:ext cx="2471684" cy="3080725"/>
          </a:xfrm>
          <a:prstGeom prst="rect">
            <a:avLst/>
          </a:prstGeom>
        </p:spPr>
      </p:pic>
    </p:spTree>
    <p:extLst>
      <p:ext uri="{BB962C8B-B14F-4D97-AF65-F5344CB8AC3E}">
        <p14:creationId xmlns:p14="http://schemas.microsoft.com/office/powerpoint/2010/main" val="3789884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B932473-377E-450A-D90A-350C9039B8D0}"/>
              </a:ext>
            </a:extLst>
          </p:cNvPr>
          <p:cNvPicPr>
            <a:picLocks noChangeAspect="1"/>
          </p:cNvPicPr>
          <p:nvPr/>
        </p:nvPicPr>
        <p:blipFill>
          <a:blip r:embed="rId2"/>
          <a:stretch>
            <a:fillRect/>
          </a:stretch>
        </p:blipFill>
        <p:spPr>
          <a:xfrm>
            <a:off x="4221044" y="-3"/>
            <a:ext cx="3749910" cy="5153895"/>
          </a:xfrm>
          <a:prstGeom prst="rect">
            <a:avLst/>
          </a:prstGeom>
        </p:spPr>
      </p:pic>
      <p:pic>
        <p:nvPicPr>
          <p:cNvPr id="8" name="Picture 7">
            <a:extLst>
              <a:ext uri="{FF2B5EF4-FFF2-40B4-BE49-F238E27FC236}">
                <a16:creationId xmlns:a16="http://schemas.microsoft.com/office/drawing/2014/main" id="{BF998736-173E-3083-058B-744437450495}"/>
              </a:ext>
            </a:extLst>
          </p:cNvPr>
          <p:cNvPicPr>
            <a:picLocks noChangeAspect="1"/>
          </p:cNvPicPr>
          <p:nvPr/>
        </p:nvPicPr>
        <p:blipFill>
          <a:blip r:embed="rId3"/>
          <a:stretch>
            <a:fillRect/>
          </a:stretch>
        </p:blipFill>
        <p:spPr>
          <a:xfrm>
            <a:off x="8312726" y="0"/>
            <a:ext cx="3749910" cy="5153894"/>
          </a:xfrm>
          <a:prstGeom prst="rect">
            <a:avLst/>
          </a:prstGeom>
        </p:spPr>
      </p:pic>
      <p:sp>
        <p:nvSpPr>
          <p:cNvPr id="10" name="TextBox 9">
            <a:extLst>
              <a:ext uri="{FF2B5EF4-FFF2-40B4-BE49-F238E27FC236}">
                <a16:creationId xmlns:a16="http://schemas.microsoft.com/office/drawing/2014/main" id="{271F9450-4910-F710-F579-A97FB512E1C9}"/>
              </a:ext>
            </a:extLst>
          </p:cNvPr>
          <p:cNvSpPr txBox="1"/>
          <p:nvPr/>
        </p:nvSpPr>
        <p:spPr>
          <a:xfrm>
            <a:off x="1325748" y="5322775"/>
            <a:ext cx="9540502" cy="1384995"/>
          </a:xfrm>
          <a:prstGeom prst="rect">
            <a:avLst/>
          </a:prstGeom>
          <a:noFill/>
        </p:spPr>
        <p:txBody>
          <a:bodyPr wrap="square">
            <a:spAutoFit/>
          </a:bodyPr>
          <a:lstStyle/>
          <a:p>
            <a:pPr algn="ctr"/>
            <a:r>
              <a:rPr lang="en-GB" sz="1400" dirty="0">
                <a:latin typeface="Arial" panose="020B0604020202020204" pitchFamily="34" charset="0"/>
                <a:cs typeface="Arial" panose="020B0604020202020204" pitchFamily="34" charset="0"/>
              </a:rPr>
              <a:t>Here you can see me carrying out the conservation part of my project by planting the wildflower seeds. I wanted to help create a more dedicated wildflower area that could encourage more bees and butterflies into the space. Pollinators such as bees and butterflies are extremely important because they help plants reproduce through pollination, which supports biodiversity and healthier ecosystems. By planting these seeds, I hoped to make a small but meaningful contribution to the environment and to encourage more wildlife to thrive in the area. This activity helped me understand that conservation can begin with simple, thoughtful actions that respond to what a place appears to need.</a:t>
            </a:r>
          </a:p>
        </p:txBody>
      </p:sp>
      <p:pic>
        <p:nvPicPr>
          <p:cNvPr id="14" name="Picture 13">
            <a:extLst>
              <a:ext uri="{FF2B5EF4-FFF2-40B4-BE49-F238E27FC236}">
                <a16:creationId xmlns:a16="http://schemas.microsoft.com/office/drawing/2014/main" id="{08BC2271-9FA1-6788-4436-66B34850EF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72627" y="701991"/>
            <a:ext cx="5153892" cy="374991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BEA731-E479-340C-A830-4842695070B6}"/>
            </a:ext>
          </a:extLst>
        </p:cNvPr>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FE650E3-B871-1844-3544-94EBC2786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13AA2FA6-24CF-02CF-D25F-8ABDB8E2D4B6}"/>
              </a:ext>
            </a:extLst>
          </p:cNvPr>
          <p:cNvPicPr>
            <a:picLocks noChangeAspect="1"/>
          </p:cNvPicPr>
          <p:nvPr/>
        </p:nvPicPr>
        <p:blipFill>
          <a:blip r:embed="rId2">
            <a:extLst>
              <a:ext uri="{28A0092B-C50C-407E-A947-70E740481C1C}">
                <a14:useLocalDpi xmlns:a14="http://schemas.microsoft.com/office/drawing/2010/main" val="0"/>
              </a:ext>
            </a:extLst>
          </a:blip>
          <a:srcRect l="17361" r="15340" b="1"/>
          <a:stretch>
            <a:fillRect/>
          </a:stretch>
        </p:blipFill>
        <p:spPr>
          <a:xfrm rot="5400000">
            <a:off x="392373" y="-392373"/>
            <a:ext cx="6858000" cy="7642746"/>
          </a:xfrm>
          <a:prstGeom prst="rect">
            <a:avLst/>
          </a:prstGeom>
        </p:spPr>
      </p:pic>
      <p:pic>
        <p:nvPicPr>
          <p:cNvPr id="4" name="Picture 3">
            <a:extLst>
              <a:ext uri="{FF2B5EF4-FFF2-40B4-BE49-F238E27FC236}">
                <a16:creationId xmlns:a16="http://schemas.microsoft.com/office/drawing/2014/main" id="{01CF05EB-F476-CC05-FD3B-69EE8EE99B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7642746" cy="6858000"/>
          </a:xfrm>
          <a:prstGeom prst="rect">
            <a:avLst/>
          </a:prstGeom>
        </p:spPr>
      </p:pic>
      <p:sp>
        <p:nvSpPr>
          <p:cNvPr id="67" name="Rectangle 66">
            <a:extLst>
              <a:ext uri="{FF2B5EF4-FFF2-40B4-BE49-F238E27FC236}">
                <a16:creationId xmlns:a16="http://schemas.microsoft.com/office/drawing/2014/main" id="{015C81D4-16FB-3A47-1F82-CE148D122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23">
            <a:extLst>
              <a:ext uri="{FF2B5EF4-FFF2-40B4-BE49-F238E27FC236}">
                <a16:creationId xmlns:a16="http://schemas.microsoft.com/office/drawing/2014/main" id="{4E7EF15C-9DCE-A90B-3AB4-7DB1E3A85562}"/>
              </a:ext>
            </a:extLst>
          </p:cNvPr>
          <p:cNvSpPr txBox="1"/>
          <p:nvPr/>
        </p:nvSpPr>
        <p:spPr>
          <a:xfrm>
            <a:off x="841248" y="4152624"/>
            <a:ext cx="2112264" cy="1920240"/>
          </a:xfrm>
          <a:prstGeom prst="rect">
            <a:avLst/>
          </a:prstGeom>
        </p:spPr>
        <p:txBody>
          <a:bodyPr vert="horz" lIns="91440" tIns="45720" rIns="91440" bIns="45720" rtlCol="0" anchor="ctr" anchorCtr="0" compatLnSpc="1">
            <a:normAutofit/>
            <a:scene3d>
              <a:camera prst="orthographicFront"/>
              <a:lightRig rig="harsh" dir="t"/>
            </a:scene3d>
            <a:sp3d extrusionH="57150" prstMaterial="matte">
              <a:bevelT w="63500" h="12700" prst="angle"/>
              <a:contourClr>
                <a:schemeClr val="bg1">
                  <a:lumMod val="65000"/>
                </a:schemeClr>
              </a:contourClr>
            </a:sp3d>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endParaRPr lang="en-US" sz="2800" b="1" i="0" u="none" strike="noStrike" kern="1200" baseline="0" dirty="0">
              <a:ln/>
              <a:solidFill>
                <a:schemeClr val="accent3"/>
              </a:solidFill>
              <a:uFillTx/>
              <a:latin typeface="+mj-lt"/>
              <a:ea typeface="+mj-ea"/>
              <a:cs typeface="+mj-cs"/>
            </a:endParaRPr>
          </a:p>
        </p:txBody>
      </p:sp>
      <p:sp>
        <p:nvSpPr>
          <p:cNvPr id="69" name="Rectangle 68">
            <a:extLst>
              <a:ext uri="{FF2B5EF4-FFF2-40B4-BE49-F238E27FC236}">
                <a16:creationId xmlns:a16="http://schemas.microsoft.com/office/drawing/2014/main" id="{9300A820-F3E6-F6DA-3759-7AEE39B85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Rectangle 70">
            <a:extLst>
              <a:ext uri="{FF2B5EF4-FFF2-40B4-BE49-F238E27FC236}">
                <a16:creationId xmlns:a16="http://schemas.microsoft.com/office/drawing/2014/main" id="{E6F99A91-7126-6A51-C27A-AC9E84643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AA41CB56-8351-B9A8-3B15-4D4E49E9EE58}"/>
              </a:ext>
            </a:extLst>
          </p:cNvPr>
          <p:cNvSpPr txBox="1"/>
          <p:nvPr/>
        </p:nvSpPr>
        <p:spPr>
          <a:xfrm>
            <a:off x="3364992" y="4151376"/>
            <a:ext cx="3319272" cy="1920240"/>
          </a:xfrm>
          <a:prstGeom prst="rect">
            <a:avLst/>
          </a:prstGeom>
        </p:spPr>
        <p:txBody>
          <a:bodyPr vert="horz" lIns="91440" tIns="45720" rIns="91440" bIns="45720" rtlCol="0" anchor="ctr">
            <a:normAutofit/>
          </a:bodyPr>
          <a:lstStyle/>
          <a:p>
            <a:pPr>
              <a:lnSpc>
                <a:spcPct val="90000"/>
              </a:lnSpc>
              <a:spcAft>
                <a:spcPts val="600"/>
              </a:spcAft>
            </a:pPr>
            <a:endParaRPr lang="en-US" sz="1200" dirty="0">
              <a:latin typeface="Arial" panose="020B0604020202020204" pitchFamily="34" charset="0"/>
              <a:cs typeface="Arial" panose="020B0604020202020204" pitchFamily="34" charset="0"/>
            </a:endParaRPr>
          </a:p>
        </p:txBody>
      </p:sp>
      <p:sp>
        <p:nvSpPr>
          <p:cNvPr id="17" name="TextBox 21">
            <a:extLst>
              <a:ext uri="{FF2B5EF4-FFF2-40B4-BE49-F238E27FC236}">
                <a16:creationId xmlns:a16="http://schemas.microsoft.com/office/drawing/2014/main" id="{040713C7-6D30-69EF-E7B6-38ED3131262C}"/>
              </a:ext>
            </a:extLst>
          </p:cNvPr>
          <p:cNvSpPr txBox="1"/>
          <p:nvPr/>
        </p:nvSpPr>
        <p:spPr>
          <a:xfrm>
            <a:off x="918551" y="4151376"/>
            <a:ext cx="2112264" cy="1920240"/>
          </a:xfrm>
          <a:prstGeom prst="rect">
            <a:avLst/>
          </a:prstGeom>
        </p:spPr>
        <p:txBody>
          <a:bodyPr vert="horz" lIns="91440" tIns="45720" rIns="91440" bIns="45720" rtlCol="0" anchor="ctr" anchorCtr="0" compatLnSpc="1">
            <a:normAutofit/>
            <a:scene3d>
              <a:camera prst="orthographicFront"/>
              <a:lightRig rig="harsh" dir="t"/>
            </a:scene3d>
            <a:sp3d extrusionH="57150" prstMaterial="matte">
              <a:bevelT w="63500" h="12700" prst="angle"/>
              <a:contourClr>
                <a:schemeClr val="bg1">
                  <a:lumMod val="65000"/>
                </a:schemeClr>
              </a:contourClr>
            </a:sp3d>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2800" b="1" i="0" u="none" strike="noStrike" kern="1200" baseline="0" dirty="0">
                <a:ln/>
                <a:solidFill>
                  <a:schemeClr val="accent3"/>
                </a:solidFill>
                <a:uFillTx/>
                <a:latin typeface="ADLaM Display" panose="020F0502020204030204" pitchFamily="2" charset="0"/>
                <a:ea typeface="ADLaM Display" panose="020F0502020204030204" pitchFamily="2" charset="0"/>
                <a:cs typeface="ADLaM Display" panose="020F0502020204030204" pitchFamily="2" charset="0"/>
              </a:rPr>
              <a:t>SHARE</a:t>
            </a:r>
          </a:p>
        </p:txBody>
      </p:sp>
      <p:sp>
        <p:nvSpPr>
          <p:cNvPr id="2" name="TextBox 1">
            <a:extLst>
              <a:ext uri="{FF2B5EF4-FFF2-40B4-BE49-F238E27FC236}">
                <a16:creationId xmlns:a16="http://schemas.microsoft.com/office/drawing/2014/main" id="{CCACB392-E90A-4B29-75DE-F9AAA09A184E}"/>
              </a:ext>
            </a:extLst>
          </p:cNvPr>
          <p:cNvSpPr txBox="1"/>
          <p:nvPr/>
        </p:nvSpPr>
        <p:spPr>
          <a:xfrm>
            <a:off x="3215497" y="4151376"/>
            <a:ext cx="3593972" cy="195438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After carrying out this work, I wrote an email to Craig-y-Nos Country Park to inform them of what I had done and to encourage them to continue supporting this kind of environmental action. I felt this was significant because sustainability is not only about personal reflection or individual behaviour. It is also about sharing ideas, encouraging others, and contributing to wider awareness. Writing the email made me feel that I was participating more fully in the process, because I was not only acting for myself but also attempting to promote continued care within the setting.</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DCD4D82-CBAD-9B94-C4B9-8A3BDF0E6188}"/>
              </a:ext>
            </a:extLst>
          </p:cNvPr>
          <p:cNvPicPr>
            <a:picLocks noChangeAspect="1"/>
          </p:cNvPicPr>
          <p:nvPr/>
        </p:nvPicPr>
        <p:blipFill>
          <a:blip r:embed="rId4"/>
          <a:stretch>
            <a:fillRect/>
          </a:stretch>
        </p:blipFill>
        <p:spPr>
          <a:xfrm>
            <a:off x="7792241" y="904139"/>
            <a:ext cx="4239976" cy="5049722"/>
          </a:xfrm>
          <a:prstGeom prst="rect">
            <a:avLst/>
          </a:prstGeom>
        </p:spPr>
      </p:pic>
    </p:spTree>
    <p:extLst>
      <p:ext uri="{BB962C8B-B14F-4D97-AF65-F5344CB8AC3E}">
        <p14:creationId xmlns:p14="http://schemas.microsoft.com/office/powerpoint/2010/main" val="2247593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C0A6F1-9655-49A4-D0A9-8048CF0DB277}"/>
              </a:ext>
            </a:extLst>
          </p:cNvPr>
          <p:cNvSpPr>
            <a:spLocks noGrp="1"/>
          </p:cNvSpPr>
          <p:nvPr>
            <p:ph type="title"/>
          </p:nvPr>
        </p:nvSpPr>
        <p:spPr>
          <a:xfrm>
            <a:off x="838198" y="978408"/>
            <a:ext cx="4607052" cy="1106424"/>
          </a:xfrm>
        </p:spPr>
        <p:txBody>
          <a:bodyPr>
            <a:normAutofit/>
          </a:bodyPr>
          <a:lstStyle/>
          <a:p>
            <a:r>
              <a:rPr lang="en-GB" sz="2900"/>
              <a:t>Sir David Attenborough </a:t>
            </a:r>
          </a:p>
        </p:txBody>
      </p:sp>
      <p:sp>
        <p:nvSpPr>
          <p:cNvPr id="23" name="Rectangle 2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1FAD4C-5E12-825C-E8C6-F70A8C199F50}"/>
              </a:ext>
            </a:extLst>
          </p:cNvPr>
          <p:cNvSpPr>
            <a:spLocks noGrp="1"/>
          </p:cNvSpPr>
          <p:nvPr>
            <p:ph idx="1"/>
          </p:nvPr>
        </p:nvSpPr>
        <p:spPr>
          <a:xfrm>
            <a:off x="473581" y="2368296"/>
            <a:ext cx="5393809" cy="3608992"/>
          </a:xfrm>
        </p:spPr>
        <p:txBody>
          <a:bodyPr>
            <a:noAutofit/>
          </a:bodyPr>
          <a:lstStyle/>
          <a:p>
            <a:pPr marL="0" indent="0">
              <a:buNone/>
            </a:pPr>
            <a:r>
              <a:rPr lang="en-GB" sz="1400" dirty="0">
                <a:latin typeface="Arial" panose="020B0604020202020204" pitchFamily="34" charset="0"/>
                <a:cs typeface="Arial" panose="020B0604020202020204" pitchFamily="34" charset="0"/>
              </a:rPr>
              <a:t>David Attenborough is a British broadcaster, natural historian and environmental campaigner who has spent many years helping people understand the importance of the natural world. Through his documentaries, he has shown the beauty of wildlife and the serious threats facing the planet, including climate change, pollution, deforestation and biodiversity loss.</a:t>
            </a:r>
          </a:p>
          <a:p>
            <a:pPr marL="0" indent="0">
              <a:buNone/>
            </a:pPr>
            <a:r>
              <a:rPr lang="en-GB" sz="1400" dirty="0">
                <a:latin typeface="Arial" panose="020B0604020202020204" pitchFamily="34" charset="0"/>
                <a:cs typeface="Arial" panose="020B0604020202020204" pitchFamily="34" charset="0"/>
              </a:rPr>
              <a:t>His work encourages people to appreciate nature more deeply and to take responsibility for protecting it. Attenborough often highlights that even small actions can help support the environment, especially when people work together to care for local spaces and wildlife. This links closely to my project at Craig-y-Nos, where I explored the area carefully, noticed the importance of pollinators such as bees and butterflies, and took action by planting wildflower seeds to support them.</a:t>
            </a:r>
          </a:p>
          <a:p>
            <a:pPr marL="0" indent="0">
              <a:buNone/>
            </a:pPr>
            <a:r>
              <a:rPr lang="en-GB" sz="1400" dirty="0">
                <a:latin typeface="Arial" panose="020B0604020202020204" pitchFamily="34" charset="0"/>
                <a:cs typeface="Arial" panose="020B0604020202020204" pitchFamily="34" charset="0"/>
              </a:rPr>
              <a:t>For my project, David Attenborough is a relevant environmentalist because his message promotes respect for nature, sustainability, and the need to protect the environment for future generations.</a:t>
            </a:r>
          </a:p>
        </p:txBody>
      </p:sp>
      <p:pic>
        <p:nvPicPr>
          <p:cNvPr id="7" name="Picture 6">
            <a:extLst>
              <a:ext uri="{FF2B5EF4-FFF2-40B4-BE49-F238E27FC236}">
                <a16:creationId xmlns:a16="http://schemas.microsoft.com/office/drawing/2014/main" id="{2F67BE01-B170-C8F0-0037-95E2C216399B}"/>
              </a:ext>
            </a:extLst>
          </p:cNvPr>
          <p:cNvPicPr>
            <a:picLocks noChangeAspect="1"/>
          </p:cNvPicPr>
          <p:nvPr/>
        </p:nvPicPr>
        <p:blipFill>
          <a:blip r:embed="rId2"/>
          <a:srcRect t="15248" r="2" b="36749"/>
          <a:stretch>
            <a:fillRect/>
          </a:stretch>
        </p:blipFill>
        <p:spPr>
          <a:xfrm>
            <a:off x="6324599" y="10"/>
            <a:ext cx="5457817" cy="3337549"/>
          </a:xfrm>
          <a:prstGeom prst="rect">
            <a:avLst/>
          </a:prstGeom>
        </p:spPr>
      </p:pic>
      <p:pic>
        <p:nvPicPr>
          <p:cNvPr id="5" name="Picture 4">
            <a:extLst>
              <a:ext uri="{FF2B5EF4-FFF2-40B4-BE49-F238E27FC236}">
                <a16:creationId xmlns:a16="http://schemas.microsoft.com/office/drawing/2014/main" id="{3D0EDC14-34B3-F942-4289-916761E24114}"/>
              </a:ext>
            </a:extLst>
          </p:cNvPr>
          <p:cNvPicPr>
            <a:picLocks noChangeAspect="1"/>
          </p:cNvPicPr>
          <p:nvPr/>
        </p:nvPicPr>
        <p:blipFill>
          <a:blip r:embed="rId3"/>
          <a:srcRect t="1766" r="3" b="6280"/>
          <a:stretch>
            <a:fillRect/>
          </a:stretch>
        </p:blipFill>
        <p:spPr>
          <a:xfrm>
            <a:off x="6324590" y="3520439"/>
            <a:ext cx="5457817" cy="3337561"/>
          </a:xfrm>
          <a:prstGeom prst="rect">
            <a:avLst/>
          </a:prstGeom>
        </p:spPr>
      </p:pic>
    </p:spTree>
    <p:extLst>
      <p:ext uri="{BB962C8B-B14F-4D97-AF65-F5344CB8AC3E}">
        <p14:creationId xmlns:p14="http://schemas.microsoft.com/office/powerpoint/2010/main" val="2965830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32E15A2-E068-61F5-AAB3-6CF3468AAAE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9928" r="27907"/>
          <a:stretch>
            <a:fillRect/>
          </a:stretch>
        </p:blipFill>
        <p:spPr>
          <a:xfrm rot="5400000">
            <a:off x="2663706" y="-2670294"/>
            <a:ext cx="6858000" cy="12198588"/>
          </a:xfrm>
          <a:prstGeom prst="rect">
            <a:avLst/>
          </a:prstGeom>
          <a:noFill/>
        </p:spPr>
      </p:pic>
      <p:sp>
        <p:nvSpPr>
          <p:cNvPr id="7" name="TextBox 6">
            <a:extLst>
              <a:ext uri="{FF2B5EF4-FFF2-40B4-BE49-F238E27FC236}">
                <a16:creationId xmlns:a16="http://schemas.microsoft.com/office/drawing/2014/main" id="{9888C3B9-2852-67B7-B0F1-B32548389E1A}"/>
              </a:ext>
            </a:extLst>
          </p:cNvPr>
          <p:cNvSpPr txBox="1"/>
          <p:nvPr/>
        </p:nvSpPr>
        <p:spPr>
          <a:xfrm>
            <a:off x="192024" y="182881"/>
            <a:ext cx="5413248" cy="954107"/>
          </a:xfrm>
          <a:prstGeom prst="rect">
            <a:avLst/>
          </a:prstGeom>
          <a:solidFill>
            <a:schemeClr val="bg1"/>
          </a:solidFill>
          <a:ln>
            <a:noFill/>
          </a:ln>
        </p:spPr>
        <p:txBody>
          <a:bodyPr wrap="square" rtlCol="0">
            <a:spAutoFit/>
          </a:bodyPr>
          <a:lstStyle/>
          <a:p>
            <a:r>
              <a:rPr lang="en-GB" sz="2800" b="1" dirty="0">
                <a:ln/>
                <a:solidFill>
                  <a:schemeClr val="accent3"/>
                </a:solidFill>
                <a:latin typeface="ADLaM Display" panose="020F0502020204030204" pitchFamily="2" charset="0"/>
                <a:ea typeface="ADLaM Display" panose="020F0502020204030204" pitchFamily="2" charset="0"/>
                <a:cs typeface="ADLaM Display" panose="020F0502020204030204" pitchFamily="2" charset="0"/>
              </a:rPr>
              <a:t>Thank you, Craig Y Nos</a:t>
            </a:r>
            <a:r>
              <a:rPr lang="en-US" sz="2800" b="1" dirty="0">
                <a:ln/>
                <a:solidFill>
                  <a:schemeClr val="accent3"/>
                </a:solidFill>
                <a:latin typeface="ADLaM Display" panose="020F0502020204030204" pitchFamily="2" charset="0"/>
                <a:ea typeface="ADLaM Display" panose="020F0502020204030204" pitchFamily="2" charset="0"/>
                <a:cs typeface="ADLaM Display" panose="020F0502020204030204" pitchFamily="2" charset="0"/>
              </a:rPr>
              <a:t>, I look forward to returning soon… </a:t>
            </a:r>
          </a:p>
        </p:txBody>
      </p:sp>
    </p:spTree>
    <p:extLst>
      <p:ext uri="{BB962C8B-B14F-4D97-AF65-F5344CB8AC3E}">
        <p14:creationId xmlns:p14="http://schemas.microsoft.com/office/powerpoint/2010/main" val="320410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549C544-D0CB-447A-993D-5201AD61AABC}">
  <we:reference id="wa200007130" version="1.0.0.1" store="en-US" storeType="OMEX"/>
  <we:alternateReferences>
    <we:reference id="wa200007130" version="1.0.0.1" store="wa200007130"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aba78d2776ae707e9e29c32da051658f">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c090ea92bd94e9a585ba31e2cb6032f5"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element ref="ns3:MediaServiceLocation"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Props1.xml><?xml version="1.0" encoding="utf-8"?>
<ds:datastoreItem xmlns:ds="http://schemas.openxmlformats.org/officeDocument/2006/customXml" ds:itemID="{D45398D2-3DB3-4BFC-99C9-00B36F7523CB}">
  <ds:schemaRefs>
    <ds:schemaRef ds:uri="http://schemas.microsoft.com/sharepoint/v3/contenttype/forms"/>
  </ds:schemaRefs>
</ds:datastoreItem>
</file>

<file path=customXml/itemProps2.xml><?xml version="1.0" encoding="utf-8"?>
<ds:datastoreItem xmlns:ds="http://schemas.openxmlformats.org/officeDocument/2006/customXml" ds:itemID="{AD445124-1C55-4E12-8E21-24C400913C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B84EF34-12EA-489C-92E3-326C1EB0A6D6}">
  <ds:schemaRefs>
    <ds:schemaRef ds:uri="http://www.w3.org/XML/1998/namespace"/>
    <ds:schemaRef ds:uri="f856874f-9946-48cd-ac29-4cb76853c4c1"/>
    <ds:schemaRef ds:uri="http://purl.org/dc/terms/"/>
    <ds:schemaRef ds:uri="http://purl.org/dc/dcmitype/"/>
    <ds:schemaRef ds:uri="http://schemas.microsoft.com/office/2006/documentManagement/types"/>
    <ds:schemaRef ds:uri="http://purl.org/dc/elements/1.1/"/>
    <ds:schemaRef ds:uri="2c5f1cb7-c8e7-4c33-a07f-489018ddf9f3"/>
    <ds:schemaRef ds:uri="http://schemas.microsoft.com/office/infopath/2007/PartnerControls"/>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255</TotalTime>
  <Words>1034</Words>
  <Application>Microsoft Office PowerPoint</Application>
  <PresentationFormat>Widescreen</PresentationFormat>
  <Paragraphs>21</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ADLaM Display</vt:lpstr>
      <vt:lpstr>Aptos</vt:lpstr>
      <vt:lpstr>Aptos Display</vt:lpstr>
      <vt:lpstr>Arial</vt:lpstr>
      <vt:lpstr>Calibri</vt:lpstr>
      <vt:lpstr>Office Theme</vt:lpstr>
      <vt:lpstr>Sustainability In The Early Years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Sir David Attenborough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Early Years</dc:title>
  <dc:creator>Erin Lawrence (2216689)</dc:creator>
  <cp:lastModifiedBy>Erin Lawrence</cp:lastModifiedBy>
  <cp:revision>6</cp:revision>
  <dcterms:created xsi:type="dcterms:W3CDTF">2026-06-29T18:09:20Z</dcterms:created>
  <dcterms:modified xsi:type="dcterms:W3CDTF">2026-07-06T21:20:52Z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