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75" r:id="rId3"/>
    <p:sldId id="379" r:id="rId4"/>
    <p:sldId id="319" r:id="rId5"/>
    <p:sldId id="331" r:id="rId6"/>
    <p:sldId id="296" r:id="rId7"/>
    <p:sldId id="344" r:id="rId8"/>
    <p:sldId id="382" r:id="rId9"/>
    <p:sldId id="383" r:id="rId10"/>
    <p:sldId id="282" r:id="rId11"/>
    <p:sldId id="385" r:id="rId12"/>
    <p:sldId id="388" r:id="rId13"/>
    <p:sldId id="389" r:id="rId14"/>
    <p:sldId id="390" r:id="rId15"/>
    <p:sldId id="391" r:id="rId16"/>
    <p:sldId id="392" r:id="rId17"/>
    <p:sldId id="386" r:id="rId18"/>
    <p:sldId id="38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/>
              <a:t>Revision- Week 9</a:t>
            </a:r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B294-6AAB-A9FA-C8CC-C577C06D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Rules that define a team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73453-5F2C-1C93-400F-7457B25694D6}"/>
              </a:ext>
            </a:extLst>
          </p:cNvPr>
          <p:cNvGraphicFramePr>
            <a:graphicFrameLocks noGrp="1"/>
          </p:cNvGraphicFramePr>
          <p:nvPr/>
        </p:nvGraphicFramePr>
        <p:xfrm>
          <a:off x="1847528" y="836712"/>
          <a:ext cx="8424936" cy="5151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731459274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329154332"/>
                    </a:ext>
                  </a:extLst>
                </a:gridCol>
              </a:tblGrid>
              <a:tr h="4780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Define and create interdependencies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the need to define team member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Establish goals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team need to focused on shared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858909"/>
                  </a:ext>
                </a:extLst>
              </a:tr>
              <a:tr h="8717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Determine how team will make decisions </a:t>
                      </a:r>
                      <a:r>
                        <a:rPr lang="en-US" sz="1400" dirty="0"/>
                        <a:t>- </a:t>
                      </a:r>
                      <a:r>
                        <a:rPr lang="en-GB" sz="1400" dirty="0"/>
                        <a:t>Whether the leader makes the decision, or it is a democratic, the team needs to understand beforehand how decisions will be made.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Provide clear and constant feedback </a:t>
                      </a:r>
                      <a:r>
                        <a:rPr lang="en-US" sz="1400" dirty="0"/>
                        <a:t>- Teams need to know how they are doing in order to stay motivated and to correct performance problems or inefficiencies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24059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Keep team membership stable - </a:t>
                      </a:r>
                      <a:r>
                        <a:rPr lang="en-US" sz="1400" b="0" dirty="0"/>
                        <a:t>Particularly in complex tasks, it takes a lot of time for team members to learn to work together at an optimum level.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Allow team members to challenge the status quo - </a:t>
                      </a:r>
                      <a:r>
                        <a:rPr lang="en-US" sz="1400" dirty="0"/>
                        <a:t>If innovation is important, it is critical that team members feel secure in being able to challenge processes if they feel that there is a way to improve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27770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r>
                        <a:rPr lang="en-GB" sz="1400" b="1" dirty="0"/>
                        <a:t>Use team-based reward systems - </a:t>
                      </a:r>
                      <a:r>
                        <a:rPr lang="en-GB" sz="1400" dirty="0"/>
                        <a:t>Too much emphasis on individual rewards can lead to in-fighting and resentment. A combination of individual and team-based rewards is often best.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Create a learning environment - </a:t>
                      </a:r>
                      <a:r>
                        <a:rPr lang="en-GB" sz="1400" dirty="0"/>
                        <a:t>Emphasise the development of the team, learning through successes, but particularly through mistakes..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683957"/>
                  </a:ext>
                </a:extLst>
              </a:tr>
              <a:tr h="1265466">
                <a:tc>
                  <a:txBody>
                    <a:bodyPr/>
                    <a:lstStyle/>
                    <a:p>
                      <a:r>
                        <a:rPr lang="en-GB" sz="1400" b="1" dirty="0"/>
                        <a:t>Focus on the collective mission -</a:t>
                      </a:r>
                      <a:r>
                        <a:rPr lang="en-GB" sz="1400" dirty="0"/>
                        <a:t> Mission-driven teams and organisations perform better because they see beyond their individual workload and tasks and feel as if they are working for a higher purpose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Learn how to identify and attract talent - </a:t>
                      </a:r>
                      <a:r>
                        <a:rPr lang="en-GB" sz="1400" dirty="0"/>
                        <a:t>Just as processes sometimes need improvement, teams can get better by attracting new talent. Organisations that put a lot of resources into identifying and recruiting talent simply do better.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47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474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AC7F9-BA2C-4036-B4FA-75234146E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do you organise the task?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77251-FDE0-4540-80C7-FB0ED0F2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2879"/>
            <a:ext cx="11105322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This is up to the group to decide</a:t>
            </a:r>
          </a:p>
          <a:p>
            <a:r>
              <a:rPr lang="en-GB" dirty="0">
                <a:latin typeface="Comic Sans MS" panose="030F0702030302020204" pitchFamily="66" charset="0"/>
              </a:rPr>
              <a:t>It is recommended that you start by agreeing on what you wish to focus on</a:t>
            </a:r>
          </a:p>
          <a:p>
            <a:r>
              <a:rPr lang="en-GB" dirty="0">
                <a:latin typeface="Comic Sans MS" panose="030F0702030302020204" pitchFamily="66" charset="0"/>
              </a:rPr>
              <a:t>Do some bit of research to confirm you can get information. </a:t>
            </a:r>
          </a:p>
          <a:p>
            <a:r>
              <a:rPr lang="en-GB" dirty="0">
                <a:latin typeface="Comic Sans MS" panose="030F0702030302020204" pitchFamily="66" charset="0"/>
              </a:rPr>
              <a:t>One way could be to assign tasks to everyone, ensuring all aspects of the task are covered</a:t>
            </a:r>
          </a:p>
          <a:p>
            <a:pPr marL="0" indent="0">
              <a:buNone/>
            </a:pPr>
            <a:r>
              <a:rPr lang="en-GB" b="1" u="sng" dirty="0">
                <a:latin typeface="Comic Sans MS" panose="030F0702030302020204" pitchFamily="66" charset="0"/>
              </a:rPr>
              <a:t>Your academic skills are being assessed</a:t>
            </a:r>
          </a:p>
        </p:txBody>
      </p:sp>
    </p:spTree>
    <p:extLst>
      <p:ext uri="{BB962C8B-B14F-4D97-AF65-F5344CB8AC3E}">
        <p14:creationId xmlns:p14="http://schemas.microsoft.com/office/powerpoint/2010/main" val="2289670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D48BB-0642-4E7E-B381-F1FEFF476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Where do we get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F02E7-AB66-4280-9BFA-91CCCA4E1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The university library and various databases</a:t>
            </a:r>
          </a:p>
          <a:p>
            <a:r>
              <a:rPr lang="en-GB" dirty="0">
                <a:latin typeface="Comic Sans MS" panose="030F0702030302020204" pitchFamily="66" charset="0"/>
              </a:rPr>
              <a:t>MarketLine (marketline.com)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Statistia</a:t>
            </a:r>
            <a:r>
              <a:rPr lang="en-GB" dirty="0">
                <a:latin typeface="Comic Sans MS" panose="030F0702030302020204" pitchFamily="66" charset="0"/>
              </a:rPr>
              <a:t> (statistia.com)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Financial Times (FT.com)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Your selected company’s website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985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FB712-3702-46D6-8DE1-17084530C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2- 75%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1A025-2470-0CF5-D896-4D36D792E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Coursework: Group Written Report- 2250 words </a:t>
            </a:r>
            <a:endParaRPr lang="en-GB" sz="3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E832E45-9C20-16AB-9538-2E38532B50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946161"/>
              </p:ext>
            </p:extLst>
          </p:nvPr>
        </p:nvGraphicFramePr>
        <p:xfrm>
          <a:off x="1301809" y="2747453"/>
          <a:ext cx="4073495" cy="251034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521305">
                  <a:extLst>
                    <a:ext uri="{9D8B030D-6E8A-4147-A177-3AD203B41FA5}">
                      <a16:colId xmlns:a16="http://schemas.microsoft.com/office/drawing/2014/main" val="168045635"/>
                    </a:ext>
                  </a:extLst>
                </a:gridCol>
                <a:gridCol w="2552190">
                  <a:extLst>
                    <a:ext uri="{9D8B030D-6E8A-4147-A177-3AD203B41FA5}">
                      <a16:colId xmlns:a16="http://schemas.microsoft.com/office/drawing/2014/main" val="1346286451"/>
                    </a:ext>
                  </a:extLst>
                </a:gridCol>
              </a:tblGrid>
              <a:tr h="1616629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0"/>
                        </a:spcBef>
                        <a:buNone/>
                      </a:pPr>
                      <a:r>
                        <a:rPr lang="en-US" sz="1100">
                          <a:effectLst/>
                        </a:rPr>
                        <a:t>Submission deadline: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US" sz="2000" dirty="0">
                          <a:effectLst/>
                        </a:rPr>
                        <a:t>Weekday: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US" sz="2000" dirty="0">
                          <a:effectLst/>
                        </a:rPr>
                        <a:t>28</a:t>
                      </a:r>
                      <a:r>
                        <a:rPr lang="en-US" sz="2000" baseline="30000" dirty="0">
                          <a:effectLst/>
                        </a:rPr>
                        <a:t>th</a:t>
                      </a:r>
                      <a:r>
                        <a:rPr lang="en-US" sz="2000" dirty="0">
                          <a:effectLst/>
                        </a:rPr>
                        <a:t> March 2025, 14:00 (2PM)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US" sz="2000" dirty="0">
                          <a:effectLst/>
                        </a:rPr>
                        <a:t>Weekend: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US" sz="2000" dirty="0">
                          <a:effectLst/>
                        </a:rPr>
                        <a:t>30</a:t>
                      </a:r>
                      <a:r>
                        <a:rPr lang="en-US" sz="2000" baseline="30000" dirty="0">
                          <a:effectLst/>
                        </a:rPr>
                        <a:t>th</a:t>
                      </a:r>
                      <a:r>
                        <a:rPr lang="en-US" sz="2000" dirty="0">
                          <a:effectLst/>
                        </a:rPr>
                        <a:t> March 2025, 14:00 (2PM)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Bef>
                          <a:spcPts val="640"/>
                        </a:spcBef>
                        <a:buNone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824133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8856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7F27FC-0AE4-2425-753E-2988CB53C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marL="1841500" marR="1841500">
              <a:lnSpc>
                <a:spcPct val="90000"/>
              </a:lnSpc>
            </a:pPr>
            <a:r>
              <a:rPr lang="en-GB" sz="3700" b="1">
                <a:effectLst/>
              </a:rPr>
              <a:t>TASK DESCRIPTION</a:t>
            </a:r>
            <a:br>
              <a:rPr lang="en-GB" sz="3700">
                <a:effectLst/>
              </a:rPr>
            </a:br>
            <a:endParaRPr lang="en-GB" sz="3700"/>
          </a:p>
        </p:txBody>
      </p:sp>
      <p:pic>
        <p:nvPicPr>
          <p:cNvPr id="10" name="Content Placeholder 9" descr="Colleagues at conference table">
            <a:extLst>
              <a:ext uri="{FF2B5EF4-FFF2-40B4-BE49-F238E27FC236}">
                <a16:creationId xmlns:a16="http://schemas.microsoft.com/office/drawing/2014/main" id="{48D0F9CD-C2E2-E622-133E-9D264B2FF9C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/>
        </p:blipFill>
        <p:spPr>
          <a:xfrm>
            <a:off x="609600" y="1600201"/>
            <a:ext cx="5384800" cy="3989040"/>
          </a:xfrm>
          <a:noFill/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09E6DF-52DE-75DD-758A-9497BE212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kern="0" dirty="0">
                <a:effectLst/>
              </a:rPr>
              <a:t>You need to write a group report (3 – 4 students per group) to discuss the importance of </a:t>
            </a:r>
            <a:r>
              <a:rPr lang="en-GB" b="1" kern="0" dirty="0">
                <a:solidFill>
                  <a:srgbClr val="FF0000"/>
                </a:solidFill>
                <a:effectLst/>
                <a:highlight>
                  <a:srgbClr val="FFFF00"/>
                </a:highlight>
              </a:rPr>
              <a:t>Team Working </a:t>
            </a:r>
            <a:r>
              <a:rPr lang="en-GB" b="1" kern="0" dirty="0">
                <a:effectLst/>
              </a:rPr>
              <a:t>for academic and professional development.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76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CC049-6E8E-E51A-DD3F-5D9CC5D4F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Your group report should include the following</a:t>
            </a:r>
            <a:endParaRPr lang="en-GB" sz="41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0EC5E6-3635-EC09-EE52-6DC4A5E5D13C}"/>
              </a:ext>
            </a:extLst>
          </p:cNvPr>
          <p:cNvSpPr txBox="1"/>
          <p:nvPr/>
        </p:nvSpPr>
        <p:spPr>
          <a:xfrm>
            <a:off x="609600" y="1600201"/>
            <a:ext cx="115824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Introduction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A clear definition of Team working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A discussion on a key theory related to team working (ex: Belbin’s theory or Tuckman’s Stages of Group Development)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A Discussion on the importance of team working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A discussion on the key characteristics of effective teamworking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US" sz="3000" dirty="0"/>
              <a:t>	Conclusion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815095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DB9E0-86A5-56E9-5361-A4B1B1B3A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Further Guidelines for this report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8EB71-5CAD-2D17-12E1-F398F0F50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marR="247015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report needs to include a cover page with the report title, your name, student ID number,  module name and code, Lecturer’s name and submission date.</a:t>
            </a:r>
          </a:p>
          <a:p>
            <a:pPr marL="342900" marR="247015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report needs to include a table of contents that lists all the sections and subsections of this report with corresponding page numbers. </a:t>
            </a:r>
          </a:p>
          <a:p>
            <a:pPr marL="342900" marR="247015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report needs to cite and reference a minimum of 10 credible sources. </a:t>
            </a:r>
          </a:p>
          <a:p>
            <a:pPr marL="342900" marR="247015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report should be written in Arial font size 11 or 12.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932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54C80-7C7C-DB36-CB93-E304E7ACA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Note about group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F469F-6143-91F4-2250-50200831E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marR="247015" lvl="1" indent="-28575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Each group should identify a group leader who would be required to submit the group work on behalf of the group. </a:t>
            </a:r>
          </a:p>
          <a:p>
            <a:pPr marL="742950" marR="247015" lvl="1" indent="-28575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report, each member should have clearly written down the name and task they have completed. </a:t>
            </a:r>
          </a:p>
          <a:p>
            <a:pPr marL="742950" marR="247015" lvl="1" indent="-28575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Each member should take own responsibility for editing and cooperating with the group leader to compile with the whole report.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113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54FC8-B747-44A7-89D8-9F3B52AF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Group Report Surgery in ‘breakout’ areas</a:t>
            </a:r>
          </a:p>
        </p:txBody>
      </p:sp>
    </p:spTree>
    <p:extLst>
      <p:ext uri="{BB962C8B-B14F-4D97-AF65-F5344CB8AC3E}">
        <p14:creationId xmlns:p14="http://schemas.microsoft.com/office/powerpoint/2010/main" val="16670793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2057</TotalTime>
  <Words>882</Words>
  <Application>Microsoft Office PowerPoint</Application>
  <PresentationFormat>Widescreen</PresentationFormat>
  <Paragraphs>87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MS PGothic</vt:lpstr>
      <vt:lpstr>Myriad Pro</vt:lpstr>
      <vt:lpstr>Arial</vt:lpstr>
      <vt:lpstr>Comic Sans MS</vt:lpstr>
      <vt:lpstr>Courier New</vt:lpstr>
      <vt:lpstr>Symbol</vt:lpstr>
      <vt:lpstr>20140311PresentationUWTSDTemplate</vt:lpstr>
      <vt:lpstr> Revision- Week 9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Rules that define a team</vt:lpstr>
      <vt:lpstr>How do you organise the task?</vt:lpstr>
      <vt:lpstr>Where do we get Data?</vt:lpstr>
      <vt:lpstr>Advantages of working together for academic purposes </vt:lpstr>
      <vt:lpstr>Data, Information and Knowledge </vt:lpstr>
      <vt:lpstr>Assessment 2- 75% </vt:lpstr>
      <vt:lpstr>TASK DESCRIPTION </vt:lpstr>
      <vt:lpstr>Your group report should include the following</vt:lpstr>
      <vt:lpstr>Further Guidelines for this report</vt:lpstr>
      <vt:lpstr>Note about group work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Kenny Odunukan</cp:lastModifiedBy>
  <cp:revision>6</cp:revision>
  <dcterms:created xsi:type="dcterms:W3CDTF">2021-07-17T20:24:54Z</dcterms:created>
  <dcterms:modified xsi:type="dcterms:W3CDTF">2025-03-14T16:17:42Z</dcterms:modified>
</cp:coreProperties>
</file>