
<file path=[Content_Types].xml><?xml version="1.0" encoding="utf-8"?>
<Types xmlns="http://schemas.openxmlformats.org/package/2006/content-types">
  <Default Extension="glb" ContentType="model/gltf.binary"/>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 id="2147483684" r:id="rId5"/>
    <p:sldMasterId id="2147483705" r:id="rId6"/>
    <p:sldMasterId id="2147483707" r:id="rId7"/>
  </p:sldMasterIdLst>
  <p:notesMasterIdLst>
    <p:notesMasterId r:id="rId49"/>
  </p:notesMasterIdLst>
  <p:sldIdLst>
    <p:sldId id="505" r:id="rId8"/>
    <p:sldId id="515" r:id="rId9"/>
    <p:sldId id="508" r:id="rId10"/>
    <p:sldId id="533" r:id="rId11"/>
    <p:sldId id="534" r:id="rId12"/>
    <p:sldId id="482" r:id="rId13"/>
    <p:sldId id="530" r:id="rId14"/>
    <p:sldId id="526" r:id="rId15"/>
    <p:sldId id="531" r:id="rId16"/>
    <p:sldId id="535" r:id="rId17"/>
    <p:sldId id="519" r:id="rId18"/>
    <p:sldId id="524" r:id="rId19"/>
    <p:sldId id="528" r:id="rId20"/>
    <p:sldId id="545" r:id="rId21"/>
    <p:sldId id="546" r:id="rId22"/>
    <p:sldId id="547" r:id="rId23"/>
    <p:sldId id="548" r:id="rId24"/>
    <p:sldId id="549" r:id="rId25"/>
    <p:sldId id="527" r:id="rId26"/>
    <p:sldId id="538" r:id="rId27"/>
    <p:sldId id="539" r:id="rId28"/>
    <p:sldId id="540" r:id="rId29"/>
    <p:sldId id="541" r:id="rId30"/>
    <p:sldId id="542" r:id="rId31"/>
    <p:sldId id="520" r:id="rId32"/>
    <p:sldId id="553" r:id="rId33"/>
    <p:sldId id="554" r:id="rId34"/>
    <p:sldId id="555" r:id="rId35"/>
    <p:sldId id="556" r:id="rId36"/>
    <p:sldId id="529" r:id="rId37"/>
    <p:sldId id="493" r:id="rId38"/>
    <p:sldId id="561" r:id="rId39"/>
    <p:sldId id="516" r:id="rId40"/>
    <p:sldId id="521" r:id="rId41"/>
    <p:sldId id="517" r:id="rId42"/>
    <p:sldId id="562" r:id="rId43"/>
    <p:sldId id="518" r:id="rId44"/>
    <p:sldId id="511" r:id="rId45"/>
    <p:sldId id="510" r:id="rId46"/>
    <p:sldId id="522" r:id="rId47"/>
    <p:sldId id="523"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2F8B2AF-9A12-4265-9C2C-3F8C066F6C6A}">
          <p14:sldIdLst>
            <p14:sldId id="505"/>
            <p14:sldId id="515"/>
          </p14:sldIdLst>
        </p14:section>
        <p14:section name="What are the CCR" id="{779B4110-440B-467C-9C8F-84A301DC6679}">
          <p14:sldIdLst>
            <p14:sldId id="508"/>
            <p14:sldId id="533"/>
          </p14:sldIdLst>
        </p14:section>
        <p14:section name="Literacy" id="{86D3E9C1-F716-4FB1-B581-C4749E72B634}">
          <p14:sldIdLst>
            <p14:sldId id="534"/>
            <p14:sldId id="482"/>
            <p14:sldId id="530"/>
            <p14:sldId id="526"/>
            <p14:sldId id="531"/>
          </p14:sldIdLst>
        </p14:section>
        <p14:section name="Numeracy" id="{5A7C8E2B-DFB2-4136-BE3D-1F5E1E9FAF52}">
          <p14:sldIdLst>
            <p14:sldId id="535"/>
            <p14:sldId id="519"/>
            <p14:sldId id="524"/>
            <p14:sldId id="528"/>
          </p14:sldIdLst>
        </p14:section>
        <p14:section name="Cymraeg" id="{47A01DD7-A734-42C1-95DA-818C5F04FF91}">
          <p14:sldIdLst>
            <p14:sldId id="545"/>
            <p14:sldId id="546"/>
            <p14:sldId id="547"/>
            <p14:sldId id="548"/>
            <p14:sldId id="549"/>
          </p14:sldIdLst>
        </p14:section>
        <p14:section name="English" id="{E3405A25-1042-467B-828D-2B719BA95EDB}">
          <p14:sldIdLst>
            <p14:sldId id="527"/>
            <p14:sldId id="538"/>
            <p14:sldId id="539"/>
            <p14:sldId id="540"/>
            <p14:sldId id="541"/>
          </p14:sldIdLst>
        </p14:section>
        <p14:section name="Digital Competence" id="{22F9B3BB-5391-4998-A5A9-D20602364EE0}">
          <p14:sldIdLst>
            <p14:sldId id="542"/>
            <p14:sldId id="520"/>
            <p14:sldId id="553"/>
            <p14:sldId id="554"/>
            <p14:sldId id="555"/>
            <p14:sldId id="556"/>
            <p14:sldId id="529"/>
            <p14:sldId id="493"/>
          </p14:sldIdLst>
        </p14:section>
        <p14:section name="Importance" id="{1EBECE78-B096-43C5-AAA1-7E39F9B0D868}">
          <p14:sldIdLst>
            <p14:sldId id="561"/>
            <p14:sldId id="516"/>
            <p14:sldId id="521"/>
            <p14:sldId id="517"/>
            <p14:sldId id="562"/>
            <p14:sldId id="518"/>
          </p14:sldIdLst>
        </p14:section>
        <p14:section name="Progression" id="{6BA0160E-B7A6-4D72-BE2C-CF90F6CE7126}">
          <p14:sldIdLst>
            <p14:sldId id="511"/>
            <p14:sldId id="510"/>
            <p14:sldId id="522"/>
            <p14:sldId id="523"/>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arbara Jones" initials="BJ"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3337"/>
    <a:srgbClr val="023B59"/>
    <a:srgbClr val="0360A6"/>
    <a:srgbClr val="323232"/>
    <a:srgbClr val="6666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863ED9-26B4-4E03-93E0-D171BE6B555F}" v="1" dt="2023-09-19T08:06:36.126"/>
    <p1510:client id="{2D803A25-0E0C-4CFD-AD85-B63E8D4AE2F7}" v="209" dt="2023-09-19T08:10:11.4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commentAuthors" Target="commentAuthors.xml"/><Relationship Id="rId55"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8" Type="http://schemas.openxmlformats.org/officeDocument/2006/relationships/slide" Target="slides/slide1.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6E285A-1626-4BB0-A458-3E5589E2C09B}" type="datetimeFigureOut">
              <a:rPr lang="en-US" smtClean="0"/>
              <a:t>10/3/2023</a:t>
            </a:fld>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C8073-CAD2-48BF-B8DB-FCAF7D6ED014}" type="slidenum">
              <a:rPr lang="en-US" smtClean="0"/>
              <a:t>‹#›</a:t>
            </a:fld>
            <a:endParaRPr lang="en-US"/>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hwb.gov.wales/curriculum-for-wales/cross-curricular-skills-frameworks/"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gov.wales/sites/default/files/publications/2018-03/successful-futures.pdf" TargetMode="External"/><Relationship Id="rId2" Type="http://schemas.openxmlformats.org/officeDocument/2006/relationships/slide" Target="../slides/slide3.xml"/><Relationship Id="rId1" Type="http://schemas.openxmlformats.org/officeDocument/2006/relationships/notesMaster" Target="../notesMasters/notesMaster1.xml"/><Relationship Id="rId5" Type="http://schemas.openxmlformats.org/officeDocument/2006/relationships/hyperlink" Target="https://hwb.gov.wales/support-centre/hwb-services/getting-started/" TargetMode="External"/><Relationship Id="rId4" Type="http://schemas.openxmlformats.org/officeDocument/2006/relationships/hyperlink" Target="https://hwb.gov.wales/curriculum-for-wales/cross-curricular-skills-frameworks/"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literacytrust.org.uk/information/what-is-literacy/"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hwb.gov.wales/curriculum-for-wales/mathematics-and-numeracy/" TargetMode="External"/><Relationship Id="rId2" Type="http://schemas.openxmlformats.org/officeDocument/2006/relationships/slide" Target="../slides/slide11.xml"/><Relationship Id="rId1" Type="http://schemas.openxmlformats.org/officeDocument/2006/relationships/notesMaster" Target="../notesMasters/notesMaster1.xml"/><Relationship Id="rId4" Type="http://schemas.openxmlformats.org/officeDocument/2006/relationships/hyperlink" Target="https://www.nationalnumeracy.org.uk/about/what-numeracy" TargetMode="Externa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hwb.gov.wales/curriculum-for-wales/cross-curricular-skills-frameworks/literacy-and-numeracy-framework/"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hwb.gov.wales/curriculum-for-wales/cross-curricular-skills-frameworks/digital-competence-framework/" TargetMode="External"/><Relationship Id="rId2" Type="http://schemas.openxmlformats.org/officeDocument/2006/relationships/slide" Target="../slides/slide25.xml"/><Relationship Id="rId1" Type="http://schemas.openxmlformats.org/officeDocument/2006/relationships/notesMaster" Target="../notesMasters/notesMaster1.xml"/><Relationship Id="rId4" Type="http://schemas.openxmlformats.org/officeDocument/2006/relationships/hyperlink" Target="https://www.unicef.org/end-violence/how-to-stop-cyberbullying" TargetMode="Externa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hwb.gov.wales/curriculum-for-wales/cross-curricular-skills-frameworks/"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gov.wales/successful-futures-review-curriculum-and-assessment-arrangements" TargetMode="External"/><Relationship Id="rId2" Type="http://schemas.openxmlformats.org/officeDocument/2006/relationships/slide" Target="../slides/slide33.xml"/><Relationship Id="rId1" Type="http://schemas.openxmlformats.org/officeDocument/2006/relationships/notesMaster" Target="../notesMasters/notesMaster1.xml"/><Relationship Id="rId5" Type="http://schemas.openxmlformats.org/officeDocument/2006/relationships/hyperlink" Target="https://hwb.gov.wales/support-centre/hwb-services/getting-started/" TargetMode="External"/><Relationship Id="rId4" Type="http://schemas.openxmlformats.org/officeDocument/2006/relationships/hyperlink" Target="https://gov.wales/sites/default/files/publications/2018-03/successful-futures.pdf" TargetMode="Externa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gov.wales/sites/default/files/publications/2018-03/education-in-wales-our-national-mission.pdf" TargetMode="External"/><Relationship Id="rId2" Type="http://schemas.openxmlformats.org/officeDocument/2006/relationships/slide" Target="../slides/slide34.xml"/><Relationship Id="rId1" Type="http://schemas.openxmlformats.org/officeDocument/2006/relationships/notesMaster" Target="../notesMasters/notesMaster1.xml"/><Relationship Id="rId4" Type="http://schemas.openxmlformats.org/officeDocument/2006/relationships/hyperlink" Target="https://llyw.cymru/sites/default/files/publications/2018-03/addysg-yng-nghymru-cenhadaeth-ein-cenedl.pdf" TargetMode="Externa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gov.wales/our-national-mission-0" TargetMode="External"/><Relationship Id="rId2" Type="http://schemas.openxmlformats.org/officeDocument/2006/relationships/slide" Target="../slides/slide35.xml"/><Relationship Id="rId1" Type="http://schemas.openxmlformats.org/officeDocument/2006/relationships/notesMaster" Target="../notesMasters/notesMaster1.xml"/><Relationship Id="rId5" Type="http://schemas.openxmlformats.org/officeDocument/2006/relationships/hyperlink" Target="https://www.oecd.org/publications/achieving-the-new-curriculum-for-wales-4b483953-en.htm" TargetMode="External"/><Relationship Id="rId4" Type="http://schemas.openxmlformats.org/officeDocument/2006/relationships/hyperlink" Target="https://www.oecd.org/education/Improving-schools-in-Wales.pdf" TargetMode="Externa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hwb.gov.wales/professional-development/professional-standards/"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s://hwb.gov.wales/curriculum-for-wales/reading-and-numeracy-assessments/" TargetMode="External"/><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hlinkClick r:id="rId3"/>
              </a:rPr>
              <a:t>https://hwb.gov.wales/curriculum-for-wales/cross-curricular-skills-frameworks/</a:t>
            </a:r>
            <a:endParaRPr lang="en-GB"/>
          </a:p>
          <a:p>
            <a:pPr>
              <a:lnSpc>
                <a:spcPct val="107000"/>
              </a:lnSpc>
              <a:spcAft>
                <a:spcPts val="800"/>
              </a:spcAft>
            </a:pPr>
            <a:r>
              <a:rPr lang="en-GB" sz="2000" b="0" i="0" err="1">
                <a:solidFill>
                  <a:srgbClr val="D1D5DB"/>
                </a:solidFill>
                <a:effectLst/>
                <a:latin typeface="Söhne"/>
              </a:rPr>
              <a:t>Mae'r</a:t>
            </a:r>
            <a:r>
              <a:rPr lang="en-GB" sz="2000" b="0" i="0">
                <a:solidFill>
                  <a:srgbClr val="D1D5DB"/>
                </a:solidFill>
                <a:effectLst/>
                <a:latin typeface="Söhne"/>
              </a:rPr>
              <a:t> </a:t>
            </a:r>
            <a:r>
              <a:rPr lang="en-GB" sz="2000" b="0" i="0" err="1">
                <a:solidFill>
                  <a:srgbClr val="D1D5DB"/>
                </a:solidFill>
                <a:effectLst/>
                <a:latin typeface="Söhne"/>
              </a:rPr>
              <a:t>cyflwyniad</a:t>
            </a:r>
            <a:r>
              <a:rPr lang="en-GB" sz="2000" b="0" i="0">
                <a:solidFill>
                  <a:srgbClr val="D1D5DB"/>
                </a:solidFill>
                <a:effectLst/>
                <a:latin typeface="Söhne"/>
              </a:rPr>
              <a:t> </a:t>
            </a:r>
            <a:r>
              <a:rPr lang="en-GB" sz="2000" b="0" i="0" err="1">
                <a:solidFill>
                  <a:srgbClr val="D1D5DB"/>
                </a:solidFill>
                <a:effectLst/>
                <a:latin typeface="Söhne"/>
              </a:rPr>
              <a:t>hwn</a:t>
            </a:r>
            <a:r>
              <a:rPr lang="en-GB" sz="2000" b="0" i="0">
                <a:solidFill>
                  <a:srgbClr val="D1D5DB"/>
                </a:solidFill>
                <a:effectLst/>
                <a:latin typeface="Söhne"/>
              </a:rPr>
              <a:t> </a:t>
            </a:r>
            <a:r>
              <a:rPr lang="en-GB" sz="2000" b="0" i="0" err="1">
                <a:solidFill>
                  <a:srgbClr val="D1D5DB"/>
                </a:solidFill>
                <a:effectLst/>
                <a:latin typeface="Söhne"/>
              </a:rPr>
              <a:t>yn</a:t>
            </a:r>
            <a:r>
              <a:rPr lang="en-GB" sz="2000" b="0" i="0">
                <a:solidFill>
                  <a:srgbClr val="D1D5DB"/>
                </a:solidFill>
                <a:effectLst/>
                <a:latin typeface="Söhne"/>
              </a:rPr>
              <a:t> </a:t>
            </a:r>
            <a:r>
              <a:rPr lang="en-GB" sz="2000" b="0" i="0" err="1">
                <a:solidFill>
                  <a:srgbClr val="D1D5DB"/>
                </a:solidFill>
                <a:effectLst/>
                <a:latin typeface="Söhne"/>
              </a:rPr>
              <a:t>rhan</a:t>
            </a:r>
            <a:r>
              <a:rPr lang="en-GB" sz="2000" b="0" i="0">
                <a:solidFill>
                  <a:srgbClr val="D1D5DB"/>
                </a:solidFill>
                <a:effectLst/>
                <a:latin typeface="Söhne"/>
              </a:rPr>
              <a:t> o </a:t>
            </a:r>
            <a:r>
              <a:rPr lang="en-GB" sz="2000" b="0" i="0" err="1">
                <a:solidFill>
                  <a:srgbClr val="D1D5DB"/>
                </a:solidFill>
                <a:effectLst/>
                <a:latin typeface="Söhne"/>
              </a:rPr>
              <a:t>gyfres</a:t>
            </a:r>
            <a:r>
              <a:rPr lang="en-GB" sz="2000" b="0" i="0">
                <a:solidFill>
                  <a:srgbClr val="D1D5DB"/>
                </a:solidFill>
                <a:effectLst/>
                <a:latin typeface="Söhne"/>
              </a:rPr>
              <a:t> o </a:t>
            </a:r>
            <a:r>
              <a:rPr lang="en-GB" sz="2000" b="0" i="0" err="1">
                <a:solidFill>
                  <a:srgbClr val="D1D5DB"/>
                </a:solidFill>
                <a:effectLst/>
                <a:latin typeface="Söhne"/>
              </a:rPr>
              <a:t>ddarlithoedd</a:t>
            </a:r>
            <a:r>
              <a:rPr lang="en-GB" sz="2000" b="0" i="0">
                <a:solidFill>
                  <a:srgbClr val="D1D5DB"/>
                </a:solidFill>
                <a:effectLst/>
                <a:latin typeface="Söhne"/>
              </a:rPr>
              <a:t> ECAD6008. </a:t>
            </a:r>
          </a:p>
          <a:p>
            <a:pPr>
              <a:lnSpc>
                <a:spcPct val="107000"/>
              </a:lnSpc>
              <a:spcAft>
                <a:spcPts val="800"/>
              </a:spcAft>
            </a:pPr>
            <a:r>
              <a:rPr lang="en-GB" sz="2000" b="0" i="0">
                <a:solidFill>
                  <a:srgbClr val="D1D5DB"/>
                </a:solidFill>
                <a:effectLst/>
                <a:latin typeface="Söhne"/>
              </a:rPr>
              <a:t>Ei nod </a:t>
            </a:r>
            <a:r>
              <a:rPr lang="en-GB" sz="2000" b="0" i="0" err="1">
                <a:solidFill>
                  <a:srgbClr val="D1D5DB"/>
                </a:solidFill>
                <a:effectLst/>
                <a:latin typeface="Söhne"/>
              </a:rPr>
              <a:t>yw</a:t>
            </a:r>
            <a:r>
              <a:rPr lang="en-GB" sz="2000" b="0" i="0">
                <a:solidFill>
                  <a:srgbClr val="D1D5DB"/>
                </a:solidFill>
                <a:effectLst/>
                <a:latin typeface="Söhne"/>
              </a:rPr>
              <a:t> </a:t>
            </a:r>
            <a:r>
              <a:rPr lang="en-GB" sz="2000" b="0" i="0" err="1">
                <a:solidFill>
                  <a:srgbClr val="D1D5DB"/>
                </a:solidFill>
                <a:effectLst/>
                <a:latin typeface="Söhne"/>
              </a:rPr>
              <a:t>amlinellu</a:t>
            </a:r>
            <a:r>
              <a:rPr lang="en-GB" sz="2000" b="0" i="0">
                <a:solidFill>
                  <a:srgbClr val="D1D5DB"/>
                </a:solidFill>
                <a:effectLst/>
                <a:latin typeface="Söhne"/>
              </a:rPr>
              <a:t> </a:t>
            </a:r>
            <a:r>
              <a:rPr lang="en-GB" sz="2000" b="0" i="0" err="1">
                <a:solidFill>
                  <a:srgbClr val="D1D5DB"/>
                </a:solidFill>
                <a:effectLst/>
                <a:latin typeface="Söhne"/>
              </a:rPr>
              <a:t>agweddau</a:t>
            </a:r>
            <a:r>
              <a:rPr lang="en-GB" sz="2000" b="0" i="0">
                <a:solidFill>
                  <a:srgbClr val="D1D5DB"/>
                </a:solidFill>
                <a:effectLst/>
                <a:latin typeface="Söhne"/>
              </a:rPr>
              <a:t> </a:t>
            </a:r>
            <a:r>
              <a:rPr lang="en-GB" sz="2000" b="0" i="0" err="1">
                <a:solidFill>
                  <a:srgbClr val="D1D5DB"/>
                </a:solidFill>
                <a:effectLst/>
                <a:latin typeface="Söhne"/>
              </a:rPr>
              <a:t>ar</a:t>
            </a:r>
            <a:r>
              <a:rPr lang="en-GB" sz="2000" b="0" i="0">
                <a:solidFill>
                  <a:srgbClr val="D1D5DB"/>
                </a:solidFill>
                <a:effectLst/>
                <a:latin typeface="Söhne"/>
              </a:rPr>
              <a:t> </a:t>
            </a:r>
            <a:r>
              <a:rPr lang="en-GB" sz="2000" b="0" i="0" err="1">
                <a:solidFill>
                  <a:srgbClr val="D1D5DB"/>
                </a:solidFill>
                <a:effectLst/>
                <a:latin typeface="Söhne"/>
              </a:rPr>
              <a:t>fframweithiau</a:t>
            </a:r>
            <a:r>
              <a:rPr lang="en-GB" sz="2000" b="0" i="0">
                <a:solidFill>
                  <a:srgbClr val="D1D5DB"/>
                </a:solidFill>
                <a:effectLst/>
                <a:latin typeface="Söhne"/>
              </a:rPr>
              <a:t> </a:t>
            </a:r>
            <a:r>
              <a:rPr lang="en-GB" sz="2000" b="0" i="0" err="1">
                <a:solidFill>
                  <a:srgbClr val="D1D5DB"/>
                </a:solidFill>
                <a:effectLst/>
                <a:latin typeface="Söhne"/>
              </a:rPr>
              <a:t>traws-ddisgyblaethol</a:t>
            </a:r>
            <a:r>
              <a:rPr lang="en-GB" sz="2000" b="0" i="0">
                <a:solidFill>
                  <a:srgbClr val="D1D5DB"/>
                </a:solidFill>
                <a:effectLst/>
                <a:latin typeface="Söhne"/>
              </a:rPr>
              <a:t> </a:t>
            </a:r>
            <a:r>
              <a:rPr lang="en-GB" sz="2000" b="0" i="0" err="1">
                <a:solidFill>
                  <a:srgbClr val="D1D5DB"/>
                </a:solidFill>
                <a:effectLst/>
                <a:latin typeface="Söhne"/>
              </a:rPr>
              <a:t>ar</a:t>
            </a:r>
            <a:r>
              <a:rPr lang="en-GB" sz="2000" b="0" i="0">
                <a:solidFill>
                  <a:srgbClr val="D1D5DB"/>
                </a:solidFill>
                <a:effectLst/>
                <a:latin typeface="Söhne"/>
              </a:rPr>
              <a:t> </a:t>
            </a:r>
            <a:r>
              <a:rPr lang="en-GB" sz="2000" b="0" i="0" err="1">
                <a:solidFill>
                  <a:srgbClr val="D1D5DB"/>
                </a:solidFill>
                <a:effectLst/>
                <a:latin typeface="Söhne"/>
              </a:rPr>
              <a:t>gyfer</a:t>
            </a:r>
            <a:r>
              <a:rPr lang="en-GB" sz="2000" b="0" i="0">
                <a:solidFill>
                  <a:srgbClr val="D1D5DB"/>
                </a:solidFill>
                <a:effectLst/>
                <a:latin typeface="Söhne"/>
              </a:rPr>
              <a:t> </a:t>
            </a:r>
            <a:r>
              <a:rPr lang="en-GB" sz="2000" b="0" i="0" err="1">
                <a:solidFill>
                  <a:srgbClr val="D1D5DB"/>
                </a:solidFill>
                <a:effectLst/>
                <a:latin typeface="Söhne"/>
              </a:rPr>
              <a:t>eich</a:t>
            </a:r>
            <a:r>
              <a:rPr lang="en-GB" sz="2000" b="0" i="0">
                <a:solidFill>
                  <a:srgbClr val="D1D5DB"/>
                </a:solidFill>
                <a:effectLst/>
                <a:latin typeface="Söhne"/>
              </a:rPr>
              <a:t> </a:t>
            </a:r>
            <a:r>
              <a:rPr lang="en-GB" sz="2000" b="0" i="0" err="1">
                <a:solidFill>
                  <a:srgbClr val="D1D5DB"/>
                </a:solidFill>
                <a:effectLst/>
                <a:latin typeface="Söhne"/>
              </a:rPr>
              <a:t>sesiynau</a:t>
            </a:r>
            <a:r>
              <a:rPr lang="en-GB" sz="2000" b="0" i="0">
                <a:solidFill>
                  <a:srgbClr val="D1D5DB"/>
                </a:solidFill>
                <a:effectLst/>
                <a:latin typeface="Söhne"/>
              </a:rPr>
              <a:t> </a:t>
            </a:r>
            <a:r>
              <a:rPr lang="en-GB" sz="2000" b="0" i="0" err="1">
                <a:solidFill>
                  <a:srgbClr val="D1D5DB"/>
                </a:solidFill>
                <a:effectLst/>
                <a:latin typeface="Söhne"/>
              </a:rPr>
              <a:t>penodol</a:t>
            </a:r>
            <a:r>
              <a:rPr lang="en-GB" sz="2000" b="0" i="0">
                <a:solidFill>
                  <a:srgbClr val="D1D5DB"/>
                </a:solidFill>
                <a:effectLst/>
                <a:latin typeface="Söhne"/>
              </a:rPr>
              <a:t> </a:t>
            </a:r>
            <a:r>
              <a:rPr lang="en-GB" sz="2000" b="0" i="0" err="1">
                <a:solidFill>
                  <a:srgbClr val="D1D5DB"/>
                </a:solidFill>
                <a:effectLst/>
                <a:latin typeface="Söhne"/>
              </a:rPr>
              <a:t>i'ch</a:t>
            </a:r>
            <a:r>
              <a:rPr lang="en-GB" sz="2000" b="0" i="0">
                <a:solidFill>
                  <a:srgbClr val="D1D5DB"/>
                </a:solidFill>
                <a:effectLst/>
                <a:latin typeface="Söhne"/>
              </a:rPr>
              <a:t> </a:t>
            </a:r>
            <a:r>
              <a:rPr lang="en-GB" sz="2000" b="0" i="0" err="1">
                <a:solidFill>
                  <a:srgbClr val="D1D5DB"/>
                </a:solidFill>
                <a:effectLst/>
                <a:latin typeface="Söhne"/>
              </a:rPr>
              <a:t>pwnc</a:t>
            </a:r>
            <a:r>
              <a:rPr lang="en-GB" sz="2000" b="0" i="0">
                <a:solidFill>
                  <a:srgbClr val="D1D5DB"/>
                </a:solidFill>
                <a:effectLst/>
                <a:latin typeface="Söhne"/>
              </a:rPr>
              <a:t>.</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r>
              <a:rPr lang="en-GB" sz="1400">
                <a:effectLst/>
                <a:latin typeface="Calibri" panose="020F0502020204030204" pitchFamily="34" charset="0"/>
                <a:ea typeface="DengXian" panose="02010600030101010101" pitchFamily="2" charset="-122"/>
                <a:cs typeface="Times New Roman" panose="02020603050405020304" pitchFamily="18" charset="0"/>
              </a:rPr>
              <a:t>**CORNELL NOTE TAKING OPPORTUNITY**</a:t>
            </a:r>
          </a:p>
          <a:p>
            <a:pPr>
              <a:lnSpc>
                <a:spcPct val="107000"/>
              </a:lnSpc>
              <a:spcAft>
                <a:spcPts val="800"/>
              </a:spcAft>
            </a:pP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r>
              <a:rPr lang="en-GB" sz="1400">
                <a:effectLst/>
                <a:latin typeface="Calibri" panose="020F0502020204030204" pitchFamily="34" charset="0"/>
                <a:ea typeface="DengXian" panose="02010600030101010101" pitchFamily="2" charset="-122"/>
                <a:cs typeface="Times New Roman" panose="02020603050405020304" pitchFamily="18" charset="0"/>
              </a:rPr>
              <a:t>This presentation is part of the ECAD6008 series of lectures.</a:t>
            </a:r>
          </a:p>
          <a:p>
            <a:pPr>
              <a:lnSpc>
                <a:spcPct val="107000"/>
              </a:lnSpc>
              <a:spcAft>
                <a:spcPts val="800"/>
              </a:spcAft>
            </a:pPr>
            <a:r>
              <a:rPr lang="en-GB" sz="1400">
                <a:effectLst/>
                <a:latin typeface="Calibri" panose="020F0502020204030204" pitchFamily="34" charset="0"/>
                <a:ea typeface="DengXian" panose="02010600030101010101" pitchFamily="2" charset="-122"/>
                <a:cs typeface="Times New Roman" panose="02020603050405020304" pitchFamily="18" charset="0"/>
              </a:rPr>
              <a:t>It aims to outline aspects of the cross-curricular frameworks for your subject-specific sessions.</a:t>
            </a:r>
          </a:p>
          <a:p>
            <a:pPr>
              <a:lnSpc>
                <a:spcPct val="107000"/>
              </a:lnSpc>
              <a:spcAft>
                <a:spcPts val="800"/>
              </a:spcAft>
            </a:pP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endParaRPr lang="en-GB" sz="14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B68C8073-CAD2-48BF-B8DB-FCAF7D6ED014}" type="slidenum">
              <a:rPr lang="en-US" smtClean="0"/>
              <a:t>1</a:t>
            </a:fld>
            <a:endParaRPr lang="en-US"/>
          </a:p>
        </p:txBody>
      </p:sp>
    </p:spTree>
    <p:extLst>
      <p:ext uri="{BB962C8B-B14F-4D97-AF65-F5344CB8AC3E}">
        <p14:creationId xmlns:p14="http://schemas.microsoft.com/office/powerpoint/2010/main" val="15037777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pPr>
              <a:lnSpc>
                <a:spcPct val="107000"/>
              </a:lnSpc>
              <a:spcAft>
                <a:spcPts val="800"/>
              </a:spcAft>
            </a:pPr>
            <a:r>
              <a:rPr lang="en-GB" b="0" i="0" err="1">
                <a:solidFill>
                  <a:srgbClr val="D1D5DB"/>
                </a:solidFill>
                <a:effectLst/>
                <a:latin typeface="Söhne"/>
              </a:rPr>
              <a:t>Amcanion</a:t>
            </a:r>
            <a:r>
              <a:rPr lang="en-GB" b="0" i="0">
                <a:solidFill>
                  <a:srgbClr val="D1D5DB"/>
                </a:solidFill>
                <a:effectLst/>
                <a:latin typeface="Söhne"/>
              </a:rPr>
              <a:t> </a:t>
            </a:r>
            <a:r>
              <a:rPr lang="en-GB" b="0" i="0" err="1">
                <a:solidFill>
                  <a:srgbClr val="D1D5DB"/>
                </a:solidFill>
                <a:effectLst/>
                <a:latin typeface="Söhne"/>
              </a:rPr>
              <a:t>Dysgu</a:t>
            </a:r>
            <a:r>
              <a:rPr lang="en-GB" b="0" i="0">
                <a:solidFill>
                  <a:srgbClr val="D1D5DB"/>
                </a:solidFill>
                <a:effectLst/>
                <a:latin typeface="Söhne"/>
              </a:rPr>
              <a:t>: Gall </a:t>
            </a:r>
            <a:r>
              <a:rPr lang="en-GB" b="0" i="0" err="1">
                <a:solidFill>
                  <a:srgbClr val="D1D5DB"/>
                </a:solidFill>
                <a:effectLst/>
                <a:latin typeface="Söhne"/>
              </a:rPr>
              <a:t>myfyrwyr</a:t>
            </a:r>
            <a:r>
              <a:rPr lang="en-GB" b="0" i="0">
                <a:solidFill>
                  <a:srgbClr val="D1D5DB"/>
                </a:solidFill>
                <a:effectLst/>
                <a:latin typeface="Söhne"/>
              </a:rPr>
              <a:t> </a:t>
            </a:r>
            <a:r>
              <a:rPr lang="en-GB" b="0" i="0" err="1">
                <a:solidFill>
                  <a:srgbClr val="D1D5DB"/>
                </a:solidFill>
                <a:effectLst/>
                <a:latin typeface="Söhne"/>
              </a:rPr>
              <a:t>ddiffinio</a:t>
            </a:r>
            <a:r>
              <a:rPr lang="en-GB" b="0" i="0">
                <a:solidFill>
                  <a:srgbClr val="D1D5DB"/>
                </a:solidFill>
                <a:effectLst/>
                <a:latin typeface="Söhne"/>
              </a:rPr>
              <a:t> </a:t>
            </a:r>
            <a:r>
              <a:rPr lang="en-GB" b="0" i="0" err="1">
                <a:solidFill>
                  <a:srgbClr val="D1D5DB"/>
                </a:solidFill>
                <a:effectLst/>
                <a:latin typeface="Söhne"/>
              </a:rPr>
              <a:t>sgiliau</a:t>
            </a:r>
            <a:r>
              <a:rPr lang="en-GB" b="0" i="0">
                <a:solidFill>
                  <a:srgbClr val="D1D5DB"/>
                </a:solidFill>
                <a:effectLst/>
                <a:latin typeface="Söhne"/>
              </a:rPr>
              <a:t> </a:t>
            </a:r>
            <a:r>
              <a:rPr lang="en-GB" b="0" i="0" err="1">
                <a:solidFill>
                  <a:srgbClr val="D1D5DB"/>
                </a:solidFill>
                <a:effectLst/>
                <a:latin typeface="Söhne"/>
              </a:rPr>
              <a:t>traws-ddisgyblaethol</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gywir</a:t>
            </a:r>
            <a:r>
              <a:rPr lang="en-GB" b="0" i="0">
                <a:solidFill>
                  <a:srgbClr val="D1D5DB"/>
                </a:solidFill>
                <a:effectLst/>
                <a:latin typeface="Söhne"/>
              </a:rPr>
              <a:t>, </a:t>
            </a:r>
            <a:r>
              <a:rPr lang="en-GB" b="0" i="0" err="1">
                <a:solidFill>
                  <a:srgbClr val="D1D5DB"/>
                </a:solidFill>
                <a:effectLst/>
                <a:latin typeface="Söhne"/>
              </a:rPr>
              <a:t>gan</a:t>
            </a:r>
            <a:r>
              <a:rPr lang="en-GB" b="0" i="0">
                <a:solidFill>
                  <a:srgbClr val="D1D5DB"/>
                </a:solidFill>
                <a:effectLst/>
                <a:latin typeface="Söhne"/>
              </a:rPr>
              <a:t> </a:t>
            </a:r>
            <a:r>
              <a:rPr lang="en-GB" b="0" i="0" err="1">
                <a:solidFill>
                  <a:srgbClr val="D1D5DB"/>
                </a:solidFill>
                <a:effectLst/>
                <a:latin typeface="Söhne"/>
              </a:rPr>
              <a:t>gynnwys</a:t>
            </a:r>
            <a:r>
              <a:rPr lang="en-GB" b="0" i="0">
                <a:solidFill>
                  <a:srgbClr val="D1D5DB"/>
                </a:solidFill>
                <a:effectLst/>
                <a:latin typeface="Söhne"/>
              </a:rPr>
              <a:t> </a:t>
            </a:r>
            <a:r>
              <a:rPr lang="en-GB" b="0" i="0" err="1">
                <a:solidFill>
                  <a:srgbClr val="D1D5DB"/>
                </a:solidFill>
                <a:effectLst/>
                <a:latin typeface="Söhne"/>
              </a:rPr>
              <a:t>Llythrennedd</a:t>
            </a:r>
            <a:r>
              <a:rPr lang="en-GB" b="0" i="0">
                <a:solidFill>
                  <a:srgbClr val="D1D5DB"/>
                </a:solidFill>
                <a:effectLst/>
                <a:latin typeface="Söhne"/>
              </a:rPr>
              <a:t>, </a:t>
            </a:r>
            <a:r>
              <a:rPr lang="en-GB" b="0" i="0" err="1">
                <a:solidFill>
                  <a:srgbClr val="D1D5DB"/>
                </a:solidFill>
                <a:effectLst/>
                <a:latin typeface="Söhne"/>
              </a:rPr>
              <a:t>Rhifedd</a:t>
            </a:r>
            <a:r>
              <a:rPr lang="en-GB" b="0" i="0">
                <a:solidFill>
                  <a:srgbClr val="D1D5DB"/>
                </a:solidFill>
                <a:effectLst/>
                <a:latin typeface="Söhne"/>
              </a:rPr>
              <a:t>, a </a:t>
            </a:r>
            <a:r>
              <a:rPr lang="en-GB" b="0" i="0" err="1">
                <a:solidFill>
                  <a:srgbClr val="D1D5DB"/>
                </a:solidFill>
                <a:effectLst/>
                <a:latin typeface="Söhne"/>
              </a:rPr>
              <a:t>Chymhwysedd</a:t>
            </a:r>
            <a:r>
              <a:rPr lang="en-GB" b="0" i="0">
                <a:solidFill>
                  <a:srgbClr val="D1D5DB"/>
                </a:solidFill>
                <a:effectLst/>
                <a:latin typeface="Söhne"/>
              </a:rPr>
              <a:t> </a:t>
            </a:r>
            <a:r>
              <a:rPr lang="en-GB" b="0" i="0" err="1">
                <a:solidFill>
                  <a:srgbClr val="D1D5DB"/>
                </a:solidFill>
                <a:effectLst/>
                <a:latin typeface="Söhne"/>
              </a:rPr>
              <a:t>Digidol</a:t>
            </a:r>
            <a:r>
              <a:rPr lang="en-GB" b="0" i="0">
                <a:solidFill>
                  <a:srgbClr val="D1D5DB"/>
                </a:solidFill>
                <a:effectLst/>
                <a:latin typeface="Söhne"/>
              </a:rPr>
              <a:t>. Gall </a:t>
            </a:r>
            <a:r>
              <a:rPr lang="en-GB" b="0" i="0" err="1">
                <a:solidFill>
                  <a:srgbClr val="D1D5DB"/>
                </a:solidFill>
                <a:effectLst/>
                <a:latin typeface="Söhne"/>
              </a:rPr>
              <a:t>myfyrwyr</a:t>
            </a:r>
            <a:r>
              <a:rPr lang="en-GB" b="0" i="0">
                <a:solidFill>
                  <a:srgbClr val="D1D5DB"/>
                </a:solidFill>
                <a:effectLst/>
                <a:latin typeface="Söhne"/>
              </a:rPr>
              <a:t> nodi </a:t>
            </a:r>
            <a:r>
              <a:rPr lang="en-GB" b="0" i="0" err="1">
                <a:solidFill>
                  <a:srgbClr val="D1D5DB"/>
                </a:solidFill>
                <a:effectLst/>
                <a:latin typeface="Söhne"/>
              </a:rPr>
              <a:t>enghreifftiau</a:t>
            </a:r>
            <a:r>
              <a:rPr lang="en-GB" b="0" i="0">
                <a:solidFill>
                  <a:srgbClr val="D1D5DB"/>
                </a:solidFill>
                <a:effectLst/>
                <a:latin typeface="Söhne"/>
              </a:rPr>
              <a:t> o </a:t>
            </a:r>
            <a:r>
              <a:rPr lang="en-GB" b="0" i="0" err="1">
                <a:solidFill>
                  <a:srgbClr val="D1D5DB"/>
                </a:solidFill>
                <a:effectLst/>
                <a:latin typeface="Söhne"/>
              </a:rPr>
              <a:t>ddatblygiad</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y tri </a:t>
            </a:r>
            <a:r>
              <a:rPr lang="en-GB" b="0" i="0" err="1">
                <a:solidFill>
                  <a:srgbClr val="D1D5DB"/>
                </a:solidFill>
                <a:effectLst/>
                <a:latin typeface="Söhne"/>
              </a:rPr>
              <a:t>sgil</a:t>
            </a:r>
            <a:r>
              <a:rPr lang="en-GB" b="0" i="0">
                <a:solidFill>
                  <a:srgbClr val="D1D5DB"/>
                </a:solidFill>
                <a:effectLst/>
                <a:latin typeface="Söhne"/>
              </a:rPr>
              <a:t> </a:t>
            </a:r>
            <a:r>
              <a:rPr lang="en-GB" b="0" i="0" err="1">
                <a:solidFill>
                  <a:srgbClr val="D1D5DB"/>
                </a:solidFill>
                <a:effectLst/>
                <a:latin typeface="Söhne"/>
              </a:rPr>
              <a:t>traws-ddisgyblaethol</a:t>
            </a:r>
            <a:r>
              <a:rPr lang="en-GB" b="0" i="0">
                <a:solidFill>
                  <a:srgbClr val="D1D5DB"/>
                </a:solidFill>
                <a:effectLst/>
                <a:latin typeface="Söhne"/>
              </a:rPr>
              <a:t> (</a:t>
            </a:r>
            <a:r>
              <a:rPr lang="en-GB" b="0" i="0" err="1">
                <a:solidFill>
                  <a:srgbClr val="D1D5DB"/>
                </a:solidFill>
                <a:effectLst/>
                <a:latin typeface="Söhne"/>
              </a:rPr>
              <a:t>Llythrennedd</a:t>
            </a:r>
            <a:r>
              <a:rPr lang="en-GB" b="0" i="0">
                <a:solidFill>
                  <a:srgbClr val="D1D5DB"/>
                </a:solidFill>
                <a:effectLst/>
                <a:latin typeface="Söhne"/>
              </a:rPr>
              <a:t>, </a:t>
            </a:r>
            <a:r>
              <a:rPr lang="en-GB" b="0" i="0" err="1">
                <a:solidFill>
                  <a:srgbClr val="D1D5DB"/>
                </a:solidFill>
                <a:effectLst/>
                <a:latin typeface="Söhne"/>
              </a:rPr>
              <a:t>Rhifedd</a:t>
            </a:r>
            <a:r>
              <a:rPr lang="en-GB" b="0" i="0">
                <a:solidFill>
                  <a:srgbClr val="D1D5DB"/>
                </a:solidFill>
                <a:effectLst/>
                <a:latin typeface="Söhne"/>
              </a:rPr>
              <a:t>, a </a:t>
            </a:r>
            <a:r>
              <a:rPr lang="en-GB" b="0" i="0" err="1">
                <a:solidFill>
                  <a:srgbClr val="D1D5DB"/>
                </a:solidFill>
                <a:effectLst/>
                <a:latin typeface="Söhne"/>
              </a:rPr>
              <a:t>Chymhwysedd</a:t>
            </a:r>
            <a:r>
              <a:rPr lang="en-GB" b="0" i="0">
                <a:solidFill>
                  <a:srgbClr val="D1D5DB"/>
                </a:solidFill>
                <a:effectLst/>
                <a:latin typeface="Söhne"/>
              </a:rPr>
              <a:t> </a:t>
            </a:r>
            <a:r>
              <a:rPr lang="en-GB" b="0" i="0" err="1">
                <a:solidFill>
                  <a:srgbClr val="D1D5DB"/>
                </a:solidFill>
                <a:effectLst/>
                <a:latin typeface="Söhne"/>
              </a:rPr>
              <a:t>Digidol</a:t>
            </a:r>
            <a:r>
              <a:rPr lang="en-GB" b="0" i="0">
                <a:solidFill>
                  <a:srgbClr val="D1D5DB"/>
                </a:solidFill>
                <a:effectLst/>
                <a:latin typeface="Söhne"/>
              </a:rPr>
              <a:t>). Gall </a:t>
            </a:r>
            <a:r>
              <a:rPr lang="en-GB" b="0" i="0" err="1">
                <a:solidFill>
                  <a:srgbClr val="D1D5DB"/>
                </a:solidFill>
                <a:effectLst/>
                <a:latin typeface="Söhne"/>
              </a:rPr>
              <a:t>myfyrwyr</a:t>
            </a:r>
            <a:r>
              <a:rPr lang="en-GB" b="0" i="0">
                <a:solidFill>
                  <a:srgbClr val="D1D5DB"/>
                </a:solidFill>
                <a:effectLst/>
                <a:latin typeface="Söhne"/>
              </a:rPr>
              <a:t> </a:t>
            </a:r>
            <a:r>
              <a:rPr lang="en-GB" b="0" i="0" err="1">
                <a:solidFill>
                  <a:srgbClr val="D1D5DB"/>
                </a:solidFill>
                <a:effectLst/>
                <a:latin typeface="Söhne"/>
              </a:rPr>
              <a:t>egluro</a:t>
            </a:r>
            <a:r>
              <a:rPr lang="en-GB" b="0" i="0">
                <a:solidFill>
                  <a:srgbClr val="D1D5DB"/>
                </a:solidFill>
                <a:effectLst/>
                <a:latin typeface="Söhne"/>
              </a:rPr>
              <a:t> pam </a:t>
            </a:r>
            <a:r>
              <a:rPr lang="en-GB" b="0" i="0" err="1">
                <a:solidFill>
                  <a:srgbClr val="D1D5DB"/>
                </a:solidFill>
                <a:effectLst/>
                <a:latin typeface="Söhne"/>
              </a:rPr>
              <a:t>mae</a:t>
            </a:r>
            <a:r>
              <a:rPr lang="en-GB" b="0" i="0">
                <a:solidFill>
                  <a:srgbClr val="D1D5DB"/>
                </a:solidFill>
                <a:effectLst/>
                <a:latin typeface="Söhne"/>
              </a:rPr>
              <a:t> </a:t>
            </a:r>
            <a:r>
              <a:rPr lang="en-GB" b="0" i="0" err="1">
                <a:solidFill>
                  <a:srgbClr val="D1D5DB"/>
                </a:solidFill>
                <a:effectLst/>
                <a:latin typeface="Söhne"/>
              </a:rPr>
              <a:t>sgiliau</a:t>
            </a:r>
            <a:r>
              <a:rPr lang="en-GB" b="0" i="0">
                <a:solidFill>
                  <a:srgbClr val="D1D5DB"/>
                </a:solidFill>
                <a:effectLst/>
                <a:latin typeface="Söhne"/>
              </a:rPr>
              <a:t> </a:t>
            </a:r>
            <a:r>
              <a:rPr lang="en-GB" b="0" i="0" err="1">
                <a:solidFill>
                  <a:srgbClr val="D1D5DB"/>
                </a:solidFill>
                <a:effectLst/>
                <a:latin typeface="Söhne"/>
              </a:rPr>
              <a:t>traws-ddisgyblaethol</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bwysig</a:t>
            </a:r>
            <a:r>
              <a:rPr lang="en-GB" b="0" i="0">
                <a:solidFill>
                  <a:srgbClr val="D1D5DB"/>
                </a:solidFill>
                <a:effectLst/>
                <a:latin typeface="Söhne"/>
              </a:rPr>
              <a:t> </a:t>
            </a:r>
            <a:r>
              <a:rPr lang="en-GB" b="0" i="0" err="1">
                <a:solidFill>
                  <a:srgbClr val="D1D5DB"/>
                </a:solidFill>
                <a:effectLst/>
                <a:latin typeface="Söhne"/>
              </a:rPr>
              <a:t>wrth</a:t>
            </a:r>
            <a:r>
              <a:rPr lang="en-GB" b="0" i="0">
                <a:solidFill>
                  <a:srgbClr val="D1D5DB"/>
                </a:solidFill>
                <a:effectLst/>
                <a:latin typeface="Söhne"/>
              </a:rPr>
              <a:t> </a:t>
            </a:r>
            <a:r>
              <a:rPr lang="en-GB" b="0" i="0" err="1">
                <a:solidFill>
                  <a:srgbClr val="D1D5DB"/>
                </a:solidFill>
                <a:effectLst/>
                <a:latin typeface="Söhne"/>
              </a:rPr>
              <a:t>ddysgu</a:t>
            </a:r>
            <a:r>
              <a:rPr lang="en-GB" b="0" i="0">
                <a:solidFill>
                  <a:srgbClr val="D1D5DB"/>
                </a:solidFill>
                <a:effectLst/>
                <a:latin typeface="Söhne"/>
              </a:rPr>
              <a:t>.</a:t>
            </a:r>
            <a:endParaRPr lang="en-GB"/>
          </a:p>
          <a:p>
            <a:pPr>
              <a:lnSpc>
                <a:spcPct val="107000"/>
              </a:lnSpc>
              <a:spcAft>
                <a:spcPts val="800"/>
              </a:spcAft>
            </a:pPr>
            <a:endParaRPr lang="en-GB"/>
          </a:p>
          <a:p>
            <a:pPr>
              <a:lnSpc>
                <a:spcPct val="107000"/>
              </a:lnSpc>
              <a:spcAft>
                <a:spcPts val="800"/>
              </a:spcAft>
            </a:pPr>
            <a:r>
              <a:rPr lang="en-GB"/>
              <a:t>Learning intentions:</a:t>
            </a:r>
          </a:p>
          <a:p>
            <a:pPr>
              <a:lnSpc>
                <a:spcPct val="107000"/>
              </a:lnSpc>
              <a:spcAft>
                <a:spcPts val="800"/>
              </a:spcAft>
            </a:pPr>
            <a:r>
              <a:rPr lang="en-GB"/>
              <a:t>Students can accurately define cross-curricular skills, including Literacy, Numeracy, and Digital Competence.</a:t>
            </a:r>
          </a:p>
          <a:p>
            <a:pPr>
              <a:lnSpc>
                <a:spcPct val="107000"/>
              </a:lnSpc>
              <a:spcAft>
                <a:spcPts val="800"/>
              </a:spcAft>
            </a:pPr>
            <a:r>
              <a:rPr lang="en-GB"/>
              <a:t>Students can identify examples of progression in the three cross-curricular skills (Literacy, Numeracy, and Digital Competence).</a:t>
            </a:r>
          </a:p>
          <a:p>
            <a:pPr>
              <a:lnSpc>
                <a:spcPct val="107000"/>
              </a:lnSpc>
              <a:spcAft>
                <a:spcPts val="800"/>
              </a:spcAft>
            </a:pPr>
            <a:r>
              <a:rPr lang="en-GB"/>
              <a:t>Students can explain why cross-curricular skills are important for teaching.</a:t>
            </a:r>
          </a:p>
          <a:p>
            <a:pPr>
              <a:lnSpc>
                <a:spcPct val="107000"/>
              </a:lnSpc>
              <a:spcAft>
                <a:spcPts val="800"/>
              </a:spcAft>
            </a:pPr>
            <a:endParaRPr lang="en-GB"/>
          </a:p>
          <a:p>
            <a:pPr>
              <a:lnSpc>
                <a:spcPct val="107000"/>
              </a:lnSpc>
              <a:spcAft>
                <a:spcPts val="800"/>
              </a:spcAft>
            </a:pPr>
            <a:endParaRPr lang="en-GB"/>
          </a:p>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2</a:t>
            </a:fld>
            <a:endParaRPr lang="en-US"/>
          </a:p>
        </p:txBody>
      </p:sp>
    </p:spTree>
    <p:extLst>
      <p:ext uri="{BB962C8B-B14F-4D97-AF65-F5344CB8AC3E}">
        <p14:creationId xmlns:p14="http://schemas.microsoft.com/office/powerpoint/2010/main" val="8418456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49"/>
            <a:ext cx="5486400" cy="4450373"/>
          </a:xfrm>
        </p:spPr>
        <p:txBody>
          <a:bodyPr/>
          <a:lstStyle/>
          <a:p>
            <a:pPr>
              <a:lnSpc>
                <a:spcPct val="107000"/>
              </a:lnSpc>
              <a:spcAft>
                <a:spcPts val="800"/>
              </a:spcAft>
            </a:pPr>
            <a:r>
              <a:rPr lang="en-GB" sz="1100" err="1"/>
              <a:t>Nid</a:t>
            </a:r>
            <a:r>
              <a:rPr lang="en-GB" sz="1100"/>
              <a:t> </a:t>
            </a:r>
            <a:r>
              <a:rPr lang="en-GB" sz="1100" err="1"/>
              <a:t>cysyniad</a:t>
            </a:r>
            <a:r>
              <a:rPr lang="en-GB" sz="1100"/>
              <a:t> </a:t>
            </a:r>
            <a:r>
              <a:rPr lang="en-GB" sz="1100" err="1"/>
              <a:t>newydd</a:t>
            </a:r>
            <a:r>
              <a:rPr lang="en-GB" sz="1100"/>
              <a:t> </a:t>
            </a:r>
            <a:r>
              <a:rPr lang="en-GB" sz="1100" err="1"/>
              <a:t>yw</a:t>
            </a:r>
            <a:r>
              <a:rPr lang="en-GB" sz="1100"/>
              <a:t> </a:t>
            </a:r>
            <a:r>
              <a:rPr lang="en-GB" sz="1100" err="1"/>
              <a:t>datblygu</a:t>
            </a:r>
            <a:r>
              <a:rPr lang="en-GB" sz="1100"/>
              <a:t> </a:t>
            </a:r>
            <a:r>
              <a:rPr lang="en-GB" sz="1100" err="1"/>
              <a:t>sgiliau</a:t>
            </a:r>
            <a:r>
              <a:rPr lang="en-GB" sz="1100"/>
              <a:t> </a:t>
            </a:r>
            <a:r>
              <a:rPr lang="en-GB" sz="1100" err="1"/>
              <a:t>traws-ddisgyblaethol</a:t>
            </a:r>
            <a:r>
              <a:rPr lang="en-GB" sz="1100"/>
              <a:t>, </a:t>
            </a:r>
            <a:r>
              <a:rPr lang="en-GB" sz="1100" err="1"/>
              <a:t>ond</a:t>
            </a:r>
            <a:r>
              <a:rPr lang="en-GB" sz="1100"/>
              <a:t> </a:t>
            </a:r>
            <a:r>
              <a:rPr lang="en-GB" sz="1100" err="1"/>
              <a:t>mae</a:t>
            </a:r>
            <a:r>
              <a:rPr lang="en-GB" sz="1100"/>
              <a:t> </a:t>
            </a:r>
            <a:r>
              <a:rPr lang="en-GB" sz="1100" err="1"/>
              <a:t>manylion</a:t>
            </a:r>
            <a:r>
              <a:rPr lang="en-GB" sz="1100"/>
              <a:t> </a:t>
            </a:r>
            <a:r>
              <a:rPr lang="en-GB" sz="1100" err="1"/>
              <a:t>amdano</a:t>
            </a:r>
            <a:r>
              <a:rPr lang="en-GB" sz="1100"/>
              <a:t> ac </a:t>
            </a:r>
            <a:r>
              <a:rPr lang="en-GB" sz="1100" err="1"/>
              <a:t>sut</a:t>
            </a:r>
            <a:r>
              <a:rPr lang="en-GB" sz="1100"/>
              <a:t> </a:t>
            </a:r>
            <a:r>
              <a:rPr lang="en-GB" sz="1100" err="1"/>
              <a:t>mae'n</a:t>
            </a:r>
            <a:r>
              <a:rPr lang="en-GB" sz="1100"/>
              <a:t> </a:t>
            </a:r>
            <a:r>
              <a:rPr lang="en-GB" sz="1100" err="1"/>
              <a:t>cael</a:t>
            </a:r>
            <a:r>
              <a:rPr lang="en-GB" sz="1100"/>
              <a:t> </a:t>
            </a:r>
            <a:r>
              <a:rPr lang="en-GB" sz="1100" err="1"/>
              <a:t>ei</a:t>
            </a:r>
            <a:r>
              <a:rPr lang="en-GB" sz="1100"/>
              <a:t> </a:t>
            </a:r>
            <a:r>
              <a:rPr lang="en-GB" sz="1100" err="1"/>
              <a:t>ymgorffori</a:t>
            </a:r>
            <a:r>
              <a:rPr lang="en-GB" sz="1100"/>
              <a:t> </a:t>
            </a:r>
            <a:r>
              <a:rPr lang="en-GB" sz="1100" err="1"/>
              <a:t>yn</a:t>
            </a:r>
            <a:r>
              <a:rPr lang="en-GB" sz="1100"/>
              <a:t> </a:t>
            </a:r>
            <a:r>
              <a:rPr lang="en-GB" sz="1100" err="1"/>
              <a:t>ein</a:t>
            </a:r>
            <a:r>
              <a:rPr lang="en-GB" sz="1100"/>
              <a:t> </a:t>
            </a:r>
            <a:r>
              <a:rPr lang="en-GB" sz="1100" err="1"/>
              <a:t>pynciau</a:t>
            </a:r>
            <a:r>
              <a:rPr lang="en-GB" sz="1100"/>
              <a:t> </a:t>
            </a:r>
            <a:r>
              <a:rPr lang="en-GB" sz="1100" err="1"/>
              <a:t>wedi</a:t>
            </a:r>
            <a:r>
              <a:rPr lang="en-GB" sz="1100"/>
              <a:t> </a:t>
            </a:r>
            <a:r>
              <a:rPr lang="en-GB" sz="1100" err="1"/>
              <a:t>newid</a:t>
            </a:r>
            <a:r>
              <a:rPr lang="en-GB" sz="1100"/>
              <a:t>.</a:t>
            </a:r>
          </a:p>
          <a:p>
            <a:pPr>
              <a:lnSpc>
                <a:spcPct val="107000"/>
              </a:lnSpc>
              <a:spcAft>
                <a:spcPts val="800"/>
              </a:spcAft>
            </a:pPr>
            <a:r>
              <a:rPr lang="en-GB" sz="1100"/>
              <a:t>Mae </a:t>
            </a:r>
            <a:r>
              <a:rPr lang="en-GB" sz="1100" err="1"/>
              <a:t>cefnogi</a:t>
            </a:r>
            <a:r>
              <a:rPr lang="en-GB" sz="1100"/>
              <a:t> </a:t>
            </a:r>
            <a:r>
              <a:rPr lang="en-GB" sz="1100" err="1"/>
              <a:t>datblygiad</a:t>
            </a:r>
            <a:r>
              <a:rPr lang="en-GB" sz="1100"/>
              <a:t> </a:t>
            </a:r>
            <a:r>
              <a:rPr lang="en-GB" sz="1100" err="1"/>
              <a:t>yn</a:t>
            </a:r>
            <a:r>
              <a:rPr lang="en-GB" sz="1100"/>
              <a:t> y </a:t>
            </a:r>
            <a:r>
              <a:rPr lang="en-GB" sz="1100" err="1"/>
              <a:t>sgiliau</a:t>
            </a:r>
            <a:r>
              <a:rPr lang="en-GB" sz="1100"/>
              <a:t> </a:t>
            </a:r>
            <a:r>
              <a:rPr lang="en-GB" sz="1100" err="1"/>
              <a:t>hyn</a:t>
            </a:r>
            <a:r>
              <a:rPr lang="en-GB" sz="1100"/>
              <a:t> </a:t>
            </a:r>
            <a:r>
              <a:rPr lang="en-GB" sz="1100" err="1"/>
              <a:t>yn</a:t>
            </a:r>
            <a:r>
              <a:rPr lang="en-GB" sz="1100"/>
              <a:t> </a:t>
            </a:r>
            <a:r>
              <a:rPr lang="en-GB" sz="1100" err="1"/>
              <a:t>orfodol</a:t>
            </a:r>
            <a:r>
              <a:rPr lang="en-GB" sz="1100"/>
              <a:t>!</a:t>
            </a:r>
          </a:p>
          <a:p>
            <a:pPr>
              <a:lnSpc>
                <a:spcPct val="107000"/>
              </a:lnSpc>
              <a:spcAft>
                <a:spcPts val="800"/>
              </a:spcAft>
            </a:pPr>
            <a:r>
              <a:rPr lang="en-GB" sz="1100" err="1"/>
              <a:t>Rydym</a:t>
            </a:r>
            <a:r>
              <a:rPr lang="en-GB" sz="1100"/>
              <a:t> </a:t>
            </a:r>
            <a:r>
              <a:rPr lang="en-GB" sz="1100" err="1"/>
              <a:t>yn</a:t>
            </a:r>
            <a:r>
              <a:rPr lang="en-GB" sz="1100"/>
              <a:t> </a:t>
            </a:r>
            <a:r>
              <a:rPr lang="en-GB" sz="1100" err="1"/>
              <a:t>pwysleisio</a:t>
            </a:r>
            <a:r>
              <a:rPr lang="en-GB" sz="1100"/>
              <a:t> </a:t>
            </a:r>
            <a:r>
              <a:rPr lang="en-GB" sz="1100" err="1"/>
              <a:t>mai</a:t>
            </a:r>
            <a:r>
              <a:rPr lang="en-GB" sz="1100"/>
              <a:t> </a:t>
            </a:r>
            <a:r>
              <a:rPr lang="en-GB" sz="1100" err="1"/>
              <a:t>cyfrifoldeb</a:t>
            </a:r>
            <a:r>
              <a:rPr lang="en-GB" sz="1100"/>
              <a:t> </a:t>
            </a:r>
            <a:r>
              <a:rPr lang="en-GB" sz="1100" err="1"/>
              <a:t>pawb</a:t>
            </a:r>
            <a:r>
              <a:rPr lang="en-GB" sz="1100"/>
              <a:t> </a:t>
            </a:r>
            <a:r>
              <a:rPr lang="en-GB" sz="1100" err="1"/>
              <a:t>yw</a:t>
            </a:r>
            <a:r>
              <a:rPr lang="en-GB" sz="1100"/>
              <a:t> </a:t>
            </a:r>
            <a:r>
              <a:rPr lang="en-GB" sz="1100" err="1"/>
              <a:t>datblygu</a:t>
            </a:r>
            <a:r>
              <a:rPr lang="en-GB" sz="1100"/>
              <a:t> </a:t>
            </a:r>
            <a:r>
              <a:rPr lang="en-GB" sz="1100" err="1"/>
              <a:t>sgiliau</a:t>
            </a:r>
            <a:r>
              <a:rPr lang="en-GB" sz="1100"/>
              <a:t> </a:t>
            </a:r>
            <a:r>
              <a:rPr lang="en-GB" sz="1100" err="1"/>
              <a:t>traws-ddisgyblaethol</a:t>
            </a:r>
            <a:r>
              <a:rPr lang="en-GB" sz="1100"/>
              <a:t> </a:t>
            </a:r>
            <a:r>
              <a:rPr lang="en-GB" sz="1100" err="1"/>
              <a:t>eu</a:t>
            </a:r>
            <a:r>
              <a:rPr lang="en-GB" sz="1100"/>
              <a:t> </a:t>
            </a:r>
            <a:r>
              <a:rPr lang="en-GB" sz="1100" err="1"/>
              <a:t>disgyblion</a:t>
            </a:r>
            <a:r>
              <a:rPr lang="en-GB" sz="1100"/>
              <a:t>.</a:t>
            </a:r>
          </a:p>
          <a:p>
            <a:pPr>
              <a:lnSpc>
                <a:spcPct val="107000"/>
              </a:lnSpc>
              <a:spcAft>
                <a:spcPts val="800"/>
              </a:spcAft>
            </a:pPr>
            <a:r>
              <a:rPr lang="en-GB" sz="1100"/>
              <a:t>NID am </a:t>
            </a:r>
            <a:r>
              <a:rPr lang="en-GB" sz="1100" err="1"/>
              <a:t>eu</a:t>
            </a:r>
            <a:r>
              <a:rPr lang="en-GB" sz="1100"/>
              <a:t> </a:t>
            </a:r>
            <a:r>
              <a:rPr lang="en-GB" sz="1100" err="1"/>
              <a:t>gorfodi</a:t>
            </a:r>
            <a:r>
              <a:rPr lang="en-GB" sz="1100"/>
              <a:t> i </a:t>
            </a:r>
            <a:r>
              <a:rPr lang="en-GB" sz="1100" err="1"/>
              <a:t>mewn</a:t>
            </a:r>
            <a:r>
              <a:rPr lang="en-GB" sz="1100"/>
              <a:t> </a:t>
            </a:r>
            <a:r>
              <a:rPr lang="en-GB" sz="1100" err="1"/>
              <a:t>i'ch</a:t>
            </a:r>
            <a:r>
              <a:rPr lang="en-GB" sz="1100"/>
              <a:t> </a:t>
            </a:r>
            <a:r>
              <a:rPr lang="en-GB" sz="1100" err="1"/>
              <a:t>pwnc</a:t>
            </a:r>
            <a:r>
              <a:rPr lang="en-GB" sz="1100"/>
              <a:t> </a:t>
            </a:r>
            <a:r>
              <a:rPr lang="en-GB" sz="1100" err="1"/>
              <a:t>yw</a:t>
            </a:r>
            <a:r>
              <a:rPr lang="en-GB" sz="1100"/>
              <a:t> </a:t>
            </a:r>
            <a:r>
              <a:rPr lang="en-GB" sz="1100" err="1"/>
              <a:t>hyn</a:t>
            </a:r>
            <a:r>
              <a:rPr lang="en-GB" sz="1100"/>
              <a:t> - </a:t>
            </a:r>
            <a:r>
              <a:rPr lang="en-GB" sz="1100" err="1"/>
              <a:t>ond</a:t>
            </a:r>
            <a:r>
              <a:rPr lang="en-GB" sz="1100"/>
              <a:t> </a:t>
            </a:r>
            <a:r>
              <a:rPr lang="en-GB" sz="1100" err="1"/>
              <a:t>mae</a:t>
            </a:r>
            <a:r>
              <a:rPr lang="en-GB" sz="1100"/>
              <a:t> </a:t>
            </a:r>
            <a:r>
              <a:rPr lang="en-GB" sz="1100" err="1"/>
              <a:t>angen</a:t>
            </a:r>
            <a:r>
              <a:rPr lang="en-GB" sz="1100"/>
              <a:t> </a:t>
            </a:r>
            <a:r>
              <a:rPr lang="en-GB" sz="1100" err="1"/>
              <a:t>cynllunio</a:t>
            </a:r>
            <a:r>
              <a:rPr lang="en-GB" sz="1100"/>
              <a:t> </a:t>
            </a:r>
            <a:r>
              <a:rPr lang="en-GB" sz="1100" err="1"/>
              <a:t>cyfleoedd</a:t>
            </a:r>
            <a:r>
              <a:rPr lang="en-GB" sz="1100"/>
              <a:t> </a:t>
            </a:r>
            <a:r>
              <a:rPr lang="en-GB" sz="1100" err="1"/>
              <a:t>ystyrlon</a:t>
            </a:r>
            <a:r>
              <a:rPr lang="en-GB" sz="1100"/>
              <a:t> </a:t>
            </a:r>
            <a:r>
              <a:rPr lang="en-GB" sz="1100" err="1"/>
              <a:t>ar</a:t>
            </a:r>
            <a:r>
              <a:rPr lang="en-GB" sz="1100"/>
              <a:t> </a:t>
            </a:r>
            <a:r>
              <a:rPr lang="en-GB" sz="1100" err="1"/>
              <a:t>gyfer</a:t>
            </a:r>
            <a:r>
              <a:rPr lang="en-GB" sz="1100"/>
              <a:t> </a:t>
            </a:r>
            <a:r>
              <a:rPr lang="en-GB" sz="1100" err="1"/>
              <a:t>hyn</a:t>
            </a:r>
            <a:r>
              <a:rPr lang="en-GB" sz="1100"/>
              <a:t>.</a:t>
            </a:r>
          </a:p>
          <a:p>
            <a:pPr>
              <a:lnSpc>
                <a:spcPct val="107000"/>
              </a:lnSpc>
              <a:spcAft>
                <a:spcPts val="800"/>
              </a:spcAft>
            </a:pPr>
            <a:endParaRPr lang="en-GB" sz="1100"/>
          </a:p>
          <a:p>
            <a:pPr>
              <a:lnSpc>
                <a:spcPct val="107000"/>
              </a:lnSpc>
              <a:spcAft>
                <a:spcPts val="800"/>
              </a:spcAft>
            </a:pPr>
            <a:r>
              <a:rPr lang="en-GB" sz="1100"/>
              <a:t>Developing cross-curricular skills is not a new concept, but the details of it and how it is embedded in our subjects have changed. </a:t>
            </a:r>
          </a:p>
          <a:p>
            <a:pPr>
              <a:lnSpc>
                <a:spcPct val="107000"/>
              </a:lnSpc>
              <a:spcAft>
                <a:spcPts val="800"/>
              </a:spcAft>
            </a:pPr>
            <a:r>
              <a:rPr lang="en-GB" sz="1100"/>
              <a:t>Supporting progression in these skills is mandatory!</a:t>
            </a:r>
          </a:p>
          <a:p>
            <a:pPr>
              <a:lnSpc>
                <a:spcPct val="107000"/>
              </a:lnSpc>
              <a:spcAft>
                <a:spcPts val="800"/>
              </a:spcAft>
            </a:pPr>
            <a:r>
              <a:rPr lang="en-GB" sz="1100"/>
              <a:t>We emphasise that it is everyone’s responsibility for developing their pupils’ cross-curricular skills.</a:t>
            </a:r>
          </a:p>
          <a:p>
            <a:pPr>
              <a:lnSpc>
                <a:spcPct val="107000"/>
              </a:lnSpc>
              <a:spcAft>
                <a:spcPts val="800"/>
              </a:spcAft>
            </a:pPr>
            <a:r>
              <a:rPr lang="en-GB" sz="1100"/>
              <a:t>It is NOT about forcing it into your subject – but there needs to be meaningful opportunities planned in.</a:t>
            </a:r>
          </a:p>
          <a:p>
            <a:pPr>
              <a:lnSpc>
                <a:spcPct val="107000"/>
              </a:lnSpc>
              <a:spcAft>
                <a:spcPts val="800"/>
              </a:spcAft>
            </a:pPr>
            <a:endParaRPr lang="en-GB" sz="1100"/>
          </a:p>
          <a:p>
            <a:r>
              <a:rPr lang="en-GB" sz="1100"/>
              <a:t>P42, 43</a:t>
            </a:r>
          </a:p>
          <a:p>
            <a:r>
              <a:rPr lang="en-GB" sz="1100">
                <a:hlinkClick r:id="rId3"/>
              </a:rPr>
              <a:t>https://gov.wales/sites/default/files/publications/2018-03/successful-futures.pdf</a:t>
            </a:r>
            <a:r>
              <a:rPr lang="en-GB" sz="1100"/>
              <a:t> successful futures</a:t>
            </a:r>
          </a:p>
          <a:p>
            <a:r>
              <a:rPr lang="en-GB" sz="1100"/>
              <a:t>And </a:t>
            </a:r>
          </a:p>
          <a:p>
            <a:r>
              <a:rPr lang="en-GB" sz="1100">
                <a:hlinkClick r:id="rId4"/>
              </a:rPr>
              <a:t>Cross-curricular skills frameworks - Hwb (</a:t>
            </a:r>
            <a:r>
              <a:rPr lang="en-GB" sz="1100" err="1">
                <a:hlinkClick r:id="rId4"/>
              </a:rPr>
              <a:t>gov.wales</a:t>
            </a:r>
            <a:r>
              <a:rPr lang="en-GB" sz="1100">
                <a:hlinkClick r:id="rId4"/>
              </a:rPr>
              <a:t>)</a:t>
            </a:r>
            <a:endParaRPr lang="en-GB" sz="1100"/>
          </a:p>
          <a:p>
            <a:r>
              <a:rPr lang="en-GB" sz="1100"/>
              <a:t>Further reading P39-41</a:t>
            </a:r>
          </a:p>
          <a:p>
            <a:r>
              <a:rPr lang="en-GB" sz="1100">
                <a:hlinkClick r:id="rId5"/>
              </a:rPr>
              <a:t>https://hwb.gov.wales/support-centre/hwb-services/getting-started/</a:t>
            </a:r>
            <a:endParaRPr lang="en-GB" sz="1100"/>
          </a:p>
          <a:p>
            <a:r>
              <a:rPr lang="en-GB" sz="1100"/>
              <a:t>https://uwtsdlogin.hwb.gov.wales/Challenge/Login?redirectUrl=https%3A%2F%2Fhwb.gov.wales%2F </a:t>
            </a:r>
          </a:p>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3</a:t>
            </a:fld>
            <a:endParaRPr lang="en-US"/>
          </a:p>
        </p:txBody>
      </p:sp>
    </p:spTree>
    <p:extLst>
      <p:ext uri="{BB962C8B-B14F-4D97-AF65-F5344CB8AC3E}">
        <p14:creationId xmlns:p14="http://schemas.microsoft.com/office/powerpoint/2010/main" val="2650508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49"/>
            <a:ext cx="5486400" cy="4450373"/>
          </a:xfrm>
        </p:spPr>
        <p:txBody>
          <a:bodyPr/>
          <a:lstStyle/>
          <a:p>
            <a:pPr>
              <a:lnSpc>
                <a:spcPct val="107000"/>
              </a:lnSpc>
              <a:spcAft>
                <a:spcPts val="800"/>
              </a:spcAft>
            </a:pPr>
            <a:r>
              <a:rPr lang="en-GB" sz="1600" b="0" i="0" err="1">
                <a:solidFill>
                  <a:srgbClr val="D1D5DB"/>
                </a:solidFill>
                <a:effectLst/>
                <a:latin typeface="Söhne"/>
              </a:rPr>
              <a:t>Cymrwch</a:t>
            </a:r>
            <a:r>
              <a:rPr lang="en-GB" sz="1600" b="0" i="0">
                <a:solidFill>
                  <a:srgbClr val="D1D5DB"/>
                </a:solidFill>
                <a:effectLst/>
                <a:latin typeface="Söhne"/>
              </a:rPr>
              <a:t> </a:t>
            </a:r>
            <a:r>
              <a:rPr lang="en-GB" sz="1600" b="0" i="0" err="1">
                <a:solidFill>
                  <a:srgbClr val="D1D5DB"/>
                </a:solidFill>
                <a:effectLst/>
                <a:latin typeface="Söhne"/>
              </a:rPr>
              <a:t>funud</a:t>
            </a:r>
            <a:r>
              <a:rPr lang="en-GB" sz="1600" b="0" i="0">
                <a:solidFill>
                  <a:srgbClr val="D1D5DB"/>
                </a:solidFill>
                <a:effectLst/>
                <a:latin typeface="Söhne"/>
              </a:rPr>
              <a:t> i </a:t>
            </a:r>
            <a:r>
              <a:rPr lang="en-GB" sz="1600" b="0" i="0" err="1">
                <a:solidFill>
                  <a:srgbClr val="D1D5DB"/>
                </a:solidFill>
                <a:effectLst/>
                <a:latin typeface="Söhne"/>
              </a:rPr>
              <a:t>fyfyrio</a:t>
            </a:r>
            <a:r>
              <a:rPr lang="en-GB" sz="1600" b="0" i="0">
                <a:solidFill>
                  <a:srgbClr val="D1D5DB"/>
                </a:solidFill>
                <a:effectLst/>
                <a:latin typeface="Söhne"/>
              </a:rPr>
              <a:t> </a:t>
            </a:r>
            <a:r>
              <a:rPr lang="en-GB" sz="1600" b="0" i="0" err="1">
                <a:solidFill>
                  <a:srgbClr val="D1D5DB"/>
                </a:solidFill>
                <a:effectLst/>
                <a:latin typeface="Söhne"/>
              </a:rPr>
              <a:t>ar</a:t>
            </a:r>
            <a:r>
              <a:rPr lang="en-GB" sz="1600" b="0" i="0">
                <a:solidFill>
                  <a:srgbClr val="D1D5DB"/>
                </a:solidFill>
                <a:effectLst/>
                <a:latin typeface="Söhne"/>
              </a:rPr>
              <a:t> y </a:t>
            </a:r>
            <a:r>
              <a:rPr lang="en-GB" sz="1600" b="0" i="0" err="1">
                <a:solidFill>
                  <a:srgbClr val="D1D5DB"/>
                </a:solidFill>
                <a:effectLst/>
                <a:latin typeface="Söhne"/>
              </a:rPr>
              <a:t>cwestiynau</a:t>
            </a:r>
            <a:r>
              <a:rPr lang="en-GB" sz="1600" b="0" i="0">
                <a:solidFill>
                  <a:srgbClr val="D1D5DB"/>
                </a:solidFill>
                <a:effectLst/>
                <a:latin typeface="Söhne"/>
              </a:rPr>
              <a:t> </a:t>
            </a:r>
            <a:r>
              <a:rPr lang="en-GB" sz="1600" b="0" i="0" err="1">
                <a:solidFill>
                  <a:srgbClr val="D1D5DB"/>
                </a:solidFill>
                <a:effectLst/>
                <a:latin typeface="Söhne"/>
              </a:rPr>
              <a:t>hyn</a:t>
            </a:r>
            <a:r>
              <a:rPr lang="en-GB" sz="1600" b="0" i="0">
                <a:solidFill>
                  <a:srgbClr val="D1D5DB"/>
                </a:solidFill>
                <a:effectLst/>
                <a:latin typeface="Söhne"/>
              </a:rPr>
              <a:t> ac </a:t>
            </a:r>
            <a:r>
              <a:rPr lang="en-GB" sz="1600" b="0" i="0" err="1">
                <a:solidFill>
                  <a:srgbClr val="D1D5DB"/>
                </a:solidFill>
                <a:effectLst/>
                <a:latin typeface="Söhne"/>
              </a:rPr>
              <a:t>archwilio</a:t>
            </a:r>
            <a:r>
              <a:rPr lang="en-GB" sz="1600" b="0" i="0">
                <a:solidFill>
                  <a:srgbClr val="D1D5DB"/>
                </a:solidFill>
                <a:effectLst/>
                <a:latin typeface="Söhne"/>
              </a:rPr>
              <a:t> </a:t>
            </a:r>
            <a:r>
              <a:rPr lang="en-GB" sz="1600" b="0" i="0" err="1">
                <a:solidFill>
                  <a:srgbClr val="D1D5DB"/>
                </a:solidFill>
                <a:effectLst/>
                <a:latin typeface="Söhne"/>
              </a:rPr>
              <a:t>eich</a:t>
            </a:r>
            <a:r>
              <a:rPr lang="en-GB" sz="1600" b="0" i="0">
                <a:solidFill>
                  <a:srgbClr val="D1D5DB"/>
                </a:solidFill>
                <a:effectLst/>
                <a:latin typeface="Söhne"/>
              </a:rPr>
              <a:t> barn: Pam </a:t>
            </a:r>
            <a:r>
              <a:rPr lang="en-GB" sz="1600" b="0" i="0" err="1">
                <a:solidFill>
                  <a:srgbClr val="D1D5DB"/>
                </a:solidFill>
                <a:effectLst/>
                <a:latin typeface="Söhne"/>
              </a:rPr>
              <a:t>ydych</a:t>
            </a:r>
            <a:r>
              <a:rPr lang="en-GB" sz="1600" b="0" i="0">
                <a:solidFill>
                  <a:srgbClr val="D1D5DB"/>
                </a:solidFill>
                <a:effectLst/>
                <a:latin typeface="Söhne"/>
              </a:rPr>
              <a:t> </a:t>
            </a:r>
            <a:r>
              <a:rPr lang="en-GB" sz="1600" b="0" i="0" err="1">
                <a:solidFill>
                  <a:srgbClr val="D1D5DB"/>
                </a:solidFill>
                <a:effectLst/>
                <a:latin typeface="Söhne"/>
              </a:rPr>
              <a:t>chi'n</a:t>
            </a:r>
            <a:r>
              <a:rPr lang="en-GB" sz="1600" b="0" i="0">
                <a:solidFill>
                  <a:srgbClr val="D1D5DB"/>
                </a:solidFill>
                <a:effectLst/>
                <a:latin typeface="Söhne"/>
              </a:rPr>
              <a:t> </a:t>
            </a:r>
            <a:r>
              <a:rPr lang="en-GB" sz="1600" b="0" i="0" err="1">
                <a:solidFill>
                  <a:srgbClr val="D1D5DB"/>
                </a:solidFill>
                <a:effectLst/>
                <a:latin typeface="Söhne"/>
              </a:rPr>
              <a:t>credu</a:t>
            </a:r>
            <a:r>
              <a:rPr lang="en-GB" sz="1600" b="0" i="0">
                <a:solidFill>
                  <a:srgbClr val="D1D5DB"/>
                </a:solidFill>
                <a:effectLst/>
                <a:latin typeface="Söhne"/>
              </a:rPr>
              <a:t> </a:t>
            </a:r>
            <a:r>
              <a:rPr lang="en-GB" sz="1600" b="0" i="0" err="1">
                <a:solidFill>
                  <a:srgbClr val="D1D5DB"/>
                </a:solidFill>
                <a:effectLst/>
                <a:latin typeface="Söhne"/>
              </a:rPr>
              <a:t>ei</a:t>
            </a:r>
            <a:r>
              <a:rPr lang="en-GB" sz="1600" b="0" i="0">
                <a:solidFill>
                  <a:srgbClr val="D1D5DB"/>
                </a:solidFill>
                <a:effectLst/>
                <a:latin typeface="Söhne"/>
              </a:rPr>
              <a:t> bod </a:t>
            </a:r>
            <a:r>
              <a:rPr lang="en-GB" sz="1600" b="0" i="0" err="1">
                <a:solidFill>
                  <a:srgbClr val="D1D5DB"/>
                </a:solidFill>
                <a:effectLst/>
                <a:latin typeface="Söhne"/>
              </a:rPr>
              <a:t>yn</a:t>
            </a:r>
            <a:r>
              <a:rPr lang="en-GB" sz="1600" b="0" i="0">
                <a:solidFill>
                  <a:srgbClr val="D1D5DB"/>
                </a:solidFill>
                <a:effectLst/>
                <a:latin typeface="Söhne"/>
              </a:rPr>
              <a:t> </a:t>
            </a:r>
            <a:r>
              <a:rPr lang="en-GB" sz="1600" b="0" i="0" err="1">
                <a:solidFill>
                  <a:srgbClr val="D1D5DB"/>
                </a:solidFill>
                <a:effectLst/>
                <a:latin typeface="Söhne"/>
              </a:rPr>
              <a:t>hanfodol</a:t>
            </a:r>
            <a:r>
              <a:rPr lang="en-GB" sz="1600" b="0" i="0">
                <a:solidFill>
                  <a:srgbClr val="D1D5DB"/>
                </a:solidFill>
                <a:effectLst/>
                <a:latin typeface="Söhne"/>
              </a:rPr>
              <a:t> i </a:t>
            </a:r>
            <a:r>
              <a:rPr lang="en-GB" sz="1600" b="0" i="0" err="1">
                <a:solidFill>
                  <a:srgbClr val="D1D5DB"/>
                </a:solidFill>
                <a:effectLst/>
                <a:latin typeface="Söhne"/>
              </a:rPr>
              <a:t>ddysgwyr</a:t>
            </a:r>
            <a:r>
              <a:rPr lang="en-GB" sz="1600" b="0" i="0">
                <a:solidFill>
                  <a:srgbClr val="D1D5DB"/>
                </a:solidFill>
                <a:effectLst/>
                <a:latin typeface="Söhne"/>
              </a:rPr>
              <a:t> </a:t>
            </a:r>
            <a:r>
              <a:rPr lang="en-GB" sz="1600" b="0" i="0" err="1">
                <a:solidFill>
                  <a:srgbClr val="D1D5DB"/>
                </a:solidFill>
                <a:effectLst/>
                <a:latin typeface="Söhne"/>
              </a:rPr>
              <a:t>ddatblygu</a:t>
            </a:r>
            <a:r>
              <a:rPr lang="en-GB" sz="1600" b="0" i="0">
                <a:solidFill>
                  <a:srgbClr val="D1D5DB"/>
                </a:solidFill>
                <a:effectLst/>
                <a:latin typeface="Söhne"/>
              </a:rPr>
              <a:t> </a:t>
            </a:r>
            <a:r>
              <a:rPr lang="en-GB" sz="1600" b="0" i="0" err="1">
                <a:solidFill>
                  <a:srgbClr val="D1D5DB"/>
                </a:solidFill>
                <a:effectLst/>
                <a:latin typeface="Söhne"/>
              </a:rPr>
              <a:t>sgiliau</a:t>
            </a:r>
            <a:r>
              <a:rPr lang="en-GB" sz="1600" b="0" i="0">
                <a:solidFill>
                  <a:srgbClr val="D1D5DB"/>
                </a:solidFill>
                <a:effectLst/>
                <a:latin typeface="Söhne"/>
              </a:rPr>
              <a:t> </a:t>
            </a:r>
            <a:r>
              <a:rPr lang="en-GB" sz="1600" b="0" i="0" err="1">
                <a:solidFill>
                  <a:srgbClr val="D1D5DB"/>
                </a:solidFill>
                <a:effectLst/>
                <a:latin typeface="Söhne"/>
              </a:rPr>
              <a:t>llythrennedd</a:t>
            </a:r>
            <a:r>
              <a:rPr lang="en-GB" sz="1600" b="0" i="0">
                <a:solidFill>
                  <a:srgbClr val="D1D5DB"/>
                </a:solidFill>
                <a:effectLst/>
                <a:latin typeface="Söhne"/>
              </a:rPr>
              <a:t>/</a:t>
            </a:r>
            <a:r>
              <a:rPr lang="en-GB" sz="1600" b="0" i="0" err="1">
                <a:solidFill>
                  <a:srgbClr val="D1D5DB"/>
                </a:solidFill>
                <a:effectLst/>
                <a:latin typeface="Söhne"/>
              </a:rPr>
              <a:t>rhifedd</a:t>
            </a:r>
            <a:r>
              <a:rPr lang="en-GB" sz="1600" b="0" i="0">
                <a:solidFill>
                  <a:srgbClr val="D1D5DB"/>
                </a:solidFill>
                <a:effectLst/>
                <a:latin typeface="Söhne"/>
              </a:rPr>
              <a:t>/</a:t>
            </a:r>
            <a:r>
              <a:rPr lang="en-GB" sz="1600" b="0" i="0" err="1">
                <a:solidFill>
                  <a:srgbClr val="D1D5DB"/>
                </a:solidFill>
                <a:effectLst/>
                <a:latin typeface="Söhne"/>
              </a:rPr>
              <a:t>cymhwysedd</a:t>
            </a:r>
            <a:r>
              <a:rPr lang="en-GB" sz="1600" b="0" i="0">
                <a:solidFill>
                  <a:srgbClr val="D1D5DB"/>
                </a:solidFill>
                <a:effectLst/>
                <a:latin typeface="Söhne"/>
              </a:rPr>
              <a:t> </a:t>
            </a:r>
            <a:r>
              <a:rPr lang="en-GB" sz="1600" b="0" i="0" err="1">
                <a:solidFill>
                  <a:srgbClr val="D1D5DB"/>
                </a:solidFill>
                <a:effectLst/>
                <a:latin typeface="Söhne"/>
              </a:rPr>
              <a:t>digidol</a:t>
            </a:r>
            <a:r>
              <a:rPr lang="en-GB" sz="1600" b="0" i="0">
                <a:solidFill>
                  <a:srgbClr val="D1D5DB"/>
                </a:solidFill>
                <a:effectLst/>
                <a:latin typeface="Söhne"/>
              </a:rPr>
              <a:t>? Pam </a:t>
            </a:r>
            <a:r>
              <a:rPr lang="en-GB" sz="1600" b="0" i="0" err="1">
                <a:solidFill>
                  <a:srgbClr val="D1D5DB"/>
                </a:solidFill>
                <a:effectLst/>
                <a:latin typeface="Söhne"/>
              </a:rPr>
              <a:t>nad</a:t>
            </a:r>
            <a:r>
              <a:rPr lang="en-GB" sz="1600" b="0" i="0">
                <a:solidFill>
                  <a:srgbClr val="D1D5DB"/>
                </a:solidFill>
                <a:effectLst/>
                <a:latin typeface="Söhne"/>
              </a:rPr>
              <a:t> </a:t>
            </a:r>
            <a:r>
              <a:rPr lang="en-GB" sz="1600" b="0" i="0" err="1">
                <a:solidFill>
                  <a:srgbClr val="D1D5DB"/>
                </a:solidFill>
                <a:effectLst/>
                <a:latin typeface="Söhne"/>
              </a:rPr>
              <a:t>yw'n</a:t>
            </a:r>
            <a:r>
              <a:rPr lang="en-GB" sz="1600" b="0" i="0">
                <a:solidFill>
                  <a:srgbClr val="D1D5DB"/>
                </a:solidFill>
                <a:effectLst/>
                <a:latin typeface="Söhne"/>
              </a:rPr>
              <a:t> </a:t>
            </a:r>
            <a:r>
              <a:rPr lang="en-GB" sz="1600" b="0" i="0" err="1">
                <a:solidFill>
                  <a:srgbClr val="D1D5DB"/>
                </a:solidFill>
                <a:effectLst/>
                <a:latin typeface="Söhne"/>
              </a:rPr>
              <a:t>ddyletswydd</a:t>
            </a:r>
            <a:r>
              <a:rPr lang="en-GB" sz="1600" b="0" i="0">
                <a:solidFill>
                  <a:srgbClr val="D1D5DB"/>
                </a:solidFill>
                <a:effectLst/>
                <a:latin typeface="Söhne"/>
              </a:rPr>
              <a:t> </a:t>
            </a:r>
            <a:r>
              <a:rPr lang="en-GB" sz="1600" b="0" i="0" err="1">
                <a:solidFill>
                  <a:srgbClr val="D1D5DB"/>
                </a:solidFill>
                <a:effectLst/>
                <a:latin typeface="Söhne"/>
              </a:rPr>
              <a:t>adrannau</a:t>
            </a:r>
            <a:r>
              <a:rPr lang="en-GB" sz="1600" b="0" i="0">
                <a:solidFill>
                  <a:srgbClr val="D1D5DB"/>
                </a:solidFill>
                <a:effectLst/>
                <a:latin typeface="Söhne"/>
              </a:rPr>
              <a:t> </a:t>
            </a:r>
            <a:r>
              <a:rPr lang="en-GB" sz="1600" b="0" i="0" err="1">
                <a:solidFill>
                  <a:srgbClr val="D1D5DB"/>
                </a:solidFill>
                <a:effectLst/>
                <a:latin typeface="Söhne"/>
              </a:rPr>
              <a:t>Mathemateg</a:t>
            </a:r>
            <a:r>
              <a:rPr lang="en-GB" sz="1600" b="0" i="0">
                <a:solidFill>
                  <a:srgbClr val="D1D5DB"/>
                </a:solidFill>
                <a:effectLst/>
                <a:latin typeface="Söhne"/>
              </a:rPr>
              <a:t>, </a:t>
            </a:r>
            <a:r>
              <a:rPr lang="en-GB" sz="1600" b="0" i="0" err="1">
                <a:solidFill>
                  <a:srgbClr val="D1D5DB"/>
                </a:solidFill>
                <a:effectLst/>
                <a:latin typeface="Söhne"/>
              </a:rPr>
              <a:t>Saesneg</a:t>
            </a:r>
            <a:r>
              <a:rPr lang="en-GB" sz="1600" b="0" i="0">
                <a:solidFill>
                  <a:srgbClr val="D1D5DB"/>
                </a:solidFill>
                <a:effectLst/>
                <a:latin typeface="Söhne"/>
              </a:rPr>
              <a:t> ac </a:t>
            </a:r>
            <a:r>
              <a:rPr lang="en-GB" sz="1600" b="0" i="0" err="1">
                <a:solidFill>
                  <a:srgbClr val="D1D5DB"/>
                </a:solidFill>
                <a:effectLst/>
                <a:latin typeface="Söhne"/>
              </a:rPr>
              <a:t>TGCh</a:t>
            </a:r>
            <a:r>
              <a:rPr lang="en-GB" sz="1600" b="0" i="0">
                <a:solidFill>
                  <a:srgbClr val="D1D5DB"/>
                </a:solidFill>
                <a:effectLst/>
                <a:latin typeface="Söhne"/>
              </a:rPr>
              <a:t> </a:t>
            </a:r>
            <a:r>
              <a:rPr lang="en-GB" sz="1600" b="0" i="0" err="1">
                <a:solidFill>
                  <a:srgbClr val="D1D5DB"/>
                </a:solidFill>
                <a:effectLst/>
                <a:latin typeface="Söhne"/>
              </a:rPr>
              <a:t>ddatblygu</a:t>
            </a:r>
            <a:r>
              <a:rPr lang="en-GB" sz="1600" b="0" i="0">
                <a:solidFill>
                  <a:srgbClr val="D1D5DB"/>
                </a:solidFill>
                <a:effectLst/>
                <a:latin typeface="Söhne"/>
              </a:rPr>
              <a:t> </a:t>
            </a:r>
            <a:r>
              <a:rPr lang="en-GB" sz="1600" b="0" i="0" err="1">
                <a:solidFill>
                  <a:srgbClr val="D1D5DB"/>
                </a:solidFill>
                <a:effectLst/>
                <a:latin typeface="Söhne"/>
              </a:rPr>
              <a:t>sgiliau</a:t>
            </a:r>
            <a:r>
              <a:rPr lang="en-GB" sz="1600" b="0" i="0">
                <a:solidFill>
                  <a:srgbClr val="D1D5DB"/>
                </a:solidFill>
                <a:effectLst/>
                <a:latin typeface="Söhne"/>
              </a:rPr>
              <a:t> </a:t>
            </a:r>
            <a:r>
              <a:rPr lang="en-GB" sz="1600" b="0" i="0" err="1">
                <a:solidFill>
                  <a:srgbClr val="D1D5DB"/>
                </a:solidFill>
                <a:effectLst/>
                <a:latin typeface="Söhne"/>
              </a:rPr>
              <a:t>traws-ddisgyblaethol</a:t>
            </a:r>
            <a:r>
              <a:rPr lang="en-GB" sz="1600" b="0" i="0">
                <a:solidFill>
                  <a:srgbClr val="D1D5DB"/>
                </a:solidFill>
                <a:effectLst/>
                <a:latin typeface="Söhne"/>
              </a:rPr>
              <a:t>? Beth </a:t>
            </a:r>
            <a:r>
              <a:rPr lang="en-GB" sz="1600" b="0" i="0" err="1">
                <a:solidFill>
                  <a:srgbClr val="D1D5DB"/>
                </a:solidFill>
                <a:effectLst/>
                <a:latin typeface="Söhne"/>
              </a:rPr>
              <a:t>yw</a:t>
            </a:r>
            <a:r>
              <a:rPr lang="en-GB" sz="1600" b="0" i="0">
                <a:solidFill>
                  <a:srgbClr val="D1D5DB"/>
                </a:solidFill>
                <a:effectLst/>
                <a:latin typeface="Söhne"/>
              </a:rPr>
              <a:t> </a:t>
            </a:r>
            <a:r>
              <a:rPr lang="en-GB" sz="1600" b="0" i="0" err="1">
                <a:solidFill>
                  <a:srgbClr val="D1D5DB"/>
                </a:solidFill>
                <a:effectLst/>
                <a:latin typeface="Söhne"/>
              </a:rPr>
              <a:t>cyfyngiadau</a:t>
            </a:r>
            <a:r>
              <a:rPr lang="en-GB" sz="1600" b="0" i="0">
                <a:solidFill>
                  <a:srgbClr val="D1D5DB"/>
                </a:solidFill>
                <a:effectLst/>
                <a:latin typeface="Söhne"/>
              </a:rPr>
              <a:t> model </a:t>
            </a:r>
            <a:r>
              <a:rPr lang="en-GB" sz="1600" b="0" i="0" err="1">
                <a:solidFill>
                  <a:srgbClr val="D1D5DB"/>
                </a:solidFill>
                <a:effectLst/>
                <a:latin typeface="Söhne"/>
              </a:rPr>
              <a:t>o'r</a:t>
            </a:r>
            <a:r>
              <a:rPr lang="en-GB" sz="1600" b="0" i="0">
                <a:solidFill>
                  <a:srgbClr val="D1D5DB"/>
                </a:solidFill>
                <a:effectLst/>
                <a:latin typeface="Söhne"/>
              </a:rPr>
              <a:t> </a:t>
            </a:r>
            <a:r>
              <a:rPr lang="en-GB" sz="1600" b="0" i="0" err="1">
                <a:solidFill>
                  <a:srgbClr val="D1D5DB"/>
                </a:solidFill>
                <a:effectLst/>
                <a:latin typeface="Söhne"/>
              </a:rPr>
              <a:t>fath</a:t>
            </a:r>
            <a:r>
              <a:rPr lang="en-GB" sz="1600" b="0" i="0">
                <a:solidFill>
                  <a:srgbClr val="D1D5DB"/>
                </a:solidFill>
                <a:effectLst/>
                <a:latin typeface="Söhne"/>
              </a:rPr>
              <a:t>?</a:t>
            </a:r>
            <a:endParaRPr lang="en-GB" sz="1100"/>
          </a:p>
          <a:p>
            <a:pPr>
              <a:lnSpc>
                <a:spcPct val="107000"/>
              </a:lnSpc>
              <a:spcAft>
                <a:spcPts val="800"/>
              </a:spcAft>
            </a:pPr>
            <a:endParaRPr lang="en-GB" sz="1100"/>
          </a:p>
          <a:p>
            <a:pPr>
              <a:lnSpc>
                <a:spcPct val="107000"/>
              </a:lnSpc>
              <a:spcAft>
                <a:spcPts val="800"/>
              </a:spcAft>
            </a:pPr>
            <a:r>
              <a:rPr lang="en-GB" sz="1100"/>
              <a:t>Take a moment to reflect on these questions and explore your views:</a:t>
            </a:r>
          </a:p>
          <a:p>
            <a:pPr>
              <a:lnSpc>
                <a:spcPct val="107000"/>
              </a:lnSpc>
              <a:spcAft>
                <a:spcPts val="800"/>
              </a:spcAft>
            </a:pPr>
            <a:r>
              <a:rPr lang="en-GB" sz="1100"/>
              <a:t>Why do you think it is essential that learners develop literacy/numeracy/digital skills?</a:t>
            </a:r>
          </a:p>
          <a:p>
            <a:pPr>
              <a:lnSpc>
                <a:spcPct val="107000"/>
              </a:lnSpc>
              <a:spcAft>
                <a:spcPts val="800"/>
              </a:spcAft>
            </a:pPr>
            <a:r>
              <a:rPr lang="en-GB" sz="1100"/>
              <a:t>Why is it not the job of the Maths, English and ICT departments to develop cross curricular skills? What are the limitations of such a model?</a:t>
            </a:r>
          </a:p>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4</a:t>
            </a:fld>
            <a:endParaRPr lang="en-US"/>
          </a:p>
        </p:txBody>
      </p:sp>
    </p:spTree>
    <p:extLst>
      <p:ext uri="{BB962C8B-B14F-4D97-AF65-F5344CB8AC3E}">
        <p14:creationId xmlns:p14="http://schemas.microsoft.com/office/powerpoint/2010/main" val="19456289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pPr>
              <a:lnSpc>
                <a:spcPct val="107000"/>
              </a:lnSpc>
              <a:spcAft>
                <a:spcPts val="800"/>
              </a:spcAft>
            </a:pPr>
            <a:r>
              <a:rPr lang="en-GB" b="0" i="0" err="1">
                <a:solidFill>
                  <a:srgbClr val="D1D5DB"/>
                </a:solidFill>
                <a:effectLst/>
                <a:latin typeface="Söhne"/>
              </a:rPr>
              <a:t>Fel</a:t>
            </a:r>
            <a:r>
              <a:rPr lang="en-GB" b="0" i="0">
                <a:solidFill>
                  <a:srgbClr val="D1D5DB"/>
                </a:solidFill>
                <a:effectLst/>
                <a:latin typeface="Söhne"/>
              </a:rPr>
              <a:t> </a:t>
            </a:r>
            <a:r>
              <a:rPr lang="en-GB" b="0" i="0" err="1">
                <a:solidFill>
                  <a:srgbClr val="D1D5DB"/>
                </a:solidFill>
                <a:effectLst/>
                <a:latin typeface="Söhne"/>
              </a:rPr>
              <a:t>cenedl</a:t>
            </a:r>
            <a:r>
              <a:rPr lang="en-GB" b="0" i="0">
                <a:solidFill>
                  <a:srgbClr val="D1D5DB"/>
                </a:solidFill>
                <a:effectLst/>
                <a:latin typeface="Söhne"/>
              </a:rPr>
              <a:t> </a:t>
            </a:r>
            <a:r>
              <a:rPr lang="en-GB" b="0" i="0" err="1">
                <a:solidFill>
                  <a:srgbClr val="D1D5DB"/>
                </a:solidFill>
                <a:effectLst/>
                <a:latin typeface="Söhne"/>
              </a:rPr>
              <a:t>ddwyieithog</a:t>
            </a:r>
            <a:r>
              <a:rPr lang="en-GB" b="0" i="0">
                <a:solidFill>
                  <a:srgbClr val="D1D5DB"/>
                </a:solidFill>
                <a:effectLst/>
                <a:latin typeface="Söhne"/>
              </a:rPr>
              <a:t>, </a:t>
            </a:r>
            <a:r>
              <a:rPr lang="en-GB" b="0" i="0" err="1">
                <a:solidFill>
                  <a:srgbClr val="D1D5DB"/>
                </a:solidFill>
                <a:effectLst/>
                <a:latin typeface="Söhne"/>
              </a:rPr>
              <a:t>mae'r</a:t>
            </a:r>
            <a:r>
              <a:rPr lang="en-GB" b="0" i="0">
                <a:solidFill>
                  <a:srgbClr val="D1D5DB"/>
                </a:solidFill>
                <a:effectLst/>
                <a:latin typeface="Söhne"/>
              </a:rPr>
              <a:t> </a:t>
            </a:r>
            <a:r>
              <a:rPr lang="en-GB" b="0" i="0" err="1">
                <a:solidFill>
                  <a:srgbClr val="D1D5DB"/>
                </a:solidFill>
                <a:effectLst/>
                <a:latin typeface="Söhne"/>
              </a:rPr>
              <a:t>elfennau</a:t>
            </a:r>
            <a:r>
              <a:rPr lang="en-GB" b="0" i="0">
                <a:solidFill>
                  <a:srgbClr val="D1D5DB"/>
                </a:solidFill>
                <a:effectLst/>
                <a:latin typeface="Söhne"/>
              </a:rPr>
              <a:t> </a:t>
            </a:r>
            <a:r>
              <a:rPr lang="en-GB" b="0" i="0" err="1">
                <a:solidFill>
                  <a:srgbClr val="D1D5DB"/>
                </a:solidFill>
                <a:effectLst/>
                <a:latin typeface="Söhne"/>
              </a:rPr>
              <a:t>llythrennedd</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cyfathrebu</a:t>
            </a:r>
            <a:r>
              <a:rPr lang="en-GB" b="0" i="0">
                <a:solidFill>
                  <a:srgbClr val="D1D5DB"/>
                </a:solidFill>
                <a:effectLst/>
                <a:latin typeface="Söhne"/>
              </a:rPr>
              <a:t> </a:t>
            </a:r>
            <a:r>
              <a:rPr lang="en-GB" b="0" i="0" err="1">
                <a:solidFill>
                  <a:srgbClr val="D1D5DB"/>
                </a:solidFill>
                <a:effectLst/>
                <a:latin typeface="Söhne"/>
              </a:rPr>
              <a:t>trwy'r</a:t>
            </a:r>
            <a:r>
              <a:rPr lang="en-GB" b="0" i="0">
                <a:solidFill>
                  <a:srgbClr val="D1D5DB"/>
                </a:solidFill>
                <a:effectLst/>
                <a:latin typeface="Söhne"/>
              </a:rPr>
              <a:t> </a:t>
            </a:r>
            <a:r>
              <a:rPr lang="en-GB" b="0" i="0" err="1">
                <a:solidFill>
                  <a:srgbClr val="D1D5DB"/>
                </a:solidFill>
                <a:effectLst/>
                <a:latin typeface="Söhne"/>
              </a:rPr>
              <a:t>ieithoedd</a:t>
            </a:r>
            <a:r>
              <a:rPr lang="en-GB" b="0" i="0">
                <a:solidFill>
                  <a:srgbClr val="D1D5DB"/>
                </a:solidFill>
                <a:effectLst/>
                <a:latin typeface="Söhne"/>
              </a:rPr>
              <a:t>, </a:t>
            </a:r>
            <a:r>
              <a:rPr lang="en-GB" b="0" i="0" err="1">
                <a:solidFill>
                  <a:srgbClr val="D1D5DB"/>
                </a:solidFill>
                <a:effectLst/>
                <a:latin typeface="Söhne"/>
              </a:rPr>
              <a:t>gwrando</a:t>
            </a:r>
            <a:r>
              <a:rPr lang="en-GB" b="0" i="0">
                <a:solidFill>
                  <a:srgbClr val="D1D5DB"/>
                </a:solidFill>
                <a:effectLst/>
                <a:latin typeface="Söhne"/>
              </a:rPr>
              <a:t>, </a:t>
            </a:r>
            <a:r>
              <a:rPr lang="en-GB" b="0" i="0" err="1">
                <a:solidFill>
                  <a:srgbClr val="D1D5DB"/>
                </a:solidFill>
                <a:effectLst/>
                <a:latin typeface="Söhne"/>
              </a:rPr>
              <a:t>darllen</a:t>
            </a:r>
            <a:r>
              <a:rPr lang="en-GB" b="0" i="0">
                <a:solidFill>
                  <a:srgbClr val="D1D5DB"/>
                </a:solidFill>
                <a:effectLst/>
                <a:latin typeface="Söhne"/>
              </a:rPr>
              <a:t>, </a:t>
            </a:r>
            <a:r>
              <a:rPr lang="en-GB" b="0" i="0" err="1">
                <a:solidFill>
                  <a:srgbClr val="D1D5DB"/>
                </a:solidFill>
                <a:effectLst/>
                <a:latin typeface="Söhne"/>
              </a:rPr>
              <a:t>siarad</a:t>
            </a:r>
            <a:r>
              <a:rPr lang="en-GB" b="0" i="0">
                <a:solidFill>
                  <a:srgbClr val="D1D5DB"/>
                </a:solidFill>
                <a:effectLst/>
                <a:latin typeface="Söhne"/>
              </a:rPr>
              <a:t> ac </a:t>
            </a:r>
            <a:r>
              <a:rPr lang="en-GB" b="0" i="0" err="1">
                <a:solidFill>
                  <a:srgbClr val="D1D5DB"/>
                </a:solidFill>
                <a:effectLst/>
                <a:latin typeface="Söhne"/>
              </a:rPr>
              <a:t>ysgrifennu</a:t>
            </a:r>
            <a:r>
              <a:rPr lang="en-GB" b="0" i="0">
                <a:solidFill>
                  <a:srgbClr val="D1D5DB"/>
                </a:solidFill>
                <a:effectLst/>
                <a:latin typeface="Söhne"/>
              </a:rPr>
              <a:t>. Beth </a:t>
            </a:r>
            <a:r>
              <a:rPr lang="en-GB" b="0" i="0" err="1">
                <a:solidFill>
                  <a:srgbClr val="D1D5DB"/>
                </a:solidFill>
                <a:effectLst/>
                <a:latin typeface="Söhne"/>
              </a:rPr>
              <a:t>yw</a:t>
            </a:r>
            <a:r>
              <a:rPr lang="en-GB" b="0" i="0">
                <a:solidFill>
                  <a:srgbClr val="D1D5DB"/>
                </a:solidFill>
                <a:effectLst/>
                <a:latin typeface="Söhne"/>
              </a:rPr>
              <a:t> </a:t>
            </a:r>
            <a:r>
              <a:rPr lang="en-GB" b="0" i="0" err="1">
                <a:solidFill>
                  <a:srgbClr val="D1D5DB"/>
                </a:solidFill>
                <a:effectLst/>
                <a:latin typeface="Söhne"/>
              </a:rPr>
              <a:t>effaith</a:t>
            </a:r>
            <a:r>
              <a:rPr lang="en-GB" b="0" i="0">
                <a:solidFill>
                  <a:srgbClr val="D1D5DB"/>
                </a:solidFill>
                <a:effectLst/>
                <a:latin typeface="Söhne"/>
              </a:rPr>
              <a:t> </a:t>
            </a:r>
            <a:r>
              <a:rPr lang="en-GB" b="0" i="0" err="1">
                <a:solidFill>
                  <a:srgbClr val="D1D5DB"/>
                </a:solidFill>
                <a:effectLst/>
                <a:latin typeface="Söhne"/>
              </a:rPr>
              <a:t>llythrennedd</a:t>
            </a:r>
            <a:r>
              <a:rPr lang="en-GB" b="0" i="0">
                <a:solidFill>
                  <a:srgbClr val="D1D5DB"/>
                </a:solidFill>
                <a:effectLst/>
                <a:latin typeface="Söhne"/>
              </a:rPr>
              <a:t> </a:t>
            </a:r>
            <a:r>
              <a:rPr lang="en-GB" b="0" i="0" err="1">
                <a:solidFill>
                  <a:srgbClr val="D1D5DB"/>
                </a:solidFill>
                <a:effectLst/>
                <a:latin typeface="Söhne"/>
              </a:rPr>
              <a:t>gwael</a:t>
            </a:r>
            <a:r>
              <a:rPr lang="en-GB" b="0" i="0">
                <a:solidFill>
                  <a:srgbClr val="D1D5DB"/>
                </a:solidFill>
                <a:effectLst/>
                <a:latin typeface="Söhne"/>
              </a:rPr>
              <a:t>? Beth </a:t>
            </a:r>
            <a:r>
              <a:rPr lang="en-GB" b="0" i="0" err="1">
                <a:solidFill>
                  <a:srgbClr val="D1D5DB"/>
                </a:solidFill>
                <a:effectLst/>
                <a:latin typeface="Söhne"/>
              </a:rPr>
              <a:t>yw'r</a:t>
            </a:r>
            <a:r>
              <a:rPr lang="en-GB" b="0" i="0">
                <a:solidFill>
                  <a:srgbClr val="D1D5DB"/>
                </a:solidFill>
                <a:effectLst/>
                <a:latin typeface="Söhne"/>
              </a:rPr>
              <a:t> </a:t>
            </a:r>
            <a:r>
              <a:rPr lang="en-GB" b="0" i="0" err="1">
                <a:solidFill>
                  <a:srgbClr val="D1D5DB"/>
                </a:solidFill>
                <a:effectLst/>
                <a:latin typeface="Söhne"/>
              </a:rPr>
              <a:t>polisi</a:t>
            </a:r>
            <a:r>
              <a:rPr lang="en-GB" b="0" i="0">
                <a:solidFill>
                  <a:srgbClr val="D1D5DB"/>
                </a:solidFill>
                <a:effectLst/>
                <a:latin typeface="Söhne"/>
              </a:rPr>
              <a:t> </a:t>
            </a:r>
            <a:r>
              <a:rPr lang="en-GB" b="0" i="0" err="1">
                <a:solidFill>
                  <a:srgbClr val="D1D5DB"/>
                </a:solidFill>
                <a:effectLst/>
                <a:latin typeface="Söhne"/>
              </a:rPr>
              <a:t>ar</a:t>
            </a:r>
            <a:r>
              <a:rPr lang="en-GB" b="0" i="0">
                <a:solidFill>
                  <a:srgbClr val="D1D5DB"/>
                </a:solidFill>
                <a:effectLst/>
                <a:latin typeface="Söhne"/>
              </a:rPr>
              <a:t> </a:t>
            </a:r>
            <a:r>
              <a:rPr lang="en-GB" b="0" i="0" err="1">
                <a:solidFill>
                  <a:srgbClr val="D1D5DB"/>
                </a:solidFill>
                <a:effectLst/>
                <a:latin typeface="Söhne"/>
              </a:rPr>
              <a:t>gyfer</a:t>
            </a:r>
            <a:r>
              <a:rPr lang="en-GB" b="0" i="0">
                <a:solidFill>
                  <a:srgbClr val="D1D5DB"/>
                </a:solidFill>
                <a:effectLst/>
                <a:latin typeface="Söhne"/>
              </a:rPr>
              <a:t> </a:t>
            </a:r>
            <a:r>
              <a:rPr lang="en-GB" b="0" i="0" err="1">
                <a:solidFill>
                  <a:srgbClr val="D1D5DB"/>
                </a:solidFill>
                <a:effectLst/>
                <a:latin typeface="Söhne"/>
              </a:rPr>
              <a:t>marcio</a:t>
            </a:r>
            <a:r>
              <a:rPr lang="en-GB" b="0" i="0">
                <a:solidFill>
                  <a:srgbClr val="D1D5DB"/>
                </a:solidFill>
                <a:effectLst/>
                <a:latin typeface="Söhne"/>
              </a:rPr>
              <a:t> </a:t>
            </a:r>
            <a:r>
              <a:rPr lang="en-GB" b="0" i="0" err="1">
                <a:solidFill>
                  <a:srgbClr val="D1D5DB"/>
                </a:solidFill>
                <a:effectLst/>
                <a:latin typeface="Söhne"/>
              </a:rPr>
              <a:t>gwaith</a:t>
            </a:r>
            <a:r>
              <a:rPr lang="en-GB" b="0" i="0">
                <a:solidFill>
                  <a:srgbClr val="D1D5DB"/>
                </a:solidFill>
                <a:effectLst/>
                <a:latin typeface="Söhne"/>
              </a:rPr>
              <a:t> </a:t>
            </a:r>
            <a:r>
              <a:rPr lang="en-GB" b="0" i="0" err="1">
                <a:solidFill>
                  <a:srgbClr val="D1D5DB"/>
                </a:solidFill>
                <a:effectLst/>
                <a:latin typeface="Söhne"/>
              </a:rPr>
              <a:t>ysgrifenedig</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eich</a:t>
            </a:r>
            <a:r>
              <a:rPr lang="en-GB" b="0" i="0">
                <a:solidFill>
                  <a:srgbClr val="D1D5DB"/>
                </a:solidFill>
                <a:effectLst/>
                <a:latin typeface="Söhne"/>
              </a:rPr>
              <a:t> </a:t>
            </a:r>
            <a:r>
              <a:rPr lang="en-GB" b="0" i="0" err="1">
                <a:solidFill>
                  <a:srgbClr val="D1D5DB"/>
                </a:solidFill>
                <a:effectLst/>
                <a:latin typeface="Söhne"/>
              </a:rPr>
              <a:t>pwnc</a:t>
            </a:r>
            <a:r>
              <a:rPr lang="en-GB" b="0" i="0">
                <a:solidFill>
                  <a:srgbClr val="D1D5DB"/>
                </a:solidFill>
                <a:effectLst/>
                <a:latin typeface="Söhne"/>
              </a:rPr>
              <a:t>? Sut </a:t>
            </a:r>
            <a:r>
              <a:rPr lang="en-GB" b="0" i="0" err="1">
                <a:solidFill>
                  <a:srgbClr val="D1D5DB"/>
                </a:solidFill>
                <a:effectLst/>
                <a:latin typeface="Söhne"/>
              </a:rPr>
              <a:t>mae'n</a:t>
            </a:r>
            <a:r>
              <a:rPr lang="en-GB" b="0" i="0">
                <a:solidFill>
                  <a:srgbClr val="D1D5DB"/>
                </a:solidFill>
                <a:effectLst/>
                <a:latin typeface="Söhne"/>
              </a:rPr>
              <a:t> </a:t>
            </a:r>
            <a:r>
              <a:rPr lang="en-GB" b="0" i="0" err="1">
                <a:solidFill>
                  <a:srgbClr val="D1D5DB"/>
                </a:solidFill>
                <a:effectLst/>
                <a:latin typeface="Söhne"/>
              </a:rPr>
              <a:t>bosib</a:t>
            </a:r>
            <a:r>
              <a:rPr lang="en-GB" b="0" i="0">
                <a:solidFill>
                  <a:srgbClr val="D1D5DB"/>
                </a:solidFill>
                <a:effectLst/>
                <a:latin typeface="Söhne"/>
              </a:rPr>
              <a:t> </a:t>
            </a:r>
            <a:r>
              <a:rPr lang="en-GB" b="0" i="0" err="1">
                <a:solidFill>
                  <a:srgbClr val="D1D5DB"/>
                </a:solidFill>
                <a:effectLst/>
                <a:latin typeface="Söhne"/>
              </a:rPr>
              <a:t>gwneud</a:t>
            </a:r>
            <a:r>
              <a:rPr lang="en-GB" b="0" i="0">
                <a:solidFill>
                  <a:srgbClr val="D1D5DB"/>
                </a:solidFill>
                <a:effectLst/>
                <a:latin typeface="Söhne"/>
              </a:rPr>
              <a:t> dull </a:t>
            </a:r>
            <a:r>
              <a:rPr lang="en-GB" b="0" i="0" err="1">
                <a:solidFill>
                  <a:srgbClr val="D1D5DB"/>
                </a:solidFill>
                <a:effectLst/>
                <a:latin typeface="Söhne"/>
              </a:rPr>
              <a:t>traws-ddisgyblaethol</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fwy</a:t>
            </a:r>
            <a:r>
              <a:rPr lang="en-GB" b="0" i="0">
                <a:solidFill>
                  <a:srgbClr val="D1D5DB"/>
                </a:solidFill>
                <a:effectLst/>
                <a:latin typeface="Söhne"/>
              </a:rPr>
              <a:t> </a:t>
            </a:r>
            <a:r>
              <a:rPr lang="en-GB" b="0" i="0" err="1">
                <a:solidFill>
                  <a:srgbClr val="D1D5DB"/>
                </a:solidFill>
                <a:effectLst/>
                <a:latin typeface="Söhne"/>
              </a:rPr>
              <a:t>effeithiol</a:t>
            </a:r>
            <a:r>
              <a:rPr lang="en-GB" b="0" i="0">
                <a:solidFill>
                  <a:srgbClr val="D1D5DB"/>
                </a:solidFill>
                <a:effectLst/>
                <a:latin typeface="Söhne"/>
              </a:rPr>
              <a:t>?</a:t>
            </a:r>
            <a:endParaRPr lang="en-GB"/>
          </a:p>
          <a:p>
            <a:pPr>
              <a:lnSpc>
                <a:spcPct val="107000"/>
              </a:lnSpc>
              <a:spcAft>
                <a:spcPts val="800"/>
              </a:spcAft>
            </a:pPr>
            <a:endParaRPr lang="en-GB"/>
          </a:p>
          <a:p>
            <a:pPr>
              <a:lnSpc>
                <a:spcPct val="107000"/>
              </a:lnSpc>
              <a:spcAft>
                <a:spcPts val="800"/>
              </a:spcAft>
            </a:pPr>
            <a:r>
              <a:rPr lang="en-GB"/>
              <a:t>As a bilingual nation, the literacy strands are </a:t>
            </a:r>
            <a:r>
              <a:rPr lang="en-GB" err="1"/>
              <a:t>translanguaging</a:t>
            </a:r>
            <a:r>
              <a:rPr lang="en-GB"/>
              <a:t>, listening, reading, speaking and writing.</a:t>
            </a:r>
          </a:p>
          <a:p>
            <a:pPr>
              <a:lnSpc>
                <a:spcPct val="107000"/>
              </a:lnSpc>
              <a:spcAft>
                <a:spcPts val="800"/>
              </a:spcAft>
            </a:pPr>
            <a:r>
              <a:rPr lang="en-GB"/>
              <a:t>What is the impact of poor literacy?</a:t>
            </a:r>
          </a:p>
          <a:p>
            <a:pPr>
              <a:lnSpc>
                <a:spcPct val="107000"/>
              </a:lnSpc>
              <a:spcAft>
                <a:spcPts val="800"/>
              </a:spcAft>
            </a:pPr>
            <a:r>
              <a:rPr lang="en-GB"/>
              <a:t>What is the policy for marking written work in your subject?</a:t>
            </a:r>
          </a:p>
          <a:p>
            <a:pPr>
              <a:lnSpc>
                <a:spcPct val="107000"/>
              </a:lnSpc>
              <a:spcAft>
                <a:spcPts val="800"/>
              </a:spcAft>
            </a:pPr>
            <a:r>
              <a:rPr lang="en-GB"/>
              <a:t>How can a cross-curricular approach be made more effective?</a:t>
            </a:r>
          </a:p>
          <a:p>
            <a:pPr>
              <a:lnSpc>
                <a:spcPct val="107000"/>
              </a:lnSpc>
              <a:spcAft>
                <a:spcPts val="800"/>
              </a:spcAft>
            </a:pPr>
            <a:endParaRPr lang="en-GB"/>
          </a:p>
          <a:p>
            <a:endParaRPr lang="en-GB">
              <a:hlinkClick r:id="rId3"/>
            </a:endParaRPr>
          </a:p>
          <a:p>
            <a:r>
              <a:rPr lang="en-GB">
                <a:hlinkClick r:id="rId3"/>
              </a:rPr>
              <a:t>https://literacytrust.org.uk/information/what-is-literacy/</a:t>
            </a:r>
            <a:r>
              <a:rPr lang="en-GB"/>
              <a:t>Accessed 22 Aug 2022</a:t>
            </a:r>
          </a:p>
        </p:txBody>
      </p:sp>
      <p:sp>
        <p:nvSpPr>
          <p:cNvPr id="4" name="Slide Number Placeholder 3"/>
          <p:cNvSpPr>
            <a:spLocks noGrp="1"/>
          </p:cNvSpPr>
          <p:nvPr>
            <p:ph type="sldNum" sz="quarter" idx="5"/>
          </p:nvPr>
        </p:nvSpPr>
        <p:spPr/>
        <p:txBody>
          <a:bodyPr/>
          <a:lstStyle/>
          <a:p>
            <a:fld id="{B68C8073-CAD2-48BF-B8DB-FCAF7D6ED014}" type="slidenum">
              <a:rPr lang="en-US" smtClean="0"/>
              <a:t>6</a:t>
            </a:fld>
            <a:endParaRPr lang="en-US"/>
          </a:p>
        </p:txBody>
      </p:sp>
    </p:spTree>
    <p:extLst>
      <p:ext uri="{BB962C8B-B14F-4D97-AF65-F5344CB8AC3E}">
        <p14:creationId xmlns:p14="http://schemas.microsoft.com/office/powerpoint/2010/main" val="18275606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pPr algn="l"/>
            <a:r>
              <a:rPr lang="en-GB" b="0" i="0">
                <a:solidFill>
                  <a:srgbClr val="D1D5DB"/>
                </a:solidFill>
                <a:effectLst/>
                <a:latin typeface="Söhne"/>
              </a:rPr>
              <a:t>NID </a:t>
            </a:r>
            <a:r>
              <a:rPr lang="en-GB" b="0" i="0" err="1">
                <a:solidFill>
                  <a:srgbClr val="D1D5DB"/>
                </a:solidFill>
                <a:effectLst/>
                <a:latin typeface="Söhne"/>
              </a:rPr>
              <a:t>yw</a:t>
            </a:r>
            <a:r>
              <a:rPr lang="en-GB" b="0" i="0">
                <a:solidFill>
                  <a:srgbClr val="D1D5DB"/>
                </a:solidFill>
                <a:effectLst/>
                <a:latin typeface="Söhne"/>
              </a:rPr>
              <a:t> </a:t>
            </a:r>
            <a:r>
              <a:rPr lang="en-GB" b="0" i="0" err="1">
                <a:solidFill>
                  <a:srgbClr val="D1D5DB"/>
                </a:solidFill>
                <a:effectLst/>
                <a:latin typeface="Söhne"/>
              </a:rPr>
              <a:t>gosod</a:t>
            </a:r>
            <a:r>
              <a:rPr lang="en-GB" b="0" i="0">
                <a:solidFill>
                  <a:srgbClr val="D1D5DB"/>
                </a:solidFill>
                <a:effectLst/>
                <a:latin typeface="Söhne"/>
              </a:rPr>
              <a:t> </a:t>
            </a:r>
            <a:r>
              <a:rPr lang="en-GB" b="0" i="0" err="1">
                <a:solidFill>
                  <a:srgbClr val="D1D5DB"/>
                </a:solidFill>
                <a:effectLst/>
                <a:latin typeface="Söhne"/>
              </a:rPr>
              <a:t>tasg</a:t>
            </a:r>
            <a:r>
              <a:rPr lang="en-GB" b="0" i="0">
                <a:solidFill>
                  <a:srgbClr val="D1D5DB"/>
                </a:solidFill>
                <a:effectLst/>
                <a:latin typeface="Söhne"/>
              </a:rPr>
              <a:t> </a:t>
            </a:r>
            <a:r>
              <a:rPr lang="en-GB" b="0" i="0" err="1">
                <a:solidFill>
                  <a:srgbClr val="D1D5DB"/>
                </a:solidFill>
                <a:effectLst/>
                <a:latin typeface="Söhne"/>
              </a:rPr>
              <a:t>ysgrifennu</a:t>
            </a:r>
            <a:r>
              <a:rPr lang="en-GB" b="0" i="0">
                <a:solidFill>
                  <a:srgbClr val="D1D5DB"/>
                </a:solidFill>
                <a:effectLst/>
                <a:latin typeface="Söhne"/>
              </a:rPr>
              <a:t> ac </a:t>
            </a:r>
            <a:r>
              <a:rPr lang="en-GB" b="0" i="0" err="1">
                <a:solidFill>
                  <a:srgbClr val="D1D5DB"/>
                </a:solidFill>
                <a:effectLst/>
                <a:latin typeface="Söhne"/>
              </a:rPr>
              <a:t>ei</a:t>
            </a:r>
            <a:r>
              <a:rPr lang="en-GB" b="0" i="0">
                <a:solidFill>
                  <a:srgbClr val="D1D5DB"/>
                </a:solidFill>
                <a:effectLst/>
                <a:latin typeface="Söhne"/>
              </a:rPr>
              <a:t> </a:t>
            </a:r>
            <a:r>
              <a:rPr lang="en-GB" b="0" i="0" err="1">
                <a:solidFill>
                  <a:srgbClr val="D1D5DB"/>
                </a:solidFill>
                <a:effectLst/>
                <a:latin typeface="Söhne"/>
              </a:rPr>
              <a:t>alw'n</a:t>
            </a:r>
            <a:r>
              <a:rPr lang="en-GB" b="0" i="0">
                <a:solidFill>
                  <a:srgbClr val="D1D5DB"/>
                </a:solidFill>
                <a:effectLst/>
                <a:latin typeface="Söhne"/>
              </a:rPr>
              <a:t> </a:t>
            </a:r>
            <a:r>
              <a:rPr lang="en-GB" b="0" i="0" err="1">
                <a:solidFill>
                  <a:srgbClr val="D1D5DB"/>
                </a:solidFill>
                <a:effectLst/>
                <a:latin typeface="Söhne"/>
              </a:rPr>
              <a:t>llythrennedd</a:t>
            </a:r>
            <a:r>
              <a:rPr lang="en-GB" b="0" i="0">
                <a:solidFill>
                  <a:srgbClr val="D1D5DB"/>
                </a:solidFill>
                <a:effectLst/>
                <a:latin typeface="Söhne"/>
              </a:rPr>
              <a:t>. </a:t>
            </a:r>
            <a:r>
              <a:rPr lang="en-GB" b="0" i="0" err="1">
                <a:solidFill>
                  <a:srgbClr val="D1D5DB"/>
                </a:solidFill>
                <a:effectLst/>
                <a:latin typeface="Söhne"/>
              </a:rPr>
              <a:t>MAE'n</a:t>
            </a:r>
            <a:r>
              <a:rPr lang="en-GB" b="0" i="0">
                <a:solidFill>
                  <a:srgbClr val="D1D5DB"/>
                </a:solidFill>
                <a:effectLst/>
                <a:latin typeface="Söhne"/>
              </a:rPr>
              <a:t> </a:t>
            </a:r>
            <a:r>
              <a:rPr lang="en-GB" b="0" i="0" err="1">
                <a:solidFill>
                  <a:srgbClr val="D1D5DB"/>
                </a:solidFill>
                <a:effectLst/>
                <a:latin typeface="Söhne"/>
              </a:rPr>
              <a:t>ymwneud</a:t>
            </a:r>
            <a:r>
              <a:rPr lang="en-GB" b="0" i="0">
                <a:solidFill>
                  <a:srgbClr val="D1D5DB"/>
                </a:solidFill>
                <a:effectLst/>
                <a:latin typeface="Söhne"/>
              </a:rPr>
              <a:t> â </a:t>
            </a:r>
            <a:r>
              <a:rPr lang="en-GB" b="0" i="0" err="1">
                <a:solidFill>
                  <a:srgbClr val="D1D5DB"/>
                </a:solidFill>
                <a:effectLst/>
                <a:latin typeface="Söhne"/>
              </a:rPr>
              <a:t>datblygiad</a:t>
            </a:r>
            <a:r>
              <a:rPr lang="en-GB" b="0" i="0">
                <a:solidFill>
                  <a:srgbClr val="D1D5DB"/>
                </a:solidFill>
                <a:effectLst/>
                <a:latin typeface="Söhne"/>
              </a:rPr>
              <a:t>. Nodi a </a:t>
            </a:r>
            <a:r>
              <a:rPr lang="en-GB" b="0" i="0" err="1">
                <a:solidFill>
                  <a:srgbClr val="D1D5DB"/>
                </a:solidFill>
                <a:effectLst/>
                <a:latin typeface="Söhne"/>
              </a:rPr>
              <a:t>datblygu</a:t>
            </a:r>
            <a:r>
              <a:rPr lang="en-GB" b="0" i="0">
                <a:solidFill>
                  <a:srgbClr val="D1D5DB"/>
                </a:solidFill>
                <a:effectLst/>
                <a:latin typeface="Söhne"/>
              </a:rPr>
              <a:t> </a:t>
            </a:r>
            <a:r>
              <a:rPr lang="en-GB" b="0" i="0" err="1">
                <a:solidFill>
                  <a:srgbClr val="D1D5DB"/>
                </a:solidFill>
                <a:effectLst/>
                <a:latin typeface="Söhne"/>
              </a:rPr>
              <a:t>sgiliau</a:t>
            </a:r>
            <a:r>
              <a:rPr lang="en-GB" b="0" i="0">
                <a:solidFill>
                  <a:srgbClr val="D1D5DB"/>
                </a:solidFill>
                <a:effectLst/>
                <a:latin typeface="Söhne"/>
              </a:rPr>
              <a:t> </a:t>
            </a:r>
            <a:r>
              <a:rPr lang="en-GB" b="0" i="0" err="1">
                <a:solidFill>
                  <a:srgbClr val="D1D5DB"/>
                </a:solidFill>
                <a:effectLst/>
                <a:latin typeface="Söhne"/>
              </a:rPr>
              <a:t>llythrennedd</a:t>
            </a:r>
            <a:r>
              <a:rPr lang="en-GB" b="0" i="0">
                <a:solidFill>
                  <a:srgbClr val="D1D5DB"/>
                </a:solidFill>
                <a:effectLst/>
                <a:latin typeface="Söhne"/>
              </a:rPr>
              <a:t>.</a:t>
            </a:r>
          </a:p>
          <a:p>
            <a:pPr algn="l"/>
            <a:r>
              <a:rPr lang="en-GB" b="0" i="0">
                <a:solidFill>
                  <a:srgbClr val="D1D5DB"/>
                </a:solidFill>
                <a:effectLst/>
                <a:latin typeface="Söhne"/>
              </a:rPr>
              <a:t>(</a:t>
            </a:r>
            <a:r>
              <a:rPr lang="en-GB" b="0" i="0" err="1">
                <a:solidFill>
                  <a:srgbClr val="D1D5DB"/>
                </a:solidFill>
                <a:effectLst/>
                <a:latin typeface="Söhne"/>
              </a:rPr>
              <a:t>Mae'r</a:t>
            </a:r>
            <a:r>
              <a:rPr lang="en-GB" b="0" i="0">
                <a:solidFill>
                  <a:srgbClr val="D1D5DB"/>
                </a:solidFill>
                <a:effectLst/>
                <a:latin typeface="Söhne"/>
              </a:rPr>
              <a:t> </a:t>
            </a:r>
            <a:r>
              <a:rPr lang="en-GB" b="0" i="0" err="1">
                <a:solidFill>
                  <a:srgbClr val="D1D5DB"/>
                </a:solidFill>
                <a:effectLst/>
                <a:latin typeface="Söhne"/>
              </a:rPr>
              <a:t>sleidiau</a:t>
            </a:r>
            <a:r>
              <a:rPr lang="en-GB" b="0" i="0">
                <a:solidFill>
                  <a:srgbClr val="D1D5DB"/>
                </a:solidFill>
                <a:effectLst/>
                <a:latin typeface="Söhne"/>
              </a:rPr>
              <a:t> </a:t>
            </a:r>
            <a:r>
              <a:rPr lang="en-GB" b="0" i="0" err="1">
                <a:solidFill>
                  <a:srgbClr val="D1D5DB"/>
                </a:solidFill>
                <a:effectLst/>
                <a:latin typeface="Söhne"/>
              </a:rPr>
              <a:t>canlynol</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rhoi</a:t>
            </a:r>
            <a:r>
              <a:rPr lang="en-GB" b="0" i="0">
                <a:solidFill>
                  <a:srgbClr val="D1D5DB"/>
                </a:solidFill>
                <a:effectLst/>
                <a:latin typeface="Söhne"/>
              </a:rPr>
              <a:t> </a:t>
            </a:r>
            <a:r>
              <a:rPr lang="en-GB" b="0" i="0" err="1">
                <a:solidFill>
                  <a:srgbClr val="D1D5DB"/>
                </a:solidFill>
                <a:effectLst/>
                <a:latin typeface="Söhne"/>
              </a:rPr>
              <a:t>enghreifftiau</a:t>
            </a:r>
            <a:r>
              <a:rPr lang="en-GB" b="0" i="0">
                <a:solidFill>
                  <a:srgbClr val="D1D5DB"/>
                </a:solidFill>
                <a:effectLst/>
                <a:latin typeface="Söhne"/>
              </a:rPr>
              <a:t>)</a:t>
            </a:r>
          </a:p>
          <a:p>
            <a:endParaRPr lang="en-GB"/>
          </a:p>
          <a:p>
            <a:endParaRPr lang="en-GB"/>
          </a:p>
          <a:p>
            <a:r>
              <a:rPr lang="en-GB"/>
              <a:t>It is NOT setting a writing task and calling it literacy.</a:t>
            </a:r>
          </a:p>
          <a:p>
            <a:r>
              <a:rPr lang="en-GB"/>
              <a:t>It IS about progression. Identifying and progressing literacy skills.</a:t>
            </a:r>
          </a:p>
          <a:p>
            <a:endParaRPr lang="en-GB"/>
          </a:p>
          <a:p>
            <a:r>
              <a:rPr lang="en-GB"/>
              <a:t>(The following slide gives examples)</a:t>
            </a:r>
          </a:p>
        </p:txBody>
      </p:sp>
      <p:sp>
        <p:nvSpPr>
          <p:cNvPr id="4" name="Slide Number Placeholder 3"/>
          <p:cNvSpPr>
            <a:spLocks noGrp="1"/>
          </p:cNvSpPr>
          <p:nvPr>
            <p:ph type="sldNum" sz="quarter" idx="5"/>
          </p:nvPr>
        </p:nvSpPr>
        <p:spPr/>
        <p:txBody>
          <a:bodyPr/>
          <a:lstStyle/>
          <a:p>
            <a:fld id="{B68C8073-CAD2-48BF-B8DB-FCAF7D6ED014}" type="slidenum">
              <a:rPr lang="en-US" smtClean="0"/>
              <a:t>7</a:t>
            </a:fld>
            <a:endParaRPr lang="en-US"/>
          </a:p>
        </p:txBody>
      </p:sp>
    </p:spTree>
    <p:extLst>
      <p:ext uri="{BB962C8B-B14F-4D97-AF65-F5344CB8AC3E}">
        <p14:creationId xmlns:p14="http://schemas.microsoft.com/office/powerpoint/2010/main" val="36653843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b="0" i="0" err="1">
                <a:solidFill>
                  <a:srgbClr val="D1D5DB"/>
                </a:solidFill>
                <a:effectLst/>
                <a:latin typeface="Söhne"/>
              </a:rPr>
              <a:t>Dyma</a:t>
            </a:r>
            <a:r>
              <a:rPr lang="en-GB" b="0" i="0">
                <a:solidFill>
                  <a:srgbClr val="D1D5DB"/>
                </a:solidFill>
                <a:effectLst/>
                <a:latin typeface="Söhne"/>
              </a:rPr>
              <a:t> </a:t>
            </a:r>
            <a:r>
              <a:rPr lang="en-GB" b="0" i="0" err="1">
                <a:solidFill>
                  <a:srgbClr val="D1D5DB"/>
                </a:solidFill>
                <a:effectLst/>
                <a:latin typeface="Söhne"/>
              </a:rPr>
              <a:t>ddolen</a:t>
            </a:r>
            <a:r>
              <a:rPr lang="en-GB" b="0" i="0">
                <a:solidFill>
                  <a:srgbClr val="D1D5DB"/>
                </a:solidFill>
                <a:effectLst/>
                <a:latin typeface="Söhne"/>
              </a:rPr>
              <a:t> at </a:t>
            </a:r>
            <a:r>
              <a:rPr lang="en-GB" b="0" i="0" err="1">
                <a:solidFill>
                  <a:srgbClr val="D1D5DB"/>
                </a:solidFill>
                <a:effectLst/>
                <a:latin typeface="Söhne"/>
              </a:rPr>
              <a:t>adnoddau</a:t>
            </a:r>
            <a:r>
              <a:rPr lang="en-GB" b="0" i="0">
                <a:solidFill>
                  <a:srgbClr val="D1D5DB"/>
                </a:solidFill>
                <a:effectLst/>
                <a:latin typeface="Söhne"/>
              </a:rPr>
              <a:t> o </a:t>
            </a:r>
            <a:r>
              <a:rPr lang="en-GB" b="0" i="0" err="1">
                <a:solidFill>
                  <a:srgbClr val="D1D5DB"/>
                </a:solidFill>
                <a:effectLst/>
                <a:latin typeface="Söhne"/>
              </a:rPr>
              <a:t>raglen</a:t>
            </a:r>
            <a:r>
              <a:rPr lang="en-GB" b="0" i="0">
                <a:solidFill>
                  <a:srgbClr val="D1D5DB"/>
                </a:solidFill>
                <a:effectLst/>
                <a:latin typeface="Söhne"/>
              </a:rPr>
              <a:t> </a:t>
            </a:r>
            <a:r>
              <a:rPr lang="en-GB" b="0" i="0" err="1">
                <a:solidFill>
                  <a:srgbClr val="D1D5DB"/>
                </a:solidFill>
                <a:effectLst/>
                <a:latin typeface="Söhne"/>
              </a:rPr>
              <a:t>Cymorth</a:t>
            </a:r>
            <a:r>
              <a:rPr lang="en-GB" b="0" i="0">
                <a:solidFill>
                  <a:srgbClr val="D1D5DB"/>
                </a:solidFill>
                <a:effectLst/>
                <a:latin typeface="Söhne"/>
              </a:rPr>
              <a:t> </a:t>
            </a:r>
            <a:r>
              <a:rPr lang="en-GB" b="0" i="0" err="1">
                <a:solidFill>
                  <a:srgbClr val="D1D5DB"/>
                </a:solidFill>
                <a:effectLst/>
                <a:latin typeface="Söhne"/>
              </a:rPr>
              <a:t>Llythrennedd</a:t>
            </a:r>
            <a:r>
              <a:rPr lang="en-GB" b="0" i="0">
                <a:solidFill>
                  <a:srgbClr val="D1D5DB"/>
                </a:solidFill>
                <a:effectLst/>
                <a:latin typeface="Söhne"/>
              </a:rPr>
              <a:t> </a:t>
            </a:r>
            <a:r>
              <a:rPr lang="en-GB" b="0" i="0" err="1">
                <a:solidFill>
                  <a:srgbClr val="D1D5DB"/>
                </a:solidFill>
                <a:effectLst/>
                <a:latin typeface="Söhne"/>
              </a:rPr>
              <a:t>Cenedlaethol</a:t>
            </a:r>
            <a:r>
              <a:rPr lang="en-GB" b="0" i="0">
                <a:solidFill>
                  <a:srgbClr val="D1D5DB"/>
                </a:solidFill>
                <a:effectLst/>
                <a:latin typeface="Söhne"/>
              </a:rPr>
              <a:t> a </a:t>
            </a:r>
            <a:r>
              <a:rPr lang="en-GB" b="0" i="0" err="1">
                <a:solidFill>
                  <a:srgbClr val="D1D5DB"/>
                </a:solidFill>
                <a:effectLst/>
                <a:latin typeface="Söhne"/>
              </a:rPr>
              <a:t>gynhelir</a:t>
            </a:r>
            <a:r>
              <a:rPr lang="en-GB" b="0" i="0">
                <a:solidFill>
                  <a:srgbClr val="D1D5DB"/>
                </a:solidFill>
                <a:effectLst/>
                <a:latin typeface="Söhne"/>
              </a:rPr>
              <a:t> </a:t>
            </a:r>
            <a:r>
              <a:rPr lang="en-GB" b="0" i="0" err="1">
                <a:solidFill>
                  <a:srgbClr val="D1D5DB"/>
                </a:solidFill>
                <a:effectLst/>
                <a:latin typeface="Söhne"/>
              </a:rPr>
              <a:t>ar</a:t>
            </a:r>
            <a:r>
              <a:rPr lang="en-GB" b="0" i="0">
                <a:solidFill>
                  <a:srgbClr val="D1D5DB"/>
                </a:solidFill>
                <a:effectLst/>
                <a:latin typeface="Söhne"/>
              </a:rPr>
              <a:t> HWB. </a:t>
            </a:r>
            <a:r>
              <a:rPr lang="en-GB" b="0" i="0" err="1">
                <a:solidFill>
                  <a:srgbClr val="D1D5DB"/>
                </a:solidFill>
                <a:effectLst/>
                <a:latin typeface="Söhne"/>
              </a:rPr>
              <a:t>Rhai</a:t>
            </a:r>
            <a:r>
              <a:rPr lang="en-GB" b="0" i="0">
                <a:solidFill>
                  <a:srgbClr val="D1D5DB"/>
                </a:solidFill>
                <a:effectLst/>
                <a:latin typeface="Söhne"/>
              </a:rPr>
              <a:t> </a:t>
            </a:r>
            <a:r>
              <a:rPr lang="en-GB" b="0" i="0" err="1">
                <a:solidFill>
                  <a:srgbClr val="D1D5DB"/>
                </a:solidFill>
                <a:effectLst/>
                <a:latin typeface="Söhne"/>
              </a:rPr>
              <a:t>enghreifftiau</a:t>
            </a:r>
            <a:r>
              <a:rPr lang="en-GB" b="0" i="0">
                <a:solidFill>
                  <a:srgbClr val="D1D5DB"/>
                </a:solidFill>
                <a:effectLst/>
                <a:latin typeface="Söhne"/>
              </a:rPr>
              <a:t> o </a:t>
            </a:r>
            <a:r>
              <a:rPr lang="en-GB" b="0" i="0" err="1">
                <a:solidFill>
                  <a:srgbClr val="D1D5DB"/>
                </a:solidFill>
                <a:effectLst/>
                <a:latin typeface="Söhne"/>
              </a:rPr>
              <a:t>lythrennedd</a:t>
            </a:r>
            <a:r>
              <a:rPr lang="en-GB" b="0" i="0">
                <a:solidFill>
                  <a:srgbClr val="D1D5DB"/>
                </a:solidFill>
                <a:effectLst/>
                <a:latin typeface="Söhne"/>
              </a:rPr>
              <a:t>. </a:t>
            </a:r>
            <a:r>
              <a:rPr lang="en-GB" b="0" i="0" err="1">
                <a:solidFill>
                  <a:srgbClr val="D1D5DB"/>
                </a:solidFill>
                <a:effectLst/>
                <a:latin typeface="Söhne"/>
              </a:rPr>
              <a:t>Sylwer</a:t>
            </a:r>
            <a:r>
              <a:rPr lang="en-GB" b="0" i="0">
                <a:solidFill>
                  <a:srgbClr val="D1D5DB"/>
                </a:solidFill>
                <a:effectLst/>
                <a:latin typeface="Söhne"/>
              </a:rPr>
              <a:t> </a:t>
            </a:r>
            <a:r>
              <a:rPr lang="en-GB" b="0" i="0" err="1">
                <a:solidFill>
                  <a:srgbClr val="D1D5DB"/>
                </a:solidFill>
                <a:effectLst/>
                <a:latin typeface="Söhne"/>
              </a:rPr>
              <a:t>nad</a:t>
            </a:r>
            <a:r>
              <a:rPr lang="en-GB" b="0" i="0">
                <a:solidFill>
                  <a:srgbClr val="D1D5DB"/>
                </a:solidFill>
                <a:effectLst/>
                <a:latin typeface="Söhne"/>
              </a:rPr>
              <a:t> </a:t>
            </a:r>
            <a:r>
              <a:rPr lang="en-GB" b="0" i="0" err="1">
                <a:solidFill>
                  <a:srgbClr val="D1D5DB"/>
                </a:solidFill>
                <a:effectLst/>
                <a:latin typeface="Söhne"/>
              </a:rPr>
              <a:t>yw'n</a:t>
            </a:r>
            <a:r>
              <a:rPr lang="en-GB" b="0" i="0">
                <a:solidFill>
                  <a:srgbClr val="D1D5DB"/>
                </a:solidFill>
                <a:effectLst/>
                <a:latin typeface="Söhne"/>
              </a:rPr>
              <a:t> </a:t>
            </a:r>
            <a:r>
              <a:rPr lang="en-GB" b="0" i="0" err="1">
                <a:solidFill>
                  <a:srgbClr val="D1D5DB"/>
                </a:solidFill>
                <a:effectLst/>
                <a:latin typeface="Söhne"/>
              </a:rPr>
              <a:t>seiliedig</a:t>
            </a:r>
            <a:r>
              <a:rPr lang="en-GB" b="0" i="0">
                <a:solidFill>
                  <a:srgbClr val="D1D5DB"/>
                </a:solidFill>
                <a:effectLst/>
                <a:latin typeface="Söhne"/>
              </a:rPr>
              <a:t> </a:t>
            </a:r>
            <a:r>
              <a:rPr lang="en-GB" b="0" i="0" err="1">
                <a:solidFill>
                  <a:srgbClr val="D1D5DB"/>
                </a:solidFill>
                <a:effectLst/>
                <a:latin typeface="Söhne"/>
              </a:rPr>
              <a:t>ar</a:t>
            </a:r>
            <a:r>
              <a:rPr lang="en-GB" b="0" i="0">
                <a:solidFill>
                  <a:srgbClr val="D1D5DB"/>
                </a:solidFill>
                <a:effectLst/>
                <a:latin typeface="Söhne"/>
              </a:rPr>
              <a:t> </a:t>
            </a:r>
            <a:r>
              <a:rPr lang="en-GB" b="0" i="0" err="1">
                <a:solidFill>
                  <a:srgbClr val="D1D5DB"/>
                </a:solidFill>
                <a:effectLst/>
                <a:latin typeface="Söhne"/>
              </a:rPr>
              <a:t>wersi</a:t>
            </a:r>
            <a:r>
              <a:rPr lang="en-GB" b="0" i="0">
                <a:solidFill>
                  <a:srgbClr val="D1D5DB"/>
                </a:solidFill>
                <a:effectLst/>
                <a:latin typeface="Söhne"/>
              </a:rPr>
              <a:t> </a:t>
            </a:r>
            <a:r>
              <a:rPr lang="en-GB" b="0" i="0" err="1">
                <a:solidFill>
                  <a:srgbClr val="D1D5DB"/>
                </a:solidFill>
                <a:effectLst/>
                <a:latin typeface="Söhne"/>
              </a:rPr>
              <a:t>Saesneg</a:t>
            </a:r>
            <a:r>
              <a:rPr lang="en-GB" b="0" i="0">
                <a:solidFill>
                  <a:srgbClr val="D1D5DB"/>
                </a:solidFill>
                <a:effectLst/>
                <a:latin typeface="Söhne"/>
              </a:rPr>
              <a:t>/</a:t>
            </a:r>
            <a:r>
              <a:rPr lang="en-GB" b="0" i="0" err="1">
                <a:solidFill>
                  <a:srgbClr val="D1D5DB"/>
                </a:solidFill>
                <a:effectLst/>
                <a:latin typeface="Söhne"/>
              </a:rPr>
              <a:t>Mathemateg</a:t>
            </a:r>
            <a:r>
              <a:rPr lang="en-GB" b="0" i="0">
                <a:solidFill>
                  <a:srgbClr val="D1D5DB"/>
                </a:solidFill>
                <a:effectLst/>
                <a:latin typeface="Söhne"/>
              </a:rPr>
              <a:t> </a:t>
            </a:r>
            <a:r>
              <a:rPr lang="en-GB" b="0" i="0" err="1">
                <a:solidFill>
                  <a:srgbClr val="D1D5DB"/>
                </a:solidFill>
                <a:effectLst/>
                <a:latin typeface="Söhne"/>
              </a:rPr>
              <a:t>ond</a:t>
            </a:r>
            <a:r>
              <a:rPr lang="en-GB" b="0" i="0">
                <a:solidFill>
                  <a:srgbClr val="D1D5DB"/>
                </a:solidFill>
                <a:effectLst/>
                <a:latin typeface="Söhne"/>
              </a:rPr>
              <a:t> </a:t>
            </a:r>
            <a:r>
              <a:rPr lang="en-GB" b="0" i="0" err="1">
                <a:solidFill>
                  <a:srgbClr val="D1D5DB"/>
                </a:solidFill>
                <a:effectLst/>
                <a:latin typeface="Söhne"/>
              </a:rPr>
              <a:t>wedi'u</a:t>
            </a:r>
            <a:r>
              <a:rPr lang="en-GB" b="0" i="0">
                <a:solidFill>
                  <a:srgbClr val="D1D5DB"/>
                </a:solidFill>
                <a:effectLst/>
                <a:latin typeface="Söhne"/>
              </a:rPr>
              <a:t> </a:t>
            </a:r>
            <a:r>
              <a:rPr lang="en-GB" b="0" i="0" err="1">
                <a:solidFill>
                  <a:srgbClr val="D1D5DB"/>
                </a:solidFill>
                <a:effectLst/>
                <a:latin typeface="Söhne"/>
              </a:rPr>
              <a:t>hymgorffori</a:t>
            </a:r>
            <a:r>
              <a:rPr lang="en-GB" b="0" i="0">
                <a:solidFill>
                  <a:srgbClr val="D1D5DB"/>
                </a:solidFill>
                <a:effectLst/>
                <a:latin typeface="Söhne"/>
              </a:rPr>
              <a:t> o </a:t>
            </a:r>
            <a:r>
              <a:rPr lang="en-GB" b="0" i="0" err="1">
                <a:solidFill>
                  <a:srgbClr val="D1D5DB"/>
                </a:solidFill>
                <a:effectLst/>
                <a:latin typeface="Söhne"/>
              </a:rPr>
              <a:t>fewn</a:t>
            </a:r>
            <a:r>
              <a:rPr lang="en-GB" b="0" i="0">
                <a:solidFill>
                  <a:srgbClr val="D1D5DB"/>
                </a:solidFill>
                <a:effectLst/>
                <a:latin typeface="Söhne"/>
              </a:rPr>
              <a:t> </a:t>
            </a:r>
            <a:r>
              <a:rPr lang="en-GB" b="0" i="0" err="1">
                <a:solidFill>
                  <a:srgbClr val="D1D5DB"/>
                </a:solidFill>
                <a:effectLst/>
                <a:latin typeface="Söhne"/>
              </a:rPr>
              <a:t>meysydd</a:t>
            </a:r>
            <a:r>
              <a:rPr lang="en-GB" b="0" i="0">
                <a:solidFill>
                  <a:srgbClr val="D1D5DB"/>
                </a:solidFill>
                <a:effectLst/>
                <a:latin typeface="Söhne"/>
              </a:rPr>
              <a:t> </a:t>
            </a:r>
            <a:r>
              <a:rPr lang="en-GB" b="0" i="0" err="1">
                <a:solidFill>
                  <a:srgbClr val="D1D5DB"/>
                </a:solidFill>
                <a:effectLst/>
                <a:latin typeface="Söhne"/>
              </a:rPr>
              <a:t>pwnc</a:t>
            </a:r>
            <a:r>
              <a:rPr lang="en-GB" b="0" i="0">
                <a:solidFill>
                  <a:srgbClr val="D1D5DB"/>
                </a:solidFill>
                <a:effectLst/>
                <a:latin typeface="Söhne"/>
              </a:rPr>
              <a:t>.</a:t>
            </a:r>
          </a:p>
          <a:p>
            <a:endParaRPr lang="en-GB"/>
          </a:p>
          <a:p>
            <a:r>
              <a:rPr lang="en-GB"/>
              <a:t>That is a link to resources from the National Literacy Support programme hosted on HWB.</a:t>
            </a:r>
          </a:p>
          <a:p>
            <a:r>
              <a:rPr lang="en-GB"/>
              <a:t>Some examples of literacy. </a:t>
            </a:r>
          </a:p>
          <a:p>
            <a:r>
              <a:rPr lang="en-GB"/>
              <a:t>Note that it is not based on English/ Maths lesson but integrated within subject areas.</a:t>
            </a:r>
          </a:p>
          <a:p>
            <a:endParaRPr lang="en-GB"/>
          </a:p>
          <a:p>
            <a:endParaRPr lang="en-GB"/>
          </a:p>
          <a:p>
            <a:r>
              <a:rPr lang="en-GB"/>
              <a:t>If you are Maths or English PGCE – How can you support LNF in other subject areas?</a:t>
            </a:r>
          </a:p>
          <a:p>
            <a:r>
              <a:rPr lang="en-GB"/>
              <a:t>e.g. introduction to graph work. How is it taught? Examples from the same year group so that </a:t>
            </a:r>
            <a:r>
              <a:rPr lang="en-GB" err="1"/>
              <a:t>Geog</a:t>
            </a:r>
            <a:r>
              <a:rPr lang="en-GB"/>
              <a:t>/ Sci can support and deepen knowledge.</a:t>
            </a:r>
          </a:p>
          <a:p>
            <a:r>
              <a:rPr lang="en-GB"/>
              <a:t>In subject areas how can you add challenge to writing tasks to support progression in literacy?</a:t>
            </a:r>
          </a:p>
          <a:p>
            <a:r>
              <a:rPr lang="en-GB"/>
              <a:t>Take time to use the Cross Curricular Frameworks webpage to plan for progression. Pinpoint the strands/elements you are focussing on. Make sure you share success criteria! You can’t focus on all the elements but the takeaway massage is that a writing task is not literacy unless you are planning for progression that is aligned to a strand/element. In mid- long- term planning consider how the department is creating opportunities in the scheme of work to contribute to the development of cross curricular skills for children.</a:t>
            </a:r>
          </a:p>
        </p:txBody>
      </p:sp>
      <p:sp>
        <p:nvSpPr>
          <p:cNvPr id="4" name="Slide Number Placeholder 3"/>
          <p:cNvSpPr>
            <a:spLocks noGrp="1"/>
          </p:cNvSpPr>
          <p:nvPr>
            <p:ph type="sldNum" sz="quarter" idx="5"/>
          </p:nvPr>
        </p:nvSpPr>
        <p:spPr/>
        <p:txBody>
          <a:bodyPr/>
          <a:lstStyle/>
          <a:p>
            <a:fld id="{B68C8073-CAD2-48BF-B8DB-FCAF7D6ED014}" type="slidenum">
              <a:rPr lang="en-US" smtClean="0"/>
              <a:t>8</a:t>
            </a:fld>
            <a:endParaRPr lang="en-US"/>
          </a:p>
        </p:txBody>
      </p:sp>
    </p:spTree>
    <p:extLst>
      <p:ext uri="{BB962C8B-B14F-4D97-AF65-F5344CB8AC3E}">
        <p14:creationId xmlns:p14="http://schemas.microsoft.com/office/powerpoint/2010/main" val="3634153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err="1"/>
              <a:t>Meddyliwch</a:t>
            </a:r>
            <a:r>
              <a:rPr lang="en-GB"/>
              <a:t> am </a:t>
            </a:r>
            <a:r>
              <a:rPr lang="en-GB" err="1"/>
              <a:t>eich</a:t>
            </a:r>
            <a:r>
              <a:rPr lang="en-GB"/>
              <a:t> </a:t>
            </a:r>
            <a:r>
              <a:rPr lang="en-GB" err="1"/>
              <a:t>pwnc</a:t>
            </a:r>
            <a:r>
              <a:rPr lang="en-GB"/>
              <a:t> </a:t>
            </a:r>
            <a:r>
              <a:rPr lang="en-GB" err="1"/>
              <a:t>a'r</a:t>
            </a:r>
            <a:r>
              <a:rPr lang="en-GB"/>
              <a:t> </a:t>
            </a:r>
            <a:r>
              <a:rPr lang="en-GB" err="1"/>
              <a:t>sgiliau</a:t>
            </a:r>
            <a:r>
              <a:rPr lang="en-GB"/>
              <a:t> </a:t>
            </a:r>
            <a:r>
              <a:rPr lang="en-GB" err="1"/>
              <a:t>llythrennedd</a:t>
            </a:r>
            <a:r>
              <a:rPr lang="en-GB"/>
              <a:t> </a:t>
            </a:r>
            <a:r>
              <a:rPr lang="en-GB" err="1"/>
              <a:t>sy'n</a:t>
            </a:r>
            <a:r>
              <a:rPr lang="en-GB"/>
              <a:t> </a:t>
            </a:r>
            <a:r>
              <a:rPr lang="en-GB" err="1"/>
              <a:t>ofynnol</a:t>
            </a:r>
            <a:r>
              <a:rPr lang="en-GB"/>
              <a:t> i </a:t>
            </a:r>
            <a:r>
              <a:rPr lang="en-GB" err="1"/>
              <a:t>ddeall</a:t>
            </a:r>
            <a:r>
              <a:rPr lang="en-GB"/>
              <a:t> </a:t>
            </a:r>
            <a:r>
              <a:rPr lang="en-GB" err="1"/>
              <a:t>cwestiynau</a:t>
            </a:r>
            <a:r>
              <a:rPr lang="en-GB"/>
              <a:t> </a:t>
            </a:r>
            <a:r>
              <a:rPr lang="en-GB" err="1"/>
              <a:t>arholiadau</a:t>
            </a:r>
            <a:r>
              <a:rPr lang="en-GB"/>
              <a:t>.</a:t>
            </a:r>
          </a:p>
          <a:p>
            <a:r>
              <a:rPr lang="en-GB" err="1"/>
              <a:t>Ystyriwch</a:t>
            </a:r>
            <a:r>
              <a:rPr lang="en-GB"/>
              <a:t> y </a:t>
            </a:r>
            <a:r>
              <a:rPr lang="en-GB" err="1"/>
              <a:t>cyfleoedd</a:t>
            </a:r>
            <a:r>
              <a:rPr lang="en-GB"/>
              <a:t> i </a:t>
            </a:r>
            <a:r>
              <a:rPr lang="en-GB" err="1"/>
              <a:t>werthuso</a:t>
            </a:r>
            <a:r>
              <a:rPr lang="en-GB"/>
              <a:t> </a:t>
            </a:r>
            <a:r>
              <a:rPr lang="en-GB" err="1"/>
              <a:t>ffynonellau</a:t>
            </a:r>
            <a:r>
              <a:rPr lang="en-GB"/>
              <a:t> a </a:t>
            </a:r>
            <a:r>
              <a:rPr lang="en-GB" err="1"/>
              <a:t>ystyried</a:t>
            </a:r>
            <a:r>
              <a:rPr lang="en-GB"/>
              <a:t> </a:t>
            </a:r>
            <a:r>
              <a:rPr lang="en-GB" err="1"/>
              <a:t>rhagfarn</a:t>
            </a:r>
            <a:r>
              <a:rPr lang="en-GB"/>
              <a:t>.</a:t>
            </a:r>
          </a:p>
          <a:p>
            <a:r>
              <a:rPr lang="en-GB"/>
              <a:t>Beth </a:t>
            </a:r>
            <a:r>
              <a:rPr lang="en-GB" err="1"/>
              <a:t>yw'r</a:t>
            </a:r>
            <a:r>
              <a:rPr lang="en-GB"/>
              <a:t> </a:t>
            </a:r>
            <a:r>
              <a:rPr lang="en-GB" err="1"/>
              <a:t>strategaethau</a:t>
            </a:r>
            <a:r>
              <a:rPr lang="en-GB"/>
              <a:t>, e.g., </a:t>
            </a:r>
            <a:r>
              <a:rPr lang="en-GB" err="1"/>
              <a:t>gridiau</a:t>
            </a:r>
            <a:r>
              <a:rPr lang="en-GB"/>
              <a:t> </a:t>
            </a:r>
            <a:r>
              <a:rPr lang="en-GB" err="1"/>
              <a:t>dyfalu</a:t>
            </a:r>
            <a:r>
              <a:rPr lang="en-GB"/>
              <a:t>, model Frayer.</a:t>
            </a:r>
          </a:p>
          <a:p>
            <a:r>
              <a:rPr lang="en-GB"/>
              <a:t>Sut </a:t>
            </a:r>
            <a:r>
              <a:rPr lang="en-GB" err="1"/>
              <a:t>ydych</a:t>
            </a:r>
            <a:r>
              <a:rPr lang="en-GB"/>
              <a:t> </a:t>
            </a:r>
            <a:r>
              <a:rPr lang="en-GB" err="1"/>
              <a:t>chi'n</a:t>
            </a:r>
            <a:r>
              <a:rPr lang="en-GB"/>
              <a:t> </a:t>
            </a:r>
            <a:r>
              <a:rPr lang="en-GB" err="1"/>
              <a:t>sailio</a:t>
            </a:r>
            <a:r>
              <a:rPr lang="en-GB"/>
              <a:t> a </a:t>
            </a:r>
            <a:r>
              <a:rPr lang="en-GB" err="1"/>
              <a:t>chefnogi</a:t>
            </a:r>
            <a:r>
              <a:rPr lang="en-GB"/>
              <a:t> </a:t>
            </a:r>
            <a:r>
              <a:rPr lang="en-GB" err="1"/>
              <a:t>llythrennedd</a:t>
            </a:r>
            <a:r>
              <a:rPr lang="en-GB"/>
              <a:t> </a:t>
            </a:r>
            <a:r>
              <a:rPr lang="en-GB" err="1"/>
              <a:t>yn</a:t>
            </a:r>
            <a:r>
              <a:rPr lang="en-GB"/>
              <a:t> </a:t>
            </a:r>
            <a:r>
              <a:rPr lang="en-GB" err="1"/>
              <a:t>eich</a:t>
            </a:r>
            <a:r>
              <a:rPr lang="en-GB"/>
              <a:t> </a:t>
            </a:r>
            <a:r>
              <a:rPr lang="en-GB" err="1"/>
              <a:t>pwnc</a:t>
            </a:r>
            <a:r>
              <a:rPr lang="en-GB"/>
              <a:t>, </a:t>
            </a:r>
            <a:r>
              <a:rPr lang="en-GB" err="1"/>
              <a:t>gan</a:t>
            </a:r>
            <a:r>
              <a:rPr lang="en-GB"/>
              <a:t> </a:t>
            </a:r>
            <a:r>
              <a:rPr lang="en-GB" err="1"/>
              <a:t>wahanu</a:t>
            </a:r>
            <a:r>
              <a:rPr lang="en-GB"/>
              <a:t> </a:t>
            </a:r>
            <a:r>
              <a:rPr lang="en-GB" err="1"/>
              <a:t>ar</a:t>
            </a:r>
            <a:r>
              <a:rPr lang="en-GB"/>
              <a:t> </a:t>
            </a:r>
            <a:r>
              <a:rPr lang="en-GB" err="1"/>
              <a:t>gyfer</a:t>
            </a:r>
            <a:r>
              <a:rPr lang="en-GB"/>
              <a:t> plant </a:t>
            </a:r>
            <a:r>
              <a:rPr lang="en-GB" err="1"/>
              <a:t>ar</a:t>
            </a:r>
            <a:r>
              <a:rPr lang="en-GB"/>
              <a:t> </a:t>
            </a:r>
            <a:r>
              <a:rPr lang="en-GB" err="1"/>
              <a:t>wahanol</a:t>
            </a:r>
            <a:r>
              <a:rPr lang="en-GB"/>
              <a:t> </a:t>
            </a:r>
            <a:r>
              <a:rPr lang="en-GB" err="1"/>
              <a:t>gamau</a:t>
            </a:r>
            <a:r>
              <a:rPr lang="en-GB"/>
              <a:t> o </a:t>
            </a:r>
            <a:r>
              <a:rPr lang="en-GB" err="1"/>
              <a:t>ddatblygiad</a:t>
            </a:r>
            <a:r>
              <a:rPr lang="en-GB"/>
              <a:t>?</a:t>
            </a:r>
          </a:p>
          <a:p>
            <a:endParaRPr lang="en-GB"/>
          </a:p>
          <a:p>
            <a:r>
              <a:rPr lang="en-GB"/>
              <a:t>Think of your subject and the literacy skills required to understand examination questions. </a:t>
            </a:r>
          </a:p>
          <a:p>
            <a:r>
              <a:rPr lang="en-GB"/>
              <a:t>Consider the opportunities to evaluate sources and considering bias.</a:t>
            </a:r>
          </a:p>
          <a:p>
            <a:r>
              <a:rPr lang="en-GB"/>
              <a:t>What are the strategies e.g. inference grids, Frayer model.</a:t>
            </a:r>
          </a:p>
          <a:p>
            <a:r>
              <a:rPr lang="en-GB"/>
              <a:t>How are you layering and scaffolding literacy in your subject, differentiating for children at different progression steps?</a:t>
            </a:r>
          </a:p>
        </p:txBody>
      </p:sp>
      <p:sp>
        <p:nvSpPr>
          <p:cNvPr id="4" name="Slide Number Placeholder 3"/>
          <p:cNvSpPr>
            <a:spLocks noGrp="1"/>
          </p:cNvSpPr>
          <p:nvPr>
            <p:ph type="sldNum" sz="quarter" idx="5"/>
          </p:nvPr>
        </p:nvSpPr>
        <p:spPr/>
        <p:txBody>
          <a:bodyPr/>
          <a:lstStyle/>
          <a:p>
            <a:fld id="{B68C8073-CAD2-48BF-B8DB-FCAF7D6ED014}" type="slidenum">
              <a:rPr lang="en-US" smtClean="0"/>
              <a:t>9</a:t>
            </a:fld>
            <a:endParaRPr lang="en-US"/>
          </a:p>
        </p:txBody>
      </p:sp>
    </p:spTree>
    <p:extLst>
      <p:ext uri="{BB962C8B-B14F-4D97-AF65-F5344CB8AC3E}">
        <p14:creationId xmlns:p14="http://schemas.microsoft.com/office/powerpoint/2010/main" val="18305933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hlinkClick r:id="rId3"/>
              </a:rPr>
              <a:t>https://hwb.gov.wales/curriculum-for-wales/mathematics-and-numeracy/</a:t>
            </a:r>
            <a:endParaRPr lang="en-GB"/>
          </a:p>
          <a:p>
            <a:r>
              <a:rPr lang="en-GB">
                <a:hlinkClick r:id="rId4"/>
              </a:rPr>
              <a:t>https://www.nationalnumeracy.org.uk/about/what-numeracy</a:t>
            </a:r>
            <a:endParaRPr lang="en-GB"/>
          </a:p>
          <a:p>
            <a:endParaRPr lang="en-GB"/>
          </a:p>
          <a:p>
            <a:pPr>
              <a:lnSpc>
                <a:spcPct val="107000"/>
              </a:lnSpc>
              <a:spcAft>
                <a:spcPts val="800"/>
              </a:spcAft>
            </a:pPr>
            <a:r>
              <a:rPr lang="en-GB" b="0" i="0" err="1">
                <a:solidFill>
                  <a:srgbClr val="D1D5DB"/>
                </a:solidFill>
                <a:effectLst/>
                <a:latin typeface="Söhne"/>
              </a:rPr>
              <a:t>Meddyliwch</a:t>
            </a:r>
            <a:r>
              <a:rPr lang="en-GB" b="0" i="0">
                <a:solidFill>
                  <a:srgbClr val="D1D5DB"/>
                </a:solidFill>
                <a:effectLst/>
                <a:latin typeface="Söhne"/>
              </a:rPr>
              <a:t> am </a:t>
            </a:r>
            <a:r>
              <a:rPr lang="en-GB" b="0" i="0" err="1">
                <a:solidFill>
                  <a:srgbClr val="D1D5DB"/>
                </a:solidFill>
                <a:effectLst/>
                <a:latin typeface="Söhne"/>
              </a:rPr>
              <a:t>eich</a:t>
            </a:r>
            <a:r>
              <a:rPr lang="en-GB" b="0" i="0">
                <a:solidFill>
                  <a:srgbClr val="D1D5DB"/>
                </a:solidFill>
                <a:effectLst/>
                <a:latin typeface="Söhne"/>
              </a:rPr>
              <a:t> </a:t>
            </a:r>
            <a:r>
              <a:rPr lang="en-GB" b="0" i="0" err="1">
                <a:solidFill>
                  <a:srgbClr val="D1D5DB"/>
                </a:solidFill>
                <a:effectLst/>
                <a:latin typeface="Söhne"/>
              </a:rPr>
              <a:t>pwnc</a:t>
            </a:r>
            <a:r>
              <a:rPr lang="en-GB" b="0" i="0">
                <a:solidFill>
                  <a:srgbClr val="D1D5DB"/>
                </a:solidFill>
                <a:effectLst/>
                <a:latin typeface="Söhne"/>
              </a:rPr>
              <a:t>. Sut gall </a:t>
            </a:r>
            <a:r>
              <a:rPr lang="en-GB" b="0" i="0" err="1">
                <a:solidFill>
                  <a:srgbClr val="D1D5DB"/>
                </a:solidFill>
                <a:effectLst/>
                <a:latin typeface="Söhne"/>
              </a:rPr>
              <a:t>rhifedd</a:t>
            </a:r>
            <a:r>
              <a:rPr lang="en-GB" b="0" i="0">
                <a:solidFill>
                  <a:srgbClr val="D1D5DB"/>
                </a:solidFill>
                <a:effectLst/>
                <a:latin typeface="Söhne"/>
              </a:rPr>
              <a:t> </a:t>
            </a:r>
            <a:r>
              <a:rPr lang="en-GB" b="0" i="0" err="1">
                <a:solidFill>
                  <a:srgbClr val="D1D5DB"/>
                </a:solidFill>
                <a:effectLst/>
                <a:latin typeface="Söhne"/>
              </a:rPr>
              <a:t>gael</a:t>
            </a:r>
            <a:r>
              <a:rPr lang="en-GB" b="0" i="0">
                <a:solidFill>
                  <a:srgbClr val="D1D5DB"/>
                </a:solidFill>
                <a:effectLst/>
                <a:latin typeface="Söhne"/>
              </a:rPr>
              <a:t> </a:t>
            </a:r>
            <a:r>
              <a:rPr lang="en-GB" b="0" i="0" err="1">
                <a:solidFill>
                  <a:srgbClr val="D1D5DB"/>
                </a:solidFill>
                <a:effectLst/>
                <a:latin typeface="Söhne"/>
              </a:rPr>
              <a:t>ei</a:t>
            </a:r>
            <a:r>
              <a:rPr lang="en-GB" b="0" i="0">
                <a:solidFill>
                  <a:srgbClr val="D1D5DB"/>
                </a:solidFill>
                <a:effectLst/>
                <a:latin typeface="Söhne"/>
              </a:rPr>
              <a:t> </a:t>
            </a:r>
            <a:r>
              <a:rPr lang="en-GB" b="0" i="0" err="1">
                <a:solidFill>
                  <a:srgbClr val="D1D5DB"/>
                </a:solidFill>
                <a:effectLst/>
                <a:latin typeface="Söhne"/>
              </a:rPr>
              <a:t>gynnwys</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eich</a:t>
            </a:r>
            <a:r>
              <a:rPr lang="en-GB" b="0" i="0">
                <a:solidFill>
                  <a:srgbClr val="D1D5DB"/>
                </a:solidFill>
                <a:effectLst/>
                <a:latin typeface="Söhne"/>
              </a:rPr>
              <a:t> </a:t>
            </a:r>
            <a:r>
              <a:rPr lang="en-GB" b="0" i="0" err="1">
                <a:solidFill>
                  <a:srgbClr val="D1D5DB"/>
                </a:solidFill>
                <a:effectLst/>
                <a:latin typeface="Söhne"/>
              </a:rPr>
              <a:t>gwersi</a:t>
            </a:r>
            <a:r>
              <a:rPr lang="en-GB" b="0" i="0">
                <a:solidFill>
                  <a:srgbClr val="D1D5DB"/>
                </a:solidFill>
                <a:effectLst/>
                <a:latin typeface="Söhne"/>
              </a:rPr>
              <a:t>? </a:t>
            </a:r>
            <a:r>
              <a:rPr lang="en-GB" b="0" i="0" err="1">
                <a:solidFill>
                  <a:srgbClr val="D1D5DB"/>
                </a:solidFill>
                <a:effectLst/>
                <a:latin typeface="Söhne"/>
              </a:rPr>
              <a:t>Nid</a:t>
            </a:r>
            <a:r>
              <a:rPr lang="en-GB" b="0" i="0">
                <a:solidFill>
                  <a:srgbClr val="D1D5DB"/>
                </a:solidFill>
                <a:effectLst/>
                <a:latin typeface="Söhne"/>
              </a:rPr>
              <a:t> </a:t>
            </a:r>
            <a:r>
              <a:rPr lang="en-GB" b="0" i="0" err="1">
                <a:solidFill>
                  <a:srgbClr val="D1D5DB"/>
                </a:solidFill>
                <a:effectLst/>
                <a:latin typeface="Söhne"/>
              </a:rPr>
              <a:t>yw</a:t>
            </a:r>
            <a:r>
              <a:rPr lang="en-GB" b="0" i="0">
                <a:solidFill>
                  <a:srgbClr val="D1D5DB"/>
                </a:solidFill>
                <a:effectLst/>
                <a:latin typeface="Söhne"/>
              </a:rPr>
              <a:t> </a:t>
            </a:r>
            <a:r>
              <a:rPr lang="en-GB" b="0" i="0" err="1">
                <a:solidFill>
                  <a:srgbClr val="D1D5DB"/>
                </a:solidFill>
                <a:effectLst/>
                <a:latin typeface="Söhne"/>
              </a:rPr>
              <a:t>hyn</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golygu</a:t>
            </a:r>
            <a:r>
              <a:rPr lang="en-GB" b="0" i="0">
                <a:solidFill>
                  <a:srgbClr val="D1D5DB"/>
                </a:solidFill>
                <a:effectLst/>
                <a:latin typeface="Söhne"/>
              </a:rPr>
              <a:t> </a:t>
            </a:r>
            <a:r>
              <a:rPr lang="en-GB" b="0" i="0" err="1">
                <a:solidFill>
                  <a:srgbClr val="D1D5DB"/>
                </a:solidFill>
                <a:effectLst/>
                <a:latin typeface="Söhne"/>
              </a:rPr>
              <a:t>eu</a:t>
            </a:r>
            <a:r>
              <a:rPr lang="en-GB" b="0" i="0">
                <a:solidFill>
                  <a:srgbClr val="D1D5DB"/>
                </a:solidFill>
                <a:effectLst/>
                <a:latin typeface="Söhne"/>
              </a:rPr>
              <a:t> bod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gwneud</a:t>
            </a:r>
            <a:r>
              <a:rPr lang="en-GB" b="0" i="0">
                <a:solidFill>
                  <a:srgbClr val="D1D5DB"/>
                </a:solidFill>
                <a:effectLst/>
                <a:latin typeface="Söhne"/>
              </a:rPr>
              <a:t> </a:t>
            </a:r>
            <a:r>
              <a:rPr lang="en-GB" b="0" i="0" err="1">
                <a:solidFill>
                  <a:srgbClr val="D1D5DB"/>
                </a:solidFill>
                <a:effectLst/>
                <a:latin typeface="Söhne"/>
              </a:rPr>
              <a:t>tablau</a:t>
            </a:r>
            <a:r>
              <a:rPr lang="en-GB" b="0" i="0">
                <a:solidFill>
                  <a:srgbClr val="D1D5DB"/>
                </a:solidFill>
                <a:effectLst/>
                <a:latin typeface="Söhne"/>
              </a:rPr>
              <a:t> </a:t>
            </a:r>
            <a:r>
              <a:rPr lang="en-GB" b="0" i="0" err="1">
                <a:solidFill>
                  <a:srgbClr val="D1D5DB"/>
                </a:solidFill>
                <a:effectLst/>
                <a:latin typeface="Söhne"/>
              </a:rPr>
              <a:t>llu</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eich</a:t>
            </a:r>
            <a:r>
              <a:rPr lang="en-GB" b="0" i="0">
                <a:solidFill>
                  <a:srgbClr val="D1D5DB"/>
                </a:solidFill>
                <a:effectLst/>
                <a:latin typeface="Söhne"/>
              </a:rPr>
              <a:t> </a:t>
            </a:r>
            <a:r>
              <a:rPr lang="en-GB" b="0" i="0" err="1">
                <a:solidFill>
                  <a:srgbClr val="D1D5DB"/>
                </a:solidFill>
                <a:effectLst/>
                <a:latin typeface="Söhne"/>
              </a:rPr>
              <a:t>gwersi</a:t>
            </a:r>
            <a:r>
              <a:rPr lang="en-GB" b="0" i="0">
                <a:solidFill>
                  <a:srgbClr val="D1D5DB"/>
                </a:solidFill>
                <a:effectLst/>
                <a:latin typeface="Söhne"/>
              </a:rPr>
              <a:t>. Ni </a:t>
            </a:r>
            <a:r>
              <a:rPr lang="en-GB" b="0" i="0" err="1">
                <a:solidFill>
                  <a:srgbClr val="D1D5DB"/>
                </a:solidFill>
                <a:effectLst/>
                <a:latin typeface="Söhne"/>
              </a:rPr>
              <a:t>ddylai</a:t>
            </a:r>
            <a:r>
              <a:rPr lang="en-GB" b="0" i="0">
                <a:solidFill>
                  <a:srgbClr val="D1D5DB"/>
                </a:solidFill>
                <a:effectLst/>
                <a:latin typeface="Söhne"/>
              </a:rPr>
              <a:t> </a:t>
            </a:r>
            <a:r>
              <a:rPr lang="en-GB" b="0" i="0" err="1">
                <a:solidFill>
                  <a:srgbClr val="D1D5DB"/>
                </a:solidFill>
                <a:effectLst/>
                <a:latin typeface="Söhne"/>
              </a:rPr>
              <a:t>sgiliau</a:t>
            </a:r>
            <a:r>
              <a:rPr lang="en-GB" b="0" i="0">
                <a:solidFill>
                  <a:srgbClr val="D1D5DB"/>
                </a:solidFill>
                <a:effectLst/>
                <a:latin typeface="Söhne"/>
              </a:rPr>
              <a:t> </a:t>
            </a:r>
            <a:r>
              <a:rPr lang="en-GB" b="0" i="0" err="1">
                <a:solidFill>
                  <a:srgbClr val="D1D5DB"/>
                </a:solidFill>
                <a:effectLst/>
                <a:latin typeface="Söhne"/>
              </a:rPr>
              <a:t>traws-ddisgyblaethol</a:t>
            </a:r>
            <a:r>
              <a:rPr lang="en-GB" b="0" i="0">
                <a:solidFill>
                  <a:srgbClr val="D1D5DB"/>
                </a:solidFill>
                <a:effectLst/>
                <a:latin typeface="Söhne"/>
              </a:rPr>
              <a:t> </a:t>
            </a:r>
            <a:r>
              <a:rPr lang="en-GB" b="0" i="0" err="1">
                <a:solidFill>
                  <a:srgbClr val="D1D5DB"/>
                </a:solidFill>
                <a:effectLst/>
                <a:latin typeface="Söhne"/>
              </a:rPr>
              <a:t>gael</a:t>
            </a:r>
            <a:r>
              <a:rPr lang="en-GB" b="0" i="0">
                <a:solidFill>
                  <a:srgbClr val="D1D5DB"/>
                </a:solidFill>
                <a:effectLst/>
                <a:latin typeface="Söhne"/>
              </a:rPr>
              <a:t> </a:t>
            </a:r>
            <a:r>
              <a:rPr lang="en-GB" b="0" i="0" err="1">
                <a:solidFill>
                  <a:srgbClr val="D1D5DB"/>
                </a:solidFill>
                <a:effectLst/>
                <a:latin typeface="Söhne"/>
              </a:rPr>
              <a:t>eu</a:t>
            </a:r>
            <a:r>
              <a:rPr lang="en-GB" b="0" i="0">
                <a:solidFill>
                  <a:srgbClr val="D1D5DB"/>
                </a:solidFill>
                <a:effectLst/>
                <a:latin typeface="Söhne"/>
              </a:rPr>
              <a:t> </a:t>
            </a:r>
            <a:r>
              <a:rPr lang="en-GB" b="0" i="0" err="1">
                <a:solidFill>
                  <a:srgbClr val="D1D5DB"/>
                </a:solidFill>
                <a:effectLst/>
                <a:latin typeface="Söhne"/>
              </a:rPr>
              <a:t>gorfodi</a:t>
            </a:r>
            <a:r>
              <a:rPr lang="en-GB" b="0" i="0">
                <a:solidFill>
                  <a:srgbClr val="D1D5DB"/>
                </a:solidFill>
                <a:effectLst/>
                <a:latin typeface="Söhne"/>
              </a:rPr>
              <a:t> i </a:t>
            </a:r>
            <a:r>
              <a:rPr lang="en-GB" b="0" i="0" err="1">
                <a:solidFill>
                  <a:srgbClr val="D1D5DB"/>
                </a:solidFill>
                <a:effectLst/>
                <a:latin typeface="Söhne"/>
              </a:rPr>
              <a:t>mewn</a:t>
            </a:r>
            <a:r>
              <a:rPr lang="en-GB" b="0" i="0">
                <a:solidFill>
                  <a:srgbClr val="D1D5DB"/>
                </a:solidFill>
                <a:effectLst/>
                <a:latin typeface="Söhne"/>
              </a:rPr>
              <a:t> </a:t>
            </a:r>
            <a:r>
              <a:rPr lang="en-GB" b="0" i="0" err="1">
                <a:solidFill>
                  <a:srgbClr val="D1D5DB"/>
                </a:solidFill>
                <a:effectLst/>
                <a:latin typeface="Söhne"/>
              </a:rPr>
              <a:t>i'ch</a:t>
            </a:r>
            <a:r>
              <a:rPr lang="en-GB" b="0" i="0">
                <a:solidFill>
                  <a:srgbClr val="D1D5DB"/>
                </a:solidFill>
                <a:effectLst/>
                <a:latin typeface="Söhne"/>
              </a:rPr>
              <a:t> </a:t>
            </a:r>
            <a:r>
              <a:rPr lang="en-GB" b="0" i="0" err="1">
                <a:solidFill>
                  <a:srgbClr val="D1D5DB"/>
                </a:solidFill>
                <a:effectLst/>
                <a:latin typeface="Söhne"/>
              </a:rPr>
              <a:t>pwnc</a:t>
            </a:r>
            <a:r>
              <a:rPr lang="en-GB" b="0" i="0">
                <a:solidFill>
                  <a:srgbClr val="D1D5DB"/>
                </a:solidFill>
                <a:effectLst/>
                <a:latin typeface="Söhne"/>
              </a:rPr>
              <a:t> </a:t>
            </a:r>
            <a:r>
              <a:rPr lang="en-GB" b="0" i="0" err="1">
                <a:solidFill>
                  <a:srgbClr val="D1D5DB"/>
                </a:solidFill>
                <a:effectLst/>
                <a:latin typeface="Söhne"/>
              </a:rPr>
              <a:t>gan</a:t>
            </a:r>
            <a:r>
              <a:rPr lang="en-GB" b="0" i="0">
                <a:solidFill>
                  <a:srgbClr val="D1D5DB"/>
                </a:solidFill>
                <a:effectLst/>
                <a:latin typeface="Söhne"/>
              </a:rPr>
              <a:t> </a:t>
            </a:r>
            <a:r>
              <a:rPr lang="en-GB" b="0" i="0" err="1">
                <a:solidFill>
                  <a:srgbClr val="D1D5DB"/>
                </a:solidFill>
                <a:effectLst/>
                <a:latin typeface="Söhne"/>
              </a:rPr>
              <a:t>fod</a:t>
            </a:r>
            <a:r>
              <a:rPr lang="en-GB" b="0" i="0">
                <a:solidFill>
                  <a:srgbClr val="D1D5DB"/>
                </a:solidFill>
                <a:effectLst/>
                <a:latin typeface="Söhne"/>
              </a:rPr>
              <a:t> </a:t>
            </a:r>
            <a:r>
              <a:rPr lang="en-GB" b="0" i="0" err="1">
                <a:solidFill>
                  <a:srgbClr val="D1D5DB"/>
                </a:solidFill>
                <a:effectLst/>
                <a:latin typeface="Söhne"/>
              </a:rPr>
              <a:t>cyflawni</a:t>
            </a:r>
            <a:r>
              <a:rPr lang="en-GB" b="0" i="0">
                <a:solidFill>
                  <a:srgbClr val="D1D5DB"/>
                </a:solidFill>
                <a:effectLst/>
                <a:latin typeface="Söhne"/>
              </a:rPr>
              <a:t> </a:t>
            </a:r>
            <a:r>
              <a:rPr lang="en-GB" b="0" i="0" err="1">
                <a:solidFill>
                  <a:srgbClr val="D1D5DB"/>
                </a:solidFill>
                <a:effectLst/>
                <a:latin typeface="Söhne"/>
              </a:rPr>
              <a:t>eich</a:t>
            </a:r>
            <a:r>
              <a:rPr lang="en-GB" b="0" i="0">
                <a:solidFill>
                  <a:srgbClr val="D1D5DB"/>
                </a:solidFill>
                <a:effectLst/>
                <a:latin typeface="Söhne"/>
              </a:rPr>
              <a:t> </a:t>
            </a:r>
            <a:r>
              <a:rPr lang="en-GB" b="0" i="0" err="1">
                <a:solidFill>
                  <a:srgbClr val="D1D5DB"/>
                </a:solidFill>
                <a:effectLst/>
                <a:latin typeface="Söhne"/>
              </a:rPr>
              <a:t>amcanion</a:t>
            </a:r>
            <a:r>
              <a:rPr lang="en-GB" b="0" i="0">
                <a:solidFill>
                  <a:srgbClr val="D1D5DB"/>
                </a:solidFill>
                <a:effectLst/>
                <a:latin typeface="Söhne"/>
              </a:rPr>
              <a:t> </a:t>
            </a:r>
            <a:r>
              <a:rPr lang="en-GB" b="0" i="0" err="1">
                <a:solidFill>
                  <a:srgbClr val="D1D5DB"/>
                </a:solidFill>
                <a:effectLst/>
                <a:latin typeface="Söhne"/>
              </a:rPr>
              <a:t>gwersi</a:t>
            </a:r>
            <a:r>
              <a:rPr lang="en-GB" b="0" i="0">
                <a:solidFill>
                  <a:srgbClr val="D1D5DB"/>
                </a:solidFill>
                <a:effectLst/>
                <a:latin typeface="Söhne"/>
              </a:rPr>
              <a:t> bob </a:t>
            </a:r>
            <a:r>
              <a:rPr lang="en-GB" b="0" i="0" err="1">
                <a:solidFill>
                  <a:srgbClr val="D1D5DB"/>
                </a:solidFill>
                <a:effectLst/>
                <a:latin typeface="Söhne"/>
              </a:rPr>
              <a:t>amser</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flaenoriaeth</a:t>
            </a:r>
            <a:r>
              <a:rPr lang="en-GB" b="0" i="0">
                <a:solidFill>
                  <a:srgbClr val="D1D5DB"/>
                </a:solidFill>
                <a:effectLst/>
                <a:latin typeface="Söhne"/>
              </a:rPr>
              <a:t>. Er </a:t>
            </a:r>
            <a:r>
              <a:rPr lang="en-GB" b="0" i="0" err="1">
                <a:solidFill>
                  <a:srgbClr val="D1D5DB"/>
                </a:solidFill>
                <a:effectLst/>
                <a:latin typeface="Söhne"/>
              </a:rPr>
              <a:t>hynny</a:t>
            </a:r>
            <a:r>
              <a:rPr lang="en-GB" b="0" i="0">
                <a:solidFill>
                  <a:srgbClr val="D1D5DB"/>
                </a:solidFill>
                <a:effectLst/>
                <a:latin typeface="Söhne"/>
              </a:rPr>
              <a:t>, </a:t>
            </a:r>
            <a:r>
              <a:rPr lang="en-GB" b="0" i="0" err="1">
                <a:solidFill>
                  <a:srgbClr val="D1D5DB"/>
                </a:solidFill>
                <a:effectLst/>
                <a:latin typeface="Söhne"/>
              </a:rPr>
              <a:t>dylid</a:t>
            </a:r>
            <a:r>
              <a:rPr lang="en-GB" b="0" i="0">
                <a:solidFill>
                  <a:srgbClr val="D1D5DB"/>
                </a:solidFill>
                <a:effectLst/>
                <a:latin typeface="Söhne"/>
              </a:rPr>
              <a:t> </a:t>
            </a:r>
            <a:r>
              <a:rPr lang="en-GB" b="0" i="0" err="1">
                <a:solidFill>
                  <a:srgbClr val="D1D5DB"/>
                </a:solidFill>
                <a:effectLst/>
                <a:latin typeface="Söhne"/>
              </a:rPr>
              <a:t>cynnig</a:t>
            </a:r>
            <a:r>
              <a:rPr lang="en-GB" b="0" i="0">
                <a:solidFill>
                  <a:srgbClr val="D1D5DB"/>
                </a:solidFill>
                <a:effectLst/>
                <a:latin typeface="Söhne"/>
              </a:rPr>
              <a:t> </a:t>
            </a:r>
            <a:r>
              <a:rPr lang="en-GB" b="0" i="0" err="1">
                <a:solidFill>
                  <a:srgbClr val="D1D5DB"/>
                </a:solidFill>
                <a:effectLst/>
                <a:latin typeface="Söhne"/>
              </a:rPr>
              <a:t>cyfleoedd</a:t>
            </a:r>
            <a:r>
              <a:rPr lang="en-GB" b="0" i="0">
                <a:solidFill>
                  <a:srgbClr val="D1D5DB"/>
                </a:solidFill>
                <a:effectLst/>
                <a:latin typeface="Söhne"/>
              </a:rPr>
              <a:t> </a:t>
            </a:r>
            <a:r>
              <a:rPr lang="en-GB" b="0" i="0" err="1">
                <a:solidFill>
                  <a:srgbClr val="D1D5DB"/>
                </a:solidFill>
                <a:effectLst/>
                <a:latin typeface="Söhne"/>
              </a:rPr>
              <a:t>priodol</a:t>
            </a:r>
            <a:r>
              <a:rPr lang="en-GB" b="0" i="0">
                <a:solidFill>
                  <a:srgbClr val="D1D5DB"/>
                </a:solidFill>
                <a:effectLst/>
                <a:latin typeface="Söhne"/>
              </a:rPr>
              <a:t> i </a:t>
            </a:r>
            <a:r>
              <a:rPr lang="en-GB" b="0" i="0" err="1">
                <a:solidFill>
                  <a:srgbClr val="D1D5DB"/>
                </a:solidFill>
                <a:effectLst/>
                <a:latin typeface="Söhne"/>
              </a:rPr>
              <a:t>ddisgyblion</a:t>
            </a:r>
            <a:r>
              <a:rPr lang="en-GB" b="0" i="0">
                <a:solidFill>
                  <a:srgbClr val="D1D5DB"/>
                </a:solidFill>
                <a:effectLst/>
                <a:latin typeface="Söhne"/>
              </a:rPr>
              <a:t> </a:t>
            </a:r>
            <a:r>
              <a:rPr lang="en-GB" b="0" i="0" err="1">
                <a:solidFill>
                  <a:srgbClr val="D1D5DB"/>
                </a:solidFill>
                <a:effectLst/>
                <a:latin typeface="Söhne"/>
              </a:rPr>
              <a:t>ddefnyddio</a:t>
            </a:r>
            <a:r>
              <a:rPr lang="en-GB" b="0" i="0">
                <a:solidFill>
                  <a:srgbClr val="D1D5DB"/>
                </a:solidFill>
                <a:effectLst/>
                <a:latin typeface="Söhne"/>
              </a:rPr>
              <a:t> a </a:t>
            </a:r>
            <a:r>
              <a:rPr lang="en-GB" b="0" i="0" err="1">
                <a:solidFill>
                  <a:srgbClr val="D1D5DB"/>
                </a:solidFill>
                <a:effectLst/>
                <a:latin typeface="Söhne"/>
              </a:rPr>
              <a:t>datblygu</a:t>
            </a:r>
            <a:r>
              <a:rPr lang="en-GB" b="0" i="0">
                <a:solidFill>
                  <a:srgbClr val="D1D5DB"/>
                </a:solidFill>
                <a:effectLst/>
                <a:latin typeface="Söhne"/>
              </a:rPr>
              <a:t> </a:t>
            </a:r>
            <a:r>
              <a:rPr lang="en-GB" b="0" i="0" err="1">
                <a:solidFill>
                  <a:srgbClr val="D1D5DB"/>
                </a:solidFill>
                <a:effectLst/>
                <a:latin typeface="Söhne"/>
              </a:rPr>
              <a:t>sgiliau</a:t>
            </a:r>
            <a:r>
              <a:rPr lang="en-GB" b="0" i="0">
                <a:solidFill>
                  <a:srgbClr val="D1D5DB"/>
                </a:solidFill>
                <a:effectLst/>
                <a:latin typeface="Söhne"/>
              </a:rPr>
              <a:t> </a:t>
            </a:r>
            <a:r>
              <a:rPr lang="en-GB" b="0" i="0" err="1">
                <a:solidFill>
                  <a:srgbClr val="D1D5DB"/>
                </a:solidFill>
                <a:effectLst/>
                <a:latin typeface="Söhne"/>
              </a:rPr>
              <a:t>rhifedd</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eich</a:t>
            </a:r>
            <a:r>
              <a:rPr lang="en-GB" b="0" i="0">
                <a:solidFill>
                  <a:srgbClr val="D1D5DB"/>
                </a:solidFill>
                <a:effectLst/>
                <a:latin typeface="Söhne"/>
              </a:rPr>
              <a:t> </a:t>
            </a:r>
            <a:r>
              <a:rPr lang="en-GB" b="0" i="0" err="1">
                <a:solidFill>
                  <a:srgbClr val="D1D5DB"/>
                </a:solidFill>
                <a:effectLst/>
                <a:latin typeface="Söhne"/>
              </a:rPr>
              <a:t>pwnc</a:t>
            </a:r>
            <a:r>
              <a:rPr lang="en-GB" b="0" i="0">
                <a:solidFill>
                  <a:srgbClr val="D1D5DB"/>
                </a:solidFill>
                <a:effectLst/>
                <a:latin typeface="Söhne"/>
              </a:rPr>
              <a:t>.</a:t>
            </a:r>
            <a:endParaRPr lang="en-GB"/>
          </a:p>
          <a:p>
            <a:pPr>
              <a:lnSpc>
                <a:spcPct val="107000"/>
              </a:lnSpc>
              <a:spcAft>
                <a:spcPts val="800"/>
              </a:spcAft>
            </a:pPr>
            <a:endParaRPr lang="en-GB"/>
          </a:p>
          <a:p>
            <a:pPr>
              <a:lnSpc>
                <a:spcPct val="107000"/>
              </a:lnSpc>
              <a:spcAft>
                <a:spcPts val="800"/>
              </a:spcAft>
            </a:pPr>
            <a:r>
              <a:rPr lang="en-GB"/>
              <a:t>Think about your subject. How can numeracy feature in your lessons?</a:t>
            </a:r>
          </a:p>
          <a:p>
            <a:pPr>
              <a:lnSpc>
                <a:spcPct val="107000"/>
              </a:lnSpc>
              <a:spcAft>
                <a:spcPts val="800"/>
              </a:spcAft>
            </a:pPr>
            <a:r>
              <a:rPr lang="en-GB"/>
              <a:t>It does not mean they do the times tables in your lessons. Cross-curricular skills need not be forced into your subject as meeting your lesson objectives should always be priority.</a:t>
            </a:r>
          </a:p>
          <a:p>
            <a:pPr>
              <a:lnSpc>
                <a:spcPct val="107000"/>
              </a:lnSpc>
              <a:spcAft>
                <a:spcPts val="800"/>
              </a:spcAft>
            </a:pPr>
            <a:r>
              <a:rPr lang="en-GB"/>
              <a:t>Nevertheless, there should be appropriate opportunities for pupils to use and progress in numeracy in your subject. </a:t>
            </a:r>
          </a:p>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11</a:t>
            </a:fld>
            <a:endParaRPr lang="en-US"/>
          </a:p>
        </p:txBody>
      </p:sp>
    </p:spTree>
    <p:extLst>
      <p:ext uri="{BB962C8B-B14F-4D97-AF65-F5344CB8AC3E}">
        <p14:creationId xmlns:p14="http://schemas.microsoft.com/office/powerpoint/2010/main" val="23757499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pPr>
              <a:lnSpc>
                <a:spcPct val="107000"/>
              </a:lnSpc>
              <a:spcAft>
                <a:spcPts val="800"/>
              </a:spcAft>
            </a:pPr>
            <a:r>
              <a:rPr lang="en-GB"/>
              <a:t>Er </a:t>
            </a:r>
            <a:r>
              <a:rPr lang="en-GB" err="1"/>
              <a:t>enghraifft</a:t>
            </a:r>
            <a:r>
              <a:rPr lang="en-GB"/>
              <a:t>, </a:t>
            </a:r>
            <a:r>
              <a:rPr lang="en-GB" err="1"/>
              <a:t>ni</a:t>
            </a:r>
            <a:r>
              <a:rPr lang="en-GB"/>
              <a:t> </a:t>
            </a:r>
            <a:r>
              <a:rPr lang="en-GB" err="1"/>
              <a:t>ddylai</a:t>
            </a:r>
            <a:r>
              <a:rPr lang="en-GB"/>
              <a:t> </a:t>
            </a:r>
            <a:r>
              <a:rPr lang="en-GB" err="1"/>
              <a:t>cyfleoedd</a:t>
            </a:r>
            <a:r>
              <a:rPr lang="en-GB"/>
              <a:t> </a:t>
            </a:r>
            <a:r>
              <a:rPr lang="en-GB" err="1"/>
              <a:t>cyfrifo</a:t>
            </a:r>
            <a:r>
              <a:rPr lang="en-GB"/>
              <a:t> </a:t>
            </a:r>
            <a:r>
              <a:rPr lang="en-GB" err="1"/>
              <a:t>ar</a:t>
            </a:r>
            <a:r>
              <a:rPr lang="en-GB"/>
              <a:t> </a:t>
            </a:r>
            <a:r>
              <a:rPr lang="en-GB" err="1"/>
              <a:t>gyfer</a:t>
            </a:r>
            <a:r>
              <a:rPr lang="en-GB"/>
              <a:t> </a:t>
            </a:r>
            <a:r>
              <a:rPr lang="en-GB" err="1"/>
              <a:t>dysgwyr</a:t>
            </a:r>
            <a:r>
              <a:rPr lang="en-GB"/>
              <a:t> Cam </a:t>
            </a:r>
            <a:r>
              <a:rPr lang="en-GB" err="1"/>
              <a:t>Cynnydd</a:t>
            </a:r>
            <a:r>
              <a:rPr lang="en-GB"/>
              <a:t> 2 </a:t>
            </a:r>
            <a:r>
              <a:rPr lang="en-GB" err="1"/>
              <a:t>fod</a:t>
            </a:r>
            <a:r>
              <a:rPr lang="en-GB"/>
              <a:t> yr un </a:t>
            </a:r>
            <a:r>
              <a:rPr lang="en-GB" err="1"/>
              <a:t>fath</a:t>
            </a:r>
            <a:r>
              <a:rPr lang="en-GB"/>
              <a:t> â </a:t>
            </a:r>
            <a:r>
              <a:rPr lang="en-GB" err="1"/>
              <a:t>rhai</a:t>
            </a:r>
            <a:r>
              <a:rPr lang="en-GB"/>
              <a:t> Cam </a:t>
            </a:r>
            <a:r>
              <a:rPr lang="en-GB" err="1"/>
              <a:t>Cynnydd</a:t>
            </a:r>
            <a:r>
              <a:rPr lang="en-GB"/>
              <a:t> 3. </a:t>
            </a:r>
            <a:r>
              <a:rPr lang="en-GB" err="1"/>
              <a:t>Ar</a:t>
            </a:r>
            <a:r>
              <a:rPr lang="en-GB"/>
              <a:t> y </a:t>
            </a:r>
            <a:r>
              <a:rPr lang="en-GB" err="1"/>
              <a:t>sgrin</a:t>
            </a:r>
            <a:r>
              <a:rPr lang="en-GB"/>
              <a:t>, </a:t>
            </a:r>
            <a:r>
              <a:rPr lang="en-GB" err="1"/>
              <a:t>gallwch</a:t>
            </a:r>
            <a:r>
              <a:rPr lang="en-GB"/>
              <a:t> weld y </a:t>
            </a:r>
            <a:r>
              <a:rPr lang="en-GB" err="1"/>
              <a:t>Camau</a:t>
            </a:r>
            <a:r>
              <a:rPr lang="en-GB"/>
              <a:t> </a:t>
            </a:r>
            <a:r>
              <a:rPr lang="en-GB" err="1"/>
              <a:t>Cynnydd</a:t>
            </a:r>
            <a:r>
              <a:rPr lang="en-GB"/>
              <a:t> </a:t>
            </a:r>
            <a:r>
              <a:rPr lang="en-GB" err="1"/>
              <a:t>ar</a:t>
            </a:r>
            <a:r>
              <a:rPr lang="en-GB"/>
              <a:t> </a:t>
            </a:r>
            <a:r>
              <a:rPr lang="en-GB" err="1"/>
              <a:t>gyfer</a:t>
            </a:r>
            <a:r>
              <a:rPr lang="en-GB"/>
              <a:t> </a:t>
            </a:r>
            <a:r>
              <a:rPr lang="en-GB" err="1"/>
              <a:t>datblygu</a:t>
            </a:r>
            <a:r>
              <a:rPr lang="en-GB"/>
              <a:t> </a:t>
            </a:r>
            <a:r>
              <a:rPr lang="en-GB" err="1"/>
              <a:t>llythrennedd</a:t>
            </a:r>
            <a:r>
              <a:rPr lang="en-GB"/>
              <a:t> </a:t>
            </a:r>
            <a:r>
              <a:rPr lang="en-GB" err="1"/>
              <a:t>ariannol</a:t>
            </a:r>
            <a:r>
              <a:rPr lang="en-GB"/>
              <a:t>. </a:t>
            </a:r>
            <a:r>
              <a:rPr lang="en-GB" err="1"/>
              <a:t>Dylai'r</a:t>
            </a:r>
            <a:r>
              <a:rPr lang="en-GB"/>
              <a:t> </a:t>
            </a:r>
            <a:r>
              <a:rPr lang="en-GB" err="1"/>
              <a:t>gweithgaredd</a:t>
            </a:r>
            <a:r>
              <a:rPr lang="en-GB"/>
              <a:t> </a:t>
            </a:r>
            <a:r>
              <a:rPr lang="en-GB" err="1"/>
              <a:t>rhifyddol</a:t>
            </a:r>
            <a:r>
              <a:rPr lang="en-GB"/>
              <a:t> a </a:t>
            </a:r>
            <a:r>
              <a:rPr lang="en-GB" err="1"/>
              <a:t>gynlluniwyd</a:t>
            </a:r>
            <a:r>
              <a:rPr lang="en-GB"/>
              <a:t> </a:t>
            </a:r>
            <a:r>
              <a:rPr lang="en-GB" err="1"/>
              <a:t>gyd-fynd</a:t>
            </a:r>
            <a:r>
              <a:rPr lang="en-GB"/>
              <a:t> </a:t>
            </a:r>
            <a:r>
              <a:rPr lang="en-GB" err="1"/>
              <a:t>â'r</a:t>
            </a:r>
            <a:r>
              <a:rPr lang="en-GB"/>
              <a:t> </a:t>
            </a:r>
            <a:r>
              <a:rPr lang="en-GB" err="1"/>
              <a:t>Camau</a:t>
            </a:r>
            <a:r>
              <a:rPr lang="en-GB"/>
              <a:t> </a:t>
            </a:r>
            <a:r>
              <a:rPr lang="en-GB" err="1"/>
              <a:t>Cynnydd</a:t>
            </a:r>
            <a:r>
              <a:rPr lang="en-GB"/>
              <a:t> </a:t>
            </a:r>
            <a:r>
              <a:rPr lang="en-GB" err="1"/>
              <a:t>yn</a:t>
            </a:r>
            <a:r>
              <a:rPr lang="en-GB"/>
              <a:t> y </a:t>
            </a:r>
            <a:r>
              <a:rPr lang="en-GB" err="1"/>
              <a:t>fframwaith</a:t>
            </a:r>
            <a:r>
              <a:rPr lang="en-GB"/>
              <a:t> </a:t>
            </a:r>
            <a:r>
              <a:rPr lang="en-GB" err="1"/>
              <a:t>rhifyddiaeth</a:t>
            </a:r>
            <a:r>
              <a:rPr lang="en-GB"/>
              <a:t>. </a:t>
            </a:r>
            <a:r>
              <a:rPr lang="en-GB" err="1"/>
              <a:t>Allwch</a:t>
            </a:r>
            <a:r>
              <a:rPr lang="en-GB"/>
              <a:t> chi </a:t>
            </a:r>
            <a:r>
              <a:rPr lang="en-GB" err="1"/>
              <a:t>gynllunio</a:t>
            </a:r>
            <a:r>
              <a:rPr lang="en-GB"/>
              <a:t> </a:t>
            </a:r>
            <a:r>
              <a:rPr lang="en-GB" err="1"/>
              <a:t>gweithgaredd</a:t>
            </a:r>
            <a:r>
              <a:rPr lang="en-GB"/>
              <a:t> </a:t>
            </a:r>
            <a:r>
              <a:rPr lang="en-GB" err="1"/>
              <a:t>gwahanu</a:t>
            </a:r>
            <a:r>
              <a:rPr lang="en-GB"/>
              <a:t> </a:t>
            </a:r>
            <a:r>
              <a:rPr lang="en-GB" err="1"/>
              <a:t>ar</a:t>
            </a:r>
            <a:r>
              <a:rPr lang="en-GB"/>
              <a:t> </a:t>
            </a:r>
            <a:r>
              <a:rPr lang="en-GB" err="1"/>
              <a:t>gyfer</a:t>
            </a:r>
            <a:r>
              <a:rPr lang="en-GB"/>
              <a:t> </a:t>
            </a:r>
            <a:r>
              <a:rPr lang="en-GB" err="1"/>
              <a:t>llythrennedd</a:t>
            </a:r>
            <a:r>
              <a:rPr lang="en-GB"/>
              <a:t> </a:t>
            </a:r>
            <a:r>
              <a:rPr lang="en-GB" err="1"/>
              <a:t>ariannol</a:t>
            </a:r>
            <a:r>
              <a:rPr lang="en-GB"/>
              <a:t> </a:t>
            </a:r>
            <a:r>
              <a:rPr lang="en-GB" err="1"/>
              <a:t>yn</a:t>
            </a:r>
            <a:r>
              <a:rPr lang="en-GB"/>
              <a:t> </a:t>
            </a:r>
            <a:r>
              <a:rPr lang="en-GB" err="1"/>
              <a:t>eich</a:t>
            </a:r>
            <a:r>
              <a:rPr lang="en-GB"/>
              <a:t> </a:t>
            </a:r>
            <a:r>
              <a:rPr lang="en-GB" err="1"/>
              <a:t>pwnc</a:t>
            </a:r>
            <a:r>
              <a:rPr lang="en-GB"/>
              <a:t>?</a:t>
            </a:r>
          </a:p>
          <a:p>
            <a:pPr>
              <a:lnSpc>
                <a:spcPct val="107000"/>
              </a:lnSpc>
              <a:spcAft>
                <a:spcPts val="800"/>
              </a:spcAft>
            </a:pPr>
            <a:r>
              <a:rPr lang="en-GB" err="1"/>
              <a:t>Llythrennedd</a:t>
            </a:r>
            <a:r>
              <a:rPr lang="en-GB"/>
              <a:t> </a:t>
            </a:r>
            <a:r>
              <a:rPr lang="en-GB" err="1"/>
              <a:t>ariannol</a:t>
            </a:r>
            <a:r>
              <a:rPr lang="en-GB"/>
              <a:t>: </a:t>
            </a:r>
            <a:r>
              <a:rPr lang="en-GB" err="1"/>
              <a:t>Cynllunio</a:t>
            </a:r>
            <a:r>
              <a:rPr lang="en-GB"/>
              <a:t> </a:t>
            </a:r>
            <a:r>
              <a:rPr lang="en-GB" err="1"/>
              <a:t>taith</a:t>
            </a:r>
            <a:r>
              <a:rPr lang="en-GB"/>
              <a:t> i </a:t>
            </a:r>
            <a:r>
              <a:rPr lang="en-GB" err="1"/>
              <a:t>Ffrainc</a:t>
            </a:r>
            <a:r>
              <a:rPr lang="en-GB"/>
              <a:t>, </a:t>
            </a:r>
            <a:r>
              <a:rPr lang="en-GB" err="1"/>
              <a:t>Trosi</a:t>
            </a:r>
            <a:r>
              <a:rPr lang="en-GB"/>
              <a:t> </a:t>
            </a:r>
            <a:r>
              <a:rPr lang="en-GB" err="1"/>
              <a:t>cyfraddau</a:t>
            </a:r>
            <a:r>
              <a:rPr lang="en-GB"/>
              <a:t>, </a:t>
            </a:r>
            <a:r>
              <a:rPr lang="en-GB" err="1"/>
              <a:t>resepti</a:t>
            </a:r>
            <a:r>
              <a:rPr lang="en-GB"/>
              <a:t>.</a:t>
            </a:r>
          </a:p>
          <a:p>
            <a:pPr>
              <a:lnSpc>
                <a:spcPct val="107000"/>
              </a:lnSpc>
              <a:spcAft>
                <a:spcPts val="800"/>
              </a:spcAft>
            </a:pPr>
            <a:r>
              <a:rPr lang="en-GB"/>
              <a:t>NID </a:t>
            </a:r>
            <a:r>
              <a:rPr lang="en-GB" err="1"/>
              <a:t>yw'n</a:t>
            </a:r>
            <a:r>
              <a:rPr lang="en-GB"/>
              <a:t> </a:t>
            </a:r>
            <a:r>
              <a:rPr lang="en-GB" err="1"/>
              <a:t>ymwneud</a:t>
            </a:r>
            <a:r>
              <a:rPr lang="en-GB"/>
              <a:t> â </a:t>
            </a:r>
            <a:r>
              <a:rPr lang="en-GB" err="1"/>
              <a:t>sut</a:t>
            </a:r>
            <a:r>
              <a:rPr lang="en-GB"/>
              <a:t> y gallant </a:t>
            </a:r>
            <a:r>
              <a:rPr lang="en-GB" err="1"/>
              <a:t>ychwanegu</a:t>
            </a:r>
            <a:r>
              <a:rPr lang="en-GB"/>
              <a:t> </a:t>
            </a:r>
            <a:r>
              <a:rPr lang="en-GB" err="1"/>
              <a:t>arian</a:t>
            </a:r>
            <a:r>
              <a:rPr lang="en-GB"/>
              <a:t> </a:t>
            </a:r>
            <a:r>
              <a:rPr lang="en-GB" err="1"/>
              <a:t>nawr</a:t>
            </a:r>
            <a:r>
              <a:rPr lang="en-GB"/>
              <a:t>, tic, </a:t>
            </a:r>
            <a:r>
              <a:rPr lang="en-GB" err="1"/>
              <a:t>symud</a:t>
            </a:r>
            <a:r>
              <a:rPr lang="en-GB"/>
              <a:t> </a:t>
            </a:r>
            <a:r>
              <a:rPr lang="en-GB" err="1"/>
              <a:t>ymlaen</a:t>
            </a:r>
            <a:r>
              <a:rPr lang="en-GB"/>
              <a:t>! Yn </a:t>
            </a:r>
            <a:r>
              <a:rPr lang="en-GB" err="1"/>
              <a:t>ymwneud</a:t>
            </a:r>
            <a:r>
              <a:rPr lang="en-GB"/>
              <a:t> â </a:t>
            </a:r>
            <a:r>
              <a:rPr lang="en-GB" err="1"/>
              <a:t>gallu</a:t>
            </a:r>
            <a:r>
              <a:rPr lang="en-GB"/>
              <a:t> </a:t>
            </a:r>
            <a:r>
              <a:rPr lang="en-GB" err="1"/>
              <a:t>ymarfer</a:t>
            </a:r>
            <a:r>
              <a:rPr lang="en-GB"/>
              <a:t> </a:t>
            </a:r>
            <a:r>
              <a:rPr lang="en-GB" err="1"/>
              <a:t>hynny</a:t>
            </a:r>
            <a:r>
              <a:rPr lang="en-GB"/>
              <a:t> </a:t>
            </a:r>
            <a:r>
              <a:rPr lang="en-GB" err="1"/>
              <a:t>mewn</a:t>
            </a:r>
            <a:r>
              <a:rPr lang="en-GB"/>
              <a:t> </a:t>
            </a:r>
            <a:r>
              <a:rPr lang="en-GB" err="1"/>
              <a:t>cyd-destunau</a:t>
            </a:r>
            <a:r>
              <a:rPr lang="en-GB"/>
              <a:t> </a:t>
            </a:r>
            <a:r>
              <a:rPr lang="en-GB" err="1"/>
              <a:t>gwahanol</a:t>
            </a:r>
            <a:r>
              <a:rPr lang="en-GB"/>
              <a:t> a </a:t>
            </a:r>
            <a:r>
              <a:rPr lang="en-GB" err="1"/>
              <a:t>datblygiad</a:t>
            </a:r>
            <a:r>
              <a:rPr lang="en-GB"/>
              <a:t>. Yn </a:t>
            </a:r>
            <a:r>
              <a:rPr lang="en-GB" err="1"/>
              <a:t>ymwneud</a:t>
            </a:r>
            <a:r>
              <a:rPr lang="en-GB"/>
              <a:t> â </a:t>
            </a:r>
            <a:r>
              <a:rPr lang="en-GB" err="1"/>
              <a:t>chael</a:t>
            </a:r>
            <a:r>
              <a:rPr lang="en-GB"/>
              <a:t> y </a:t>
            </a:r>
            <a:r>
              <a:rPr lang="en-GB" err="1"/>
              <a:t>cyfleoedd</a:t>
            </a:r>
            <a:r>
              <a:rPr lang="en-GB"/>
              <a:t> ac NID </a:t>
            </a:r>
            <a:r>
              <a:rPr lang="en-GB" err="1"/>
              <a:t>â'i</a:t>
            </a:r>
            <a:r>
              <a:rPr lang="en-GB"/>
              <a:t> </a:t>
            </a:r>
            <a:r>
              <a:rPr lang="en-GB" err="1"/>
              <a:t>rwymo</a:t>
            </a:r>
            <a:r>
              <a:rPr lang="en-GB"/>
              <a:t> i </a:t>
            </a:r>
            <a:r>
              <a:rPr lang="en-GB" err="1"/>
              <a:t>mewn</a:t>
            </a:r>
            <a:r>
              <a:rPr lang="en-GB"/>
              <a:t>!</a:t>
            </a:r>
          </a:p>
          <a:p>
            <a:pPr>
              <a:lnSpc>
                <a:spcPct val="107000"/>
              </a:lnSpc>
              <a:spcAft>
                <a:spcPts val="800"/>
              </a:spcAft>
            </a:pPr>
            <a:endParaRPr lang="en-GB"/>
          </a:p>
          <a:p>
            <a:pPr>
              <a:lnSpc>
                <a:spcPct val="107000"/>
              </a:lnSpc>
              <a:spcAft>
                <a:spcPts val="800"/>
              </a:spcAft>
            </a:pPr>
            <a:r>
              <a:rPr lang="en-GB"/>
              <a:t>For example, calculation opportunities for Progression Step 2 learners should not be the same as for Progression Step 3. On the screen, you can see the progression steps for developing financial literacy. The planned numeracy activity should match the progression steps in the numeracy framework. Could you design a differentiated activity for financial literacy in your subject?</a:t>
            </a:r>
          </a:p>
          <a:p>
            <a:pPr>
              <a:lnSpc>
                <a:spcPct val="107000"/>
              </a:lnSpc>
              <a:spcAft>
                <a:spcPts val="800"/>
              </a:spcAft>
            </a:pPr>
            <a:r>
              <a:rPr lang="en-GB"/>
              <a:t>Financial literacy: Planning a trip to France, Converting rates, recipes.</a:t>
            </a:r>
          </a:p>
          <a:p>
            <a:pPr>
              <a:lnSpc>
                <a:spcPct val="107000"/>
              </a:lnSpc>
              <a:spcAft>
                <a:spcPts val="800"/>
              </a:spcAft>
            </a:pPr>
            <a:r>
              <a:rPr lang="en-GB"/>
              <a:t>NOT about how they can add up money now, tick, moving on! About being able to practise it in different contexts and progression. About having the opportunities and NOT shoe-horning it in!</a:t>
            </a:r>
          </a:p>
          <a:p>
            <a:endParaRPr lang="en-GB"/>
          </a:p>
          <a:p>
            <a:endParaRPr lang="en-GB"/>
          </a:p>
          <a:p>
            <a:r>
              <a:rPr lang="en-GB">
                <a:hlinkClick r:id="rId3"/>
              </a:rPr>
              <a:t>Literacy and Numeracy Framework - Hwb (</a:t>
            </a:r>
            <a:r>
              <a:rPr lang="en-GB" err="1">
                <a:hlinkClick r:id="rId3"/>
              </a:rPr>
              <a:t>gov.wales</a:t>
            </a:r>
            <a:r>
              <a:rPr lang="en-GB">
                <a:hlinkClick r:id="rId3"/>
              </a:rPr>
              <a:t>)</a:t>
            </a:r>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12</a:t>
            </a:fld>
            <a:endParaRPr lang="en-US"/>
          </a:p>
        </p:txBody>
      </p:sp>
    </p:spTree>
    <p:extLst>
      <p:ext uri="{BB962C8B-B14F-4D97-AF65-F5344CB8AC3E}">
        <p14:creationId xmlns:p14="http://schemas.microsoft.com/office/powerpoint/2010/main" val="2033566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b="0" i="0" err="1">
                <a:solidFill>
                  <a:srgbClr val="D1D5DB"/>
                </a:solidFill>
                <a:effectLst/>
                <a:latin typeface="Söhne"/>
              </a:rPr>
              <a:t>Cliciwch</a:t>
            </a:r>
            <a:r>
              <a:rPr lang="en-GB" b="0" i="0">
                <a:solidFill>
                  <a:srgbClr val="D1D5DB"/>
                </a:solidFill>
                <a:effectLst/>
                <a:latin typeface="Söhne"/>
              </a:rPr>
              <a:t> </a:t>
            </a:r>
            <a:r>
              <a:rPr lang="en-GB" b="0" i="0" err="1">
                <a:solidFill>
                  <a:srgbClr val="D1D5DB"/>
                </a:solidFill>
                <a:effectLst/>
                <a:latin typeface="Söhne"/>
              </a:rPr>
              <a:t>ar</a:t>
            </a:r>
            <a:r>
              <a:rPr lang="en-GB" b="0" i="0">
                <a:solidFill>
                  <a:srgbClr val="D1D5DB"/>
                </a:solidFill>
                <a:effectLst/>
                <a:latin typeface="Söhne"/>
              </a:rPr>
              <a:t> y </a:t>
            </a:r>
            <a:r>
              <a:rPr lang="en-GB" b="0" i="0" err="1">
                <a:solidFill>
                  <a:srgbClr val="D1D5DB"/>
                </a:solidFill>
                <a:effectLst/>
                <a:latin typeface="Söhne"/>
              </a:rPr>
              <a:t>Chyfeiriad</a:t>
            </a:r>
            <a:r>
              <a:rPr lang="en-GB" b="0" i="0">
                <a:solidFill>
                  <a:srgbClr val="D1D5DB"/>
                </a:solidFill>
                <a:effectLst/>
                <a:latin typeface="Söhne"/>
              </a:rPr>
              <a:t> </a:t>
            </a:r>
            <a:r>
              <a:rPr lang="en-GB" b="0" i="0" err="1">
                <a:solidFill>
                  <a:srgbClr val="D1D5DB"/>
                </a:solidFill>
                <a:effectLst/>
                <a:latin typeface="Söhne"/>
              </a:rPr>
              <a:t>ar</a:t>
            </a:r>
            <a:r>
              <a:rPr lang="en-GB" b="0" i="0">
                <a:solidFill>
                  <a:srgbClr val="D1D5DB"/>
                </a:solidFill>
                <a:effectLst/>
                <a:latin typeface="Söhne"/>
              </a:rPr>
              <a:t> y </a:t>
            </a:r>
            <a:r>
              <a:rPr lang="en-GB" b="0" i="0" err="1">
                <a:solidFill>
                  <a:srgbClr val="D1D5DB"/>
                </a:solidFill>
                <a:effectLst/>
                <a:latin typeface="Söhne"/>
              </a:rPr>
              <a:t>Llafur</a:t>
            </a:r>
            <a:r>
              <a:rPr lang="en-GB" b="0" i="0">
                <a:solidFill>
                  <a:srgbClr val="D1D5DB"/>
                </a:solidFill>
                <a:effectLst/>
                <a:latin typeface="Söhne"/>
              </a:rPr>
              <a:t> Iaith Gymraeg am Slides </a:t>
            </a:r>
            <a:r>
              <a:rPr lang="en-GB" b="0" i="0" err="1">
                <a:solidFill>
                  <a:srgbClr val="D1D5DB"/>
                </a:solidFill>
                <a:effectLst/>
                <a:latin typeface="Söhne"/>
              </a:rPr>
              <a:t>yn</a:t>
            </a:r>
            <a:r>
              <a:rPr lang="en-GB" b="0" i="0">
                <a:solidFill>
                  <a:srgbClr val="D1D5DB"/>
                </a:solidFill>
                <a:effectLst/>
                <a:latin typeface="Söhne"/>
              </a:rPr>
              <a:t> Gymraeg, </a:t>
            </a:r>
            <a:r>
              <a:rPr lang="en-GB" b="0" i="0" err="1">
                <a:solidFill>
                  <a:srgbClr val="D1D5DB"/>
                </a:solidFill>
                <a:effectLst/>
                <a:latin typeface="Söhne"/>
              </a:rPr>
              <a:t>Cyfeiriad</a:t>
            </a:r>
            <a:r>
              <a:rPr lang="en-GB" b="0" i="0">
                <a:solidFill>
                  <a:srgbClr val="D1D5DB"/>
                </a:solidFill>
                <a:effectLst/>
                <a:latin typeface="Söhne"/>
              </a:rPr>
              <a:t> </a:t>
            </a:r>
            <a:r>
              <a:rPr lang="en-GB" b="0" i="0" err="1">
                <a:solidFill>
                  <a:srgbClr val="D1D5DB"/>
                </a:solidFill>
                <a:effectLst/>
                <a:latin typeface="Söhne"/>
              </a:rPr>
              <a:t>ar</a:t>
            </a:r>
            <a:r>
              <a:rPr lang="en-GB" b="0" i="0">
                <a:solidFill>
                  <a:srgbClr val="D1D5DB"/>
                </a:solidFill>
                <a:effectLst/>
                <a:latin typeface="Söhne"/>
              </a:rPr>
              <a:t> y </a:t>
            </a:r>
            <a:r>
              <a:rPr lang="en-GB" b="0" i="0" err="1">
                <a:solidFill>
                  <a:srgbClr val="D1D5DB"/>
                </a:solidFill>
                <a:effectLst/>
                <a:latin typeface="Söhne"/>
              </a:rPr>
              <a:t>Llafur</a:t>
            </a:r>
            <a:r>
              <a:rPr lang="en-GB" b="0" i="0">
                <a:solidFill>
                  <a:srgbClr val="D1D5DB"/>
                </a:solidFill>
                <a:effectLst/>
                <a:latin typeface="Söhne"/>
              </a:rPr>
              <a:t> Iaith </a:t>
            </a:r>
            <a:r>
              <a:rPr lang="en-GB" b="0" i="0" err="1">
                <a:solidFill>
                  <a:srgbClr val="D1D5DB"/>
                </a:solidFill>
                <a:effectLst/>
                <a:latin typeface="Söhne"/>
              </a:rPr>
              <a:t>Saesneg</a:t>
            </a:r>
            <a:r>
              <a:rPr lang="en-GB" b="0" i="0">
                <a:solidFill>
                  <a:srgbClr val="D1D5DB"/>
                </a:solidFill>
                <a:effectLst/>
                <a:latin typeface="Söhne"/>
              </a:rPr>
              <a:t> am Slides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Saesneg</a:t>
            </a:r>
            <a:r>
              <a:rPr lang="en-GB" b="0" i="0">
                <a:solidFill>
                  <a:srgbClr val="D1D5DB"/>
                </a:solidFill>
                <a:effectLst/>
                <a:latin typeface="Söhne"/>
              </a:rPr>
              <a:t>.</a:t>
            </a:r>
            <a:endParaRPr lang="en-GB"/>
          </a:p>
          <a:p>
            <a:endParaRPr lang="en-GB"/>
          </a:p>
          <a:p>
            <a:r>
              <a:rPr lang="en-GB"/>
              <a:t>Click on LHS for Welsh Slides, RHS for English</a:t>
            </a:r>
          </a:p>
        </p:txBody>
      </p:sp>
      <p:sp>
        <p:nvSpPr>
          <p:cNvPr id="4" name="Slide Number Placeholder 3"/>
          <p:cNvSpPr>
            <a:spLocks noGrp="1"/>
          </p:cNvSpPr>
          <p:nvPr>
            <p:ph type="sldNum" sz="quarter" idx="5"/>
          </p:nvPr>
        </p:nvSpPr>
        <p:spPr/>
        <p:txBody>
          <a:bodyPr/>
          <a:lstStyle/>
          <a:p>
            <a:fld id="{B68C8073-CAD2-48BF-B8DB-FCAF7D6ED014}" type="slidenum">
              <a:rPr lang="en-US" smtClean="0"/>
              <a:t>13</a:t>
            </a:fld>
            <a:endParaRPr lang="en-US"/>
          </a:p>
        </p:txBody>
      </p:sp>
    </p:spTree>
    <p:extLst>
      <p:ext uri="{BB962C8B-B14F-4D97-AF65-F5344CB8AC3E}">
        <p14:creationId xmlns:p14="http://schemas.microsoft.com/office/powerpoint/2010/main" val="492566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b="0" i="0" err="1">
                <a:solidFill>
                  <a:srgbClr val="D1D5DB"/>
                </a:solidFill>
                <a:effectLst/>
                <a:latin typeface="Söhne"/>
              </a:rPr>
              <a:t>Ydych</a:t>
            </a:r>
            <a:r>
              <a:rPr lang="en-GB" b="0" i="0">
                <a:solidFill>
                  <a:srgbClr val="D1D5DB"/>
                </a:solidFill>
                <a:effectLst/>
                <a:latin typeface="Söhne"/>
              </a:rPr>
              <a:t> </a:t>
            </a:r>
            <a:r>
              <a:rPr lang="en-GB" b="0" i="0" err="1">
                <a:solidFill>
                  <a:srgbClr val="D1D5DB"/>
                </a:solidFill>
                <a:effectLst/>
                <a:latin typeface="Söhne"/>
              </a:rPr>
              <a:t>chi'n</a:t>
            </a:r>
            <a:r>
              <a:rPr lang="en-GB" b="0" i="0">
                <a:solidFill>
                  <a:srgbClr val="D1D5DB"/>
                </a:solidFill>
                <a:effectLst/>
                <a:latin typeface="Söhne"/>
              </a:rPr>
              <a:t> </a:t>
            </a:r>
            <a:r>
              <a:rPr lang="en-GB" b="0" i="0" err="1">
                <a:solidFill>
                  <a:srgbClr val="D1D5DB"/>
                </a:solidFill>
                <a:effectLst/>
                <a:latin typeface="Söhne"/>
              </a:rPr>
              <a:t>debygol</a:t>
            </a:r>
            <a:r>
              <a:rPr lang="en-GB" b="0" i="0">
                <a:solidFill>
                  <a:srgbClr val="D1D5DB"/>
                </a:solidFill>
                <a:effectLst/>
                <a:latin typeface="Söhne"/>
              </a:rPr>
              <a:t> o </a:t>
            </a:r>
            <a:r>
              <a:rPr lang="en-GB" b="0" i="0" err="1">
                <a:solidFill>
                  <a:srgbClr val="D1D5DB"/>
                </a:solidFill>
                <a:effectLst/>
                <a:latin typeface="Söhne"/>
              </a:rPr>
              <a:t>ddefnyddio</a:t>
            </a:r>
            <a:r>
              <a:rPr lang="en-GB" b="0" i="0">
                <a:solidFill>
                  <a:srgbClr val="D1D5DB"/>
                </a:solidFill>
                <a:effectLst/>
                <a:latin typeface="Söhne"/>
              </a:rPr>
              <a:t> </a:t>
            </a:r>
            <a:r>
              <a:rPr lang="en-GB" b="0" i="0" err="1">
                <a:solidFill>
                  <a:srgbClr val="D1D5DB"/>
                </a:solidFill>
                <a:effectLst/>
                <a:latin typeface="Söhne"/>
              </a:rPr>
              <a:t>graffiau</a:t>
            </a:r>
            <a:r>
              <a:rPr lang="en-GB" b="0" i="0">
                <a:solidFill>
                  <a:srgbClr val="D1D5DB"/>
                </a:solidFill>
                <a:effectLst/>
                <a:latin typeface="Söhne"/>
              </a:rPr>
              <a:t>? Beth </a:t>
            </a:r>
            <a:r>
              <a:rPr lang="en-GB" b="0" i="0" err="1">
                <a:solidFill>
                  <a:srgbClr val="D1D5DB"/>
                </a:solidFill>
                <a:effectLst/>
                <a:latin typeface="Söhne"/>
              </a:rPr>
              <a:t>yw</a:t>
            </a:r>
            <a:r>
              <a:rPr lang="en-GB" b="0" i="0">
                <a:solidFill>
                  <a:srgbClr val="D1D5DB"/>
                </a:solidFill>
                <a:effectLst/>
                <a:latin typeface="Söhne"/>
              </a:rPr>
              <a:t> </a:t>
            </a:r>
            <a:r>
              <a:rPr lang="en-GB" b="0" i="0" err="1">
                <a:solidFill>
                  <a:srgbClr val="D1D5DB"/>
                </a:solidFill>
                <a:effectLst/>
                <a:latin typeface="Söhne"/>
              </a:rPr>
              <a:t>eich</a:t>
            </a:r>
            <a:r>
              <a:rPr lang="en-GB" b="0" i="0">
                <a:solidFill>
                  <a:srgbClr val="D1D5DB"/>
                </a:solidFill>
                <a:effectLst/>
                <a:latin typeface="Söhne"/>
              </a:rPr>
              <a:t> </a:t>
            </a:r>
            <a:r>
              <a:rPr lang="en-GB" b="0" i="0" err="1">
                <a:solidFill>
                  <a:srgbClr val="D1D5DB"/>
                </a:solidFill>
                <a:effectLst/>
                <a:latin typeface="Söhne"/>
              </a:rPr>
              <a:t>iaith</a:t>
            </a:r>
            <a:r>
              <a:rPr lang="en-GB" b="0" i="0">
                <a:solidFill>
                  <a:srgbClr val="D1D5DB"/>
                </a:solidFill>
                <a:effectLst/>
                <a:latin typeface="Söhne"/>
              </a:rPr>
              <a:t> </a:t>
            </a:r>
            <a:r>
              <a:rPr lang="en-GB" b="0" i="0" err="1">
                <a:solidFill>
                  <a:srgbClr val="D1D5DB"/>
                </a:solidFill>
                <a:effectLst/>
                <a:latin typeface="Söhne"/>
              </a:rPr>
              <a:t>ar</a:t>
            </a:r>
            <a:r>
              <a:rPr lang="en-GB" b="0" i="0">
                <a:solidFill>
                  <a:srgbClr val="D1D5DB"/>
                </a:solidFill>
                <a:effectLst/>
                <a:latin typeface="Söhne"/>
              </a:rPr>
              <a:t> </a:t>
            </a:r>
            <a:r>
              <a:rPr lang="en-GB" b="0" i="0" err="1">
                <a:solidFill>
                  <a:srgbClr val="D1D5DB"/>
                </a:solidFill>
                <a:effectLst/>
                <a:latin typeface="Söhne"/>
              </a:rPr>
              <a:t>gyfer</a:t>
            </a:r>
            <a:r>
              <a:rPr lang="en-GB" b="0" i="0">
                <a:solidFill>
                  <a:srgbClr val="D1D5DB"/>
                </a:solidFill>
                <a:effectLst/>
                <a:latin typeface="Söhne"/>
              </a:rPr>
              <a:t> </a:t>
            </a:r>
            <a:r>
              <a:rPr lang="en-GB" b="0" i="0" err="1">
                <a:solidFill>
                  <a:srgbClr val="D1D5DB"/>
                </a:solidFill>
                <a:effectLst/>
                <a:latin typeface="Söhne"/>
              </a:rPr>
              <a:t>gwaith</a:t>
            </a:r>
            <a:r>
              <a:rPr lang="en-GB" b="0" i="0">
                <a:solidFill>
                  <a:srgbClr val="D1D5DB"/>
                </a:solidFill>
                <a:effectLst/>
                <a:latin typeface="Söhne"/>
              </a:rPr>
              <a:t> </a:t>
            </a:r>
            <a:r>
              <a:rPr lang="en-GB" b="0" i="0" err="1">
                <a:solidFill>
                  <a:srgbClr val="D1D5DB"/>
                </a:solidFill>
                <a:effectLst/>
                <a:latin typeface="Söhne"/>
              </a:rPr>
              <a:t>graff</a:t>
            </a:r>
            <a:r>
              <a:rPr lang="en-GB" b="0" i="0">
                <a:solidFill>
                  <a:srgbClr val="D1D5DB"/>
                </a:solidFill>
                <a:effectLst/>
                <a:latin typeface="Söhne"/>
              </a:rPr>
              <a:t>? Pan </a:t>
            </a:r>
            <a:r>
              <a:rPr lang="en-GB" b="0" i="0" err="1">
                <a:solidFill>
                  <a:srgbClr val="D1D5DB"/>
                </a:solidFill>
                <a:effectLst/>
                <a:latin typeface="Söhne"/>
              </a:rPr>
              <a:t>rydych</a:t>
            </a:r>
            <a:r>
              <a:rPr lang="en-GB" b="0" i="0">
                <a:solidFill>
                  <a:srgbClr val="D1D5DB"/>
                </a:solidFill>
                <a:effectLst/>
                <a:latin typeface="Söhne"/>
              </a:rPr>
              <a:t> chi </a:t>
            </a:r>
            <a:r>
              <a:rPr lang="en-GB" b="0" i="0" err="1">
                <a:solidFill>
                  <a:srgbClr val="D1D5DB"/>
                </a:solidFill>
                <a:effectLst/>
                <a:latin typeface="Söhne"/>
              </a:rPr>
              <a:t>yn</a:t>
            </a:r>
            <a:r>
              <a:rPr lang="en-GB" b="0" i="0">
                <a:solidFill>
                  <a:srgbClr val="D1D5DB"/>
                </a:solidFill>
                <a:effectLst/>
                <a:latin typeface="Söhne"/>
              </a:rPr>
              <a:t> yr </a:t>
            </a:r>
            <a:r>
              <a:rPr lang="en-GB" b="0" i="0" err="1">
                <a:solidFill>
                  <a:srgbClr val="D1D5DB"/>
                </a:solidFill>
                <a:effectLst/>
                <a:latin typeface="Söhne"/>
              </a:rPr>
              <a:t>ysgol</a:t>
            </a:r>
            <a:r>
              <a:rPr lang="en-GB" b="0" i="0">
                <a:solidFill>
                  <a:srgbClr val="D1D5DB"/>
                </a:solidFill>
                <a:effectLst/>
                <a:latin typeface="Söhne"/>
              </a:rPr>
              <a:t>, </a:t>
            </a:r>
            <a:r>
              <a:rPr lang="en-GB" b="0" i="0" err="1">
                <a:solidFill>
                  <a:srgbClr val="D1D5DB"/>
                </a:solidFill>
                <a:effectLst/>
                <a:latin typeface="Söhne"/>
              </a:rPr>
              <a:t>gwiriwch</a:t>
            </a:r>
            <a:r>
              <a:rPr lang="en-GB" b="0" i="0">
                <a:solidFill>
                  <a:srgbClr val="D1D5DB"/>
                </a:solidFill>
                <a:effectLst/>
                <a:latin typeface="Söhne"/>
              </a:rPr>
              <a:t> </a:t>
            </a:r>
            <a:r>
              <a:rPr lang="en-GB" b="0" i="0" err="1">
                <a:solidFill>
                  <a:srgbClr val="D1D5DB"/>
                </a:solidFill>
                <a:effectLst/>
                <a:latin typeface="Söhne"/>
              </a:rPr>
              <a:t>eu</a:t>
            </a:r>
            <a:r>
              <a:rPr lang="en-GB" b="0" i="0">
                <a:solidFill>
                  <a:srgbClr val="D1D5DB"/>
                </a:solidFill>
                <a:effectLst/>
                <a:latin typeface="Söhne"/>
              </a:rPr>
              <a:t> </a:t>
            </a:r>
            <a:r>
              <a:rPr lang="en-GB" b="0" i="0" err="1">
                <a:solidFill>
                  <a:srgbClr val="D1D5DB"/>
                </a:solidFill>
                <a:effectLst/>
                <a:latin typeface="Söhne"/>
              </a:rPr>
              <a:t>polisi</a:t>
            </a:r>
            <a:r>
              <a:rPr lang="en-GB" b="0" i="0">
                <a:solidFill>
                  <a:srgbClr val="D1D5DB"/>
                </a:solidFill>
                <a:effectLst/>
                <a:latin typeface="Söhne"/>
              </a:rPr>
              <a:t>. </a:t>
            </a:r>
            <a:r>
              <a:rPr lang="en-GB" b="0" i="0" err="1">
                <a:solidFill>
                  <a:srgbClr val="D1D5DB"/>
                </a:solidFill>
                <a:effectLst/>
                <a:latin typeface="Söhne"/>
              </a:rPr>
              <a:t>Datblygiad</a:t>
            </a:r>
            <a:r>
              <a:rPr lang="en-GB" b="0" i="0">
                <a:solidFill>
                  <a:srgbClr val="D1D5DB"/>
                </a:solidFill>
                <a:effectLst/>
                <a:latin typeface="Söhne"/>
              </a:rPr>
              <a:t> </a:t>
            </a:r>
            <a:r>
              <a:rPr lang="en-GB" b="0" i="0" err="1">
                <a:solidFill>
                  <a:srgbClr val="D1D5DB"/>
                </a:solidFill>
                <a:effectLst/>
                <a:latin typeface="Söhne"/>
              </a:rPr>
              <a:t>disgyblion</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eich</a:t>
            </a:r>
            <a:r>
              <a:rPr lang="en-GB" b="0" i="0">
                <a:solidFill>
                  <a:srgbClr val="D1D5DB"/>
                </a:solidFill>
                <a:effectLst/>
                <a:latin typeface="Söhne"/>
              </a:rPr>
              <a:t> </a:t>
            </a:r>
            <a:r>
              <a:rPr lang="en-GB" b="0" i="0" err="1">
                <a:solidFill>
                  <a:srgbClr val="D1D5DB"/>
                </a:solidFill>
                <a:effectLst/>
                <a:latin typeface="Söhne"/>
              </a:rPr>
              <a:t>maes</a:t>
            </a:r>
            <a:r>
              <a:rPr lang="en-GB" b="0" i="0">
                <a:solidFill>
                  <a:srgbClr val="D1D5DB"/>
                </a:solidFill>
                <a:effectLst/>
                <a:latin typeface="Söhne"/>
              </a:rPr>
              <a:t> </a:t>
            </a:r>
            <a:r>
              <a:rPr lang="en-GB" b="0" i="0" err="1">
                <a:solidFill>
                  <a:srgbClr val="D1D5DB"/>
                </a:solidFill>
                <a:effectLst/>
                <a:latin typeface="Söhne"/>
              </a:rPr>
              <a:t>pwnc</a:t>
            </a:r>
            <a:r>
              <a:rPr lang="en-GB" b="0" i="0">
                <a:solidFill>
                  <a:srgbClr val="D1D5DB"/>
                </a:solidFill>
                <a:effectLst/>
                <a:latin typeface="Söhne"/>
              </a:rPr>
              <a:t> bob </a:t>
            </a:r>
            <a:r>
              <a:rPr lang="en-GB" b="0" i="0" err="1">
                <a:solidFill>
                  <a:srgbClr val="D1D5DB"/>
                </a:solidFill>
                <a:effectLst/>
                <a:latin typeface="Söhne"/>
              </a:rPr>
              <a:t>amser</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flaenoriaeth</a:t>
            </a:r>
            <a:r>
              <a:rPr lang="en-GB" b="0" i="0">
                <a:solidFill>
                  <a:srgbClr val="D1D5DB"/>
                </a:solidFill>
                <a:effectLst/>
                <a:latin typeface="Söhne"/>
              </a:rPr>
              <a:t>.</a:t>
            </a:r>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14</a:t>
            </a:fld>
            <a:endParaRPr lang="en-US"/>
          </a:p>
        </p:txBody>
      </p:sp>
    </p:spTree>
    <p:extLst>
      <p:ext uri="{BB962C8B-B14F-4D97-AF65-F5344CB8AC3E}">
        <p14:creationId xmlns:p14="http://schemas.microsoft.com/office/powerpoint/2010/main" val="109172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15</a:t>
            </a:fld>
            <a:endParaRPr lang="en-US"/>
          </a:p>
        </p:txBody>
      </p:sp>
    </p:spTree>
    <p:extLst>
      <p:ext uri="{BB962C8B-B14F-4D97-AF65-F5344CB8AC3E}">
        <p14:creationId xmlns:p14="http://schemas.microsoft.com/office/powerpoint/2010/main" val="8994984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16</a:t>
            </a:fld>
            <a:endParaRPr lang="en-US"/>
          </a:p>
        </p:txBody>
      </p:sp>
    </p:spTree>
    <p:extLst>
      <p:ext uri="{BB962C8B-B14F-4D97-AF65-F5344CB8AC3E}">
        <p14:creationId xmlns:p14="http://schemas.microsoft.com/office/powerpoint/2010/main" val="13686030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17</a:t>
            </a:fld>
            <a:endParaRPr lang="en-US"/>
          </a:p>
        </p:txBody>
      </p:sp>
    </p:spTree>
    <p:extLst>
      <p:ext uri="{BB962C8B-B14F-4D97-AF65-F5344CB8AC3E}">
        <p14:creationId xmlns:p14="http://schemas.microsoft.com/office/powerpoint/2010/main" val="27443788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18</a:t>
            </a:fld>
            <a:endParaRPr lang="en-US"/>
          </a:p>
        </p:txBody>
      </p:sp>
    </p:spTree>
    <p:extLst>
      <p:ext uri="{BB962C8B-B14F-4D97-AF65-F5344CB8AC3E}">
        <p14:creationId xmlns:p14="http://schemas.microsoft.com/office/powerpoint/2010/main" val="26490147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t>Are you likely to use graphs?</a:t>
            </a:r>
          </a:p>
          <a:p>
            <a:r>
              <a:rPr lang="en-GB"/>
              <a:t>What is your language of graph work?</a:t>
            </a:r>
          </a:p>
          <a:p>
            <a:r>
              <a:rPr lang="en-GB"/>
              <a:t>When you are in school, check their policy.</a:t>
            </a:r>
          </a:p>
          <a:p>
            <a:endParaRPr lang="en-GB"/>
          </a:p>
          <a:p>
            <a:r>
              <a:rPr lang="en-GB"/>
              <a:t>Remember, it should not be shoehorned in. Pupil development in your subject area is always the priority.</a:t>
            </a:r>
          </a:p>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19</a:t>
            </a:fld>
            <a:endParaRPr lang="en-US"/>
          </a:p>
        </p:txBody>
      </p:sp>
    </p:spTree>
    <p:extLst>
      <p:ext uri="{BB962C8B-B14F-4D97-AF65-F5344CB8AC3E}">
        <p14:creationId xmlns:p14="http://schemas.microsoft.com/office/powerpoint/2010/main" val="11923129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20</a:t>
            </a:fld>
            <a:endParaRPr lang="en-US"/>
          </a:p>
        </p:txBody>
      </p:sp>
    </p:spTree>
    <p:extLst>
      <p:ext uri="{BB962C8B-B14F-4D97-AF65-F5344CB8AC3E}">
        <p14:creationId xmlns:p14="http://schemas.microsoft.com/office/powerpoint/2010/main" val="36837042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21</a:t>
            </a:fld>
            <a:endParaRPr lang="en-US"/>
          </a:p>
        </p:txBody>
      </p:sp>
    </p:spTree>
    <p:extLst>
      <p:ext uri="{BB962C8B-B14F-4D97-AF65-F5344CB8AC3E}">
        <p14:creationId xmlns:p14="http://schemas.microsoft.com/office/powerpoint/2010/main" val="18043595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22</a:t>
            </a:fld>
            <a:endParaRPr lang="en-US"/>
          </a:p>
        </p:txBody>
      </p:sp>
    </p:spTree>
    <p:extLst>
      <p:ext uri="{BB962C8B-B14F-4D97-AF65-F5344CB8AC3E}">
        <p14:creationId xmlns:p14="http://schemas.microsoft.com/office/powerpoint/2010/main" val="12358325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23</a:t>
            </a:fld>
            <a:endParaRPr lang="en-US"/>
          </a:p>
        </p:txBody>
      </p:sp>
    </p:spTree>
    <p:extLst>
      <p:ext uri="{BB962C8B-B14F-4D97-AF65-F5344CB8AC3E}">
        <p14:creationId xmlns:p14="http://schemas.microsoft.com/office/powerpoint/2010/main" val="29121656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t>Adapted from: </a:t>
            </a:r>
            <a:r>
              <a:rPr lang="en-GB">
                <a:hlinkClick r:id="rId3"/>
              </a:rPr>
              <a:t>https://hwb.gov.wales/curriculum-for-wales/cross-curricular-skills-frameworks/digital-competence-framework/</a:t>
            </a:r>
            <a:endParaRPr lang="en-GB"/>
          </a:p>
          <a:p>
            <a:r>
              <a:rPr lang="en-GB"/>
              <a:t>Images: </a:t>
            </a:r>
            <a:r>
              <a:rPr lang="en-GB">
                <a:hlinkClick r:id="rId4"/>
              </a:rPr>
              <a:t>Cyberbullying: What is it and how to stop it | UNICEF</a:t>
            </a:r>
            <a:endParaRPr lang="en-GB"/>
          </a:p>
          <a:p>
            <a:endParaRPr lang="en-GB"/>
          </a:p>
          <a:p>
            <a:pPr>
              <a:lnSpc>
                <a:spcPct val="107000"/>
              </a:lnSpc>
              <a:spcAft>
                <a:spcPts val="800"/>
              </a:spcAft>
            </a:pPr>
            <a:r>
              <a:rPr lang="en-GB" b="0" i="0">
                <a:solidFill>
                  <a:srgbClr val="D1D5DB"/>
                </a:solidFill>
                <a:effectLst/>
                <a:latin typeface="Söhne"/>
              </a:rPr>
              <a:t>Mae </a:t>
            </a:r>
            <a:r>
              <a:rPr lang="en-GB" b="0" i="0" err="1">
                <a:solidFill>
                  <a:srgbClr val="D1D5DB"/>
                </a:solidFill>
                <a:effectLst/>
                <a:latin typeface="Söhne"/>
              </a:rPr>
              <a:t>cymhwysedd</a:t>
            </a:r>
            <a:r>
              <a:rPr lang="en-GB" b="0" i="0">
                <a:solidFill>
                  <a:srgbClr val="D1D5DB"/>
                </a:solidFill>
                <a:effectLst/>
                <a:latin typeface="Söhne"/>
              </a:rPr>
              <a:t> </a:t>
            </a:r>
            <a:r>
              <a:rPr lang="en-GB" b="0" i="0" err="1">
                <a:solidFill>
                  <a:srgbClr val="D1D5DB"/>
                </a:solidFill>
                <a:effectLst/>
                <a:latin typeface="Söhne"/>
              </a:rPr>
              <a:t>digidol</a:t>
            </a:r>
            <a:r>
              <a:rPr lang="en-GB" b="0" i="0">
                <a:solidFill>
                  <a:srgbClr val="D1D5DB"/>
                </a:solidFill>
                <a:effectLst/>
                <a:latin typeface="Söhne"/>
              </a:rPr>
              <a:t> 20 </a:t>
            </a:r>
            <a:r>
              <a:rPr lang="en-GB" b="0" i="0" err="1">
                <a:solidFill>
                  <a:srgbClr val="D1D5DB"/>
                </a:solidFill>
                <a:effectLst/>
                <a:latin typeface="Söhne"/>
              </a:rPr>
              <a:t>mlynedd</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ôl</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wahanol</a:t>
            </a:r>
            <a:r>
              <a:rPr lang="en-GB" b="0" i="0">
                <a:solidFill>
                  <a:srgbClr val="D1D5DB"/>
                </a:solidFill>
                <a:effectLst/>
                <a:latin typeface="Söhne"/>
              </a:rPr>
              <a:t> </a:t>
            </a:r>
            <a:r>
              <a:rPr lang="en-GB" b="0" i="0" err="1">
                <a:solidFill>
                  <a:srgbClr val="D1D5DB"/>
                </a:solidFill>
                <a:effectLst/>
                <a:latin typeface="Söhne"/>
              </a:rPr>
              <a:t>iawn</a:t>
            </a:r>
            <a:r>
              <a:rPr lang="en-GB" b="0" i="0">
                <a:solidFill>
                  <a:srgbClr val="D1D5DB"/>
                </a:solidFill>
                <a:effectLst/>
                <a:latin typeface="Söhne"/>
              </a:rPr>
              <a:t> i </a:t>
            </a:r>
            <a:r>
              <a:rPr lang="en-GB" b="0" i="0" err="1">
                <a:solidFill>
                  <a:srgbClr val="D1D5DB"/>
                </a:solidFill>
                <a:effectLst/>
                <a:latin typeface="Söhne"/>
              </a:rPr>
              <a:t>ofynion</a:t>
            </a:r>
            <a:r>
              <a:rPr lang="en-GB" b="0" i="0">
                <a:solidFill>
                  <a:srgbClr val="D1D5DB"/>
                </a:solidFill>
                <a:effectLst/>
                <a:latin typeface="Söhne"/>
              </a:rPr>
              <a:t> </a:t>
            </a:r>
            <a:r>
              <a:rPr lang="en-GB" b="0" i="0" err="1">
                <a:solidFill>
                  <a:srgbClr val="D1D5DB"/>
                </a:solidFill>
                <a:effectLst/>
                <a:latin typeface="Söhne"/>
              </a:rPr>
              <a:t>cymhwysedd</a:t>
            </a:r>
            <a:r>
              <a:rPr lang="en-GB" b="0" i="0">
                <a:solidFill>
                  <a:srgbClr val="D1D5DB"/>
                </a:solidFill>
                <a:effectLst/>
                <a:latin typeface="Söhne"/>
              </a:rPr>
              <a:t> </a:t>
            </a:r>
            <a:r>
              <a:rPr lang="en-GB" b="0" i="0" err="1">
                <a:solidFill>
                  <a:srgbClr val="D1D5DB"/>
                </a:solidFill>
                <a:effectLst/>
                <a:latin typeface="Söhne"/>
              </a:rPr>
              <a:t>digidol</a:t>
            </a:r>
            <a:r>
              <a:rPr lang="en-GB" b="0" i="0">
                <a:solidFill>
                  <a:srgbClr val="D1D5DB"/>
                </a:solidFill>
                <a:effectLst/>
                <a:latin typeface="Söhne"/>
              </a:rPr>
              <a:t> </a:t>
            </a:r>
            <a:r>
              <a:rPr lang="en-GB" b="0" i="0" err="1">
                <a:solidFill>
                  <a:srgbClr val="D1D5DB"/>
                </a:solidFill>
                <a:effectLst/>
                <a:latin typeface="Söhne"/>
              </a:rPr>
              <a:t>nawr</a:t>
            </a:r>
            <a:r>
              <a:rPr lang="en-GB" b="0" i="0">
                <a:solidFill>
                  <a:srgbClr val="D1D5DB"/>
                </a:solidFill>
                <a:effectLst/>
                <a:latin typeface="Söhne"/>
              </a:rPr>
              <a:t>. </a:t>
            </a:r>
            <a:r>
              <a:rPr lang="en-GB" b="0" i="0" err="1">
                <a:solidFill>
                  <a:srgbClr val="D1D5DB"/>
                </a:solidFill>
                <a:effectLst/>
                <a:latin typeface="Söhne"/>
              </a:rPr>
              <a:t>Mae'n</a:t>
            </a:r>
            <a:r>
              <a:rPr lang="en-GB" b="0" i="0">
                <a:solidFill>
                  <a:srgbClr val="D1D5DB"/>
                </a:solidFill>
                <a:effectLst/>
                <a:latin typeface="Söhne"/>
              </a:rPr>
              <a:t> </a:t>
            </a:r>
            <a:r>
              <a:rPr lang="en-GB" b="0" i="0" err="1">
                <a:solidFill>
                  <a:srgbClr val="D1D5DB"/>
                </a:solidFill>
                <a:effectLst/>
                <a:latin typeface="Söhne"/>
              </a:rPr>
              <a:t>fwy</a:t>
            </a:r>
            <a:r>
              <a:rPr lang="en-GB" b="0" i="0">
                <a:solidFill>
                  <a:srgbClr val="D1D5DB"/>
                </a:solidFill>
                <a:effectLst/>
                <a:latin typeface="Söhne"/>
              </a:rPr>
              <a:t> </a:t>
            </a:r>
            <a:r>
              <a:rPr lang="en-GB" b="0" i="0" err="1">
                <a:solidFill>
                  <a:srgbClr val="D1D5DB"/>
                </a:solidFill>
                <a:effectLst/>
                <a:latin typeface="Söhne"/>
              </a:rPr>
              <a:t>na</a:t>
            </a:r>
            <a:r>
              <a:rPr lang="en-GB" b="0" i="0">
                <a:solidFill>
                  <a:srgbClr val="D1D5DB"/>
                </a:solidFill>
                <a:effectLst/>
                <a:latin typeface="Söhne"/>
              </a:rPr>
              <a:t> </a:t>
            </a:r>
            <a:r>
              <a:rPr lang="en-GB" b="0" i="0" err="1">
                <a:solidFill>
                  <a:srgbClr val="D1D5DB"/>
                </a:solidFill>
                <a:effectLst/>
                <a:latin typeface="Söhne"/>
              </a:rPr>
              <a:t>gallu</a:t>
            </a:r>
            <a:r>
              <a:rPr lang="en-GB" b="0" i="0">
                <a:solidFill>
                  <a:srgbClr val="D1D5DB"/>
                </a:solidFill>
                <a:effectLst/>
                <a:latin typeface="Söhne"/>
              </a:rPr>
              <a:t> </a:t>
            </a:r>
            <a:r>
              <a:rPr lang="en-GB" b="0" i="0" err="1">
                <a:solidFill>
                  <a:srgbClr val="D1D5DB"/>
                </a:solidFill>
                <a:effectLst/>
                <a:latin typeface="Söhne"/>
              </a:rPr>
              <a:t>defnyddio</a:t>
            </a:r>
            <a:r>
              <a:rPr lang="en-GB" b="0" i="0">
                <a:solidFill>
                  <a:srgbClr val="D1D5DB"/>
                </a:solidFill>
                <a:effectLst/>
                <a:latin typeface="Söhne"/>
              </a:rPr>
              <a:t> </a:t>
            </a:r>
            <a:r>
              <a:rPr lang="en-GB" b="0" i="0" err="1">
                <a:solidFill>
                  <a:srgbClr val="D1D5DB"/>
                </a:solidFill>
                <a:effectLst/>
                <a:latin typeface="Söhne"/>
              </a:rPr>
              <a:t>cyfrifiadur</a:t>
            </a:r>
            <a:r>
              <a:rPr lang="en-GB" b="0" i="0">
                <a:solidFill>
                  <a:srgbClr val="D1D5DB"/>
                </a:solidFill>
                <a:effectLst/>
                <a:latin typeface="Söhne"/>
              </a:rPr>
              <a:t> neu </a:t>
            </a:r>
            <a:r>
              <a:rPr lang="en-GB" b="0" i="0" err="1">
                <a:solidFill>
                  <a:srgbClr val="D1D5DB"/>
                </a:solidFill>
                <a:effectLst/>
                <a:latin typeface="Söhne"/>
              </a:rPr>
              <a:t>deipio</a:t>
            </a:r>
            <a:r>
              <a:rPr lang="en-GB" b="0" i="0">
                <a:solidFill>
                  <a:srgbClr val="D1D5DB"/>
                </a:solidFill>
                <a:effectLst/>
                <a:latin typeface="Söhne"/>
              </a:rPr>
              <a:t> </a:t>
            </a:r>
            <a:r>
              <a:rPr lang="en-GB" b="0" i="0" err="1">
                <a:solidFill>
                  <a:srgbClr val="D1D5DB"/>
                </a:solidFill>
                <a:effectLst/>
                <a:latin typeface="Söhne"/>
              </a:rPr>
              <a:t>eich</a:t>
            </a:r>
            <a:r>
              <a:rPr lang="en-GB" b="0" i="0">
                <a:solidFill>
                  <a:srgbClr val="D1D5DB"/>
                </a:solidFill>
                <a:effectLst/>
                <a:latin typeface="Söhne"/>
              </a:rPr>
              <a:t> </a:t>
            </a:r>
            <a:r>
              <a:rPr lang="en-GB" b="0" i="0" err="1">
                <a:solidFill>
                  <a:srgbClr val="D1D5DB"/>
                </a:solidFill>
                <a:effectLst/>
                <a:latin typeface="Söhne"/>
              </a:rPr>
              <a:t>gwaith</a:t>
            </a:r>
            <a:r>
              <a:rPr lang="en-GB" b="0" i="0">
                <a:solidFill>
                  <a:srgbClr val="D1D5DB"/>
                </a:solidFill>
                <a:effectLst/>
                <a:latin typeface="Söhne"/>
              </a:rPr>
              <a:t> </a:t>
            </a:r>
            <a:r>
              <a:rPr lang="en-GB" b="0" i="0" err="1">
                <a:solidFill>
                  <a:srgbClr val="D1D5DB"/>
                </a:solidFill>
                <a:effectLst/>
                <a:latin typeface="Söhne"/>
              </a:rPr>
              <a:t>ar</a:t>
            </a:r>
            <a:r>
              <a:rPr lang="en-GB" b="0" i="0">
                <a:solidFill>
                  <a:srgbClr val="D1D5DB"/>
                </a:solidFill>
                <a:effectLst/>
                <a:latin typeface="Söhne"/>
              </a:rPr>
              <a:t> </a:t>
            </a:r>
            <a:r>
              <a:rPr lang="en-GB" b="0" i="0" err="1">
                <a:solidFill>
                  <a:srgbClr val="D1D5DB"/>
                </a:solidFill>
                <a:effectLst/>
                <a:latin typeface="Söhne"/>
              </a:rPr>
              <a:t>brosesydd</a:t>
            </a:r>
            <a:r>
              <a:rPr lang="en-GB" b="0" i="0">
                <a:solidFill>
                  <a:srgbClr val="D1D5DB"/>
                </a:solidFill>
                <a:effectLst/>
                <a:latin typeface="Söhne"/>
              </a:rPr>
              <a:t> </a:t>
            </a:r>
            <a:r>
              <a:rPr lang="en-GB" b="0" i="0" err="1">
                <a:solidFill>
                  <a:srgbClr val="D1D5DB"/>
                </a:solidFill>
                <a:effectLst/>
                <a:latin typeface="Söhne"/>
              </a:rPr>
              <a:t>geiriau</a:t>
            </a:r>
            <a:r>
              <a:rPr lang="en-GB" b="0" i="0">
                <a:solidFill>
                  <a:srgbClr val="D1D5DB"/>
                </a:solidFill>
                <a:effectLst/>
                <a:latin typeface="Söhne"/>
              </a:rPr>
              <a:t>. Y </a:t>
            </a:r>
            <a:r>
              <a:rPr lang="en-GB" b="0" i="0" err="1">
                <a:solidFill>
                  <a:srgbClr val="D1D5DB"/>
                </a:solidFill>
                <a:effectLst/>
                <a:latin typeface="Söhne"/>
              </a:rPr>
              <a:t>rhannau</a:t>
            </a:r>
            <a:r>
              <a:rPr lang="en-GB" b="0" i="0">
                <a:solidFill>
                  <a:srgbClr val="D1D5DB"/>
                </a:solidFill>
                <a:effectLst/>
                <a:latin typeface="Söhne"/>
              </a:rPr>
              <a:t> o </a:t>
            </a:r>
            <a:r>
              <a:rPr lang="en-GB" b="0" i="0" err="1">
                <a:solidFill>
                  <a:srgbClr val="D1D5DB"/>
                </a:solidFill>
                <a:effectLst/>
                <a:latin typeface="Söhne"/>
              </a:rPr>
              <a:t>ddinasyddiaeth</a:t>
            </a:r>
            <a:r>
              <a:rPr lang="en-GB" b="0" i="0">
                <a:solidFill>
                  <a:srgbClr val="D1D5DB"/>
                </a:solidFill>
                <a:effectLst/>
                <a:latin typeface="Söhne"/>
              </a:rPr>
              <a:t>, </a:t>
            </a:r>
            <a:r>
              <a:rPr lang="en-GB" b="0" i="0" err="1">
                <a:solidFill>
                  <a:srgbClr val="D1D5DB"/>
                </a:solidFill>
                <a:effectLst/>
                <a:latin typeface="Söhne"/>
              </a:rPr>
              <a:t>cyfathrebu</a:t>
            </a:r>
            <a:r>
              <a:rPr lang="en-GB" b="0" i="0">
                <a:solidFill>
                  <a:srgbClr val="D1D5DB"/>
                </a:solidFill>
                <a:effectLst/>
                <a:latin typeface="Söhne"/>
              </a:rPr>
              <a:t>, </a:t>
            </a:r>
            <a:r>
              <a:rPr lang="en-GB" b="0" i="0" err="1">
                <a:solidFill>
                  <a:srgbClr val="D1D5DB"/>
                </a:solidFill>
                <a:effectLst/>
                <a:latin typeface="Söhne"/>
              </a:rPr>
              <a:t>cynhyrchu</a:t>
            </a:r>
            <a:r>
              <a:rPr lang="en-GB" b="0" i="0">
                <a:solidFill>
                  <a:srgbClr val="D1D5DB"/>
                </a:solidFill>
                <a:effectLst/>
                <a:latin typeface="Söhne"/>
              </a:rPr>
              <a:t> a </a:t>
            </a:r>
            <a:r>
              <a:rPr lang="en-GB" b="0" i="0" err="1">
                <a:solidFill>
                  <a:srgbClr val="D1D5DB"/>
                </a:solidFill>
                <a:effectLst/>
                <a:latin typeface="Söhne"/>
              </a:rPr>
              <a:t>meddwl</a:t>
            </a:r>
            <a:r>
              <a:rPr lang="en-GB" b="0" i="0">
                <a:solidFill>
                  <a:srgbClr val="D1D5DB"/>
                </a:solidFill>
                <a:effectLst/>
                <a:latin typeface="Söhne"/>
              </a:rPr>
              <a:t> </a:t>
            </a:r>
            <a:r>
              <a:rPr lang="en-GB" b="0" i="0" err="1">
                <a:solidFill>
                  <a:srgbClr val="D1D5DB"/>
                </a:solidFill>
                <a:effectLst/>
                <a:latin typeface="Söhne"/>
              </a:rPr>
              <a:t>cyfrifiadurol</a:t>
            </a:r>
            <a:r>
              <a:rPr lang="en-GB" b="0" i="0">
                <a:solidFill>
                  <a:srgbClr val="D1D5DB"/>
                </a:solidFill>
                <a:effectLst/>
                <a:latin typeface="Söhne"/>
              </a:rPr>
              <a:t> </a:t>
            </a:r>
            <a:r>
              <a:rPr lang="en-GB" b="0" i="0" err="1">
                <a:solidFill>
                  <a:srgbClr val="D1D5DB"/>
                </a:solidFill>
                <a:effectLst/>
                <a:latin typeface="Söhne"/>
              </a:rPr>
              <a:t>yw'r</a:t>
            </a:r>
            <a:r>
              <a:rPr lang="en-GB" b="0" i="0">
                <a:solidFill>
                  <a:srgbClr val="D1D5DB"/>
                </a:solidFill>
                <a:effectLst/>
                <a:latin typeface="Söhne"/>
              </a:rPr>
              <a:t> </a:t>
            </a:r>
            <a:r>
              <a:rPr lang="en-GB" b="0" i="0" err="1">
                <a:solidFill>
                  <a:srgbClr val="D1D5DB"/>
                </a:solidFill>
                <a:effectLst/>
                <a:latin typeface="Söhne"/>
              </a:rPr>
              <a:t>rhannau</a:t>
            </a:r>
            <a:r>
              <a:rPr lang="en-GB" b="0" i="0">
                <a:solidFill>
                  <a:srgbClr val="D1D5DB"/>
                </a:solidFill>
                <a:effectLst/>
                <a:latin typeface="Söhne"/>
              </a:rPr>
              <a:t> </a:t>
            </a:r>
            <a:r>
              <a:rPr lang="en-GB" b="0" i="0" err="1">
                <a:solidFill>
                  <a:srgbClr val="D1D5DB"/>
                </a:solidFill>
                <a:effectLst/>
                <a:latin typeface="Söhne"/>
              </a:rPr>
              <a:t>traws-ddisgyblaethol</a:t>
            </a:r>
            <a:r>
              <a:rPr lang="en-GB" b="0" i="0">
                <a:solidFill>
                  <a:srgbClr val="D1D5DB"/>
                </a:solidFill>
                <a:effectLst/>
                <a:latin typeface="Söhne"/>
              </a:rPr>
              <a:t>. Yn </a:t>
            </a:r>
            <a:r>
              <a:rPr lang="en-GB" b="0" i="0" err="1">
                <a:solidFill>
                  <a:srgbClr val="D1D5DB"/>
                </a:solidFill>
                <a:effectLst/>
                <a:latin typeface="Söhne"/>
              </a:rPr>
              <a:t>sesiynau</a:t>
            </a:r>
            <a:r>
              <a:rPr lang="en-GB" b="0" i="0">
                <a:solidFill>
                  <a:srgbClr val="D1D5DB"/>
                </a:solidFill>
                <a:effectLst/>
                <a:latin typeface="Söhne"/>
              </a:rPr>
              <a:t> </a:t>
            </a:r>
            <a:r>
              <a:rPr lang="en-GB" b="0" i="0" err="1">
                <a:solidFill>
                  <a:srgbClr val="D1D5DB"/>
                </a:solidFill>
                <a:effectLst/>
                <a:latin typeface="Söhne"/>
              </a:rPr>
              <a:t>eich</a:t>
            </a:r>
            <a:r>
              <a:rPr lang="en-GB" b="0" i="0">
                <a:solidFill>
                  <a:srgbClr val="D1D5DB"/>
                </a:solidFill>
                <a:effectLst/>
                <a:latin typeface="Söhne"/>
              </a:rPr>
              <a:t> </a:t>
            </a:r>
            <a:r>
              <a:rPr lang="en-GB" b="0" i="0" err="1">
                <a:solidFill>
                  <a:srgbClr val="D1D5DB"/>
                </a:solidFill>
                <a:effectLst/>
                <a:latin typeface="Söhne"/>
              </a:rPr>
              <a:t>pwnc</a:t>
            </a:r>
            <a:r>
              <a:rPr lang="en-GB" b="0" i="0">
                <a:solidFill>
                  <a:srgbClr val="D1D5DB"/>
                </a:solidFill>
                <a:effectLst/>
                <a:latin typeface="Söhne"/>
              </a:rPr>
              <a:t>, </a:t>
            </a:r>
            <a:r>
              <a:rPr lang="en-GB" b="0" i="0" err="1">
                <a:solidFill>
                  <a:srgbClr val="D1D5DB"/>
                </a:solidFill>
                <a:effectLst/>
                <a:latin typeface="Söhne"/>
              </a:rPr>
              <a:t>cymerwch</a:t>
            </a:r>
            <a:r>
              <a:rPr lang="en-GB" b="0" i="0">
                <a:solidFill>
                  <a:srgbClr val="D1D5DB"/>
                </a:solidFill>
                <a:effectLst/>
                <a:latin typeface="Söhne"/>
              </a:rPr>
              <a:t> </a:t>
            </a:r>
            <a:r>
              <a:rPr lang="en-GB" b="0" i="0" err="1">
                <a:solidFill>
                  <a:srgbClr val="D1D5DB"/>
                </a:solidFill>
                <a:effectLst/>
                <a:latin typeface="Söhne"/>
              </a:rPr>
              <a:t>amser</a:t>
            </a:r>
            <a:r>
              <a:rPr lang="en-GB" b="0" i="0">
                <a:solidFill>
                  <a:srgbClr val="D1D5DB"/>
                </a:solidFill>
                <a:effectLst/>
                <a:latin typeface="Söhne"/>
              </a:rPr>
              <a:t> i </a:t>
            </a:r>
            <a:r>
              <a:rPr lang="en-GB" b="0" i="0" err="1">
                <a:solidFill>
                  <a:srgbClr val="D1D5DB"/>
                </a:solidFill>
                <a:effectLst/>
                <a:latin typeface="Söhne"/>
              </a:rPr>
              <a:t>ymgysylltu</a:t>
            </a:r>
            <a:r>
              <a:rPr lang="en-GB" b="0" i="0">
                <a:solidFill>
                  <a:srgbClr val="D1D5DB"/>
                </a:solidFill>
                <a:effectLst/>
                <a:latin typeface="Söhne"/>
              </a:rPr>
              <a:t> </a:t>
            </a:r>
            <a:r>
              <a:rPr lang="en-GB" b="0" i="0" err="1">
                <a:solidFill>
                  <a:srgbClr val="D1D5DB"/>
                </a:solidFill>
                <a:effectLst/>
                <a:latin typeface="Söhne"/>
              </a:rPr>
              <a:t>â'r</a:t>
            </a:r>
            <a:r>
              <a:rPr lang="en-GB" b="0" i="0">
                <a:solidFill>
                  <a:srgbClr val="D1D5DB"/>
                </a:solidFill>
                <a:effectLst/>
                <a:latin typeface="Söhne"/>
              </a:rPr>
              <a:t> </a:t>
            </a:r>
            <a:r>
              <a:rPr lang="en-GB" b="0" i="0" err="1">
                <a:solidFill>
                  <a:srgbClr val="D1D5DB"/>
                </a:solidFill>
                <a:effectLst/>
                <a:latin typeface="Söhne"/>
              </a:rPr>
              <a:t>fframwaith</a:t>
            </a:r>
            <a:r>
              <a:rPr lang="en-GB" b="0" i="0">
                <a:solidFill>
                  <a:srgbClr val="D1D5DB"/>
                </a:solidFill>
                <a:effectLst/>
                <a:latin typeface="Söhne"/>
              </a:rPr>
              <a:t>. </a:t>
            </a:r>
            <a:r>
              <a:rPr lang="en-GB" b="0" i="0" err="1">
                <a:solidFill>
                  <a:srgbClr val="D1D5DB"/>
                </a:solidFill>
                <a:effectLst/>
                <a:latin typeface="Söhne"/>
              </a:rPr>
              <a:t>Ystyriwch</a:t>
            </a:r>
            <a:r>
              <a:rPr lang="en-GB" b="0" i="0">
                <a:solidFill>
                  <a:srgbClr val="D1D5DB"/>
                </a:solidFill>
                <a:effectLst/>
                <a:latin typeface="Söhne"/>
              </a:rPr>
              <a:t> y </a:t>
            </a:r>
            <a:r>
              <a:rPr lang="en-GB" b="0" i="0" err="1">
                <a:solidFill>
                  <a:srgbClr val="D1D5DB"/>
                </a:solidFill>
                <a:effectLst/>
                <a:latin typeface="Söhne"/>
              </a:rPr>
              <a:t>cymhwysedd</a:t>
            </a:r>
            <a:r>
              <a:rPr lang="en-GB" b="0" i="0">
                <a:solidFill>
                  <a:srgbClr val="D1D5DB"/>
                </a:solidFill>
                <a:effectLst/>
                <a:latin typeface="Söhne"/>
              </a:rPr>
              <a:t> </a:t>
            </a:r>
            <a:r>
              <a:rPr lang="en-GB" b="0" i="0" err="1">
                <a:solidFill>
                  <a:srgbClr val="D1D5DB"/>
                </a:solidFill>
                <a:effectLst/>
                <a:latin typeface="Söhne"/>
              </a:rPr>
              <a:t>digidol</a:t>
            </a:r>
            <a:r>
              <a:rPr lang="en-GB" b="0" i="0">
                <a:solidFill>
                  <a:srgbClr val="D1D5DB"/>
                </a:solidFill>
                <a:effectLst/>
                <a:latin typeface="Söhne"/>
              </a:rPr>
              <a:t> </a:t>
            </a:r>
            <a:r>
              <a:rPr lang="en-GB" b="0" i="0" err="1">
                <a:solidFill>
                  <a:srgbClr val="D1D5DB"/>
                </a:solidFill>
                <a:effectLst/>
                <a:latin typeface="Söhne"/>
              </a:rPr>
              <a:t>sydd</a:t>
            </a:r>
            <a:r>
              <a:rPr lang="en-GB" b="0" i="0">
                <a:solidFill>
                  <a:srgbClr val="D1D5DB"/>
                </a:solidFill>
                <a:effectLst/>
                <a:latin typeface="Söhne"/>
              </a:rPr>
              <a:t> </a:t>
            </a:r>
            <a:r>
              <a:rPr lang="en-GB" b="0" i="0" err="1">
                <a:solidFill>
                  <a:srgbClr val="D1D5DB"/>
                </a:solidFill>
                <a:effectLst/>
                <a:latin typeface="Söhne"/>
              </a:rPr>
              <a:t>ei</a:t>
            </a:r>
            <a:r>
              <a:rPr lang="en-GB" b="0" i="0">
                <a:solidFill>
                  <a:srgbClr val="D1D5DB"/>
                </a:solidFill>
                <a:effectLst/>
                <a:latin typeface="Söhne"/>
              </a:rPr>
              <a:t> </a:t>
            </a:r>
            <a:r>
              <a:rPr lang="en-GB" b="0" i="0" err="1">
                <a:solidFill>
                  <a:srgbClr val="D1D5DB"/>
                </a:solidFill>
                <a:effectLst/>
                <a:latin typeface="Söhne"/>
              </a:rPr>
              <a:t>angen</a:t>
            </a:r>
            <a:r>
              <a:rPr lang="en-GB" b="0" i="0">
                <a:solidFill>
                  <a:srgbClr val="D1D5DB"/>
                </a:solidFill>
                <a:effectLst/>
                <a:latin typeface="Söhne"/>
              </a:rPr>
              <a:t> </a:t>
            </a:r>
            <a:r>
              <a:rPr lang="en-GB" b="0" i="0" err="1">
                <a:solidFill>
                  <a:srgbClr val="D1D5DB"/>
                </a:solidFill>
                <a:effectLst/>
                <a:latin typeface="Söhne"/>
              </a:rPr>
              <a:t>arnoch</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eich</a:t>
            </a:r>
            <a:r>
              <a:rPr lang="en-GB" b="0" i="0">
                <a:solidFill>
                  <a:srgbClr val="D1D5DB"/>
                </a:solidFill>
                <a:effectLst/>
                <a:latin typeface="Söhne"/>
              </a:rPr>
              <a:t> </a:t>
            </a:r>
            <a:r>
              <a:rPr lang="en-GB" b="0" i="0" err="1">
                <a:solidFill>
                  <a:srgbClr val="D1D5DB"/>
                </a:solidFill>
                <a:effectLst/>
                <a:latin typeface="Söhne"/>
              </a:rPr>
              <a:t>bywyd</a:t>
            </a:r>
            <a:r>
              <a:rPr lang="en-GB" b="0" i="0">
                <a:solidFill>
                  <a:srgbClr val="D1D5DB"/>
                </a:solidFill>
                <a:effectLst/>
                <a:latin typeface="Söhne"/>
              </a:rPr>
              <a:t> bob </a:t>
            </a:r>
            <a:r>
              <a:rPr lang="en-GB" b="0" i="0" err="1">
                <a:solidFill>
                  <a:srgbClr val="D1D5DB"/>
                </a:solidFill>
                <a:effectLst/>
                <a:latin typeface="Söhne"/>
              </a:rPr>
              <a:t>dydd</a:t>
            </a:r>
            <a:r>
              <a:rPr lang="en-GB" b="0" i="0">
                <a:solidFill>
                  <a:srgbClr val="D1D5DB"/>
                </a:solidFill>
                <a:effectLst/>
                <a:latin typeface="Söhne"/>
              </a:rPr>
              <a:t>. I </a:t>
            </a:r>
            <a:r>
              <a:rPr lang="en-GB" b="0" i="0" err="1">
                <a:solidFill>
                  <a:srgbClr val="D1D5DB"/>
                </a:solidFill>
                <a:effectLst/>
                <a:latin typeface="Söhne"/>
              </a:rPr>
              <a:t>ba</a:t>
            </a:r>
            <a:r>
              <a:rPr lang="en-GB" b="0" i="0">
                <a:solidFill>
                  <a:srgbClr val="D1D5DB"/>
                </a:solidFill>
                <a:effectLst/>
                <a:latin typeface="Söhne"/>
              </a:rPr>
              <a:t> </a:t>
            </a:r>
            <a:r>
              <a:rPr lang="en-GB" b="0" i="0" err="1">
                <a:solidFill>
                  <a:srgbClr val="D1D5DB"/>
                </a:solidFill>
                <a:effectLst/>
                <a:latin typeface="Söhne"/>
              </a:rPr>
              <a:t>raddau</a:t>
            </a:r>
            <a:r>
              <a:rPr lang="en-GB" b="0" i="0">
                <a:solidFill>
                  <a:srgbClr val="D1D5DB"/>
                </a:solidFill>
                <a:effectLst/>
                <a:latin typeface="Söhne"/>
              </a:rPr>
              <a:t> </a:t>
            </a:r>
            <a:r>
              <a:rPr lang="en-GB" b="0" i="0" err="1">
                <a:solidFill>
                  <a:srgbClr val="D1D5DB"/>
                </a:solidFill>
                <a:effectLst/>
                <a:latin typeface="Söhne"/>
              </a:rPr>
              <a:t>mae'r</a:t>
            </a:r>
            <a:r>
              <a:rPr lang="en-GB" b="0" i="0">
                <a:solidFill>
                  <a:srgbClr val="D1D5DB"/>
                </a:solidFill>
                <a:effectLst/>
                <a:latin typeface="Söhne"/>
              </a:rPr>
              <a:t> </a:t>
            </a:r>
            <a:r>
              <a:rPr lang="en-GB" b="0" i="0" err="1">
                <a:solidFill>
                  <a:srgbClr val="D1D5DB"/>
                </a:solidFill>
                <a:effectLst/>
                <a:latin typeface="Söhne"/>
              </a:rPr>
              <a:t>fframwaith</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paratoi</a:t>
            </a:r>
            <a:r>
              <a:rPr lang="en-GB" b="0" i="0">
                <a:solidFill>
                  <a:srgbClr val="D1D5DB"/>
                </a:solidFill>
                <a:effectLst/>
                <a:latin typeface="Söhne"/>
              </a:rPr>
              <a:t> </a:t>
            </a:r>
            <a:r>
              <a:rPr lang="en-GB" b="0" i="0" err="1">
                <a:solidFill>
                  <a:srgbClr val="D1D5DB"/>
                </a:solidFill>
                <a:effectLst/>
                <a:latin typeface="Söhne"/>
              </a:rPr>
              <a:t>dysgwyr</a:t>
            </a:r>
            <a:r>
              <a:rPr lang="en-GB" b="0" i="0">
                <a:solidFill>
                  <a:srgbClr val="D1D5DB"/>
                </a:solidFill>
                <a:effectLst/>
                <a:latin typeface="Söhne"/>
              </a:rPr>
              <a:t>?</a:t>
            </a:r>
            <a:endParaRPr lang="en-GB"/>
          </a:p>
          <a:p>
            <a:pPr>
              <a:lnSpc>
                <a:spcPct val="107000"/>
              </a:lnSpc>
              <a:spcAft>
                <a:spcPts val="800"/>
              </a:spcAft>
            </a:pPr>
            <a:endParaRPr lang="en-GB"/>
          </a:p>
          <a:p>
            <a:pPr>
              <a:lnSpc>
                <a:spcPct val="107000"/>
              </a:lnSpc>
              <a:spcAft>
                <a:spcPts val="800"/>
              </a:spcAft>
            </a:pPr>
            <a:r>
              <a:rPr lang="en-GB"/>
              <a:t>Digital competence 20 years ago is very different to digital competence requirements now. It is </a:t>
            </a:r>
            <a:r>
              <a:rPr lang="en-GB" b="1"/>
              <a:t>more</a:t>
            </a:r>
            <a:r>
              <a:rPr lang="en-GB"/>
              <a:t> than being able to use a computer or type up your work on a word processor. </a:t>
            </a:r>
          </a:p>
          <a:p>
            <a:pPr>
              <a:lnSpc>
                <a:spcPct val="107000"/>
              </a:lnSpc>
              <a:spcAft>
                <a:spcPts val="800"/>
              </a:spcAft>
            </a:pPr>
            <a:r>
              <a:rPr lang="en-GB"/>
              <a:t>The strands of citizenship, communication, production and computational thinking are the cross-curricular strands. </a:t>
            </a:r>
          </a:p>
          <a:p>
            <a:pPr>
              <a:lnSpc>
                <a:spcPct val="107000"/>
              </a:lnSpc>
              <a:spcAft>
                <a:spcPts val="800"/>
              </a:spcAft>
            </a:pPr>
            <a:r>
              <a:rPr lang="en-GB"/>
              <a:t>In your subject sessions, take time to engage with the framework.</a:t>
            </a:r>
          </a:p>
          <a:p>
            <a:pPr>
              <a:lnSpc>
                <a:spcPct val="107000"/>
              </a:lnSpc>
              <a:spcAft>
                <a:spcPts val="800"/>
              </a:spcAft>
            </a:pPr>
            <a:r>
              <a:rPr lang="en-GB"/>
              <a:t>Consider the digital competence you need in your day-to-day life. To what extent does the framework prepare learners?</a:t>
            </a:r>
            <a:endParaRPr lang="en-GB" sz="18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B68C8073-CAD2-48BF-B8DB-FCAF7D6ED014}" type="slidenum">
              <a:rPr lang="en-US" smtClean="0"/>
              <a:t>25</a:t>
            </a:fld>
            <a:endParaRPr lang="en-US"/>
          </a:p>
        </p:txBody>
      </p:sp>
    </p:spTree>
    <p:extLst>
      <p:ext uri="{BB962C8B-B14F-4D97-AF65-F5344CB8AC3E}">
        <p14:creationId xmlns:p14="http://schemas.microsoft.com/office/powerpoint/2010/main" val="17766921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sz="18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B68C8073-CAD2-48BF-B8DB-FCAF7D6ED014}" type="slidenum">
              <a:rPr lang="en-US" smtClean="0"/>
              <a:t>26</a:t>
            </a:fld>
            <a:endParaRPr lang="en-US"/>
          </a:p>
        </p:txBody>
      </p:sp>
    </p:spTree>
    <p:extLst>
      <p:ext uri="{BB962C8B-B14F-4D97-AF65-F5344CB8AC3E}">
        <p14:creationId xmlns:p14="http://schemas.microsoft.com/office/powerpoint/2010/main" val="12266152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sz="18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B68C8073-CAD2-48BF-B8DB-FCAF7D6ED014}" type="slidenum">
              <a:rPr lang="en-US" smtClean="0"/>
              <a:t>27</a:t>
            </a:fld>
            <a:endParaRPr lang="en-US"/>
          </a:p>
        </p:txBody>
      </p:sp>
    </p:spTree>
    <p:extLst>
      <p:ext uri="{BB962C8B-B14F-4D97-AF65-F5344CB8AC3E}">
        <p14:creationId xmlns:p14="http://schemas.microsoft.com/office/powerpoint/2010/main" val="34863954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sz="18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B68C8073-CAD2-48BF-B8DB-FCAF7D6ED014}" type="slidenum">
              <a:rPr lang="en-US" smtClean="0"/>
              <a:t>28</a:t>
            </a:fld>
            <a:endParaRPr lang="en-US"/>
          </a:p>
        </p:txBody>
      </p:sp>
    </p:spTree>
    <p:extLst>
      <p:ext uri="{BB962C8B-B14F-4D97-AF65-F5344CB8AC3E}">
        <p14:creationId xmlns:p14="http://schemas.microsoft.com/office/powerpoint/2010/main" val="32873144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sz="1800">
                <a:effectLst/>
                <a:latin typeface="Calibri" panose="020F0502020204030204" pitchFamily="34" charset="0"/>
                <a:ea typeface="DengXian" panose="02010600030101010101" pitchFamily="2" charset="-122"/>
                <a:cs typeface="Times New Roman" panose="02020603050405020304" pitchFamily="18" charset="0"/>
              </a:rPr>
              <a:t>(Notice the transition in slides. </a:t>
            </a:r>
          </a:p>
          <a:p>
            <a:r>
              <a:rPr lang="en-GB" sz="1800">
                <a:effectLst/>
                <a:latin typeface="Calibri" panose="020F0502020204030204" pitchFamily="34" charset="0"/>
                <a:ea typeface="DengXian" panose="02010600030101010101" pitchFamily="2" charset="-122"/>
                <a:cs typeface="Times New Roman" panose="02020603050405020304" pitchFamily="18" charset="0"/>
              </a:rPr>
              <a:t>There is always room for growth and learning more.)</a:t>
            </a:r>
          </a:p>
        </p:txBody>
      </p:sp>
      <p:sp>
        <p:nvSpPr>
          <p:cNvPr id="4" name="Slide Number Placeholder 3"/>
          <p:cNvSpPr>
            <a:spLocks noGrp="1"/>
          </p:cNvSpPr>
          <p:nvPr>
            <p:ph type="sldNum" sz="quarter" idx="5"/>
          </p:nvPr>
        </p:nvSpPr>
        <p:spPr/>
        <p:txBody>
          <a:bodyPr/>
          <a:lstStyle/>
          <a:p>
            <a:fld id="{B68C8073-CAD2-48BF-B8DB-FCAF7D6ED014}" type="slidenum">
              <a:rPr lang="en-US" smtClean="0"/>
              <a:t>29</a:t>
            </a:fld>
            <a:endParaRPr lang="en-US"/>
          </a:p>
        </p:txBody>
      </p:sp>
    </p:spTree>
    <p:extLst>
      <p:ext uri="{BB962C8B-B14F-4D97-AF65-F5344CB8AC3E}">
        <p14:creationId xmlns:p14="http://schemas.microsoft.com/office/powerpoint/2010/main" val="39094198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b="0" i="0">
                <a:solidFill>
                  <a:srgbClr val="D1D5DB"/>
                </a:solidFill>
                <a:effectLst/>
                <a:latin typeface="Söhne"/>
              </a:rPr>
              <a:t>Sut </a:t>
            </a:r>
            <a:r>
              <a:rPr lang="en-GB" b="0" i="0" err="1">
                <a:solidFill>
                  <a:srgbClr val="D1D5DB"/>
                </a:solidFill>
                <a:effectLst/>
                <a:latin typeface="Söhne"/>
              </a:rPr>
              <a:t>rydych</a:t>
            </a:r>
            <a:r>
              <a:rPr lang="en-GB" b="0" i="0">
                <a:solidFill>
                  <a:srgbClr val="D1D5DB"/>
                </a:solidFill>
                <a:effectLst/>
                <a:latin typeface="Söhne"/>
              </a:rPr>
              <a:t> </a:t>
            </a:r>
            <a:r>
              <a:rPr lang="en-GB" b="0" i="0" err="1">
                <a:solidFill>
                  <a:srgbClr val="D1D5DB"/>
                </a:solidFill>
                <a:effectLst/>
                <a:latin typeface="Söhne"/>
              </a:rPr>
              <a:t>chi'n</a:t>
            </a:r>
            <a:r>
              <a:rPr lang="en-GB" b="0" i="0">
                <a:solidFill>
                  <a:srgbClr val="D1D5DB"/>
                </a:solidFill>
                <a:effectLst/>
                <a:latin typeface="Söhne"/>
              </a:rPr>
              <a:t> </a:t>
            </a:r>
            <a:r>
              <a:rPr lang="en-GB" b="0" i="0" err="1">
                <a:solidFill>
                  <a:srgbClr val="D1D5DB"/>
                </a:solidFill>
                <a:effectLst/>
                <a:latin typeface="Söhne"/>
              </a:rPr>
              <a:t>ystyried</a:t>
            </a:r>
            <a:r>
              <a:rPr lang="en-GB" b="0" i="0">
                <a:solidFill>
                  <a:srgbClr val="D1D5DB"/>
                </a:solidFill>
                <a:effectLst/>
                <a:latin typeface="Söhne"/>
              </a:rPr>
              <a:t> </a:t>
            </a:r>
            <a:r>
              <a:rPr lang="en-GB" b="0" i="0" err="1">
                <a:solidFill>
                  <a:srgbClr val="D1D5DB"/>
                </a:solidFill>
                <a:effectLst/>
                <a:latin typeface="Söhne"/>
              </a:rPr>
              <a:t>defnydd</a:t>
            </a:r>
            <a:r>
              <a:rPr lang="en-GB" b="0" i="0">
                <a:solidFill>
                  <a:srgbClr val="D1D5DB"/>
                </a:solidFill>
                <a:effectLst/>
                <a:latin typeface="Söhne"/>
              </a:rPr>
              <a:t> </a:t>
            </a:r>
            <a:r>
              <a:rPr lang="en-GB" b="0" i="0" err="1">
                <a:solidFill>
                  <a:srgbClr val="D1D5DB"/>
                </a:solidFill>
                <a:effectLst/>
                <a:latin typeface="Söhne"/>
              </a:rPr>
              <a:t>effeithiol</a:t>
            </a:r>
            <a:r>
              <a:rPr lang="en-GB" b="0" i="0">
                <a:solidFill>
                  <a:srgbClr val="D1D5DB"/>
                </a:solidFill>
                <a:effectLst/>
                <a:latin typeface="Söhne"/>
              </a:rPr>
              <a:t> o AI </a:t>
            </a:r>
            <a:r>
              <a:rPr lang="en-GB" b="0" i="0" err="1">
                <a:solidFill>
                  <a:srgbClr val="D1D5DB"/>
                </a:solidFill>
                <a:effectLst/>
                <a:latin typeface="Söhne"/>
              </a:rPr>
              <a:t>wrth</a:t>
            </a:r>
            <a:r>
              <a:rPr lang="en-GB" b="0" i="0">
                <a:solidFill>
                  <a:srgbClr val="D1D5DB"/>
                </a:solidFill>
                <a:effectLst/>
                <a:latin typeface="Söhne"/>
              </a:rPr>
              <a:t> </a:t>
            </a:r>
            <a:r>
              <a:rPr lang="en-GB" b="0" i="0" err="1">
                <a:solidFill>
                  <a:srgbClr val="D1D5DB"/>
                </a:solidFill>
                <a:effectLst/>
                <a:latin typeface="Söhne"/>
              </a:rPr>
              <a:t>ofyn</a:t>
            </a:r>
            <a:r>
              <a:rPr lang="en-GB" b="0" i="0">
                <a:solidFill>
                  <a:srgbClr val="D1D5DB"/>
                </a:solidFill>
                <a:effectLst/>
                <a:latin typeface="Söhne"/>
              </a:rPr>
              <a:t> am </a:t>
            </a:r>
            <a:r>
              <a:rPr lang="en-GB" b="0" i="0" err="1">
                <a:solidFill>
                  <a:srgbClr val="D1D5DB"/>
                </a:solidFill>
                <a:effectLst/>
                <a:latin typeface="Söhne"/>
              </a:rPr>
              <a:t>waith</a:t>
            </a:r>
            <a:r>
              <a:rPr lang="en-GB" b="0" i="0">
                <a:solidFill>
                  <a:srgbClr val="D1D5DB"/>
                </a:solidFill>
                <a:effectLst/>
                <a:latin typeface="Söhne"/>
              </a:rPr>
              <a:t> </a:t>
            </a:r>
            <a:r>
              <a:rPr lang="en-GB" b="0" i="0" err="1">
                <a:solidFill>
                  <a:srgbClr val="D1D5DB"/>
                </a:solidFill>
                <a:effectLst/>
                <a:latin typeface="Söhne"/>
              </a:rPr>
              <a:t>cartref</a:t>
            </a:r>
            <a:r>
              <a:rPr lang="en-GB" b="0" i="0">
                <a:solidFill>
                  <a:srgbClr val="D1D5DB"/>
                </a:solidFill>
                <a:effectLst/>
                <a:latin typeface="Söhne"/>
              </a:rPr>
              <a:t> a </a:t>
            </a:r>
            <a:r>
              <a:rPr lang="en-GB" b="0" i="0" err="1">
                <a:solidFill>
                  <a:srgbClr val="D1D5DB"/>
                </a:solidFill>
                <a:effectLst/>
                <a:latin typeface="Söhne"/>
              </a:rPr>
              <a:t>tasgau</a:t>
            </a:r>
            <a:r>
              <a:rPr lang="en-GB" b="0" i="0">
                <a:solidFill>
                  <a:srgbClr val="D1D5DB"/>
                </a:solidFill>
                <a:effectLst/>
                <a:latin typeface="Söhne"/>
              </a:rPr>
              <a:t> </a:t>
            </a:r>
            <a:r>
              <a:rPr lang="en-GB" b="0" i="0" err="1">
                <a:solidFill>
                  <a:srgbClr val="D1D5DB"/>
                </a:solidFill>
                <a:effectLst/>
                <a:latin typeface="Söhne"/>
              </a:rPr>
              <a:t>estynedig</a:t>
            </a:r>
            <a:r>
              <a:rPr lang="en-GB" b="0" i="0">
                <a:solidFill>
                  <a:srgbClr val="D1D5DB"/>
                </a:solidFill>
                <a:effectLst/>
                <a:latin typeface="Söhne"/>
              </a:rPr>
              <a:t>? Gyda </a:t>
            </a:r>
            <a:r>
              <a:rPr lang="en-GB" b="0" i="0" err="1">
                <a:solidFill>
                  <a:srgbClr val="D1D5DB"/>
                </a:solidFill>
                <a:effectLst/>
                <a:latin typeface="Söhne"/>
              </a:rPr>
              <a:t>chynyddol</a:t>
            </a:r>
            <a:r>
              <a:rPr lang="en-GB" b="0" i="0">
                <a:solidFill>
                  <a:srgbClr val="D1D5DB"/>
                </a:solidFill>
                <a:effectLst/>
                <a:latin typeface="Söhne"/>
              </a:rPr>
              <a:t> o </a:t>
            </a:r>
            <a:r>
              <a:rPr lang="en-GB" b="0" i="0" err="1">
                <a:solidFill>
                  <a:srgbClr val="D1D5DB"/>
                </a:solidFill>
                <a:effectLst/>
                <a:latin typeface="Söhne"/>
              </a:rPr>
              <a:t>agor</a:t>
            </a:r>
            <a:r>
              <a:rPr lang="en-GB" b="0" i="0">
                <a:solidFill>
                  <a:srgbClr val="D1D5DB"/>
                </a:solidFill>
                <a:effectLst/>
                <a:latin typeface="Söhne"/>
              </a:rPr>
              <a:t> </a:t>
            </a:r>
            <a:r>
              <a:rPr lang="en-GB" b="0" i="0" err="1">
                <a:solidFill>
                  <a:srgbClr val="D1D5DB"/>
                </a:solidFill>
                <a:effectLst/>
                <a:latin typeface="Söhne"/>
              </a:rPr>
              <a:t>ymdrech</a:t>
            </a:r>
            <a:r>
              <a:rPr lang="en-GB" b="0" i="0">
                <a:solidFill>
                  <a:srgbClr val="D1D5DB"/>
                </a:solidFill>
                <a:effectLst/>
                <a:latin typeface="Söhne"/>
              </a:rPr>
              <a:t> i </a:t>
            </a:r>
            <a:r>
              <a:rPr lang="en-GB" b="0" i="0" err="1">
                <a:solidFill>
                  <a:srgbClr val="D1D5DB"/>
                </a:solidFill>
                <a:effectLst/>
                <a:latin typeface="Söhne"/>
              </a:rPr>
              <a:t>ddarluniau</a:t>
            </a:r>
            <a:r>
              <a:rPr lang="en-GB" b="0" i="0">
                <a:solidFill>
                  <a:srgbClr val="D1D5DB"/>
                </a:solidFill>
                <a:effectLst/>
                <a:latin typeface="Söhne"/>
              </a:rPr>
              <a:t> a </a:t>
            </a:r>
            <a:r>
              <a:rPr lang="en-GB" b="0" i="0" err="1">
                <a:solidFill>
                  <a:srgbClr val="D1D5DB"/>
                </a:solidFill>
                <a:effectLst/>
                <a:latin typeface="Söhne"/>
              </a:rPr>
              <a:t>newyddion</a:t>
            </a:r>
            <a:r>
              <a:rPr lang="en-GB" b="0" i="0">
                <a:solidFill>
                  <a:srgbClr val="D1D5DB"/>
                </a:solidFill>
                <a:effectLst/>
                <a:latin typeface="Söhne"/>
              </a:rPr>
              <a:t> </a:t>
            </a:r>
            <a:r>
              <a:rPr lang="en-GB" b="0" i="0" err="1">
                <a:solidFill>
                  <a:srgbClr val="D1D5DB"/>
                </a:solidFill>
                <a:effectLst/>
                <a:latin typeface="Söhne"/>
              </a:rPr>
              <a:t>ffug</a:t>
            </a:r>
            <a:r>
              <a:rPr lang="en-GB" b="0" i="0">
                <a:solidFill>
                  <a:srgbClr val="D1D5DB"/>
                </a:solidFill>
                <a:effectLst/>
                <a:latin typeface="Söhne"/>
              </a:rPr>
              <a:t>. </a:t>
            </a:r>
            <a:r>
              <a:rPr lang="en-GB" b="0" i="0" err="1">
                <a:solidFill>
                  <a:srgbClr val="D1D5DB"/>
                </a:solidFill>
                <a:effectLst/>
                <a:latin typeface="Söhne"/>
              </a:rPr>
              <a:t>Mae'n</a:t>
            </a:r>
            <a:r>
              <a:rPr lang="en-GB" b="0" i="0">
                <a:solidFill>
                  <a:srgbClr val="D1D5DB"/>
                </a:solidFill>
                <a:effectLst/>
                <a:latin typeface="Söhne"/>
              </a:rPr>
              <a:t> </a:t>
            </a:r>
            <a:r>
              <a:rPr lang="en-GB" b="0" i="0" err="1">
                <a:solidFill>
                  <a:srgbClr val="D1D5DB"/>
                </a:solidFill>
                <a:effectLst/>
                <a:latin typeface="Söhne"/>
              </a:rPr>
              <a:t>rhaid</a:t>
            </a:r>
            <a:r>
              <a:rPr lang="en-GB" b="0" i="0">
                <a:solidFill>
                  <a:srgbClr val="D1D5DB"/>
                </a:solidFill>
                <a:effectLst/>
                <a:latin typeface="Söhne"/>
              </a:rPr>
              <a:t> i </a:t>
            </a:r>
            <a:r>
              <a:rPr lang="en-GB" b="0" i="0" err="1">
                <a:solidFill>
                  <a:srgbClr val="D1D5DB"/>
                </a:solidFill>
                <a:effectLst/>
                <a:latin typeface="Söhne"/>
              </a:rPr>
              <a:t>ni</a:t>
            </a:r>
            <a:r>
              <a:rPr lang="en-GB" b="0" i="0">
                <a:solidFill>
                  <a:srgbClr val="D1D5DB"/>
                </a:solidFill>
                <a:effectLst/>
                <a:latin typeface="Söhne"/>
              </a:rPr>
              <a:t> </a:t>
            </a:r>
            <a:r>
              <a:rPr lang="en-GB" b="0" i="0" err="1">
                <a:solidFill>
                  <a:srgbClr val="D1D5DB"/>
                </a:solidFill>
                <a:effectLst/>
                <a:latin typeface="Söhne"/>
              </a:rPr>
              <a:t>fod</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fwy</a:t>
            </a:r>
            <a:r>
              <a:rPr lang="en-GB" b="0" i="0">
                <a:solidFill>
                  <a:srgbClr val="D1D5DB"/>
                </a:solidFill>
                <a:effectLst/>
                <a:latin typeface="Söhne"/>
              </a:rPr>
              <a:t> </a:t>
            </a:r>
            <a:r>
              <a:rPr lang="en-GB" b="0" i="0" err="1">
                <a:solidFill>
                  <a:srgbClr val="D1D5DB"/>
                </a:solidFill>
                <a:effectLst/>
                <a:latin typeface="Söhne"/>
              </a:rPr>
              <a:t>ymwybodol</a:t>
            </a:r>
            <a:r>
              <a:rPr lang="en-GB" b="0" i="0">
                <a:solidFill>
                  <a:srgbClr val="D1D5DB"/>
                </a:solidFill>
                <a:effectLst/>
                <a:latin typeface="Söhne"/>
              </a:rPr>
              <a:t> a </a:t>
            </a:r>
            <a:r>
              <a:rPr lang="en-GB" b="0" i="0" err="1">
                <a:solidFill>
                  <a:srgbClr val="D1D5DB"/>
                </a:solidFill>
                <a:effectLst/>
                <a:latin typeface="Söhne"/>
              </a:rPr>
              <a:t>llenyddol</a:t>
            </a:r>
            <a:r>
              <a:rPr lang="en-GB" b="0" i="0">
                <a:solidFill>
                  <a:srgbClr val="D1D5DB"/>
                </a:solidFill>
                <a:effectLst/>
                <a:latin typeface="Söhne"/>
              </a:rPr>
              <a:t> </a:t>
            </a:r>
            <a:r>
              <a:rPr lang="en-GB" b="0" i="0" err="1">
                <a:solidFill>
                  <a:srgbClr val="D1D5DB"/>
                </a:solidFill>
                <a:effectLst/>
                <a:latin typeface="Söhne"/>
              </a:rPr>
              <a:t>ddigidol</a:t>
            </a:r>
            <a:r>
              <a:rPr lang="en-GB" b="0" i="0">
                <a:solidFill>
                  <a:srgbClr val="D1D5DB"/>
                </a:solidFill>
                <a:effectLst/>
                <a:latin typeface="Söhne"/>
              </a:rPr>
              <a:t> nag </a:t>
            </a:r>
            <a:r>
              <a:rPr lang="en-GB" b="0" i="0" err="1">
                <a:solidFill>
                  <a:srgbClr val="D1D5DB"/>
                </a:solidFill>
                <a:effectLst/>
                <a:latin typeface="Söhne"/>
              </a:rPr>
              <a:t>erioed</a:t>
            </a:r>
            <a:r>
              <a:rPr lang="en-GB" b="0" i="0">
                <a:solidFill>
                  <a:srgbClr val="D1D5DB"/>
                </a:solidFill>
                <a:effectLst/>
                <a:latin typeface="Söhne"/>
              </a:rPr>
              <a:t>. A </a:t>
            </a:r>
            <a:r>
              <a:rPr lang="en-GB" b="0" i="0" err="1">
                <a:solidFill>
                  <a:srgbClr val="D1D5DB"/>
                </a:solidFill>
                <a:effectLst/>
                <a:latin typeface="Söhne"/>
              </a:rPr>
              <a:t>ydych</a:t>
            </a:r>
            <a:r>
              <a:rPr lang="en-GB" b="0" i="0">
                <a:solidFill>
                  <a:srgbClr val="D1D5DB"/>
                </a:solidFill>
                <a:effectLst/>
                <a:latin typeface="Söhne"/>
              </a:rPr>
              <a:t> </a:t>
            </a:r>
            <a:r>
              <a:rPr lang="en-GB" b="0" i="0" err="1">
                <a:solidFill>
                  <a:srgbClr val="D1D5DB"/>
                </a:solidFill>
                <a:effectLst/>
                <a:latin typeface="Söhne"/>
              </a:rPr>
              <a:t>chi'n</a:t>
            </a:r>
            <a:r>
              <a:rPr lang="en-GB" b="0" i="0">
                <a:solidFill>
                  <a:srgbClr val="D1D5DB"/>
                </a:solidFill>
                <a:effectLst/>
                <a:latin typeface="Söhne"/>
              </a:rPr>
              <a:t> </a:t>
            </a:r>
            <a:r>
              <a:rPr lang="en-GB" b="0" i="0" err="1">
                <a:solidFill>
                  <a:srgbClr val="D1D5DB"/>
                </a:solidFill>
                <a:effectLst/>
                <a:latin typeface="Söhne"/>
              </a:rPr>
              <a:t>hyfforddi</a:t>
            </a:r>
            <a:r>
              <a:rPr lang="en-GB" b="0" i="0">
                <a:solidFill>
                  <a:srgbClr val="D1D5DB"/>
                </a:solidFill>
                <a:effectLst/>
                <a:latin typeface="Söhne"/>
              </a:rPr>
              <a:t> </a:t>
            </a:r>
            <a:r>
              <a:rPr lang="en-GB" b="0" i="0" err="1">
                <a:solidFill>
                  <a:srgbClr val="D1D5DB"/>
                </a:solidFill>
                <a:effectLst/>
                <a:latin typeface="Söhne"/>
              </a:rPr>
              <a:t>disgyblion</a:t>
            </a:r>
            <a:r>
              <a:rPr lang="en-GB" b="0" i="0">
                <a:solidFill>
                  <a:srgbClr val="D1D5DB"/>
                </a:solidFill>
                <a:effectLst/>
                <a:latin typeface="Söhne"/>
              </a:rPr>
              <a:t> i </a:t>
            </a:r>
            <a:r>
              <a:rPr lang="en-GB" b="0" i="0" err="1">
                <a:solidFill>
                  <a:srgbClr val="D1D5DB"/>
                </a:solidFill>
                <a:effectLst/>
                <a:latin typeface="Söhne"/>
              </a:rPr>
              <a:t>ystyried</a:t>
            </a:r>
            <a:r>
              <a:rPr lang="en-GB" b="0" i="0">
                <a:solidFill>
                  <a:srgbClr val="D1D5DB"/>
                </a:solidFill>
                <a:effectLst/>
                <a:latin typeface="Söhne"/>
              </a:rPr>
              <a:t> </a:t>
            </a:r>
            <a:r>
              <a:rPr lang="en-GB" b="0" i="0" err="1">
                <a:solidFill>
                  <a:srgbClr val="D1D5DB"/>
                </a:solidFill>
                <a:effectLst/>
                <a:latin typeface="Söhne"/>
              </a:rPr>
              <a:t>cywirdeb</a:t>
            </a:r>
            <a:r>
              <a:rPr lang="en-GB" b="0" i="0">
                <a:solidFill>
                  <a:srgbClr val="D1D5DB"/>
                </a:solidFill>
                <a:effectLst/>
                <a:latin typeface="Söhne"/>
              </a:rPr>
              <a:t> a </a:t>
            </a:r>
            <a:r>
              <a:rPr lang="en-GB" b="0" i="0" err="1">
                <a:solidFill>
                  <a:srgbClr val="D1D5DB"/>
                </a:solidFill>
                <a:effectLst/>
                <a:latin typeface="Söhne"/>
              </a:rPr>
              <a:t>dilysrwydd</a:t>
            </a:r>
            <a:r>
              <a:rPr lang="en-GB" b="0" i="0">
                <a:solidFill>
                  <a:srgbClr val="D1D5DB"/>
                </a:solidFill>
                <a:effectLst/>
                <a:latin typeface="Söhne"/>
              </a:rPr>
              <a:t> </a:t>
            </a:r>
            <a:r>
              <a:rPr lang="en-GB" b="0" i="0" err="1">
                <a:solidFill>
                  <a:srgbClr val="D1D5DB"/>
                </a:solidFill>
                <a:effectLst/>
                <a:latin typeface="Söhne"/>
              </a:rPr>
              <a:t>ffynonellau</a:t>
            </a:r>
            <a:r>
              <a:rPr lang="en-GB" b="0" i="0">
                <a:solidFill>
                  <a:srgbClr val="D1D5DB"/>
                </a:solidFill>
                <a:effectLst/>
                <a:latin typeface="Söhne"/>
              </a:rPr>
              <a:t>? </a:t>
            </a:r>
            <a:r>
              <a:rPr lang="en-GB" b="0" i="0" err="1">
                <a:solidFill>
                  <a:srgbClr val="D1D5DB"/>
                </a:solidFill>
                <a:effectLst/>
                <a:latin typeface="Söhne"/>
              </a:rPr>
              <a:t>Cyfeirio</a:t>
            </a:r>
            <a:r>
              <a:rPr lang="en-GB" b="0" i="0">
                <a:solidFill>
                  <a:srgbClr val="D1D5DB"/>
                </a:solidFill>
                <a:effectLst/>
                <a:latin typeface="Söhne"/>
              </a:rPr>
              <a:t> at </a:t>
            </a:r>
            <a:r>
              <a:rPr lang="en-GB" b="0" i="0" err="1">
                <a:solidFill>
                  <a:srgbClr val="D1D5DB"/>
                </a:solidFill>
                <a:effectLst/>
                <a:latin typeface="Söhne"/>
              </a:rPr>
              <a:t>ffynonellau</a:t>
            </a:r>
            <a:r>
              <a:rPr lang="en-GB" b="0" i="0">
                <a:solidFill>
                  <a:srgbClr val="D1D5DB"/>
                </a:solidFill>
                <a:effectLst/>
                <a:latin typeface="Söhne"/>
              </a:rPr>
              <a:t> a </a:t>
            </a:r>
            <a:r>
              <a:rPr lang="en-GB" b="0" i="0" err="1">
                <a:solidFill>
                  <a:srgbClr val="D1D5DB"/>
                </a:solidFill>
                <a:effectLst/>
                <a:latin typeface="Söhne"/>
              </a:rPr>
              <a:t>rhoi</a:t>
            </a:r>
            <a:r>
              <a:rPr lang="en-GB" b="0" i="0">
                <a:solidFill>
                  <a:srgbClr val="D1D5DB"/>
                </a:solidFill>
                <a:effectLst/>
                <a:latin typeface="Söhne"/>
              </a:rPr>
              <a:t> clod.</a:t>
            </a:r>
            <a:endParaRPr lang="en-GB"/>
          </a:p>
          <a:p>
            <a:endParaRPr lang="en-GB"/>
          </a:p>
          <a:p>
            <a:r>
              <a:rPr lang="en-GB"/>
              <a:t>How are you considering the effective use of AI when asking for homework and extended tasks?</a:t>
            </a:r>
          </a:p>
          <a:p>
            <a:r>
              <a:rPr lang="en-GB"/>
              <a:t>With increasing exposure to fake images and news. We have to be more aware and digitally literate than ever.</a:t>
            </a:r>
          </a:p>
          <a:p>
            <a:r>
              <a:rPr lang="en-GB"/>
              <a:t>Are you coaching pupils to consider the accuracy and validity of sources?</a:t>
            </a:r>
          </a:p>
          <a:p>
            <a:r>
              <a:rPr lang="en-GB"/>
              <a:t>Referencing sources and giving credit.</a:t>
            </a:r>
          </a:p>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30</a:t>
            </a:fld>
            <a:endParaRPr lang="en-US"/>
          </a:p>
        </p:txBody>
      </p:sp>
    </p:spTree>
    <p:extLst>
      <p:ext uri="{BB962C8B-B14F-4D97-AF65-F5344CB8AC3E}">
        <p14:creationId xmlns:p14="http://schemas.microsoft.com/office/powerpoint/2010/main" val="39898683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hlinkClick r:id="rId3"/>
              </a:rPr>
              <a:t>https://hwb.gov.wales/curriculum-for-wales/cross-curricular-skills-frameworks/</a:t>
            </a:r>
            <a:endParaRPr lang="en-GB"/>
          </a:p>
          <a:p>
            <a:endParaRPr lang="en-GB"/>
          </a:p>
          <a:p>
            <a:pPr>
              <a:lnSpc>
                <a:spcPct val="107000"/>
              </a:lnSpc>
              <a:spcAft>
                <a:spcPts val="800"/>
              </a:spcAft>
            </a:pPr>
            <a:r>
              <a:rPr lang="en-GB" sz="2800" b="0" i="0" err="1">
                <a:solidFill>
                  <a:srgbClr val="D1D5DB"/>
                </a:solidFill>
                <a:effectLst/>
                <a:latin typeface="Söhne"/>
              </a:rPr>
              <a:t>Ar</a:t>
            </a:r>
            <a:r>
              <a:rPr lang="en-GB" sz="2800" b="0" i="0">
                <a:solidFill>
                  <a:srgbClr val="D1D5DB"/>
                </a:solidFill>
                <a:effectLst/>
                <a:latin typeface="Söhne"/>
              </a:rPr>
              <a:t> y </a:t>
            </a:r>
            <a:r>
              <a:rPr lang="en-GB" sz="2800" b="0" i="0" err="1">
                <a:solidFill>
                  <a:srgbClr val="D1D5DB"/>
                </a:solidFill>
                <a:effectLst/>
                <a:latin typeface="Söhne"/>
              </a:rPr>
              <a:t>wefan</a:t>
            </a:r>
            <a:r>
              <a:rPr lang="en-GB" sz="2800" b="0" i="0">
                <a:solidFill>
                  <a:srgbClr val="D1D5DB"/>
                </a:solidFill>
                <a:effectLst/>
                <a:latin typeface="Söhne"/>
              </a:rPr>
              <a:t>, </a:t>
            </a:r>
            <a:r>
              <a:rPr lang="en-GB" sz="2800" b="0" i="0" err="1">
                <a:solidFill>
                  <a:srgbClr val="D1D5DB"/>
                </a:solidFill>
                <a:effectLst/>
                <a:latin typeface="Söhne"/>
              </a:rPr>
              <a:t>gallwch</a:t>
            </a:r>
            <a:r>
              <a:rPr lang="en-GB" sz="2800" b="0" i="0">
                <a:solidFill>
                  <a:srgbClr val="D1D5DB"/>
                </a:solidFill>
                <a:effectLst/>
                <a:latin typeface="Söhne"/>
              </a:rPr>
              <a:t> </a:t>
            </a:r>
            <a:r>
              <a:rPr lang="en-GB" sz="2800" b="0" i="0" err="1">
                <a:solidFill>
                  <a:srgbClr val="D1D5DB"/>
                </a:solidFill>
                <a:effectLst/>
                <a:latin typeface="Söhne"/>
              </a:rPr>
              <a:t>hidlo'r</a:t>
            </a:r>
            <a:r>
              <a:rPr lang="en-GB" sz="2800" b="0" i="0">
                <a:solidFill>
                  <a:srgbClr val="D1D5DB"/>
                </a:solidFill>
                <a:effectLst/>
                <a:latin typeface="Söhne"/>
              </a:rPr>
              <a:t> </a:t>
            </a:r>
            <a:r>
              <a:rPr lang="en-GB" sz="2800" b="0" i="0" err="1">
                <a:solidFill>
                  <a:srgbClr val="D1D5DB"/>
                </a:solidFill>
                <a:effectLst/>
                <a:latin typeface="Söhne"/>
              </a:rPr>
              <a:t>fframwaith</a:t>
            </a:r>
            <a:r>
              <a:rPr lang="en-GB" sz="2800" b="0" i="0">
                <a:solidFill>
                  <a:srgbClr val="D1D5DB"/>
                </a:solidFill>
                <a:effectLst/>
                <a:latin typeface="Söhne"/>
              </a:rPr>
              <a:t> i </a:t>
            </a:r>
            <a:r>
              <a:rPr lang="en-GB" sz="2800" b="0" i="0" err="1">
                <a:solidFill>
                  <a:srgbClr val="D1D5DB"/>
                </a:solidFill>
                <a:effectLst/>
                <a:latin typeface="Söhne"/>
              </a:rPr>
              <a:t>ddod</a:t>
            </a:r>
            <a:r>
              <a:rPr lang="en-GB" sz="2800" b="0" i="0">
                <a:solidFill>
                  <a:srgbClr val="D1D5DB"/>
                </a:solidFill>
                <a:effectLst/>
                <a:latin typeface="Söhne"/>
              </a:rPr>
              <a:t> o </a:t>
            </a:r>
            <a:r>
              <a:rPr lang="en-GB" sz="2800" b="0" i="0" err="1">
                <a:solidFill>
                  <a:srgbClr val="D1D5DB"/>
                </a:solidFill>
                <a:effectLst/>
                <a:latin typeface="Söhne"/>
              </a:rPr>
              <a:t>hyd</a:t>
            </a:r>
            <a:r>
              <a:rPr lang="en-GB" sz="2800" b="0" i="0">
                <a:solidFill>
                  <a:srgbClr val="D1D5DB"/>
                </a:solidFill>
                <a:effectLst/>
                <a:latin typeface="Söhne"/>
              </a:rPr>
              <a:t> i'r </a:t>
            </a:r>
            <a:r>
              <a:rPr lang="en-GB" sz="2800" b="0" i="0" err="1">
                <a:solidFill>
                  <a:srgbClr val="D1D5DB"/>
                </a:solidFill>
                <a:effectLst/>
                <a:latin typeface="Söhne"/>
              </a:rPr>
              <a:t>wybodaeth</a:t>
            </a:r>
            <a:r>
              <a:rPr lang="en-GB" sz="2800" b="0" i="0">
                <a:solidFill>
                  <a:srgbClr val="D1D5DB"/>
                </a:solidFill>
                <a:effectLst/>
                <a:latin typeface="Söhne"/>
              </a:rPr>
              <a:t> </a:t>
            </a:r>
            <a:r>
              <a:rPr lang="en-GB" sz="2800" b="0" i="0" err="1">
                <a:solidFill>
                  <a:srgbClr val="D1D5DB"/>
                </a:solidFill>
                <a:effectLst/>
                <a:latin typeface="Söhne"/>
              </a:rPr>
              <a:t>sydd</a:t>
            </a:r>
            <a:r>
              <a:rPr lang="en-GB" sz="2800" b="0" i="0">
                <a:solidFill>
                  <a:srgbClr val="D1D5DB"/>
                </a:solidFill>
                <a:effectLst/>
                <a:latin typeface="Söhne"/>
              </a:rPr>
              <a:t> </a:t>
            </a:r>
            <a:r>
              <a:rPr lang="en-GB" sz="2800" b="0" i="0" err="1">
                <a:solidFill>
                  <a:srgbClr val="D1D5DB"/>
                </a:solidFill>
                <a:effectLst/>
                <a:latin typeface="Söhne"/>
              </a:rPr>
              <a:t>ei</a:t>
            </a:r>
            <a:r>
              <a:rPr lang="en-GB" sz="2800" b="0" i="0">
                <a:solidFill>
                  <a:srgbClr val="D1D5DB"/>
                </a:solidFill>
                <a:effectLst/>
                <a:latin typeface="Söhne"/>
              </a:rPr>
              <a:t> </a:t>
            </a:r>
            <a:r>
              <a:rPr lang="en-GB" sz="2800" b="0" i="0" err="1">
                <a:solidFill>
                  <a:srgbClr val="D1D5DB"/>
                </a:solidFill>
                <a:effectLst/>
                <a:latin typeface="Söhne"/>
              </a:rPr>
              <a:t>angen</a:t>
            </a:r>
            <a:r>
              <a:rPr lang="en-GB" sz="2800" b="0" i="0">
                <a:solidFill>
                  <a:srgbClr val="D1D5DB"/>
                </a:solidFill>
                <a:effectLst/>
                <a:latin typeface="Söhne"/>
              </a:rPr>
              <a:t> </a:t>
            </a:r>
            <a:r>
              <a:rPr lang="en-GB" sz="2800" b="0" i="0" err="1">
                <a:solidFill>
                  <a:srgbClr val="D1D5DB"/>
                </a:solidFill>
                <a:effectLst/>
                <a:latin typeface="Söhne"/>
              </a:rPr>
              <a:t>arnoch</a:t>
            </a:r>
            <a:r>
              <a:rPr lang="en-GB" sz="2800" b="0" i="0">
                <a:solidFill>
                  <a:srgbClr val="D1D5DB"/>
                </a:solidFill>
                <a:effectLst/>
                <a:latin typeface="Söhne"/>
              </a:rPr>
              <a:t>, neu </a:t>
            </a:r>
            <a:r>
              <a:rPr lang="en-GB" sz="2800" b="0" i="0" err="1">
                <a:solidFill>
                  <a:srgbClr val="D1D5DB"/>
                </a:solidFill>
                <a:effectLst/>
                <a:latin typeface="Söhne"/>
              </a:rPr>
              <a:t>gallwch</a:t>
            </a:r>
            <a:r>
              <a:rPr lang="en-GB" sz="2800" b="0" i="0">
                <a:solidFill>
                  <a:srgbClr val="D1D5DB"/>
                </a:solidFill>
                <a:effectLst/>
                <a:latin typeface="Söhne"/>
              </a:rPr>
              <a:t> </a:t>
            </a:r>
            <a:r>
              <a:rPr lang="en-GB" sz="2800" b="0" i="0" err="1">
                <a:solidFill>
                  <a:srgbClr val="D1D5DB"/>
                </a:solidFill>
                <a:effectLst/>
                <a:latin typeface="Söhne"/>
              </a:rPr>
              <a:t>hefyd</a:t>
            </a:r>
            <a:r>
              <a:rPr lang="en-GB" sz="2800" b="0" i="0">
                <a:solidFill>
                  <a:srgbClr val="D1D5DB"/>
                </a:solidFill>
                <a:effectLst/>
                <a:latin typeface="Söhne"/>
              </a:rPr>
              <a:t> </a:t>
            </a:r>
            <a:r>
              <a:rPr lang="en-GB" sz="2800" b="0" i="0" err="1">
                <a:solidFill>
                  <a:srgbClr val="D1D5DB"/>
                </a:solidFill>
                <a:effectLst/>
                <a:latin typeface="Söhne"/>
              </a:rPr>
              <a:t>ei</a:t>
            </a:r>
            <a:r>
              <a:rPr lang="en-GB" sz="2800" b="0" i="0">
                <a:solidFill>
                  <a:srgbClr val="D1D5DB"/>
                </a:solidFill>
                <a:effectLst/>
                <a:latin typeface="Söhne"/>
              </a:rPr>
              <a:t> </a:t>
            </a:r>
            <a:r>
              <a:rPr lang="en-GB" sz="2800" b="0" i="0" err="1">
                <a:solidFill>
                  <a:srgbClr val="D1D5DB"/>
                </a:solidFill>
                <a:effectLst/>
                <a:latin typeface="Söhne"/>
              </a:rPr>
              <a:t>lawrlwytho</a:t>
            </a:r>
            <a:r>
              <a:rPr lang="en-GB" sz="2800" b="0" i="0">
                <a:solidFill>
                  <a:srgbClr val="D1D5DB"/>
                </a:solidFill>
                <a:effectLst/>
                <a:latin typeface="Söhne"/>
              </a:rPr>
              <a:t> </a:t>
            </a:r>
            <a:r>
              <a:rPr lang="en-GB" sz="2800" b="0" i="0" err="1">
                <a:solidFill>
                  <a:srgbClr val="D1D5DB"/>
                </a:solidFill>
                <a:effectLst/>
                <a:latin typeface="Söhne"/>
              </a:rPr>
              <a:t>fel</a:t>
            </a:r>
            <a:r>
              <a:rPr lang="en-GB" sz="2800" b="0" i="0">
                <a:solidFill>
                  <a:srgbClr val="D1D5DB"/>
                </a:solidFill>
                <a:effectLst/>
                <a:latin typeface="Söhne"/>
              </a:rPr>
              <a:t> </a:t>
            </a:r>
            <a:r>
              <a:rPr lang="en-GB" sz="2800" b="0" i="0" err="1">
                <a:solidFill>
                  <a:srgbClr val="D1D5DB"/>
                </a:solidFill>
                <a:effectLst/>
                <a:latin typeface="Söhne"/>
              </a:rPr>
              <a:t>ffeil</a:t>
            </a:r>
            <a:r>
              <a:rPr lang="en-GB" sz="2800" b="0" i="0">
                <a:solidFill>
                  <a:srgbClr val="D1D5DB"/>
                </a:solidFill>
                <a:effectLst/>
                <a:latin typeface="Söhne"/>
              </a:rPr>
              <a:t>. Yn y </a:t>
            </a:r>
            <a:r>
              <a:rPr lang="en-GB" sz="2800" b="0" i="0" err="1">
                <a:solidFill>
                  <a:srgbClr val="D1D5DB"/>
                </a:solidFill>
                <a:effectLst/>
                <a:latin typeface="Söhne"/>
              </a:rPr>
              <a:t>maes</a:t>
            </a:r>
            <a:r>
              <a:rPr lang="en-GB" sz="2800" b="0" i="0">
                <a:solidFill>
                  <a:srgbClr val="D1D5DB"/>
                </a:solidFill>
                <a:effectLst/>
                <a:latin typeface="Söhne"/>
              </a:rPr>
              <a:t> </a:t>
            </a:r>
            <a:r>
              <a:rPr lang="en-GB" sz="2800" b="0" i="0" err="1">
                <a:solidFill>
                  <a:srgbClr val="D1D5DB"/>
                </a:solidFill>
                <a:effectLst/>
                <a:latin typeface="Söhne"/>
              </a:rPr>
              <a:t>rhifedd</a:t>
            </a:r>
            <a:r>
              <a:rPr lang="en-GB" sz="2800" b="0" i="0">
                <a:solidFill>
                  <a:srgbClr val="D1D5DB"/>
                </a:solidFill>
                <a:effectLst/>
                <a:latin typeface="Söhne"/>
              </a:rPr>
              <a:t>, </a:t>
            </a:r>
            <a:r>
              <a:rPr lang="en-GB" sz="2800" b="0" i="0" err="1">
                <a:solidFill>
                  <a:srgbClr val="D1D5DB"/>
                </a:solidFill>
                <a:effectLst/>
                <a:latin typeface="Söhne"/>
              </a:rPr>
              <a:t>datblygu</a:t>
            </a:r>
            <a:r>
              <a:rPr lang="en-GB" sz="2800" b="0" i="0">
                <a:solidFill>
                  <a:srgbClr val="D1D5DB"/>
                </a:solidFill>
                <a:effectLst/>
                <a:latin typeface="Söhne"/>
              </a:rPr>
              <a:t> </a:t>
            </a:r>
            <a:r>
              <a:rPr lang="en-GB" sz="2800" b="0" i="0" err="1">
                <a:solidFill>
                  <a:srgbClr val="D1D5DB"/>
                </a:solidFill>
                <a:effectLst/>
                <a:latin typeface="Söhne"/>
              </a:rPr>
              <a:t>medrusrwydd</a:t>
            </a:r>
            <a:r>
              <a:rPr lang="en-GB" sz="2800" b="0" i="0">
                <a:solidFill>
                  <a:srgbClr val="D1D5DB"/>
                </a:solidFill>
                <a:effectLst/>
                <a:latin typeface="Söhne"/>
              </a:rPr>
              <a:t> </a:t>
            </a:r>
            <a:r>
              <a:rPr lang="en-GB" sz="2800" b="0" i="0" err="1">
                <a:solidFill>
                  <a:srgbClr val="D1D5DB"/>
                </a:solidFill>
                <a:effectLst/>
                <a:latin typeface="Söhne"/>
              </a:rPr>
              <a:t>mathemategol</a:t>
            </a:r>
            <a:r>
              <a:rPr lang="en-GB" sz="2800" b="0" i="0">
                <a:solidFill>
                  <a:srgbClr val="D1D5DB"/>
                </a:solidFill>
                <a:effectLst/>
                <a:latin typeface="Söhne"/>
              </a:rPr>
              <a:t> </a:t>
            </a:r>
            <a:r>
              <a:rPr lang="en-GB" sz="2800" b="0" i="0" err="1">
                <a:solidFill>
                  <a:srgbClr val="D1D5DB"/>
                </a:solidFill>
                <a:effectLst/>
                <a:latin typeface="Söhne"/>
              </a:rPr>
              <a:t>yw</a:t>
            </a:r>
            <a:r>
              <a:rPr lang="en-GB" sz="2800" b="0" i="0">
                <a:solidFill>
                  <a:srgbClr val="D1D5DB"/>
                </a:solidFill>
                <a:effectLst/>
                <a:latin typeface="Söhne"/>
              </a:rPr>
              <a:t> un </a:t>
            </a:r>
            <a:r>
              <a:rPr lang="en-GB" sz="2800" b="0" i="0" err="1">
                <a:solidFill>
                  <a:srgbClr val="D1D5DB"/>
                </a:solidFill>
                <a:effectLst/>
                <a:latin typeface="Söhne"/>
              </a:rPr>
              <a:t>o'r</a:t>
            </a:r>
            <a:r>
              <a:rPr lang="en-GB" sz="2800" b="0" i="0">
                <a:solidFill>
                  <a:srgbClr val="D1D5DB"/>
                </a:solidFill>
                <a:effectLst/>
                <a:latin typeface="Söhne"/>
              </a:rPr>
              <a:t> </a:t>
            </a:r>
            <a:r>
              <a:rPr lang="en-GB" sz="2800" b="0" i="0" err="1">
                <a:solidFill>
                  <a:srgbClr val="D1D5DB"/>
                </a:solidFill>
                <a:effectLst/>
                <a:latin typeface="Söhne"/>
              </a:rPr>
              <a:t>rhannau</a:t>
            </a:r>
            <a:r>
              <a:rPr lang="en-GB" sz="2800" b="0" i="0">
                <a:solidFill>
                  <a:srgbClr val="D1D5DB"/>
                </a:solidFill>
                <a:effectLst/>
                <a:latin typeface="Söhne"/>
              </a:rPr>
              <a:t> o </a:t>
            </a:r>
            <a:r>
              <a:rPr lang="en-GB" sz="2800" b="0" i="0" err="1">
                <a:solidFill>
                  <a:srgbClr val="D1D5DB"/>
                </a:solidFill>
                <a:effectLst/>
                <a:latin typeface="Söhne"/>
              </a:rPr>
              <a:t>rhifedd</a:t>
            </a:r>
            <a:r>
              <a:rPr lang="en-GB" sz="2800" b="0" i="0">
                <a:solidFill>
                  <a:srgbClr val="D1D5DB"/>
                </a:solidFill>
                <a:effectLst/>
                <a:latin typeface="Söhne"/>
              </a:rPr>
              <a:t>. Mae </a:t>
            </a:r>
            <a:r>
              <a:rPr lang="en-GB" sz="2800" b="0" i="0" err="1">
                <a:solidFill>
                  <a:srgbClr val="D1D5DB"/>
                </a:solidFill>
                <a:effectLst/>
                <a:latin typeface="Söhne"/>
              </a:rPr>
              <a:t>dealltwriaeth</a:t>
            </a:r>
            <a:r>
              <a:rPr lang="en-GB" sz="2800" b="0" i="0">
                <a:solidFill>
                  <a:srgbClr val="D1D5DB"/>
                </a:solidFill>
                <a:effectLst/>
                <a:latin typeface="Söhne"/>
              </a:rPr>
              <a:t> </a:t>
            </a:r>
            <a:r>
              <a:rPr lang="en-GB" sz="2800" b="0" i="0" err="1">
                <a:solidFill>
                  <a:srgbClr val="D1D5DB"/>
                </a:solidFill>
                <a:effectLst/>
                <a:latin typeface="Söhne"/>
              </a:rPr>
              <a:t>gysyniadol</a:t>
            </a:r>
            <a:r>
              <a:rPr lang="en-GB" sz="2800" b="0" i="0">
                <a:solidFill>
                  <a:srgbClr val="D1D5DB"/>
                </a:solidFill>
                <a:effectLst/>
                <a:latin typeface="Söhne"/>
              </a:rPr>
              <a:t> </a:t>
            </a:r>
            <a:r>
              <a:rPr lang="en-GB" sz="2800" b="0" i="0" err="1">
                <a:solidFill>
                  <a:srgbClr val="D1D5DB"/>
                </a:solidFill>
                <a:effectLst/>
                <a:latin typeface="Söhne"/>
              </a:rPr>
              <a:t>yn</a:t>
            </a:r>
            <a:r>
              <a:rPr lang="en-GB" sz="2800" b="0" i="0">
                <a:solidFill>
                  <a:srgbClr val="D1D5DB"/>
                </a:solidFill>
                <a:effectLst/>
                <a:latin typeface="Söhne"/>
              </a:rPr>
              <a:t> </a:t>
            </a:r>
            <a:r>
              <a:rPr lang="en-GB" sz="2800" b="0" i="0" err="1">
                <a:solidFill>
                  <a:srgbClr val="D1D5DB"/>
                </a:solidFill>
                <a:effectLst/>
                <a:latin typeface="Söhne"/>
              </a:rPr>
              <a:t>elfen</a:t>
            </a:r>
            <a:r>
              <a:rPr lang="en-GB" sz="2800" b="0" i="0">
                <a:solidFill>
                  <a:srgbClr val="D1D5DB"/>
                </a:solidFill>
                <a:effectLst/>
                <a:latin typeface="Söhne"/>
              </a:rPr>
              <a:t> </a:t>
            </a:r>
            <a:r>
              <a:rPr lang="en-GB" sz="2800" b="0" i="0" err="1">
                <a:solidFill>
                  <a:srgbClr val="D1D5DB"/>
                </a:solidFill>
                <a:effectLst/>
                <a:latin typeface="Söhne"/>
              </a:rPr>
              <a:t>o'r</a:t>
            </a:r>
            <a:r>
              <a:rPr lang="en-GB" sz="2800" b="0" i="0">
                <a:solidFill>
                  <a:srgbClr val="D1D5DB"/>
                </a:solidFill>
                <a:effectLst/>
                <a:latin typeface="Söhne"/>
              </a:rPr>
              <a:t> </a:t>
            </a:r>
            <a:r>
              <a:rPr lang="en-GB" sz="2800" b="0" i="0" err="1">
                <a:solidFill>
                  <a:srgbClr val="D1D5DB"/>
                </a:solidFill>
                <a:effectLst/>
                <a:latin typeface="Söhne"/>
              </a:rPr>
              <a:t>rhannau</a:t>
            </a:r>
            <a:r>
              <a:rPr lang="en-GB" sz="2800" b="0" i="0">
                <a:solidFill>
                  <a:srgbClr val="D1D5DB"/>
                </a:solidFill>
                <a:effectLst/>
                <a:latin typeface="Söhne"/>
              </a:rPr>
              <a:t> </a:t>
            </a:r>
            <a:r>
              <a:rPr lang="en-GB" sz="2800" b="0" i="0" err="1">
                <a:solidFill>
                  <a:srgbClr val="D1D5DB"/>
                </a:solidFill>
                <a:effectLst/>
                <a:latin typeface="Söhne"/>
              </a:rPr>
              <a:t>hynny</a:t>
            </a:r>
            <a:r>
              <a:rPr lang="en-GB" sz="2800" b="0" i="0">
                <a:solidFill>
                  <a:srgbClr val="D1D5DB"/>
                </a:solidFill>
                <a:effectLst/>
                <a:latin typeface="Söhne"/>
              </a:rPr>
              <a:t>. Pan </a:t>
            </a:r>
            <a:r>
              <a:rPr lang="en-GB" sz="2800" b="0" i="0" err="1">
                <a:solidFill>
                  <a:srgbClr val="D1D5DB"/>
                </a:solidFill>
                <a:effectLst/>
                <a:latin typeface="Söhne"/>
              </a:rPr>
              <a:t>fyddwch</a:t>
            </a:r>
            <a:r>
              <a:rPr lang="en-GB" sz="2800" b="0" i="0">
                <a:solidFill>
                  <a:srgbClr val="D1D5DB"/>
                </a:solidFill>
                <a:effectLst/>
                <a:latin typeface="Söhne"/>
              </a:rPr>
              <a:t> </a:t>
            </a:r>
            <a:r>
              <a:rPr lang="en-GB" sz="2800" b="0" i="0" err="1">
                <a:solidFill>
                  <a:srgbClr val="D1D5DB"/>
                </a:solidFill>
                <a:effectLst/>
                <a:latin typeface="Söhne"/>
              </a:rPr>
              <a:t>yn</a:t>
            </a:r>
            <a:r>
              <a:rPr lang="en-GB" sz="2800" b="0" i="0">
                <a:solidFill>
                  <a:srgbClr val="D1D5DB"/>
                </a:solidFill>
                <a:effectLst/>
                <a:latin typeface="Söhne"/>
              </a:rPr>
              <a:t> </a:t>
            </a:r>
            <a:r>
              <a:rPr lang="en-GB" sz="2800" b="0" i="0" err="1">
                <a:solidFill>
                  <a:srgbClr val="D1D5DB"/>
                </a:solidFill>
                <a:effectLst/>
                <a:latin typeface="Söhne"/>
              </a:rPr>
              <a:t>hidlo</a:t>
            </a:r>
            <a:r>
              <a:rPr lang="en-GB" sz="2800" b="0" i="0">
                <a:solidFill>
                  <a:srgbClr val="D1D5DB"/>
                </a:solidFill>
                <a:effectLst/>
                <a:latin typeface="Söhne"/>
              </a:rPr>
              <a:t>, </a:t>
            </a:r>
            <a:r>
              <a:rPr lang="en-GB" sz="2800" b="0" i="0" err="1">
                <a:solidFill>
                  <a:srgbClr val="D1D5DB"/>
                </a:solidFill>
                <a:effectLst/>
                <a:latin typeface="Söhne"/>
              </a:rPr>
              <a:t>gwelwch</a:t>
            </a:r>
            <a:r>
              <a:rPr lang="en-GB" sz="2800" b="0" i="0">
                <a:solidFill>
                  <a:srgbClr val="D1D5DB"/>
                </a:solidFill>
                <a:effectLst/>
                <a:latin typeface="Söhne"/>
              </a:rPr>
              <a:t> y </a:t>
            </a:r>
            <a:r>
              <a:rPr lang="en-GB" sz="2800" b="0" i="0" err="1">
                <a:solidFill>
                  <a:srgbClr val="D1D5DB"/>
                </a:solidFill>
                <a:effectLst/>
                <a:latin typeface="Söhne"/>
              </a:rPr>
              <a:t>Camau</a:t>
            </a:r>
            <a:r>
              <a:rPr lang="en-GB" sz="2800" b="0" i="0">
                <a:solidFill>
                  <a:srgbClr val="D1D5DB"/>
                </a:solidFill>
                <a:effectLst/>
                <a:latin typeface="Söhne"/>
              </a:rPr>
              <a:t> </a:t>
            </a:r>
            <a:r>
              <a:rPr lang="en-GB" sz="2800" b="0" i="0" err="1">
                <a:solidFill>
                  <a:srgbClr val="D1D5DB"/>
                </a:solidFill>
                <a:effectLst/>
                <a:latin typeface="Söhne"/>
              </a:rPr>
              <a:t>Cynnydd</a:t>
            </a:r>
            <a:r>
              <a:rPr lang="en-GB" sz="2800" b="0" i="0">
                <a:solidFill>
                  <a:srgbClr val="D1D5DB"/>
                </a:solidFill>
                <a:effectLst/>
                <a:latin typeface="Söhne"/>
              </a:rPr>
              <a:t> </a:t>
            </a:r>
            <a:r>
              <a:rPr lang="en-GB" sz="2800" b="0" i="0" err="1">
                <a:solidFill>
                  <a:srgbClr val="D1D5DB"/>
                </a:solidFill>
                <a:effectLst/>
                <a:latin typeface="Söhne"/>
              </a:rPr>
              <a:t>ar</a:t>
            </a:r>
            <a:r>
              <a:rPr lang="en-GB" sz="2800" b="0" i="0">
                <a:solidFill>
                  <a:srgbClr val="D1D5DB"/>
                </a:solidFill>
                <a:effectLst/>
                <a:latin typeface="Söhne"/>
              </a:rPr>
              <a:t> </a:t>
            </a:r>
            <a:r>
              <a:rPr lang="en-GB" sz="2800" b="0" i="0" err="1">
                <a:solidFill>
                  <a:srgbClr val="D1D5DB"/>
                </a:solidFill>
                <a:effectLst/>
                <a:latin typeface="Söhne"/>
              </a:rPr>
              <a:t>gyfer</a:t>
            </a:r>
            <a:r>
              <a:rPr lang="en-GB" sz="2800" b="0" i="0">
                <a:solidFill>
                  <a:srgbClr val="D1D5DB"/>
                </a:solidFill>
                <a:effectLst/>
                <a:latin typeface="Söhne"/>
              </a:rPr>
              <a:t> yr </a:t>
            </a:r>
            <a:r>
              <a:rPr lang="en-GB" sz="2800" b="0" i="0" err="1">
                <a:solidFill>
                  <a:srgbClr val="D1D5DB"/>
                </a:solidFill>
                <a:effectLst/>
                <a:latin typeface="Söhne"/>
              </a:rPr>
              <a:t>elfen</a:t>
            </a:r>
            <a:r>
              <a:rPr lang="en-GB" sz="2800" b="0" i="0">
                <a:solidFill>
                  <a:srgbClr val="D1D5DB"/>
                </a:solidFill>
                <a:effectLst/>
                <a:latin typeface="Söhne"/>
              </a:rPr>
              <a:t> </a:t>
            </a:r>
            <a:r>
              <a:rPr lang="en-GB" sz="2800" b="0" i="0" err="1">
                <a:solidFill>
                  <a:srgbClr val="D1D5DB"/>
                </a:solidFill>
                <a:effectLst/>
                <a:latin typeface="Söhne"/>
              </a:rPr>
              <a:t>honno</a:t>
            </a:r>
            <a:r>
              <a:rPr lang="en-GB" sz="2800" b="0" i="0">
                <a:solidFill>
                  <a:srgbClr val="D1D5DB"/>
                </a:solidFill>
                <a:effectLst/>
                <a:latin typeface="Söhne"/>
              </a:rPr>
              <a:t>. </a:t>
            </a:r>
            <a:r>
              <a:rPr lang="en-GB" sz="2800" b="0" i="0" err="1">
                <a:solidFill>
                  <a:srgbClr val="D1D5DB"/>
                </a:solidFill>
                <a:effectLst/>
                <a:latin typeface="Söhne"/>
              </a:rPr>
              <a:t>Gallwch</a:t>
            </a:r>
            <a:r>
              <a:rPr lang="en-GB" sz="2800" b="0" i="0">
                <a:solidFill>
                  <a:srgbClr val="D1D5DB"/>
                </a:solidFill>
                <a:effectLst/>
                <a:latin typeface="Söhne"/>
              </a:rPr>
              <a:t> </a:t>
            </a:r>
            <a:r>
              <a:rPr lang="en-GB" sz="2800" b="0" i="0" err="1">
                <a:solidFill>
                  <a:srgbClr val="D1D5DB"/>
                </a:solidFill>
                <a:effectLst/>
                <a:latin typeface="Söhne"/>
              </a:rPr>
              <a:t>hidlo'r</a:t>
            </a:r>
            <a:r>
              <a:rPr lang="en-GB" sz="2800" b="0" i="0">
                <a:solidFill>
                  <a:srgbClr val="D1D5DB"/>
                </a:solidFill>
                <a:effectLst/>
                <a:latin typeface="Söhne"/>
              </a:rPr>
              <a:t> </a:t>
            </a:r>
            <a:r>
              <a:rPr lang="en-GB" sz="2800" b="0" i="0" err="1">
                <a:solidFill>
                  <a:srgbClr val="D1D5DB"/>
                </a:solidFill>
                <a:effectLst/>
                <a:latin typeface="Söhne"/>
              </a:rPr>
              <a:t>wybodaeth</a:t>
            </a:r>
            <a:r>
              <a:rPr lang="en-GB" sz="2800" b="0" i="0">
                <a:solidFill>
                  <a:srgbClr val="D1D5DB"/>
                </a:solidFill>
                <a:effectLst/>
                <a:latin typeface="Söhne"/>
              </a:rPr>
              <a:t> </a:t>
            </a:r>
            <a:r>
              <a:rPr lang="en-GB" sz="2800" b="0" i="0" err="1">
                <a:solidFill>
                  <a:srgbClr val="D1D5DB"/>
                </a:solidFill>
                <a:effectLst/>
                <a:latin typeface="Söhne"/>
              </a:rPr>
              <a:t>yn</a:t>
            </a:r>
            <a:r>
              <a:rPr lang="en-GB" sz="2800" b="0" i="0">
                <a:solidFill>
                  <a:srgbClr val="D1D5DB"/>
                </a:solidFill>
                <a:effectLst/>
                <a:latin typeface="Söhne"/>
              </a:rPr>
              <a:t> yr un </a:t>
            </a:r>
            <a:r>
              <a:rPr lang="en-GB" sz="2800" b="0" i="0" err="1">
                <a:solidFill>
                  <a:srgbClr val="D1D5DB"/>
                </a:solidFill>
                <a:effectLst/>
                <a:latin typeface="Söhne"/>
              </a:rPr>
              <a:t>modd</a:t>
            </a:r>
            <a:r>
              <a:rPr lang="en-GB" sz="2800" b="0" i="0">
                <a:solidFill>
                  <a:srgbClr val="D1D5DB"/>
                </a:solidFill>
                <a:effectLst/>
                <a:latin typeface="Söhne"/>
              </a:rPr>
              <a:t> </a:t>
            </a:r>
            <a:r>
              <a:rPr lang="en-GB" sz="2800" b="0" i="0" err="1">
                <a:solidFill>
                  <a:srgbClr val="D1D5DB"/>
                </a:solidFill>
                <a:effectLst/>
                <a:latin typeface="Söhne"/>
              </a:rPr>
              <a:t>ar</a:t>
            </a:r>
            <a:r>
              <a:rPr lang="en-GB" sz="2800" b="0" i="0">
                <a:solidFill>
                  <a:srgbClr val="D1D5DB"/>
                </a:solidFill>
                <a:effectLst/>
                <a:latin typeface="Söhne"/>
              </a:rPr>
              <a:t> </a:t>
            </a:r>
            <a:r>
              <a:rPr lang="en-GB" sz="2800" b="0" i="0" err="1">
                <a:solidFill>
                  <a:srgbClr val="D1D5DB"/>
                </a:solidFill>
                <a:effectLst/>
                <a:latin typeface="Söhne"/>
              </a:rPr>
              <a:t>gyfer</a:t>
            </a:r>
            <a:r>
              <a:rPr lang="en-GB" sz="2800" b="0" i="0">
                <a:solidFill>
                  <a:srgbClr val="D1D5DB"/>
                </a:solidFill>
                <a:effectLst/>
                <a:latin typeface="Söhne"/>
              </a:rPr>
              <a:t> </a:t>
            </a:r>
            <a:r>
              <a:rPr lang="en-GB" sz="2800" b="0" i="0" err="1">
                <a:solidFill>
                  <a:srgbClr val="D1D5DB"/>
                </a:solidFill>
                <a:effectLst/>
                <a:latin typeface="Söhne"/>
              </a:rPr>
              <a:t>llythrennedd</a:t>
            </a:r>
            <a:r>
              <a:rPr lang="en-GB" sz="2800" b="0" i="0">
                <a:solidFill>
                  <a:srgbClr val="D1D5DB"/>
                </a:solidFill>
                <a:effectLst/>
                <a:latin typeface="Söhne"/>
              </a:rPr>
              <a:t> a </a:t>
            </a:r>
            <a:r>
              <a:rPr lang="en-GB" sz="2800" b="0" i="0" err="1">
                <a:solidFill>
                  <a:srgbClr val="D1D5DB"/>
                </a:solidFill>
                <a:effectLst/>
                <a:latin typeface="Söhne"/>
              </a:rPr>
              <a:t>chymhwysedd</a:t>
            </a:r>
            <a:r>
              <a:rPr lang="en-GB" sz="2800" b="0" i="0">
                <a:solidFill>
                  <a:srgbClr val="D1D5DB"/>
                </a:solidFill>
                <a:effectLst/>
                <a:latin typeface="Söhne"/>
              </a:rPr>
              <a:t> </a:t>
            </a:r>
            <a:r>
              <a:rPr lang="en-GB" sz="2800" b="0" i="0" err="1">
                <a:solidFill>
                  <a:srgbClr val="D1D5DB"/>
                </a:solidFill>
                <a:effectLst/>
                <a:latin typeface="Söhne"/>
              </a:rPr>
              <a:t>digidol</a:t>
            </a:r>
            <a:r>
              <a:rPr lang="en-GB" sz="2800" b="0" i="0">
                <a:solidFill>
                  <a:srgbClr val="D1D5DB"/>
                </a:solidFill>
                <a:effectLst/>
                <a:latin typeface="Söhne"/>
              </a:rPr>
              <a:t>. </a:t>
            </a:r>
            <a:r>
              <a:rPr lang="en-GB" sz="2800" b="0" i="0" err="1">
                <a:solidFill>
                  <a:srgbClr val="D1D5DB"/>
                </a:solidFill>
                <a:effectLst/>
                <a:latin typeface="Söhne"/>
              </a:rPr>
              <a:t>Rhowch</a:t>
            </a:r>
            <a:r>
              <a:rPr lang="en-GB" sz="2800" b="0" i="0">
                <a:solidFill>
                  <a:srgbClr val="D1D5DB"/>
                </a:solidFill>
                <a:effectLst/>
                <a:latin typeface="Söhne"/>
              </a:rPr>
              <a:t> </a:t>
            </a:r>
            <a:r>
              <a:rPr lang="en-GB" sz="2800" b="0" i="0" err="1">
                <a:solidFill>
                  <a:srgbClr val="D1D5DB"/>
                </a:solidFill>
                <a:effectLst/>
                <a:latin typeface="Söhne"/>
              </a:rPr>
              <a:t>gynnig</a:t>
            </a:r>
            <a:r>
              <a:rPr lang="en-GB" sz="2800" b="0" i="0">
                <a:solidFill>
                  <a:srgbClr val="D1D5DB"/>
                </a:solidFill>
                <a:effectLst/>
                <a:latin typeface="Söhne"/>
              </a:rPr>
              <a:t> </a:t>
            </a:r>
            <a:r>
              <a:rPr lang="en-GB" sz="2800" b="0" i="0" err="1">
                <a:solidFill>
                  <a:srgbClr val="D1D5DB"/>
                </a:solidFill>
                <a:effectLst/>
                <a:latin typeface="Söhne"/>
              </a:rPr>
              <a:t>ar</a:t>
            </a:r>
            <a:r>
              <a:rPr lang="en-GB" sz="2800" b="0" i="0">
                <a:solidFill>
                  <a:srgbClr val="D1D5DB"/>
                </a:solidFill>
                <a:effectLst/>
                <a:latin typeface="Söhne"/>
              </a:rPr>
              <a:t> </a:t>
            </a:r>
            <a:r>
              <a:rPr lang="en-GB" sz="2800" b="0" i="0" err="1">
                <a:solidFill>
                  <a:srgbClr val="D1D5DB"/>
                </a:solidFill>
                <a:effectLst/>
                <a:latin typeface="Söhne"/>
              </a:rPr>
              <a:t>hyn</a:t>
            </a:r>
            <a:r>
              <a:rPr lang="en-GB" sz="2800" b="0" i="0">
                <a:solidFill>
                  <a:srgbClr val="D1D5DB"/>
                </a:solidFill>
                <a:effectLst/>
                <a:latin typeface="Söhne"/>
              </a:rPr>
              <a:t> ac </a:t>
            </a:r>
            <a:r>
              <a:rPr lang="en-GB" sz="2800" b="0" i="0" err="1">
                <a:solidFill>
                  <a:srgbClr val="D1D5DB"/>
                </a:solidFill>
                <a:effectLst/>
                <a:latin typeface="Söhne"/>
              </a:rPr>
              <a:t>archwiliwch</a:t>
            </a:r>
            <a:r>
              <a:rPr lang="en-GB" sz="2800" b="0" i="0">
                <a:solidFill>
                  <a:srgbClr val="D1D5DB"/>
                </a:solidFill>
                <a:effectLst/>
                <a:latin typeface="Söhne"/>
              </a:rPr>
              <a:t> y </a:t>
            </a:r>
            <a:r>
              <a:rPr lang="en-GB" sz="2800" b="0" i="0" err="1">
                <a:solidFill>
                  <a:srgbClr val="D1D5DB"/>
                </a:solidFill>
                <a:effectLst/>
                <a:latin typeface="Söhne"/>
              </a:rPr>
              <a:t>Camau</a:t>
            </a:r>
            <a:r>
              <a:rPr lang="en-GB" sz="2800" b="0" i="0">
                <a:solidFill>
                  <a:srgbClr val="D1D5DB"/>
                </a:solidFill>
                <a:effectLst/>
                <a:latin typeface="Söhne"/>
              </a:rPr>
              <a:t> </a:t>
            </a:r>
            <a:r>
              <a:rPr lang="en-GB" sz="2800" b="0" i="0" err="1">
                <a:solidFill>
                  <a:srgbClr val="D1D5DB"/>
                </a:solidFill>
                <a:effectLst/>
                <a:latin typeface="Söhne"/>
              </a:rPr>
              <a:t>Cynnydd</a:t>
            </a:r>
            <a:r>
              <a:rPr lang="en-GB" sz="2800" b="0" i="0">
                <a:solidFill>
                  <a:srgbClr val="D1D5DB"/>
                </a:solidFill>
                <a:effectLst/>
                <a:latin typeface="Söhne"/>
              </a:rPr>
              <a:t>.</a:t>
            </a:r>
            <a:endParaRPr lang="en-GB" sz="1800">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endParaRPr lang="en-GB" sz="1800">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endParaRPr lang="en-GB" sz="1800">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r>
              <a:rPr lang="en-GB" sz="1800">
                <a:effectLst/>
                <a:latin typeface="Calibri" panose="020F0502020204030204" pitchFamily="34" charset="0"/>
                <a:ea typeface="DengXian" panose="02010600030101010101" pitchFamily="2" charset="-122"/>
                <a:cs typeface="Times New Roman" panose="02020603050405020304" pitchFamily="18" charset="0"/>
              </a:rPr>
              <a:t>On the website, you can </a:t>
            </a:r>
            <a:r>
              <a:rPr lang="en-GB" sz="1800" b="1">
                <a:effectLst/>
                <a:latin typeface="Calibri" panose="020F0502020204030204" pitchFamily="34" charset="0"/>
                <a:ea typeface="DengXian" panose="02010600030101010101" pitchFamily="2" charset="-122"/>
                <a:cs typeface="Times New Roman" panose="02020603050405020304" pitchFamily="18" charset="0"/>
              </a:rPr>
              <a:t>filter</a:t>
            </a:r>
            <a:r>
              <a:rPr lang="en-GB" sz="1800">
                <a:effectLst/>
                <a:latin typeface="Calibri" panose="020F0502020204030204" pitchFamily="34" charset="0"/>
                <a:ea typeface="DengXian" panose="02010600030101010101" pitchFamily="2" charset="-122"/>
                <a:cs typeface="Times New Roman" panose="02020603050405020304" pitchFamily="18" charset="0"/>
              </a:rPr>
              <a:t> the framework to find the information you need, or you can also download it as a file.</a:t>
            </a:r>
          </a:p>
          <a:p>
            <a:pPr>
              <a:lnSpc>
                <a:spcPct val="107000"/>
              </a:lnSpc>
              <a:spcAft>
                <a:spcPts val="800"/>
              </a:spcAft>
            </a:pPr>
            <a:r>
              <a:rPr lang="en-GB" sz="1800">
                <a:effectLst/>
                <a:latin typeface="Calibri" panose="020F0502020204030204" pitchFamily="34" charset="0"/>
                <a:ea typeface="DengXian" panose="02010600030101010101" pitchFamily="2" charset="-122"/>
                <a:cs typeface="Times New Roman" panose="02020603050405020304" pitchFamily="18" charset="0"/>
              </a:rPr>
              <a:t>In numeracy, developing mathematical proficiency is a strand of numeracy. Conceptual understanding is an </a:t>
            </a:r>
            <a:r>
              <a:rPr lang="en-GB" sz="1800" b="1">
                <a:effectLst/>
                <a:latin typeface="Calibri" panose="020F0502020204030204" pitchFamily="34" charset="0"/>
                <a:ea typeface="DengXian" panose="02010600030101010101" pitchFamily="2" charset="-122"/>
                <a:cs typeface="Times New Roman" panose="02020603050405020304" pitchFamily="18" charset="0"/>
              </a:rPr>
              <a:t>element</a:t>
            </a:r>
            <a:r>
              <a:rPr lang="en-GB" sz="1800">
                <a:effectLst/>
                <a:latin typeface="Calibri" panose="020F0502020204030204" pitchFamily="34" charset="0"/>
                <a:ea typeface="DengXian" panose="02010600030101010101" pitchFamily="2" charset="-122"/>
                <a:cs typeface="Times New Roman" panose="02020603050405020304" pitchFamily="18" charset="0"/>
              </a:rPr>
              <a:t> of that strand. When you filter it, you see the progression steps for that element. </a:t>
            </a:r>
          </a:p>
          <a:p>
            <a:pPr>
              <a:lnSpc>
                <a:spcPct val="107000"/>
              </a:lnSpc>
              <a:spcAft>
                <a:spcPts val="800"/>
              </a:spcAft>
            </a:pPr>
            <a:r>
              <a:rPr lang="en-GB" sz="1800">
                <a:effectLst/>
                <a:latin typeface="Calibri" panose="020F0502020204030204" pitchFamily="34" charset="0"/>
                <a:ea typeface="DengXian" panose="02010600030101010101" pitchFamily="2" charset="-122"/>
                <a:cs typeface="Times New Roman" panose="02020603050405020304" pitchFamily="18" charset="0"/>
              </a:rPr>
              <a:t>You can filter the information similarly for literacy and digital competence.</a:t>
            </a:r>
          </a:p>
          <a:p>
            <a:pPr>
              <a:lnSpc>
                <a:spcPct val="107000"/>
              </a:lnSpc>
              <a:spcAft>
                <a:spcPts val="800"/>
              </a:spcAft>
            </a:pPr>
            <a:r>
              <a:rPr lang="en-GB" sz="1800">
                <a:effectLst/>
                <a:latin typeface="Calibri" panose="020F0502020204030204" pitchFamily="34" charset="0"/>
                <a:ea typeface="DengXian" panose="02010600030101010101" pitchFamily="2" charset="-122"/>
                <a:cs typeface="Times New Roman" panose="02020603050405020304" pitchFamily="18" charset="0"/>
              </a:rPr>
              <a:t>Try doing this and scrutinise the progression steps.</a:t>
            </a:r>
          </a:p>
          <a:p>
            <a:pPr>
              <a:lnSpc>
                <a:spcPct val="107000"/>
              </a:lnSpc>
              <a:spcAft>
                <a:spcPts val="800"/>
              </a:spcAft>
            </a:pPr>
            <a:r>
              <a:rPr lang="en-GB" sz="1800">
                <a:effectLst/>
                <a:latin typeface="Calibri" panose="020F0502020204030204" pitchFamily="34" charset="0"/>
                <a:ea typeface="DengXian" panose="02010600030101010101" pitchFamily="2" charset="-122"/>
                <a:cs typeface="Times New Roman" panose="02020603050405020304" pitchFamily="18" charset="0"/>
              </a:rPr>
              <a:t> </a:t>
            </a:r>
          </a:p>
        </p:txBody>
      </p:sp>
      <p:sp>
        <p:nvSpPr>
          <p:cNvPr id="4" name="Slide Number Placeholder 3"/>
          <p:cNvSpPr>
            <a:spLocks noGrp="1"/>
          </p:cNvSpPr>
          <p:nvPr>
            <p:ph type="sldNum" sz="quarter" idx="5"/>
          </p:nvPr>
        </p:nvSpPr>
        <p:spPr/>
        <p:txBody>
          <a:bodyPr/>
          <a:lstStyle/>
          <a:p>
            <a:fld id="{B68C8073-CAD2-48BF-B8DB-FCAF7D6ED014}" type="slidenum">
              <a:rPr lang="en-US" smtClean="0"/>
              <a:t>31</a:t>
            </a:fld>
            <a:endParaRPr lang="en-US"/>
          </a:p>
        </p:txBody>
      </p:sp>
    </p:spTree>
    <p:extLst>
      <p:ext uri="{BB962C8B-B14F-4D97-AF65-F5344CB8AC3E}">
        <p14:creationId xmlns:p14="http://schemas.microsoft.com/office/powerpoint/2010/main" val="11804036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err="1">
                <a:solidFill>
                  <a:srgbClr val="FFFFFF"/>
                </a:solidFill>
                <a:effectLst/>
                <a:latin typeface="Söhne"/>
              </a:rPr>
              <a:t>Allwch</a:t>
            </a:r>
            <a:r>
              <a:rPr lang="en-GB" b="0" i="0">
                <a:solidFill>
                  <a:srgbClr val="FFFFFF"/>
                </a:solidFill>
                <a:effectLst/>
                <a:latin typeface="Söhne"/>
              </a:rPr>
              <a:t> chi </a:t>
            </a:r>
            <a:r>
              <a:rPr lang="en-GB" b="0" i="0" err="1">
                <a:solidFill>
                  <a:srgbClr val="FFFFFF"/>
                </a:solidFill>
                <a:effectLst/>
                <a:latin typeface="Söhne"/>
              </a:rPr>
              <a:t>ddisgrifio</a:t>
            </a:r>
            <a:r>
              <a:rPr lang="en-GB" b="0" i="0">
                <a:solidFill>
                  <a:srgbClr val="FFFFFF"/>
                </a:solidFill>
                <a:effectLst/>
                <a:latin typeface="Söhne"/>
              </a:rPr>
              <a:t> </a:t>
            </a:r>
            <a:r>
              <a:rPr lang="en-GB" b="0" i="0" err="1">
                <a:solidFill>
                  <a:srgbClr val="FFFFFF"/>
                </a:solidFill>
                <a:effectLst/>
                <a:latin typeface="Söhne"/>
              </a:rPr>
              <a:t>gwers</a:t>
            </a:r>
            <a:r>
              <a:rPr lang="en-GB" b="0" i="0">
                <a:solidFill>
                  <a:srgbClr val="FFFFFF"/>
                </a:solidFill>
                <a:effectLst/>
                <a:latin typeface="Söhne"/>
              </a:rPr>
              <a:t> neu </a:t>
            </a:r>
            <a:r>
              <a:rPr lang="en-GB" b="0" i="0" err="1">
                <a:solidFill>
                  <a:srgbClr val="FFFFFF"/>
                </a:solidFill>
                <a:effectLst/>
                <a:latin typeface="Söhne"/>
              </a:rPr>
              <a:t>weithgaredd</a:t>
            </a:r>
            <a:r>
              <a:rPr lang="en-GB" b="0" i="0">
                <a:solidFill>
                  <a:srgbClr val="FFFFFF"/>
                </a:solidFill>
                <a:effectLst/>
                <a:latin typeface="Söhne"/>
              </a:rPr>
              <a:t> </a:t>
            </a:r>
            <a:r>
              <a:rPr lang="en-GB" b="0" i="0" err="1">
                <a:solidFill>
                  <a:srgbClr val="FFFFFF"/>
                </a:solidFill>
                <a:effectLst/>
                <a:latin typeface="Söhne"/>
              </a:rPr>
              <a:t>penodol</a:t>
            </a:r>
            <a:r>
              <a:rPr lang="en-GB" b="0" i="0">
                <a:solidFill>
                  <a:srgbClr val="FFFFFF"/>
                </a:solidFill>
                <a:effectLst/>
                <a:latin typeface="Söhne"/>
              </a:rPr>
              <a:t> </a:t>
            </a:r>
            <a:r>
              <a:rPr lang="en-GB" b="0" i="0" err="1">
                <a:solidFill>
                  <a:srgbClr val="FFFFFF"/>
                </a:solidFill>
                <a:effectLst/>
                <a:latin typeface="Söhne"/>
              </a:rPr>
              <a:t>lle</a:t>
            </a:r>
            <a:r>
              <a:rPr lang="en-GB" b="0" i="0">
                <a:solidFill>
                  <a:srgbClr val="FFFFFF"/>
                </a:solidFill>
                <a:effectLst/>
                <a:latin typeface="Söhne"/>
              </a:rPr>
              <a:t> </a:t>
            </a:r>
            <a:r>
              <a:rPr lang="en-GB" b="0" i="0" err="1">
                <a:solidFill>
                  <a:srgbClr val="FFFFFF"/>
                </a:solidFill>
                <a:effectLst/>
                <a:latin typeface="Söhne"/>
              </a:rPr>
              <a:t>ydych</a:t>
            </a:r>
            <a:r>
              <a:rPr lang="en-GB" b="0" i="0">
                <a:solidFill>
                  <a:srgbClr val="FFFFFF"/>
                </a:solidFill>
                <a:effectLst/>
                <a:latin typeface="Söhne"/>
              </a:rPr>
              <a:t> chi </a:t>
            </a:r>
            <a:r>
              <a:rPr lang="en-GB" b="0" i="0" err="1">
                <a:solidFill>
                  <a:srgbClr val="FFFFFF"/>
                </a:solidFill>
                <a:effectLst/>
                <a:latin typeface="Söhne"/>
              </a:rPr>
              <a:t>wedi</a:t>
            </a:r>
            <a:r>
              <a:rPr lang="en-GB" b="0" i="0">
                <a:solidFill>
                  <a:srgbClr val="FFFFFF"/>
                </a:solidFill>
                <a:effectLst/>
                <a:latin typeface="Söhne"/>
              </a:rPr>
              <a:t> </a:t>
            </a:r>
            <a:r>
              <a:rPr lang="en-GB" b="0" i="0" err="1">
                <a:solidFill>
                  <a:srgbClr val="FFFFFF"/>
                </a:solidFill>
                <a:effectLst/>
                <a:latin typeface="Söhne"/>
              </a:rPr>
              <a:t>cael</a:t>
            </a:r>
            <a:r>
              <a:rPr lang="en-GB" b="0" i="0">
                <a:solidFill>
                  <a:srgbClr val="FFFFFF"/>
                </a:solidFill>
                <a:effectLst/>
                <a:latin typeface="Söhne"/>
              </a:rPr>
              <a:t> </a:t>
            </a:r>
            <a:r>
              <a:rPr lang="en-GB" b="0" i="0" err="1">
                <a:solidFill>
                  <a:srgbClr val="FFFFFF"/>
                </a:solidFill>
                <a:effectLst/>
                <a:latin typeface="Söhne"/>
              </a:rPr>
              <a:t>profiad</a:t>
            </a:r>
            <a:r>
              <a:rPr lang="en-GB" b="0" i="0">
                <a:solidFill>
                  <a:srgbClr val="FFFFFF"/>
                </a:solidFill>
                <a:effectLst/>
                <a:latin typeface="Söhne"/>
              </a:rPr>
              <a:t> o </a:t>
            </a:r>
            <a:r>
              <a:rPr lang="en-GB" b="0" i="0" err="1">
                <a:solidFill>
                  <a:srgbClr val="FFFFFF"/>
                </a:solidFill>
                <a:effectLst/>
                <a:latin typeface="Söhne"/>
              </a:rPr>
              <a:t>integreiddio</a:t>
            </a:r>
            <a:r>
              <a:rPr lang="en-GB" b="0" i="0">
                <a:solidFill>
                  <a:srgbClr val="FFFFFF"/>
                </a:solidFill>
                <a:effectLst/>
                <a:latin typeface="Söhne"/>
              </a:rPr>
              <a:t> </a:t>
            </a:r>
            <a:r>
              <a:rPr lang="en-GB" b="0" i="0" err="1">
                <a:solidFill>
                  <a:srgbClr val="FFFFFF"/>
                </a:solidFill>
                <a:effectLst/>
                <a:latin typeface="Söhne"/>
              </a:rPr>
              <a:t>sgiliau</a:t>
            </a:r>
            <a:r>
              <a:rPr lang="en-GB" b="0" i="0">
                <a:solidFill>
                  <a:srgbClr val="FFFFFF"/>
                </a:solidFill>
                <a:effectLst/>
                <a:latin typeface="Söhne"/>
              </a:rPr>
              <a:t> </a:t>
            </a:r>
            <a:r>
              <a:rPr lang="en-GB" b="0" i="0" err="1">
                <a:solidFill>
                  <a:srgbClr val="FFFFFF"/>
                </a:solidFill>
                <a:effectLst/>
                <a:latin typeface="Söhne"/>
              </a:rPr>
              <a:t>traws-ddisgyblaethol</a:t>
            </a:r>
            <a:r>
              <a:rPr lang="en-GB" b="0" i="0">
                <a:solidFill>
                  <a:srgbClr val="FFFFFF"/>
                </a:solidFill>
                <a:effectLst/>
                <a:latin typeface="Söhne"/>
              </a:rPr>
              <a:t> </a:t>
            </a:r>
            <a:r>
              <a:rPr lang="en-GB" b="0" i="0" err="1">
                <a:solidFill>
                  <a:srgbClr val="FFFFFF"/>
                </a:solidFill>
                <a:effectLst/>
                <a:latin typeface="Söhne"/>
              </a:rPr>
              <a:t>yn</a:t>
            </a:r>
            <a:r>
              <a:rPr lang="en-GB" b="0" i="0">
                <a:solidFill>
                  <a:srgbClr val="FFFFFF"/>
                </a:solidFill>
                <a:effectLst/>
                <a:latin typeface="Söhne"/>
              </a:rPr>
              <a:t> yr </a:t>
            </a:r>
            <a:r>
              <a:rPr lang="en-GB" b="0" i="0" err="1">
                <a:solidFill>
                  <a:srgbClr val="FFFFFF"/>
                </a:solidFill>
                <a:effectLst/>
                <a:latin typeface="Söhne"/>
              </a:rPr>
              <a:t>ysgol</a:t>
            </a:r>
            <a:r>
              <a:rPr lang="en-GB" b="0" i="0">
                <a:solidFill>
                  <a:srgbClr val="FFFFFF"/>
                </a:solidFill>
                <a:effectLst/>
                <a:latin typeface="Söhne"/>
              </a:rPr>
              <a:t>/</a:t>
            </a:r>
            <a:r>
              <a:rPr lang="en-GB" b="0" i="0" err="1">
                <a:solidFill>
                  <a:srgbClr val="FFFFFF"/>
                </a:solidFill>
                <a:effectLst/>
                <a:latin typeface="Söhne"/>
              </a:rPr>
              <a:t>neu'r</a:t>
            </a:r>
            <a:r>
              <a:rPr lang="en-GB" b="0" i="0">
                <a:solidFill>
                  <a:srgbClr val="FFFFFF"/>
                </a:solidFill>
                <a:effectLst/>
                <a:latin typeface="Söhne"/>
              </a:rPr>
              <a:t> </a:t>
            </a:r>
            <a:r>
              <a:rPr lang="en-GB" b="0" i="0" err="1">
                <a:solidFill>
                  <a:srgbClr val="FFFFFF"/>
                </a:solidFill>
                <a:effectLst/>
                <a:latin typeface="Söhne"/>
              </a:rPr>
              <a:t>coleg</a:t>
            </a:r>
            <a:r>
              <a:rPr lang="en-GB" b="0" i="0">
                <a:solidFill>
                  <a:srgbClr val="FFFFFF"/>
                </a:solidFill>
                <a:effectLst/>
                <a:latin typeface="Söhne"/>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a:solidFill>
                <a:srgbClr val="FFFFFF"/>
              </a:solidFill>
              <a:effectLst/>
              <a:latin typeface="Söhne"/>
            </a:endParaRPr>
          </a:p>
          <a:p>
            <a:pPr algn="l"/>
            <a:r>
              <a:rPr lang="en-GB" b="0" i="0">
                <a:solidFill>
                  <a:srgbClr val="FFFFFF"/>
                </a:solidFill>
                <a:effectLst/>
                <a:latin typeface="Söhne"/>
              </a:rPr>
              <a:t>Mini Plenary</a:t>
            </a:r>
          </a:p>
          <a:p>
            <a:pPr algn="l"/>
            <a:endParaRPr lang="en-GB" b="0" i="0">
              <a:solidFill>
                <a:srgbClr val="FFFFFF"/>
              </a:solidFill>
              <a:effectLst/>
              <a:latin typeface="Söhne"/>
            </a:endParaRPr>
          </a:p>
          <a:p>
            <a:pPr algn="l"/>
            <a:r>
              <a:rPr lang="en-GB" b="0" i="0">
                <a:solidFill>
                  <a:srgbClr val="FFFFFF"/>
                </a:solidFill>
                <a:effectLst/>
                <a:latin typeface="Söhne"/>
              </a:rPr>
              <a:t>Can you describe a specific lesson or activity where you have experienced integrated cross-curricular skills in school/college? </a:t>
            </a:r>
          </a:p>
          <a:p>
            <a:pPr algn="l"/>
            <a:endParaRPr lang="en-GB" b="0" i="0">
              <a:solidFill>
                <a:srgbClr val="FFFFFF"/>
              </a:solidFill>
              <a:effectLst/>
              <a:latin typeface="Söhne"/>
            </a:endParaRPr>
          </a:p>
          <a:p>
            <a:br>
              <a:rPr lang="en-GB" b="0" i="0">
                <a:solidFill>
                  <a:srgbClr val="FFFFFF"/>
                </a:solidFill>
                <a:effectLst/>
                <a:latin typeface="Söhne"/>
              </a:rPr>
            </a:br>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32</a:t>
            </a:fld>
            <a:endParaRPr lang="en-US"/>
          </a:p>
        </p:txBody>
      </p:sp>
    </p:spTree>
    <p:extLst>
      <p:ext uri="{BB962C8B-B14F-4D97-AF65-F5344CB8AC3E}">
        <p14:creationId xmlns:p14="http://schemas.microsoft.com/office/powerpoint/2010/main" val="37641478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hlinkClick r:id="rId3"/>
              </a:rPr>
              <a:t>https://gov.wales/successful-futures-review-curriculum-and-assessment-arrangements</a:t>
            </a:r>
            <a:endParaRPr lang="en-GB"/>
          </a:p>
          <a:p>
            <a:endParaRPr lang="en-GB"/>
          </a:p>
          <a:p>
            <a:r>
              <a:rPr lang="en-GB"/>
              <a:t>P42, 43</a:t>
            </a:r>
          </a:p>
          <a:p>
            <a:r>
              <a:rPr lang="en-GB">
                <a:hlinkClick r:id="rId4"/>
              </a:rPr>
              <a:t>https://gov.wales/sites/default/files/publications/2018-03/successful-futures.pdf</a:t>
            </a:r>
            <a:r>
              <a:rPr lang="en-GB"/>
              <a:t> successful futures</a:t>
            </a:r>
          </a:p>
          <a:p>
            <a:r>
              <a:rPr lang="en-GB"/>
              <a:t>https://llyw.cymru/sites/default/files/publications/2018-03/dyfodol-llwyddiannus.pdf</a:t>
            </a:r>
          </a:p>
          <a:p>
            <a:endParaRPr lang="en-GB"/>
          </a:p>
          <a:p>
            <a:pPr>
              <a:lnSpc>
                <a:spcPct val="107000"/>
              </a:lnSpc>
              <a:spcAft>
                <a:spcPts val="800"/>
              </a:spcAft>
            </a:pPr>
            <a:r>
              <a:rPr lang="en-GB"/>
              <a:t>This slide shows the recommendations from the Successful Futures document that are related to cross-curricular skills. </a:t>
            </a:r>
          </a:p>
          <a:p>
            <a:pPr>
              <a:lnSpc>
                <a:spcPct val="107000"/>
              </a:lnSpc>
              <a:spcAft>
                <a:spcPts val="800"/>
              </a:spcAft>
            </a:pPr>
            <a:r>
              <a:rPr lang="en-GB"/>
              <a:t>Children and young people need to be more than consumers of technology and develop the knowledge and skills required to use that technology creatively. </a:t>
            </a:r>
          </a:p>
          <a:p>
            <a:pPr>
              <a:lnSpc>
                <a:spcPct val="107000"/>
              </a:lnSpc>
              <a:spcAft>
                <a:spcPts val="800"/>
              </a:spcAft>
            </a:pPr>
            <a:r>
              <a:rPr lang="en-GB"/>
              <a:t>Schools may have a member of staff who leads and supports each of these three cross-curriculum responsibilities.</a:t>
            </a:r>
          </a:p>
          <a:p>
            <a:r>
              <a:rPr lang="en-GB">
                <a:hlinkClick r:id="rId5"/>
              </a:rPr>
              <a:t>https://hwb.gov.wales/support-centre/hwb-services/getting-started/</a:t>
            </a:r>
            <a:endParaRPr lang="en-GB"/>
          </a:p>
          <a:p>
            <a:endParaRPr lang="en-GB"/>
          </a:p>
          <a:p>
            <a:r>
              <a:rPr lang="en-GB"/>
              <a:t>https://uwtsdlogin.hwb.gov.wales/Challenge/Login?redirectUrl=https%3A%2F%2Fhwb.gov.wales%2F</a:t>
            </a:r>
          </a:p>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33</a:t>
            </a:fld>
            <a:endParaRPr lang="en-US"/>
          </a:p>
        </p:txBody>
      </p:sp>
    </p:spTree>
    <p:extLst>
      <p:ext uri="{BB962C8B-B14F-4D97-AF65-F5344CB8AC3E}">
        <p14:creationId xmlns:p14="http://schemas.microsoft.com/office/powerpoint/2010/main" val="785668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hlinkClick r:id="rId3"/>
              </a:rPr>
              <a:t>https://gov.wales/sites/default/files/publications/2018-03/education-in-wales-our-national-mission.pdf</a:t>
            </a:r>
            <a:endParaRPr lang="en-GB"/>
          </a:p>
          <a:p>
            <a:r>
              <a:rPr lang="en-GB">
                <a:hlinkClick r:id="rId4"/>
              </a:rPr>
              <a:t>https://llyw.cymru/sites/default/files/publications/2018-03/addysg-yng-nghymru-cenhadaeth-ein-cenedl.pdf</a:t>
            </a:r>
            <a:endParaRPr lang="en-GB"/>
          </a:p>
          <a:p>
            <a:r>
              <a:rPr lang="en-GB" b="0" i="0" err="1">
                <a:solidFill>
                  <a:srgbClr val="D1D5DB"/>
                </a:solidFill>
                <a:effectLst/>
                <a:latin typeface="Söhne"/>
              </a:rPr>
              <a:t>Darllenwch</a:t>
            </a:r>
            <a:r>
              <a:rPr lang="en-GB" b="0" i="0">
                <a:solidFill>
                  <a:srgbClr val="D1D5DB"/>
                </a:solidFill>
                <a:effectLst/>
                <a:latin typeface="Söhne"/>
              </a:rPr>
              <a:t> y </a:t>
            </a:r>
            <a:r>
              <a:rPr lang="en-GB" b="0" i="0" err="1">
                <a:solidFill>
                  <a:srgbClr val="D1D5DB"/>
                </a:solidFill>
                <a:effectLst/>
                <a:latin typeface="Söhne"/>
              </a:rPr>
              <a:t>datganiad</a:t>
            </a:r>
            <a:r>
              <a:rPr lang="en-GB" b="0" i="0">
                <a:solidFill>
                  <a:srgbClr val="D1D5DB"/>
                </a:solidFill>
                <a:effectLst/>
                <a:latin typeface="Söhne"/>
              </a:rPr>
              <a:t> </a:t>
            </a:r>
            <a:r>
              <a:rPr lang="en-GB" b="0" i="0" err="1">
                <a:solidFill>
                  <a:srgbClr val="D1D5DB"/>
                </a:solidFill>
                <a:effectLst/>
                <a:latin typeface="Söhne"/>
              </a:rPr>
              <a:t>ar</a:t>
            </a:r>
            <a:r>
              <a:rPr lang="en-GB" b="0" i="0">
                <a:solidFill>
                  <a:srgbClr val="D1D5DB"/>
                </a:solidFill>
                <a:effectLst/>
                <a:latin typeface="Söhne"/>
              </a:rPr>
              <a:t> y </a:t>
            </a:r>
            <a:r>
              <a:rPr lang="en-GB" b="0" i="0" err="1">
                <a:solidFill>
                  <a:srgbClr val="D1D5DB"/>
                </a:solidFill>
                <a:effectLst/>
                <a:latin typeface="Söhne"/>
              </a:rPr>
              <a:t>sleid</a:t>
            </a:r>
            <a:r>
              <a:rPr lang="en-GB" b="0" i="0">
                <a:solidFill>
                  <a:srgbClr val="D1D5DB"/>
                </a:solidFill>
                <a:effectLst/>
                <a:latin typeface="Söhne"/>
              </a:rPr>
              <a:t>. I </a:t>
            </a:r>
            <a:r>
              <a:rPr lang="en-GB" b="0" i="0" err="1">
                <a:solidFill>
                  <a:srgbClr val="D1D5DB"/>
                </a:solidFill>
                <a:effectLst/>
                <a:latin typeface="Söhne"/>
              </a:rPr>
              <a:t>ba</a:t>
            </a:r>
            <a:r>
              <a:rPr lang="en-GB" b="0" i="0">
                <a:solidFill>
                  <a:srgbClr val="D1D5DB"/>
                </a:solidFill>
                <a:effectLst/>
                <a:latin typeface="Söhne"/>
              </a:rPr>
              <a:t> </a:t>
            </a:r>
            <a:r>
              <a:rPr lang="en-GB" b="0" i="0" err="1">
                <a:solidFill>
                  <a:srgbClr val="D1D5DB"/>
                </a:solidFill>
                <a:effectLst/>
                <a:latin typeface="Söhne"/>
              </a:rPr>
              <a:t>raddau</a:t>
            </a:r>
            <a:r>
              <a:rPr lang="en-GB" b="0" i="0">
                <a:solidFill>
                  <a:srgbClr val="D1D5DB"/>
                </a:solidFill>
                <a:effectLst/>
                <a:latin typeface="Söhne"/>
              </a:rPr>
              <a:t> </a:t>
            </a:r>
            <a:r>
              <a:rPr lang="en-GB" b="0" i="0" err="1">
                <a:solidFill>
                  <a:srgbClr val="D1D5DB"/>
                </a:solidFill>
                <a:effectLst/>
                <a:latin typeface="Söhne"/>
              </a:rPr>
              <a:t>ydych</a:t>
            </a:r>
            <a:r>
              <a:rPr lang="en-GB" b="0" i="0">
                <a:solidFill>
                  <a:srgbClr val="D1D5DB"/>
                </a:solidFill>
                <a:effectLst/>
                <a:latin typeface="Söhne"/>
              </a:rPr>
              <a:t> </a:t>
            </a:r>
            <a:r>
              <a:rPr lang="en-GB" b="0" i="0" err="1">
                <a:solidFill>
                  <a:srgbClr val="D1D5DB"/>
                </a:solidFill>
                <a:effectLst/>
                <a:latin typeface="Söhne"/>
              </a:rPr>
              <a:t>chi'n</a:t>
            </a:r>
            <a:r>
              <a:rPr lang="en-GB" b="0" i="0">
                <a:solidFill>
                  <a:srgbClr val="D1D5DB"/>
                </a:solidFill>
                <a:effectLst/>
                <a:latin typeface="Söhne"/>
              </a:rPr>
              <a:t> </a:t>
            </a:r>
            <a:r>
              <a:rPr lang="en-GB" b="0" i="0" err="1">
                <a:solidFill>
                  <a:srgbClr val="D1D5DB"/>
                </a:solidFill>
                <a:effectLst/>
                <a:latin typeface="Söhne"/>
              </a:rPr>
              <a:t>cytuno</a:t>
            </a:r>
            <a:r>
              <a:rPr lang="en-GB" b="0" i="0">
                <a:solidFill>
                  <a:srgbClr val="D1D5DB"/>
                </a:solidFill>
                <a:effectLst/>
                <a:latin typeface="Söhne"/>
              </a:rPr>
              <a:t> </a:t>
            </a:r>
            <a:r>
              <a:rPr lang="en-GB" b="0" i="0" err="1">
                <a:solidFill>
                  <a:srgbClr val="D1D5DB"/>
                </a:solidFill>
                <a:effectLst/>
                <a:latin typeface="Söhne"/>
              </a:rPr>
              <a:t>â'r</a:t>
            </a:r>
            <a:r>
              <a:rPr lang="en-GB" b="0" i="0">
                <a:solidFill>
                  <a:srgbClr val="D1D5DB"/>
                </a:solidFill>
                <a:effectLst/>
                <a:latin typeface="Söhne"/>
              </a:rPr>
              <a:t> </a:t>
            </a:r>
            <a:r>
              <a:rPr lang="en-GB" b="0" i="0" err="1">
                <a:solidFill>
                  <a:srgbClr val="D1D5DB"/>
                </a:solidFill>
                <a:effectLst/>
                <a:latin typeface="Söhne"/>
              </a:rPr>
              <a:t>Cenhadaeth</a:t>
            </a:r>
            <a:r>
              <a:rPr lang="en-GB" b="0" i="0">
                <a:solidFill>
                  <a:srgbClr val="D1D5DB"/>
                </a:solidFill>
                <a:effectLst/>
                <a:latin typeface="Söhne"/>
              </a:rPr>
              <a:t> </a:t>
            </a:r>
            <a:r>
              <a:rPr lang="en-GB" b="0" i="0" err="1">
                <a:solidFill>
                  <a:srgbClr val="D1D5DB"/>
                </a:solidFill>
                <a:effectLst/>
                <a:latin typeface="Söhne"/>
              </a:rPr>
              <a:t>Genedlaethol</a:t>
            </a:r>
            <a:r>
              <a:rPr lang="en-GB" b="0" i="0">
                <a:solidFill>
                  <a:srgbClr val="D1D5DB"/>
                </a:solidFill>
                <a:effectLst/>
                <a:latin typeface="Söhne"/>
              </a:rPr>
              <a:t>? Beth </a:t>
            </a:r>
            <a:r>
              <a:rPr lang="en-GB" b="0" i="0" err="1">
                <a:solidFill>
                  <a:srgbClr val="D1D5DB"/>
                </a:solidFill>
                <a:effectLst/>
                <a:latin typeface="Söhne"/>
              </a:rPr>
              <a:t>yw</a:t>
            </a:r>
            <a:r>
              <a:rPr lang="en-GB" b="0" i="0">
                <a:solidFill>
                  <a:srgbClr val="D1D5DB"/>
                </a:solidFill>
                <a:effectLst/>
                <a:latin typeface="Söhne"/>
              </a:rPr>
              <a:t> </a:t>
            </a:r>
            <a:r>
              <a:rPr lang="en-GB" b="0" i="0" err="1">
                <a:solidFill>
                  <a:srgbClr val="D1D5DB"/>
                </a:solidFill>
                <a:effectLst/>
                <a:latin typeface="Söhne"/>
              </a:rPr>
              <a:t>effaith</a:t>
            </a:r>
            <a:r>
              <a:rPr lang="en-GB" b="0" i="0">
                <a:solidFill>
                  <a:srgbClr val="D1D5DB"/>
                </a:solidFill>
                <a:effectLst/>
                <a:latin typeface="Söhne"/>
              </a:rPr>
              <a:t> </a:t>
            </a:r>
            <a:r>
              <a:rPr lang="en-GB" b="0" i="0" err="1">
                <a:solidFill>
                  <a:srgbClr val="D1D5DB"/>
                </a:solidFill>
                <a:effectLst/>
                <a:latin typeface="Söhne"/>
              </a:rPr>
              <a:t>datblygu</a:t>
            </a:r>
            <a:r>
              <a:rPr lang="en-GB" b="0" i="0">
                <a:solidFill>
                  <a:srgbClr val="D1D5DB"/>
                </a:solidFill>
                <a:effectLst/>
                <a:latin typeface="Söhne"/>
              </a:rPr>
              <a:t> </a:t>
            </a:r>
            <a:r>
              <a:rPr lang="en-GB" b="0" i="0" err="1">
                <a:solidFill>
                  <a:srgbClr val="D1D5DB"/>
                </a:solidFill>
                <a:effectLst/>
                <a:latin typeface="Söhne"/>
              </a:rPr>
              <a:t>sgiliau</a:t>
            </a:r>
            <a:r>
              <a:rPr lang="en-GB" b="0" i="0">
                <a:solidFill>
                  <a:srgbClr val="D1D5DB"/>
                </a:solidFill>
                <a:effectLst/>
                <a:latin typeface="Söhne"/>
              </a:rPr>
              <a:t> </a:t>
            </a:r>
            <a:r>
              <a:rPr lang="en-GB" b="0" i="0" err="1">
                <a:solidFill>
                  <a:srgbClr val="D1D5DB"/>
                </a:solidFill>
                <a:effectLst/>
                <a:latin typeface="Söhne"/>
              </a:rPr>
              <a:t>traws-ddisgyblaethol</a:t>
            </a:r>
            <a:r>
              <a:rPr lang="en-GB" b="0" i="0">
                <a:solidFill>
                  <a:srgbClr val="D1D5DB"/>
                </a:solidFill>
                <a:effectLst/>
                <a:latin typeface="Söhne"/>
              </a:rPr>
              <a:t> </a:t>
            </a:r>
            <a:r>
              <a:rPr lang="en-GB" b="0" i="0" err="1">
                <a:solidFill>
                  <a:srgbClr val="D1D5DB"/>
                </a:solidFill>
                <a:effectLst/>
                <a:latin typeface="Söhne"/>
              </a:rPr>
              <a:t>fel</a:t>
            </a:r>
            <a:r>
              <a:rPr lang="en-GB" b="0" i="0">
                <a:solidFill>
                  <a:srgbClr val="D1D5DB"/>
                </a:solidFill>
                <a:effectLst/>
                <a:latin typeface="Söhne"/>
              </a:rPr>
              <a:t> </a:t>
            </a:r>
            <a:r>
              <a:rPr lang="en-GB" b="0" i="0" err="1">
                <a:solidFill>
                  <a:srgbClr val="D1D5DB"/>
                </a:solidFill>
                <a:effectLst/>
                <a:latin typeface="Söhne"/>
              </a:rPr>
              <a:t>cenedl</a:t>
            </a:r>
            <a:r>
              <a:rPr lang="en-GB" b="0" i="0">
                <a:solidFill>
                  <a:srgbClr val="D1D5DB"/>
                </a:solidFill>
                <a:effectLst/>
                <a:latin typeface="Söhne"/>
              </a:rPr>
              <a:t>? Beth </a:t>
            </a:r>
            <a:r>
              <a:rPr lang="en-GB" b="0" i="0" err="1">
                <a:solidFill>
                  <a:srgbClr val="D1D5DB"/>
                </a:solidFill>
                <a:effectLst/>
                <a:latin typeface="Söhne"/>
              </a:rPr>
              <a:t>yw'r</a:t>
            </a:r>
            <a:r>
              <a:rPr lang="en-GB" b="0" i="0">
                <a:solidFill>
                  <a:srgbClr val="D1D5DB"/>
                </a:solidFill>
                <a:effectLst/>
                <a:latin typeface="Söhne"/>
              </a:rPr>
              <a:t> </a:t>
            </a:r>
            <a:r>
              <a:rPr lang="en-GB" b="0" i="0" err="1">
                <a:solidFill>
                  <a:srgbClr val="D1D5DB"/>
                </a:solidFill>
                <a:effectLst/>
                <a:latin typeface="Söhne"/>
              </a:rPr>
              <a:t>effaith</a:t>
            </a:r>
            <a:r>
              <a:rPr lang="en-GB" b="0" i="0">
                <a:solidFill>
                  <a:srgbClr val="D1D5DB"/>
                </a:solidFill>
                <a:effectLst/>
                <a:latin typeface="Söhne"/>
              </a:rPr>
              <a:t> </a:t>
            </a:r>
            <a:r>
              <a:rPr lang="en-GB" b="0" i="0" err="1">
                <a:solidFill>
                  <a:srgbClr val="D1D5DB"/>
                </a:solidFill>
                <a:effectLst/>
                <a:latin typeface="Söhne"/>
              </a:rPr>
              <a:t>os</a:t>
            </a:r>
            <a:r>
              <a:rPr lang="en-GB" b="0" i="0">
                <a:solidFill>
                  <a:srgbClr val="D1D5DB"/>
                </a:solidFill>
                <a:effectLst/>
                <a:latin typeface="Söhne"/>
              </a:rPr>
              <a:t> </a:t>
            </a:r>
            <a:r>
              <a:rPr lang="en-GB" b="0" i="0" err="1">
                <a:solidFill>
                  <a:srgbClr val="D1D5DB"/>
                </a:solidFill>
                <a:effectLst/>
                <a:latin typeface="Söhne"/>
              </a:rPr>
              <a:t>nad</a:t>
            </a:r>
            <a:r>
              <a:rPr lang="en-GB" b="0" i="0">
                <a:solidFill>
                  <a:srgbClr val="D1D5DB"/>
                </a:solidFill>
                <a:effectLst/>
                <a:latin typeface="Söhne"/>
              </a:rPr>
              <a:t> </a:t>
            </a:r>
            <a:r>
              <a:rPr lang="en-GB" b="0" i="0" err="1">
                <a:solidFill>
                  <a:srgbClr val="D1D5DB"/>
                </a:solidFill>
                <a:effectLst/>
                <a:latin typeface="Söhne"/>
              </a:rPr>
              <a:t>ydynt</a:t>
            </a:r>
            <a:r>
              <a:rPr lang="en-GB" b="0" i="0">
                <a:solidFill>
                  <a:srgbClr val="D1D5DB"/>
                </a:solidFill>
                <a:effectLst/>
                <a:latin typeface="Söhne"/>
              </a:rPr>
              <a:t> </a:t>
            </a:r>
            <a:r>
              <a:rPr lang="en-GB" b="0" i="0" err="1">
                <a:solidFill>
                  <a:srgbClr val="D1D5DB"/>
                </a:solidFill>
                <a:effectLst/>
                <a:latin typeface="Söhne"/>
              </a:rPr>
              <a:t>wedi'u</a:t>
            </a:r>
            <a:r>
              <a:rPr lang="en-GB" b="0" i="0">
                <a:solidFill>
                  <a:srgbClr val="D1D5DB"/>
                </a:solidFill>
                <a:effectLst/>
                <a:latin typeface="Söhne"/>
              </a:rPr>
              <a:t> </a:t>
            </a:r>
            <a:r>
              <a:rPr lang="en-GB" b="0" i="0" err="1">
                <a:solidFill>
                  <a:srgbClr val="D1D5DB"/>
                </a:solidFill>
                <a:effectLst/>
                <a:latin typeface="Söhne"/>
              </a:rPr>
              <a:t>datblygu'n</a:t>
            </a:r>
            <a:r>
              <a:rPr lang="en-GB" b="0" i="0">
                <a:solidFill>
                  <a:srgbClr val="D1D5DB"/>
                </a:solidFill>
                <a:effectLst/>
                <a:latin typeface="Söhne"/>
              </a:rPr>
              <a:t> </a:t>
            </a:r>
            <a:r>
              <a:rPr lang="en-GB" b="0" i="0" err="1">
                <a:solidFill>
                  <a:srgbClr val="D1D5DB"/>
                </a:solidFill>
                <a:effectLst/>
                <a:latin typeface="Söhne"/>
              </a:rPr>
              <a:t>ddigon</a:t>
            </a:r>
            <a:r>
              <a:rPr lang="en-GB" b="0" i="0">
                <a:solidFill>
                  <a:srgbClr val="D1D5DB"/>
                </a:solidFill>
                <a:effectLst/>
                <a:latin typeface="Söhne"/>
              </a:rPr>
              <a:t>?</a:t>
            </a:r>
            <a:endParaRPr lang="en-GB"/>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Read the statement on the slide.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To what extent do you agree with the National Mission?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What is the impact of developing cross curricular skills as a nation?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What is the impact if underdeveloped?</a:t>
            </a:r>
          </a:p>
          <a:p>
            <a:endParaRPr lang="en-GB"/>
          </a:p>
          <a:p>
            <a:endParaRPr lang="en-GB"/>
          </a:p>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34</a:t>
            </a:fld>
            <a:endParaRPr lang="en-US"/>
          </a:p>
        </p:txBody>
      </p:sp>
    </p:spTree>
    <p:extLst>
      <p:ext uri="{BB962C8B-B14F-4D97-AF65-F5344CB8AC3E}">
        <p14:creationId xmlns:p14="http://schemas.microsoft.com/office/powerpoint/2010/main" val="42116094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hlinkClick r:id="rId3"/>
              </a:rPr>
              <a:t>https://gov.wales/our-national-mission-0</a:t>
            </a:r>
            <a:r>
              <a:rPr lang="en-GB"/>
              <a:t> Updated Oct 2020</a:t>
            </a:r>
          </a:p>
          <a:p>
            <a:endParaRPr lang="en-GB"/>
          </a:p>
          <a:p>
            <a:pPr>
              <a:lnSpc>
                <a:spcPct val="107000"/>
              </a:lnSpc>
              <a:spcAft>
                <a:spcPts val="800"/>
              </a:spcAft>
            </a:pPr>
            <a:r>
              <a:rPr lang="cy-GB"/>
              <a:t>Er mwyn rhoi cipolwg bach, yn 2011, dechreuodd Cymru ar ddiwygio i wella ysgolion cenedlaethol a gyflwynodd ystod o bolisïau i wella tegwch y system ysgolion. Wedi'u gyrru'n rhannol gan berfformiad gwael y genedl yn y profion PISA, cyffyrddodd â dadl genedlaethol am ansawdd a dyfodol addysg yng Nghymru, gan arwain at gonsensws cyffredinol ynglŷn â'r angen am newid.</a:t>
            </a:r>
            <a:endParaRPr lang="en-GB"/>
          </a:p>
          <a:p>
            <a:pPr>
              <a:lnSpc>
                <a:spcPct val="107000"/>
              </a:lnSpc>
              <a:spcAft>
                <a:spcPts val="800"/>
              </a:spcAft>
            </a:pPr>
            <a:endParaRPr lang="en-GB"/>
          </a:p>
          <a:p>
            <a:pPr>
              <a:lnSpc>
                <a:spcPct val="107000"/>
              </a:lnSpc>
              <a:spcAft>
                <a:spcPts val="800"/>
              </a:spcAft>
            </a:pPr>
            <a:r>
              <a:rPr lang="en-GB"/>
              <a:t>As a bit of background, in 2011, Wales embarked on a national school improvement reform which introduced a range of policies to improve the equity of the school system. Partly driven by the Nation's poor performance in the PISA tests, it sparked a national debate on the quality and future of education in Wales, resulting in a broad consensus on the need for change.</a:t>
            </a:r>
          </a:p>
          <a:p>
            <a:pPr>
              <a:lnSpc>
                <a:spcPct val="107000"/>
              </a:lnSpc>
              <a:spcAft>
                <a:spcPts val="800"/>
              </a:spcAft>
            </a:pPr>
            <a:r>
              <a:rPr lang="en-GB"/>
              <a:t>Original report: </a:t>
            </a:r>
            <a:r>
              <a:rPr lang="en-GB">
                <a:hlinkClick r:id="rId4"/>
              </a:rPr>
              <a:t>https://www.oecd.org/education/Improving-schools-in-Wales.pdf</a:t>
            </a:r>
            <a:endParaRPr lang="en-GB"/>
          </a:p>
          <a:p>
            <a:r>
              <a:rPr lang="en-GB">
                <a:hlinkClick r:id="rId5"/>
              </a:rPr>
              <a:t>https://www.oecd.org/publications/achieving-the-new-curriculum-for-wales-4b483953-en.htm</a:t>
            </a:r>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35</a:t>
            </a:fld>
            <a:endParaRPr lang="en-US"/>
          </a:p>
        </p:txBody>
      </p:sp>
    </p:spTree>
    <p:extLst>
      <p:ext uri="{BB962C8B-B14F-4D97-AF65-F5344CB8AC3E}">
        <p14:creationId xmlns:p14="http://schemas.microsoft.com/office/powerpoint/2010/main" val="40277803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36</a:t>
            </a:fld>
            <a:endParaRPr lang="en-US"/>
          </a:p>
        </p:txBody>
      </p:sp>
    </p:spTree>
    <p:extLst>
      <p:ext uri="{BB962C8B-B14F-4D97-AF65-F5344CB8AC3E}">
        <p14:creationId xmlns:p14="http://schemas.microsoft.com/office/powerpoint/2010/main" val="26968825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hlinkClick r:id="rId3"/>
              </a:rPr>
              <a:t>https://hwb.gov.wales/professional-development/professional-standards/</a:t>
            </a:r>
            <a:endParaRPr lang="en-GB"/>
          </a:p>
          <a:p>
            <a:pPr>
              <a:lnSpc>
                <a:spcPct val="107000"/>
              </a:lnSpc>
              <a:spcAft>
                <a:spcPts val="800"/>
              </a:spcAft>
            </a:pPr>
            <a:endParaRPr lang="en-GB"/>
          </a:p>
          <a:p>
            <a:pPr>
              <a:lnSpc>
                <a:spcPct val="107000"/>
              </a:lnSpc>
              <a:spcAft>
                <a:spcPts val="800"/>
              </a:spcAft>
            </a:pPr>
            <a:r>
              <a:rPr lang="en-GB"/>
              <a:t>Mae </a:t>
            </a:r>
            <a:r>
              <a:rPr lang="en-GB" err="1"/>
              <a:t>eich</a:t>
            </a:r>
            <a:r>
              <a:rPr lang="en-GB"/>
              <a:t> </a:t>
            </a:r>
            <a:r>
              <a:rPr lang="en-GB" err="1"/>
              <a:t>tystiolaeth</a:t>
            </a:r>
            <a:r>
              <a:rPr lang="en-GB"/>
              <a:t> </a:t>
            </a:r>
            <a:r>
              <a:rPr lang="en-GB" err="1"/>
              <a:t>tuag</a:t>
            </a:r>
            <a:r>
              <a:rPr lang="en-GB"/>
              <a:t> at y </a:t>
            </a:r>
            <a:r>
              <a:rPr lang="en-GB" err="1"/>
              <a:t>Safonau</a:t>
            </a:r>
            <a:r>
              <a:rPr lang="en-GB"/>
              <a:t> </a:t>
            </a:r>
            <a:r>
              <a:rPr lang="en-GB" err="1"/>
              <a:t>Proffesiynol</a:t>
            </a:r>
            <a:r>
              <a:rPr lang="en-GB"/>
              <a:t> </a:t>
            </a:r>
            <a:r>
              <a:rPr lang="en-GB" err="1"/>
              <a:t>yn</a:t>
            </a:r>
            <a:r>
              <a:rPr lang="en-GB"/>
              <a:t> </a:t>
            </a:r>
            <a:r>
              <a:rPr lang="en-GB" err="1"/>
              <a:t>pennu</a:t>
            </a:r>
            <a:r>
              <a:rPr lang="en-GB"/>
              <a:t> </a:t>
            </a:r>
            <a:r>
              <a:rPr lang="en-GB" err="1"/>
              <a:t>eich</a:t>
            </a:r>
            <a:r>
              <a:rPr lang="en-GB"/>
              <a:t> </a:t>
            </a:r>
            <a:r>
              <a:rPr lang="en-GB" err="1"/>
              <a:t>llwyddiant</a:t>
            </a:r>
            <a:r>
              <a:rPr lang="en-GB"/>
              <a:t> </a:t>
            </a:r>
            <a:r>
              <a:rPr lang="en-GB" err="1"/>
              <a:t>wrth</a:t>
            </a:r>
            <a:r>
              <a:rPr lang="en-GB"/>
              <a:t> </a:t>
            </a:r>
            <a:r>
              <a:rPr lang="en-GB" err="1"/>
              <a:t>gyflawni</a:t>
            </a:r>
            <a:r>
              <a:rPr lang="en-GB"/>
              <a:t> </a:t>
            </a:r>
            <a:r>
              <a:rPr lang="en-GB" err="1"/>
              <a:t>Statws</a:t>
            </a:r>
            <a:r>
              <a:rPr lang="en-GB"/>
              <a:t> </a:t>
            </a:r>
            <a:r>
              <a:rPr lang="en-GB" err="1"/>
              <a:t>Athro</a:t>
            </a:r>
            <a:r>
              <a:rPr lang="en-GB"/>
              <a:t> </a:t>
            </a:r>
            <a:r>
              <a:rPr lang="en-GB" err="1"/>
              <a:t>Cymwysedig</a:t>
            </a:r>
            <a:r>
              <a:rPr lang="en-GB"/>
              <a:t>, SAC. </a:t>
            </a:r>
            <a:r>
              <a:rPr lang="en-GB" err="1"/>
              <a:t>Mae'r</a:t>
            </a:r>
            <a:r>
              <a:rPr lang="en-GB"/>
              <a:t> </a:t>
            </a:r>
            <a:r>
              <a:rPr lang="en-GB" err="1"/>
              <a:t>agwedd</a:t>
            </a:r>
            <a:r>
              <a:rPr lang="en-GB"/>
              <a:t> </a:t>
            </a:r>
            <a:r>
              <a:rPr lang="en-GB" err="1"/>
              <a:t>traws-ddisgyblaethol</a:t>
            </a:r>
            <a:r>
              <a:rPr lang="en-GB"/>
              <a:t> </a:t>
            </a:r>
            <a:r>
              <a:rPr lang="en-GB" err="1"/>
              <a:t>yn</a:t>
            </a:r>
            <a:r>
              <a:rPr lang="en-GB"/>
              <a:t> un o </a:t>
            </a:r>
            <a:r>
              <a:rPr lang="en-GB" err="1"/>
              <a:t>lawer</a:t>
            </a:r>
            <a:r>
              <a:rPr lang="en-GB"/>
              <a:t> o </a:t>
            </a:r>
            <a:r>
              <a:rPr lang="en-GB" err="1"/>
              <a:t>safonau</a:t>
            </a:r>
            <a:r>
              <a:rPr lang="en-GB"/>
              <a:t> y </a:t>
            </a:r>
            <a:r>
              <a:rPr lang="en-GB" err="1"/>
              <a:t>bydd</a:t>
            </a:r>
            <a:r>
              <a:rPr lang="en-GB"/>
              <a:t> </a:t>
            </a:r>
            <a:r>
              <a:rPr lang="en-GB" err="1"/>
              <a:t>angen</a:t>
            </a:r>
            <a:r>
              <a:rPr lang="en-GB"/>
              <a:t> i chi </a:t>
            </a:r>
            <a:r>
              <a:rPr lang="en-GB" err="1"/>
              <a:t>eu</a:t>
            </a:r>
            <a:r>
              <a:rPr lang="en-GB"/>
              <a:t> </a:t>
            </a:r>
            <a:r>
              <a:rPr lang="en-GB" err="1"/>
              <a:t>datblygu</a:t>
            </a:r>
            <a:r>
              <a:rPr lang="en-GB"/>
              <a:t> </a:t>
            </a:r>
            <a:r>
              <a:rPr lang="en-GB" err="1"/>
              <a:t>yn</a:t>
            </a:r>
            <a:r>
              <a:rPr lang="en-GB"/>
              <a:t> </a:t>
            </a:r>
            <a:r>
              <a:rPr lang="en-GB" err="1"/>
              <a:t>ystod</a:t>
            </a:r>
            <a:r>
              <a:rPr lang="en-GB"/>
              <a:t> </a:t>
            </a:r>
            <a:r>
              <a:rPr lang="en-GB" err="1"/>
              <a:t>eich</a:t>
            </a:r>
            <a:r>
              <a:rPr lang="en-GB"/>
              <a:t> </a:t>
            </a:r>
            <a:r>
              <a:rPr lang="en-GB" err="1"/>
              <a:t>gyrfa</a:t>
            </a:r>
            <a:r>
              <a:rPr lang="en-GB"/>
              <a:t> </a:t>
            </a:r>
            <a:r>
              <a:rPr lang="en-GB" err="1"/>
              <a:t>addysgu</a:t>
            </a:r>
            <a:r>
              <a:rPr lang="en-GB"/>
              <a:t>.</a:t>
            </a:r>
          </a:p>
          <a:p>
            <a:pPr>
              <a:lnSpc>
                <a:spcPct val="107000"/>
              </a:lnSpc>
              <a:spcAft>
                <a:spcPts val="800"/>
              </a:spcAft>
            </a:pPr>
            <a:r>
              <a:rPr lang="en-GB" err="1"/>
              <a:t>Pedagogi</a:t>
            </a:r>
            <a:r>
              <a:rPr lang="en-GB"/>
              <a:t> - y </a:t>
            </a:r>
            <a:r>
              <a:rPr lang="en-GB" err="1"/>
              <a:t>fethodoleg</a:t>
            </a:r>
            <a:r>
              <a:rPr lang="en-GB"/>
              <a:t> o </a:t>
            </a:r>
            <a:r>
              <a:rPr lang="en-GB" err="1"/>
              <a:t>addysgu</a:t>
            </a:r>
            <a:r>
              <a:rPr lang="en-GB"/>
              <a:t> - </a:t>
            </a:r>
            <a:r>
              <a:rPr lang="en-GB" err="1"/>
              <a:t>yn</a:t>
            </a:r>
            <a:r>
              <a:rPr lang="en-GB"/>
              <a:t> </a:t>
            </a:r>
            <a:r>
              <a:rPr lang="en-GB" err="1"/>
              <a:t>cael</a:t>
            </a:r>
            <a:r>
              <a:rPr lang="en-GB"/>
              <a:t> </a:t>
            </a:r>
            <a:r>
              <a:rPr lang="en-GB" err="1"/>
              <a:t>ei</a:t>
            </a:r>
            <a:r>
              <a:rPr lang="en-GB"/>
              <a:t> </a:t>
            </a:r>
            <a:r>
              <a:rPr lang="en-GB" err="1"/>
              <a:t>rhannu'n</a:t>
            </a:r>
            <a:r>
              <a:rPr lang="en-GB"/>
              <a:t> </a:t>
            </a:r>
            <a:r>
              <a:rPr lang="en-GB" err="1"/>
              <a:t>dri</a:t>
            </a:r>
            <a:r>
              <a:rPr lang="en-GB"/>
              <a:t> </a:t>
            </a:r>
            <a:r>
              <a:rPr lang="en-GB" err="1"/>
              <a:t>rhan</a:t>
            </a:r>
            <a:r>
              <a:rPr lang="en-GB"/>
              <a:t>: Yr </a:t>
            </a:r>
            <a:r>
              <a:rPr lang="en-GB" err="1"/>
              <a:t>Amlygu</a:t>
            </a:r>
            <a:r>
              <a:rPr lang="en-GB"/>
              <a:t>, Y </a:t>
            </a:r>
            <a:r>
              <a:rPr lang="en-GB" err="1"/>
              <a:t>Datblygu</a:t>
            </a:r>
            <a:r>
              <a:rPr lang="en-GB"/>
              <a:t> </a:t>
            </a:r>
            <a:r>
              <a:rPr lang="en-GB" err="1"/>
              <a:t>a'r</a:t>
            </a:r>
            <a:r>
              <a:rPr lang="en-GB"/>
              <a:t> </a:t>
            </a:r>
            <a:r>
              <a:rPr lang="en-GB" err="1"/>
              <a:t>Dylanwadu</a:t>
            </a:r>
            <a:r>
              <a:rPr lang="en-GB"/>
              <a:t>.</a:t>
            </a:r>
          </a:p>
          <a:p>
            <a:pPr>
              <a:lnSpc>
                <a:spcPct val="107000"/>
              </a:lnSpc>
              <a:spcAft>
                <a:spcPts val="800"/>
              </a:spcAft>
            </a:pPr>
            <a:r>
              <a:rPr lang="en-GB"/>
              <a:t>Mae </a:t>
            </a:r>
            <a:r>
              <a:rPr lang="en-GB" err="1"/>
              <a:t>pedagogi</a:t>
            </a:r>
            <a:r>
              <a:rPr lang="en-GB"/>
              <a:t> </a:t>
            </a:r>
            <a:r>
              <a:rPr lang="en-GB" err="1"/>
              <a:t>traws-ddisgyblaethol</a:t>
            </a:r>
            <a:r>
              <a:rPr lang="en-GB"/>
              <a:t> </a:t>
            </a:r>
            <a:r>
              <a:rPr lang="en-GB" err="1"/>
              <a:t>yn</a:t>
            </a:r>
            <a:r>
              <a:rPr lang="en-GB"/>
              <a:t> </a:t>
            </a:r>
            <a:r>
              <a:rPr lang="en-GB" err="1"/>
              <a:t>ymddangos</a:t>
            </a:r>
            <a:r>
              <a:rPr lang="en-GB"/>
              <a:t> </a:t>
            </a:r>
            <a:r>
              <a:rPr lang="en-GB" err="1"/>
              <a:t>yn</a:t>
            </a:r>
            <a:r>
              <a:rPr lang="en-GB"/>
              <a:t> yr </a:t>
            </a:r>
            <a:r>
              <a:rPr lang="en-GB" err="1"/>
              <a:t>adran</a:t>
            </a:r>
            <a:r>
              <a:rPr lang="en-GB"/>
              <a:t> </a:t>
            </a:r>
            <a:r>
              <a:rPr lang="en-GB" err="1"/>
              <a:t>Datblygu</a:t>
            </a:r>
            <a:r>
              <a:rPr lang="en-GB"/>
              <a:t>.</a:t>
            </a:r>
          </a:p>
          <a:p>
            <a:pPr>
              <a:lnSpc>
                <a:spcPct val="107000"/>
              </a:lnSpc>
              <a:spcAft>
                <a:spcPts val="800"/>
              </a:spcAft>
            </a:pPr>
            <a:r>
              <a:rPr lang="en-GB" err="1"/>
              <a:t>Rwy'n</a:t>
            </a:r>
            <a:r>
              <a:rPr lang="en-GB"/>
              <a:t> </a:t>
            </a:r>
            <a:r>
              <a:rPr lang="en-GB" err="1"/>
              <a:t>annog</a:t>
            </a:r>
            <a:r>
              <a:rPr lang="en-GB"/>
              <a:t> chi i </a:t>
            </a:r>
            <a:r>
              <a:rPr lang="en-GB" err="1"/>
              <a:t>fod</a:t>
            </a:r>
            <a:r>
              <a:rPr lang="en-GB"/>
              <a:t> </a:t>
            </a:r>
            <a:r>
              <a:rPr lang="en-GB" err="1"/>
              <a:t>yn</a:t>
            </a:r>
            <a:r>
              <a:rPr lang="en-GB"/>
              <a:t> </a:t>
            </a:r>
            <a:r>
              <a:rPr lang="en-GB" err="1"/>
              <a:t>ragweithiol</a:t>
            </a:r>
            <a:r>
              <a:rPr lang="en-GB"/>
              <a:t> </a:t>
            </a:r>
            <a:r>
              <a:rPr lang="en-GB" err="1"/>
              <a:t>ar</a:t>
            </a:r>
            <a:r>
              <a:rPr lang="en-GB"/>
              <a:t> y </a:t>
            </a:r>
            <a:r>
              <a:rPr lang="en-GB" err="1"/>
              <a:t>lleoliad</a:t>
            </a:r>
            <a:r>
              <a:rPr lang="en-GB"/>
              <a:t> ac i </a:t>
            </a:r>
            <a:r>
              <a:rPr lang="en-GB" err="1"/>
              <a:t>geisio</a:t>
            </a:r>
            <a:r>
              <a:rPr lang="en-GB"/>
              <a:t> </a:t>
            </a:r>
            <a:r>
              <a:rPr lang="en-GB" err="1"/>
              <a:t>mynd</a:t>
            </a:r>
            <a:r>
              <a:rPr lang="en-GB"/>
              <a:t> i'r </a:t>
            </a:r>
            <a:r>
              <a:rPr lang="en-GB" err="1"/>
              <a:t>afael</a:t>
            </a:r>
            <a:r>
              <a:rPr lang="en-GB"/>
              <a:t> â </a:t>
            </a:r>
            <a:r>
              <a:rPr lang="en-GB" err="1"/>
              <a:t>bylchau</a:t>
            </a:r>
            <a:r>
              <a:rPr lang="en-GB"/>
              <a:t> </a:t>
            </a:r>
            <a:r>
              <a:rPr lang="en-GB" err="1"/>
              <a:t>yn</a:t>
            </a:r>
            <a:r>
              <a:rPr lang="en-GB"/>
              <a:t> </a:t>
            </a:r>
            <a:r>
              <a:rPr lang="en-GB" err="1"/>
              <a:t>eich</a:t>
            </a:r>
            <a:r>
              <a:rPr lang="en-GB"/>
              <a:t> </a:t>
            </a:r>
            <a:r>
              <a:rPr lang="en-GB" err="1"/>
              <a:t>safonau</a:t>
            </a:r>
            <a:r>
              <a:rPr lang="en-GB"/>
              <a:t> </a:t>
            </a:r>
            <a:r>
              <a:rPr lang="en-GB" err="1"/>
              <a:t>proffesiynol</a:t>
            </a:r>
            <a:r>
              <a:rPr lang="en-GB"/>
              <a:t>.</a:t>
            </a:r>
          </a:p>
          <a:p>
            <a:pPr>
              <a:lnSpc>
                <a:spcPct val="107000"/>
              </a:lnSpc>
              <a:spcAft>
                <a:spcPts val="800"/>
              </a:spcAft>
            </a:pPr>
            <a:endParaRPr lang="en-GB"/>
          </a:p>
          <a:p>
            <a:pPr>
              <a:lnSpc>
                <a:spcPct val="107000"/>
              </a:lnSpc>
              <a:spcAft>
                <a:spcPts val="800"/>
              </a:spcAft>
            </a:pPr>
            <a:endParaRPr lang="en-GB"/>
          </a:p>
          <a:p>
            <a:pPr>
              <a:lnSpc>
                <a:spcPct val="107000"/>
              </a:lnSpc>
              <a:spcAft>
                <a:spcPts val="800"/>
              </a:spcAft>
            </a:pPr>
            <a:r>
              <a:rPr lang="en-GB"/>
              <a:t>Your evidence towards the Professional Standards determines your success in achieving Qualified Teacher Status, QTS. The cross-curricular aspect is one of many standards you will need to develop during your teaching career.</a:t>
            </a:r>
          </a:p>
          <a:p>
            <a:pPr>
              <a:lnSpc>
                <a:spcPct val="107000"/>
              </a:lnSpc>
              <a:spcAft>
                <a:spcPts val="800"/>
              </a:spcAft>
            </a:pPr>
            <a:r>
              <a:rPr lang="en-GB"/>
              <a:t>Pedagogy – the methodology of teaching – is broken down into three sections: Refining, advancing and influencing. </a:t>
            </a:r>
          </a:p>
          <a:p>
            <a:pPr>
              <a:lnSpc>
                <a:spcPct val="107000"/>
              </a:lnSpc>
              <a:spcAft>
                <a:spcPts val="800"/>
              </a:spcAft>
            </a:pPr>
            <a:r>
              <a:rPr lang="en-GB"/>
              <a:t>Cross-curricular pedagogy features in the advancing section.</a:t>
            </a:r>
          </a:p>
          <a:p>
            <a:pPr>
              <a:lnSpc>
                <a:spcPct val="107000"/>
              </a:lnSpc>
              <a:spcAft>
                <a:spcPts val="800"/>
              </a:spcAft>
            </a:pPr>
            <a:r>
              <a:rPr lang="en-GB"/>
              <a:t>I urge you to be proactive on placement and seek to address gaps in your professional standards.</a:t>
            </a:r>
          </a:p>
          <a:p>
            <a:pPr>
              <a:lnSpc>
                <a:spcPct val="107000"/>
              </a:lnSpc>
              <a:spcAft>
                <a:spcPts val="800"/>
              </a:spcAft>
            </a:pPr>
            <a:r>
              <a:rPr lang="en-GB"/>
              <a:t> </a:t>
            </a:r>
          </a:p>
        </p:txBody>
      </p:sp>
      <p:sp>
        <p:nvSpPr>
          <p:cNvPr id="4" name="Slide Number Placeholder 3"/>
          <p:cNvSpPr>
            <a:spLocks noGrp="1"/>
          </p:cNvSpPr>
          <p:nvPr>
            <p:ph type="sldNum" sz="quarter" idx="5"/>
          </p:nvPr>
        </p:nvSpPr>
        <p:spPr/>
        <p:txBody>
          <a:bodyPr/>
          <a:lstStyle/>
          <a:p>
            <a:fld id="{B68C8073-CAD2-48BF-B8DB-FCAF7D6ED014}" type="slidenum">
              <a:rPr lang="en-US" smtClean="0"/>
              <a:t>37</a:t>
            </a:fld>
            <a:endParaRPr lang="en-US"/>
          </a:p>
        </p:txBody>
      </p:sp>
    </p:spTree>
    <p:extLst>
      <p:ext uri="{BB962C8B-B14F-4D97-AF65-F5344CB8AC3E}">
        <p14:creationId xmlns:p14="http://schemas.microsoft.com/office/powerpoint/2010/main" val="11564895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pPr>
              <a:lnSpc>
                <a:spcPct val="107000"/>
              </a:lnSpc>
              <a:spcAft>
                <a:spcPts val="800"/>
              </a:spcAft>
            </a:pPr>
            <a:r>
              <a:rPr lang="en-GB"/>
              <a:t>Y2-9, o </a:t>
            </a:r>
            <a:r>
              <a:rPr lang="en-GB" err="1"/>
              <a:t>leiaf</a:t>
            </a:r>
            <a:r>
              <a:rPr lang="en-GB"/>
              <a:t> </a:t>
            </a:r>
            <a:r>
              <a:rPr lang="en-GB" err="1"/>
              <a:t>prawf</a:t>
            </a:r>
            <a:r>
              <a:rPr lang="en-GB"/>
              <a:t> </a:t>
            </a:r>
            <a:r>
              <a:rPr lang="en-GB" err="1"/>
              <a:t>blynyddol</a:t>
            </a:r>
            <a:r>
              <a:rPr lang="en-GB"/>
              <a:t>.</a:t>
            </a:r>
          </a:p>
          <a:p>
            <a:pPr>
              <a:lnSpc>
                <a:spcPct val="107000"/>
              </a:lnSpc>
              <a:spcAft>
                <a:spcPts val="800"/>
              </a:spcAft>
            </a:pPr>
            <a:r>
              <a:rPr lang="en-GB" err="1"/>
              <a:t>Ystyriwch</a:t>
            </a:r>
            <a:r>
              <a:rPr lang="en-GB"/>
              <a:t> </a:t>
            </a:r>
            <a:r>
              <a:rPr lang="en-GB" err="1"/>
              <a:t>safbwynt</a:t>
            </a:r>
            <a:r>
              <a:rPr lang="en-GB"/>
              <a:t> </a:t>
            </a:r>
            <a:r>
              <a:rPr lang="en-GB" err="1"/>
              <a:t>rhiant</a:t>
            </a:r>
            <a:r>
              <a:rPr lang="en-GB"/>
              <a:t>, </a:t>
            </a:r>
            <a:r>
              <a:rPr lang="en-GB" err="1"/>
              <a:t>athro</a:t>
            </a:r>
            <a:r>
              <a:rPr lang="en-GB"/>
              <a:t>, a </a:t>
            </a:r>
            <a:r>
              <a:rPr lang="en-GB" err="1"/>
              <a:t>disgybl</a:t>
            </a:r>
            <a:r>
              <a:rPr lang="en-GB"/>
              <a:t>.</a:t>
            </a:r>
          </a:p>
          <a:p>
            <a:pPr>
              <a:lnSpc>
                <a:spcPct val="107000"/>
              </a:lnSpc>
              <a:spcAft>
                <a:spcPts val="800"/>
              </a:spcAft>
            </a:pPr>
            <a:r>
              <a:rPr lang="en-GB" err="1"/>
              <a:t>Mae'r</a:t>
            </a:r>
            <a:r>
              <a:rPr lang="en-GB"/>
              <a:t> </a:t>
            </a:r>
            <a:r>
              <a:rPr lang="en-GB" err="1"/>
              <a:t>asesiad</a:t>
            </a:r>
            <a:r>
              <a:rPr lang="en-GB"/>
              <a:t> </a:t>
            </a:r>
            <a:r>
              <a:rPr lang="en-GB" err="1"/>
              <a:t>rhifedd</a:t>
            </a:r>
            <a:r>
              <a:rPr lang="en-GB"/>
              <a:t> </a:t>
            </a:r>
            <a:r>
              <a:rPr lang="en-GB" err="1"/>
              <a:t>wedi'i</a:t>
            </a:r>
            <a:r>
              <a:rPr lang="en-GB"/>
              <a:t> </a:t>
            </a:r>
            <a:r>
              <a:rPr lang="en-GB" err="1"/>
              <a:t>ddatganoli'n</a:t>
            </a:r>
            <a:r>
              <a:rPr lang="en-GB"/>
              <a:t> </a:t>
            </a:r>
            <a:r>
              <a:rPr lang="en-GB" err="1"/>
              <a:t>ymarferol</a:t>
            </a:r>
            <a:r>
              <a:rPr lang="en-GB"/>
              <a:t> ac </a:t>
            </a:r>
            <a:r>
              <a:rPr lang="en-GB" err="1"/>
              <a:t>ystyrlon</a:t>
            </a:r>
            <a:r>
              <a:rPr lang="en-GB"/>
              <a:t>.</a:t>
            </a:r>
          </a:p>
          <a:p>
            <a:pPr>
              <a:lnSpc>
                <a:spcPct val="107000"/>
              </a:lnSpc>
              <a:spcAft>
                <a:spcPts val="800"/>
              </a:spcAft>
            </a:pPr>
            <a:r>
              <a:rPr lang="en-GB"/>
              <a:t>Beth </a:t>
            </a:r>
            <a:r>
              <a:rPr lang="en-GB" err="1"/>
              <a:t>yw</a:t>
            </a:r>
            <a:r>
              <a:rPr lang="en-GB"/>
              <a:t> </a:t>
            </a:r>
            <a:r>
              <a:rPr lang="en-GB" err="1"/>
              <a:t>effaith</a:t>
            </a:r>
            <a:r>
              <a:rPr lang="en-GB"/>
              <a:t> </a:t>
            </a:r>
            <a:r>
              <a:rPr lang="en-GB" err="1"/>
              <a:t>asesiadau</a:t>
            </a:r>
            <a:r>
              <a:rPr lang="en-GB"/>
              <a:t> </a:t>
            </a:r>
            <a:r>
              <a:rPr lang="en-GB" err="1"/>
              <a:t>darllen</a:t>
            </a:r>
            <a:r>
              <a:rPr lang="en-GB"/>
              <a:t> a </a:t>
            </a:r>
            <a:r>
              <a:rPr lang="en-GB" err="1"/>
              <a:t>rhifedd</a:t>
            </a:r>
            <a:r>
              <a:rPr lang="en-GB"/>
              <a:t>?</a:t>
            </a:r>
          </a:p>
          <a:p>
            <a:pPr>
              <a:lnSpc>
                <a:spcPct val="107000"/>
              </a:lnSpc>
              <a:spcAft>
                <a:spcPts val="800"/>
              </a:spcAft>
            </a:pPr>
            <a:r>
              <a:rPr lang="en-GB"/>
              <a:t>Beth </a:t>
            </a:r>
            <a:r>
              <a:rPr lang="en-GB" err="1"/>
              <a:t>yw</a:t>
            </a:r>
            <a:r>
              <a:rPr lang="en-GB"/>
              <a:t> </a:t>
            </a:r>
            <a:r>
              <a:rPr lang="en-GB" err="1"/>
              <a:t>eich</a:t>
            </a:r>
            <a:r>
              <a:rPr lang="en-GB"/>
              <a:t> </a:t>
            </a:r>
            <a:r>
              <a:rPr lang="en-GB" err="1"/>
              <a:t>profiad</a:t>
            </a:r>
            <a:r>
              <a:rPr lang="en-GB"/>
              <a:t> </a:t>
            </a:r>
            <a:r>
              <a:rPr lang="en-GB" err="1"/>
              <a:t>gyda'r</a:t>
            </a:r>
            <a:r>
              <a:rPr lang="en-GB"/>
              <a:t> </a:t>
            </a:r>
            <a:r>
              <a:rPr lang="en-GB" err="1"/>
              <a:t>asesiadau</a:t>
            </a:r>
            <a:r>
              <a:rPr lang="en-GB"/>
              <a:t> </a:t>
            </a:r>
            <a:r>
              <a:rPr lang="en-GB" err="1"/>
              <a:t>darllen</a:t>
            </a:r>
            <a:r>
              <a:rPr lang="en-GB"/>
              <a:t> a </a:t>
            </a:r>
            <a:r>
              <a:rPr lang="en-GB" err="1"/>
              <a:t>rhifedd</a:t>
            </a:r>
            <a:r>
              <a:rPr lang="en-GB"/>
              <a:t>?</a:t>
            </a:r>
          </a:p>
          <a:p>
            <a:pPr>
              <a:lnSpc>
                <a:spcPct val="107000"/>
              </a:lnSpc>
              <a:spcAft>
                <a:spcPts val="800"/>
              </a:spcAft>
            </a:pPr>
            <a:endParaRPr lang="en-GB"/>
          </a:p>
          <a:p>
            <a:pPr>
              <a:lnSpc>
                <a:spcPct val="107000"/>
              </a:lnSpc>
              <a:spcAft>
                <a:spcPts val="800"/>
              </a:spcAft>
            </a:pPr>
            <a:r>
              <a:rPr lang="en-GB"/>
              <a:t>Y2-9 at least annual test.</a:t>
            </a:r>
          </a:p>
          <a:p>
            <a:pPr>
              <a:lnSpc>
                <a:spcPct val="107000"/>
              </a:lnSpc>
              <a:spcAft>
                <a:spcPts val="800"/>
              </a:spcAft>
            </a:pPr>
            <a:r>
              <a:rPr lang="en-GB"/>
              <a:t>Consider the perspective of a parent, teacher and pupil. </a:t>
            </a:r>
          </a:p>
          <a:p>
            <a:pPr>
              <a:lnSpc>
                <a:spcPct val="107000"/>
              </a:lnSpc>
              <a:spcAft>
                <a:spcPts val="800"/>
              </a:spcAft>
            </a:pPr>
            <a:r>
              <a:rPr lang="en-GB"/>
              <a:t>The numeracy assessment is broken down into procedural and reasoning. </a:t>
            </a:r>
          </a:p>
          <a:p>
            <a:pPr>
              <a:lnSpc>
                <a:spcPct val="107000"/>
              </a:lnSpc>
              <a:spcAft>
                <a:spcPts val="800"/>
              </a:spcAft>
            </a:pPr>
            <a:r>
              <a:rPr lang="en-GB"/>
              <a:t>What is the impact of reading and numeracy assessments?</a:t>
            </a:r>
          </a:p>
          <a:p>
            <a:pPr>
              <a:lnSpc>
                <a:spcPct val="107000"/>
              </a:lnSpc>
              <a:spcAft>
                <a:spcPts val="800"/>
              </a:spcAft>
            </a:pPr>
            <a:r>
              <a:rPr lang="en-GB"/>
              <a:t>What is your experience with reading and numeracy assessments?</a:t>
            </a:r>
          </a:p>
          <a:p>
            <a:r>
              <a:rPr lang="en-GB">
                <a:hlinkClick r:id="rId3"/>
              </a:rPr>
              <a:t>https://hwb.gov.wales/curriculum-for-wales/reading-and-numeracy-assessments/</a:t>
            </a:r>
            <a:endParaRPr lang="en-GB"/>
          </a:p>
          <a:p>
            <a:endParaRPr lang="en-GB"/>
          </a:p>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38</a:t>
            </a:fld>
            <a:endParaRPr lang="en-US"/>
          </a:p>
        </p:txBody>
      </p:sp>
    </p:spTree>
    <p:extLst>
      <p:ext uri="{BB962C8B-B14F-4D97-AF65-F5344CB8AC3E}">
        <p14:creationId xmlns:p14="http://schemas.microsoft.com/office/powerpoint/2010/main" val="30431138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b="0" i="0" err="1">
                <a:solidFill>
                  <a:srgbClr val="D1D5DB"/>
                </a:solidFill>
                <a:effectLst/>
                <a:latin typeface="Söhne"/>
              </a:rPr>
              <a:t>Dylwch</a:t>
            </a:r>
            <a:r>
              <a:rPr lang="en-GB" b="0" i="0">
                <a:solidFill>
                  <a:srgbClr val="D1D5DB"/>
                </a:solidFill>
                <a:effectLst/>
                <a:latin typeface="Söhne"/>
              </a:rPr>
              <a:t> </a:t>
            </a:r>
            <a:r>
              <a:rPr lang="en-GB" b="0" i="0" err="1">
                <a:solidFill>
                  <a:srgbClr val="D1D5DB"/>
                </a:solidFill>
                <a:effectLst/>
                <a:latin typeface="Söhne"/>
              </a:rPr>
              <a:t>ystyried</a:t>
            </a:r>
            <a:r>
              <a:rPr lang="en-GB" b="0" i="0">
                <a:solidFill>
                  <a:srgbClr val="D1D5DB"/>
                </a:solidFill>
                <a:effectLst/>
                <a:latin typeface="Söhne"/>
              </a:rPr>
              <a:t> </a:t>
            </a:r>
            <a:r>
              <a:rPr lang="en-GB" b="0" i="0" err="1">
                <a:solidFill>
                  <a:srgbClr val="D1D5DB"/>
                </a:solidFill>
                <a:effectLst/>
                <a:latin typeface="Söhne"/>
              </a:rPr>
              <a:t>datblygiad</a:t>
            </a:r>
            <a:r>
              <a:rPr lang="en-GB" b="0" i="0">
                <a:solidFill>
                  <a:srgbClr val="D1D5DB"/>
                </a:solidFill>
                <a:effectLst/>
                <a:latin typeface="Söhne"/>
              </a:rPr>
              <a:t> </a:t>
            </a:r>
            <a:r>
              <a:rPr lang="en-GB" b="0" i="0" err="1">
                <a:solidFill>
                  <a:srgbClr val="D1D5DB"/>
                </a:solidFill>
                <a:effectLst/>
                <a:latin typeface="Söhne"/>
              </a:rPr>
              <a:t>mewn</a:t>
            </a:r>
            <a:r>
              <a:rPr lang="en-GB" b="0" i="0">
                <a:solidFill>
                  <a:srgbClr val="D1D5DB"/>
                </a:solidFill>
                <a:effectLst/>
                <a:latin typeface="Söhne"/>
              </a:rPr>
              <a:t> </a:t>
            </a:r>
            <a:r>
              <a:rPr lang="en-GB" b="0" i="0" err="1">
                <a:solidFill>
                  <a:srgbClr val="D1D5DB"/>
                </a:solidFill>
                <a:effectLst/>
                <a:latin typeface="Söhne"/>
              </a:rPr>
              <a:t>themâu</a:t>
            </a:r>
            <a:r>
              <a:rPr lang="en-GB" b="0" i="0">
                <a:solidFill>
                  <a:srgbClr val="D1D5DB"/>
                </a:solidFill>
                <a:effectLst/>
                <a:latin typeface="Söhne"/>
              </a:rPr>
              <a:t> </a:t>
            </a:r>
            <a:r>
              <a:rPr lang="en-GB" b="0" i="0" err="1">
                <a:solidFill>
                  <a:srgbClr val="D1D5DB"/>
                </a:solidFill>
                <a:effectLst/>
                <a:latin typeface="Söhne"/>
              </a:rPr>
              <a:t>traws-ddisgyblaethol</a:t>
            </a:r>
            <a:r>
              <a:rPr lang="en-GB" b="0" i="0">
                <a:solidFill>
                  <a:srgbClr val="D1D5DB"/>
                </a:solidFill>
                <a:effectLst/>
                <a:latin typeface="Söhne"/>
              </a:rPr>
              <a:t> </a:t>
            </a:r>
            <a:r>
              <a:rPr lang="en-GB" b="0" i="0" err="1">
                <a:solidFill>
                  <a:srgbClr val="D1D5DB"/>
                </a:solidFill>
                <a:effectLst/>
                <a:latin typeface="Söhne"/>
              </a:rPr>
              <a:t>gan</a:t>
            </a:r>
            <a:r>
              <a:rPr lang="en-GB" b="0" i="0">
                <a:solidFill>
                  <a:srgbClr val="D1D5DB"/>
                </a:solidFill>
                <a:effectLst/>
                <a:latin typeface="Söhne"/>
              </a:rPr>
              <a:t> </a:t>
            </a:r>
            <a:r>
              <a:rPr lang="en-GB" b="0" i="0" err="1">
                <a:solidFill>
                  <a:srgbClr val="D1D5DB"/>
                </a:solidFill>
                <a:effectLst/>
                <a:latin typeface="Söhne"/>
              </a:rPr>
              <a:t>ddefnyddio'r</a:t>
            </a:r>
            <a:r>
              <a:rPr lang="en-GB" b="0" i="0">
                <a:solidFill>
                  <a:srgbClr val="D1D5DB"/>
                </a:solidFill>
                <a:effectLst/>
                <a:latin typeface="Söhne"/>
              </a:rPr>
              <a:t> </a:t>
            </a:r>
            <a:r>
              <a:rPr lang="en-GB" b="0" i="0" err="1">
                <a:solidFill>
                  <a:srgbClr val="D1D5DB"/>
                </a:solidFill>
                <a:effectLst/>
                <a:latin typeface="Söhne"/>
              </a:rPr>
              <a:t>fframweithiau</a:t>
            </a:r>
            <a:r>
              <a:rPr lang="en-GB" b="0" i="0">
                <a:solidFill>
                  <a:srgbClr val="D1D5DB"/>
                </a:solidFill>
                <a:effectLst/>
                <a:latin typeface="Söhne"/>
              </a:rPr>
              <a:t> </a:t>
            </a:r>
            <a:r>
              <a:rPr lang="en-GB" b="0" i="0" err="1">
                <a:solidFill>
                  <a:srgbClr val="D1D5DB"/>
                </a:solidFill>
                <a:effectLst/>
                <a:latin typeface="Söhne"/>
              </a:rPr>
              <a:t>Peidiwch</a:t>
            </a:r>
            <a:r>
              <a:rPr lang="en-GB" b="0" i="0">
                <a:solidFill>
                  <a:srgbClr val="D1D5DB"/>
                </a:solidFill>
                <a:effectLst/>
                <a:latin typeface="Söhne"/>
              </a:rPr>
              <a:t> â </a:t>
            </a:r>
            <a:r>
              <a:rPr lang="en-GB" b="0" i="0" err="1">
                <a:solidFill>
                  <a:srgbClr val="D1D5DB"/>
                </a:solidFill>
                <a:effectLst/>
                <a:latin typeface="Söhne"/>
              </a:rPr>
              <a:t>dweud</a:t>
            </a:r>
            <a:r>
              <a:rPr lang="en-GB" b="0" i="0">
                <a:solidFill>
                  <a:srgbClr val="D1D5DB"/>
                </a:solidFill>
                <a:effectLst/>
                <a:latin typeface="Söhne"/>
              </a:rPr>
              <a:t> bod '</a:t>
            </a:r>
            <a:r>
              <a:rPr lang="en-GB" b="0" i="0" err="1">
                <a:solidFill>
                  <a:srgbClr val="D1D5DB"/>
                </a:solidFill>
                <a:effectLst/>
                <a:latin typeface="Söhne"/>
              </a:rPr>
              <a:t>ysgrifennu</a:t>
            </a:r>
            <a:r>
              <a:rPr lang="en-GB" b="0" i="0">
                <a:solidFill>
                  <a:srgbClr val="D1D5DB"/>
                </a:solidFill>
                <a:effectLst/>
                <a:latin typeface="Söhne"/>
              </a:rPr>
              <a:t>' </a:t>
            </a:r>
            <a:r>
              <a:rPr lang="en-GB" b="0" i="0" err="1">
                <a:solidFill>
                  <a:srgbClr val="D1D5DB"/>
                </a:solidFill>
                <a:effectLst/>
                <a:latin typeface="Söhne"/>
              </a:rPr>
              <a:t>mewn</a:t>
            </a:r>
            <a:r>
              <a:rPr lang="en-GB" b="0" i="0">
                <a:solidFill>
                  <a:srgbClr val="D1D5DB"/>
                </a:solidFill>
                <a:effectLst/>
                <a:latin typeface="Söhne"/>
              </a:rPr>
              <a:t> </a:t>
            </a:r>
            <a:r>
              <a:rPr lang="en-GB" b="0" i="0" err="1">
                <a:solidFill>
                  <a:srgbClr val="D1D5DB"/>
                </a:solidFill>
                <a:effectLst/>
                <a:latin typeface="Söhne"/>
              </a:rPr>
              <a:t>gwers</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datblygu</a:t>
            </a:r>
            <a:r>
              <a:rPr lang="en-GB" b="0" i="0">
                <a:solidFill>
                  <a:srgbClr val="D1D5DB"/>
                </a:solidFill>
                <a:effectLst/>
                <a:latin typeface="Söhne"/>
              </a:rPr>
              <a:t> '</a:t>
            </a:r>
            <a:r>
              <a:rPr lang="en-GB" b="0" i="0" err="1">
                <a:solidFill>
                  <a:srgbClr val="D1D5DB"/>
                </a:solidFill>
                <a:effectLst/>
                <a:latin typeface="Söhne"/>
              </a:rPr>
              <a:t>sgiliau</a:t>
            </a:r>
            <a:r>
              <a:rPr lang="en-GB" b="0" i="0">
                <a:solidFill>
                  <a:srgbClr val="D1D5DB"/>
                </a:solidFill>
                <a:effectLst/>
                <a:latin typeface="Söhne"/>
              </a:rPr>
              <a:t> </a:t>
            </a:r>
            <a:r>
              <a:rPr lang="en-GB" b="0" i="0" err="1">
                <a:solidFill>
                  <a:srgbClr val="D1D5DB"/>
                </a:solidFill>
                <a:effectLst/>
                <a:latin typeface="Söhne"/>
              </a:rPr>
              <a:t>ysgrifennu</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gam </a:t>
            </a:r>
            <a:r>
              <a:rPr lang="en-GB" b="0" i="0" err="1">
                <a:solidFill>
                  <a:srgbClr val="D1D5DB"/>
                </a:solidFill>
                <a:effectLst/>
                <a:latin typeface="Söhne"/>
              </a:rPr>
              <a:t>cyffredinol</a:t>
            </a:r>
            <a:r>
              <a:rPr lang="en-GB" b="0" i="0">
                <a:solidFill>
                  <a:srgbClr val="D1D5DB"/>
                </a:solidFill>
                <a:effectLst/>
                <a:latin typeface="Söhne"/>
              </a:rPr>
              <a:t>. </a:t>
            </a:r>
            <a:r>
              <a:rPr lang="en-GB" b="0" i="0" err="1">
                <a:solidFill>
                  <a:srgbClr val="D1D5DB"/>
                </a:solidFill>
                <a:effectLst/>
                <a:latin typeface="Söhne"/>
              </a:rPr>
              <a:t>Defnyddiwch</a:t>
            </a:r>
            <a:r>
              <a:rPr lang="en-GB" b="0" i="0">
                <a:solidFill>
                  <a:srgbClr val="D1D5DB"/>
                </a:solidFill>
                <a:effectLst/>
                <a:latin typeface="Söhne"/>
              </a:rPr>
              <a:t> </a:t>
            </a:r>
            <a:r>
              <a:rPr lang="en-GB" b="0" i="0" err="1">
                <a:solidFill>
                  <a:srgbClr val="D1D5DB"/>
                </a:solidFill>
                <a:effectLst/>
                <a:latin typeface="Söhne"/>
              </a:rPr>
              <a:t>Camau</a:t>
            </a:r>
            <a:r>
              <a:rPr lang="en-GB" b="0" i="0">
                <a:solidFill>
                  <a:srgbClr val="D1D5DB"/>
                </a:solidFill>
                <a:effectLst/>
                <a:latin typeface="Söhne"/>
              </a:rPr>
              <a:t> </a:t>
            </a:r>
            <a:r>
              <a:rPr lang="en-GB" b="0" i="0" err="1">
                <a:solidFill>
                  <a:srgbClr val="D1D5DB"/>
                </a:solidFill>
                <a:effectLst/>
                <a:latin typeface="Söhne"/>
              </a:rPr>
              <a:t>Cynnydd</a:t>
            </a:r>
            <a:r>
              <a:rPr lang="en-GB" b="0" i="0">
                <a:solidFill>
                  <a:srgbClr val="D1D5DB"/>
                </a:solidFill>
                <a:effectLst/>
                <a:latin typeface="Söhne"/>
              </a:rPr>
              <a:t> y </a:t>
            </a:r>
            <a:r>
              <a:rPr lang="en-GB" b="0" i="0" err="1">
                <a:solidFill>
                  <a:srgbClr val="D1D5DB"/>
                </a:solidFill>
                <a:effectLst/>
                <a:latin typeface="Söhne"/>
              </a:rPr>
              <a:t>fframwaith</a:t>
            </a:r>
            <a:r>
              <a:rPr lang="en-GB" b="0" i="0">
                <a:solidFill>
                  <a:srgbClr val="D1D5DB"/>
                </a:solidFill>
                <a:effectLst/>
                <a:latin typeface="Söhne"/>
              </a:rPr>
              <a:t> i </a:t>
            </a:r>
            <a:r>
              <a:rPr lang="en-GB" b="0" i="0" err="1">
                <a:solidFill>
                  <a:srgbClr val="D1D5DB"/>
                </a:solidFill>
                <a:effectLst/>
                <a:latin typeface="Söhne"/>
              </a:rPr>
              <a:t>fod</a:t>
            </a:r>
            <a:r>
              <a:rPr lang="en-GB" b="0" i="0">
                <a:solidFill>
                  <a:srgbClr val="D1D5DB"/>
                </a:solidFill>
                <a:effectLst/>
                <a:latin typeface="Söhne"/>
              </a:rPr>
              <a:t>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fwy</a:t>
            </a:r>
            <a:r>
              <a:rPr lang="en-GB" b="0" i="0">
                <a:solidFill>
                  <a:srgbClr val="D1D5DB"/>
                </a:solidFill>
                <a:effectLst/>
                <a:latin typeface="Söhne"/>
              </a:rPr>
              <a:t> </a:t>
            </a:r>
            <a:r>
              <a:rPr lang="en-GB" b="0" i="0" err="1">
                <a:solidFill>
                  <a:srgbClr val="D1D5DB"/>
                </a:solidFill>
                <a:effectLst/>
                <a:latin typeface="Söhne"/>
              </a:rPr>
              <a:t>strategol</a:t>
            </a:r>
            <a:r>
              <a:rPr lang="en-GB" b="0" i="0">
                <a:solidFill>
                  <a:srgbClr val="D1D5DB"/>
                </a:solidFill>
                <a:effectLst/>
                <a:latin typeface="Söhne"/>
              </a:rPr>
              <a:t> o ran </a:t>
            </a:r>
            <a:r>
              <a:rPr lang="en-GB" b="0" i="0" err="1">
                <a:solidFill>
                  <a:srgbClr val="D1D5DB"/>
                </a:solidFill>
                <a:effectLst/>
                <a:latin typeface="Söhne"/>
              </a:rPr>
              <a:t>sut</a:t>
            </a:r>
            <a:r>
              <a:rPr lang="en-GB" b="0" i="0">
                <a:solidFill>
                  <a:srgbClr val="D1D5DB"/>
                </a:solidFill>
                <a:effectLst/>
                <a:latin typeface="Söhne"/>
              </a:rPr>
              <a:t> </a:t>
            </a:r>
            <a:r>
              <a:rPr lang="en-GB" b="0" i="0" err="1">
                <a:solidFill>
                  <a:srgbClr val="D1D5DB"/>
                </a:solidFill>
                <a:effectLst/>
                <a:latin typeface="Söhne"/>
              </a:rPr>
              <a:t>rydych</a:t>
            </a:r>
            <a:r>
              <a:rPr lang="en-GB" b="0" i="0">
                <a:solidFill>
                  <a:srgbClr val="D1D5DB"/>
                </a:solidFill>
                <a:effectLst/>
                <a:latin typeface="Söhne"/>
              </a:rPr>
              <a:t> </a:t>
            </a:r>
            <a:r>
              <a:rPr lang="en-GB" b="0" i="0" err="1">
                <a:solidFill>
                  <a:srgbClr val="D1D5DB"/>
                </a:solidFill>
                <a:effectLst/>
                <a:latin typeface="Söhne"/>
              </a:rPr>
              <a:t>chi'n</a:t>
            </a:r>
            <a:r>
              <a:rPr lang="en-GB" b="0" i="0">
                <a:solidFill>
                  <a:srgbClr val="D1D5DB"/>
                </a:solidFill>
                <a:effectLst/>
                <a:latin typeface="Söhne"/>
              </a:rPr>
              <a:t> </a:t>
            </a:r>
            <a:r>
              <a:rPr lang="en-GB" b="0" i="0" err="1">
                <a:solidFill>
                  <a:srgbClr val="D1D5DB"/>
                </a:solidFill>
                <a:effectLst/>
                <a:latin typeface="Söhne"/>
              </a:rPr>
              <a:t>helpu'r</a:t>
            </a:r>
            <a:r>
              <a:rPr lang="en-GB" b="0" i="0">
                <a:solidFill>
                  <a:srgbClr val="D1D5DB"/>
                </a:solidFill>
                <a:effectLst/>
                <a:latin typeface="Söhne"/>
              </a:rPr>
              <a:t> </a:t>
            </a:r>
            <a:r>
              <a:rPr lang="en-GB" b="0" i="0" err="1">
                <a:solidFill>
                  <a:srgbClr val="D1D5DB"/>
                </a:solidFill>
                <a:effectLst/>
                <a:latin typeface="Söhne"/>
              </a:rPr>
              <a:t>dosbarth</a:t>
            </a:r>
            <a:r>
              <a:rPr lang="en-GB" b="0" i="0">
                <a:solidFill>
                  <a:srgbClr val="D1D5DB"/>
                </a:solidFill>
                <a:effectLst/>
                <a:latin typeface="Söhne"/>
              </a:rPr>
              <a:t> i </a:t>
            </a:r>
            <a:r>
              <a:rPr lang="en-GB" b="0" i="0" err="1">
                <a:solidFill>
                  <a:srgbClr val="D1D5DB"/>
                </a:solidFill>
                <a:effectLst/>
                <a:latin typeface="Söhne"/>
              </a:rPr>
              <a:t>ddatblygu</a:t>
            </a:r>
            <a:r>
              <a:rPr lang="en-GB" b="0" i="0">
                <a:solidFill>
                  <a:srgbClr val="D1D5DB"/>
                </a:solidFill>
                <a:effectLst/>
                <a:latin typeface="Söhne"/>
              </a:rPr>
              <a:t> </a:t>
            </a:r>
            <a:r>
              <a:rPr lang="en-GB" b="0" i="0" err="1">
                <a:solidFill>
                  <a:srgbClr val="D1D5DB"/>
                </a:solidFill>
                <a:effectLst/>
                <a:latin typeface="Söhne"/>
              </a:rPr>
              <a:t>ymhellach</a:t>
            </a:r>
            <a:r>
              <a:rPr lang="en-GB" b="0" i="0">
                <a:solidFill>
                  <a:srgbClr val="D1D5DB"/>
                </a:solidFill>
                <a:effectLst/>
                <a:latin typeface="Söhne"/>
              </a:rPr>
              <a:t>.</a:t>
            </a:r>
            <a:endParaRPr lang="en-GB" sz="1200">
              <a:solidFill>
                <a:srgbClr val="000000"/>
              </a:solidFill>
              <a:effectLst/>
              <a:latin typeface="Calibri" panose="020F0502020204030204" pitchFamily="34" charset="0"/>
              <a:ea typeface="Times New Roman" panose="02020603050405020304" pitchFamily="18" charset="0"/>
            </a:endParaRPr>
          </a:p>
          <a:p>
            <a:endParaRPr lang="en-GB" sz="1200">
              <a:solidFill>
                <a:srgbClr val="000000"/>
              </a:solidFill>
              <a:effectLst/>
              <a:latin typeface="Calibri" panose="020F0502020204030204" pitchFamily="34" charset="0"/>
              <a:ea typeface="Times New Roman" panose="02020603050405020304" pitchFamily="18" charset="0"/>
            </a:endParaRPr>
          </a:p>
          <a:p>
            <a:r>
              <a:rPr lang="en-GB" sz="1200">
                <a:solidFill>
                  <a:srgbClr val="000000"/>
                </a:solidFill>
                <a:effectLst/>
                <a:latin typeface="Calibri" panose="020F0502020204030204" pitchFamily="34" charset="0"/>
                <a:ea typeface="Times New Roman" panose="02020603050405020304" pitchFamily="18" charset="0"/>
              </a:rPr>
              <a:t>You should consider </a:t>
            </a:r>
            <a:r>
              <a:rPr lang="en-GB" sz="1200" b="1">
                <a:solidFill>
                  <a:srgbClr val="000000"/>
                </a:solidFill>
                <a:effectLst/>
                <a:latin typeface="Calibri" panose="020F0502020204030204" pitchFamily="34" charset="0"/>
                <a:ea typeface="Times New Roman" panose="02020603050405020304" pitchFamily="18" charset="0"/>
              </a:rPr>
              <a:t>progression</a:t>
            </a:r>
            <a:r>
              <a:rPr lang="en-GB" sz="1200">
                <a:solidFill>
                  <a:srgbClr val="000000"/>
                </a:solidFill>
                <a:effectLst/>
                <a:latin typeface="Calibri" panose="020F0502020204030204" pitchFamily="34" charset="0"/>
                <a:ea typeface="Times New Roman" panose="02020603050405020304" pitchFamily="18" charset="0"/>
              </a:rPr>
              <a:t> in cross curricular themes using the frameworks</a:t>
            </a:r>
          </a:p>
          <a:p>
            <a:r>
              <a:rPr lang="en-GB" sz="1200">
                <a:solidFill>
                  <a:srgbClr val="000000"/>
                </a:solidFill>
                <a:effectLst/>
                <a:latin typeface="Calibri" panose="020F0502020204030204" pitchFamily="34" charset="0"/>
                <a:ea typeface="Times New Roman" panose="02020603050405020304" pitchFamily="18" charset="0"/>
              </a:rPr>
              <a:t>Avoid stating that ‘writing’ in a lesson is generically developing 'writing skills’. </a:t>
            </a:r>
          </a:p>
          <a:p>
            <a:r>
              <a:rPr lang="en-GB" sz="1200">
                <a:solidFill>
                  <a:srgbClr val="000000"/>
                </a:solidFill>
                <a:effectLst/>
                <a:latin typeface="Calibri" panose="020F0502020204030204" pitchFamily="34" charset="0"/>
                <a:ea typeface="Times New Roman" panose="02020603050405020304" pitchFamily="18" charset="0"/>
              </a:rPr>
              <a:t>Use the progression steps of the framework to be more strategic in how you are helping the class develop further.</a:t>
            </a:r>
            <a:endParaRPr lang="en-GB"/>
          </a:p>
          <a:p>
            <a:endParaRPr lang="en-GB"/>
          </a:p>
          <a:p>
            <a:r>
              <a:rPr lang="en-GB"/>
              <a:t>Results for reading and numeracy assessments are reported to parents but should also be part of pupils’ profiles.</a:t>
            </a:r>
          </a:p>
          <a:p>
            <a:r>
              <a:rPr lang="en-GB"/>
              <a:t>Be observant on placement. How is this data used?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Is there an LNF or DCF coordinator in the school?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Does the department contribute to cross-curricular reporting to parents in addition to the national tests?</a:t>
            </a:r>
          </a:p>
          <a:p>
            <a:r>
              <a:rPr lang="en-GB"/>
              <a:t>How do you contribute to this data and report on progress?</a:t>
            </a:r>
          </a:p>
          <a:p>
            <a:r>
              <a:rPr lang="en-GB"/>
              <a:t>Are opportunities for progression planned for in schemes of work?</a:t>
            </a:r>
          </a:p>
        </p:txBody>
      </p:sp>
      <p:sp>
        <p:nvSpPr>
          <p:cNvPr id="4" name="Slide Number Placeholder 3"/>
          <p:cNvSpPr>
            <a:spLocks noGrp="1"/>
          </p:cNvSpPr>
          <p:nvPr>
            <p:ph type="sldNum" sz="quarter" idx="5"/>
          </p:nvPr>
        </p:nvSpPr>
        <p:spPr/>
        <p:txBody>
          <a:bodyPr/>
          <a:lstStyle/>
          <a:p>
            <a:fld id="{B68C8073-CAD2-48BF-B8DB-FCAF7D6ED014}" type="slidenum">
              <a:rPr lang="en-US" smtClean="0"/>
              <a:t>39</a:t>
            </a:fld>
            <a:endParaRPr lang="en-US"/>
          </a:p>
        </p:txBody>
      </p:sp>
    </p:spTree>
    <p:extLst>
      <p:ext uri="{BB962C8B-B14F-4D97-AF65-F5344CB8AC3E}">
        <p14:creationId xmlns:p14="http://schemas.microsoft.com/office/powerpoint/2010/main" val="36723472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pPr algn="l"/>
            <a:r>
              <a:rPr lang="en-GB" b="0" i="0" err="1">
                <a:solidFill>
                  <a:srgbClr val="D1D5DB"/>
                </a:solidFill>
                <a:effectLst/>
                <a:latin typeface="Söhne"/>
              </a:rPr>
              <a:t>Adolygu</a:t>
            </a:r>
            <a:r>
              <a:rPr lang="en-GB" b="0" i="0">
                <a:solidFill>
                  <a:srgbClr val="D1D5DB"/>
                </a:solidFill>
                <a:effectLst/>
                <a:latin typeface="Söhne"/>
              </a:rPr>
              <a:t> </a:t>
            </a:r>
            <a:r>
              <a:rPr lang="en-GB" b="0" i="0" err="1">
                <a:solidFill>
                  <a:srgbClr val="D1D5DB"/>
                </a:solidFill>
                <a:effectLst/>
                <a:latin typeface="Söhne"/>
              </a:rPr>
              <a:t>amcanion</a:t>
            </a:r>
            <a:r>
              <a:rPr lang="en-GB" b="0" i="0">
                <a:solidFill>
                  <a:srgbClr val="D1D5DB"/>
                </a:solidFill>
                <a:effectLst/>
                <a:latin typeface="Söhne"/>
              </a:rPr>
              <a:t>: </a:t>
            </a:r>
            <a:r>
              <a:rPr lang="en-GB" b="0" i="0" err="1">
                <a:solidFill>
                  <a:srgbClr val="D1D5DB"/>
                </a:solidFill>
                <a:effectLst/>
                <a:latin typeface="Söhne"/>
              </a:rPr>
              <a:t>Ysgrifennwch</a:t>
            </a:r>
            <a:r>
              <a:rPr lang="en-GB" b="0" i="0">
                <a:solidFill>
                  <a:srgbClr val="D1D5DB"/>
                </a:solidFill>
                <a:effectLst/>
                <a:latin typeface="Söhne"/>
              </a:rPr>
              <a:t> 3 </a:t>
            </a:r>
            <a:r>
              <a:rPr lang="en-GB" b="0" i="0" err="1">
                <a:solidFill>
                  <a:srgbClr val="D1D5DB"/>
                </a:solidFill>
                <a:effectLst/>
                <a:latin typeface="Söhne"/>
              </a:rPr>
              <a:t>pethau</a:t>
            </a:r>
            <a:r>
              <a:rPr lang="en-GB" b="0" i="0">
                <a:solidFill>
                  <a:srgbClr val="D1D5DB"/>
                </a:solidFill>
                <a:effectLst/>
                <a:latin typeface="Söhne"/>
              </a:rPr>
              <a:t> </a:t>
            </a:r>
            <a:r>
              <a:rPr lang="en-GB" b="0" i="0" err="1">
                <a:solidFill>
                  <a:srgbClr val="D1D5DB"/>
                </a:solidFill>
                <a:effectLst/>
                <a:latin typeface="Söhne"/>
              </a:rPr>
              <a:t>i'w</a:t>
            </a:r>
            <a:r>
              <a:rPr lang="en-GB" b="0" i="0">
                <a:solidFill>
                  <a:srgbClr val="D1D5DB"/>
                </a:solidFill>
                <a:effectLst/>
                <a:latin typeface="Söhne"/>
              </a:rPr>
              <a:t> </a:t>
            </a:r>
            <a:r>
              <a:rPr lang="en-GB" b="0" i="0" err="1">
                <a:solidFill>
                  <a:srgbClr val="D1D5DB"/>
                </a:solidFill>
                <a:effectLst/>
                <a:latin typeface="Söhne"/>
              </a:rPr>
              <a:t>cofio</a:t>
            </a:r>
            <a:r>
              <a:rPr lang="en-GB" b="0" i="0">
                <a:solidFill>
                  <a:srgbClr val="D1D5DB"/>
                </a:solidFill>
                <a:effectLst/>
                <a:latin typeface="Söhne"/>
              </a:rPr>
              <a:t> </a:t>
            </a:r>
            <a:r>
              <a:rPr lang="en-GB" b="0" i="0" err="1">
                <a:solidFill>
                  <a:srgbClr val="D1D5DB"/>
                </a:solidFill>
                <a:effectLst/>
                <a:latin typeface="Söhne"/>
              </a:rPr>
              <a:t>o'r</a:t>
            </a:r>
            <a:r>
              <a:rPr lang="en-GB" b="0" i="0">
                <a:solidFill>
                  <a:srgbClr val="D1D5DB"/>
                </a:solidFill>
                <a:effectLst/>
                <a:latin typeface="Söhne"/>
              </a:rPr>
              <a:t> </a:t>
            </a:r>
            <a:r>
              <a:rPr lang="en-GB" b="0" i="0" err="1">
                <a:solidFill>
                  <a:srgbClr val="D1D5DB"/>
                </a:solidFill>
                <a:effectLst/>
                <a:latin typeface="Söhne"/>
              </a:rPr>
              <a:t>cyflwyniad</a:t>
            </a:r>
            <a:r>
              <a:rPr lang="en-GB" b="0" i="0">
                <a:solidFill>
                  <a:srgbClr val="D1D5DB"/>
                </a:solidFill>
                <a:effectLst/>
                <a:latin typeface="Söhne"/>
              </a:rPr>
              <a:t> </a:t>
            </a:r>
            <a:r>
              <a:rPr lang="en-GB" b="0" i="0" err="1">
                <a:solidFill>
                  <a:srgbClr val="D1D5DB"/>
                </a:solidFill>
                <a:effectLst/>
                <a:latin typeface="Söhne"/>
              </a:rPr>
              <a:t>hwn</a:t>
            </a:r>
            <a:r>
              <a:rPr lang="en-GB" b="0" i="0">
                <a:solidFill>
                  <a:srgbClr val="D1D5DB"/>
                </a:solidFill>
                <a:effectLst/>
                <a:latin typeface="Söhne"/>
              </a:rPr>
              <a:t>.</a:t>
            </a:r>
          </a:p>
          <a:p>
            <a:pPr algn="l"/>
            <a:r>
              <a:rPr lang="en-GB" b="0" i="0" err="1">
                <a:solidFill>
                  <a:srgbClr val="D1D5DB"/>
                </a:solidFill>
                <a:effectLst/>
                <a:latin typeface="Söhne"/>
              </a:rPr>
              <a:t>Os</a:t>
            </a:r>
            <a:r>
              <a:rPr lang="en-GB" b="0" i="0">
                <a:solidFill>
                  <a:srgbClr val="D1D5DB"/>
                </a:solidFill>
                <a:effectLst/>
                <a:latin typeface="Söhne"/>
              </a:rPr>
              <a:t> </a:t>
            </a:r>
            <a:r>
              <a:rPr lang="en-GB" b="0" i="0" err="1">
                <a:solidFill>
                  <a:srgbClr val="D1D5DB"/>
                </a:solidFill>
                <a:effectLst/>
                <a:latin typeface="Söhne"/>
              </a:rPr>
              <a:t>ydych</a:t>
            </a:r>
            <a:r>
              <a:rPr lang="en-GB" b="0" i="0">
                <a:solidFill>
                  <a:srgbClr val="D1D5DB"/>
                </a:solidFill>
                <a:effectLst/>
                <a:latin typeface="Söhne"/>
              </a:rPr>
              <a:t> </a:t>
            </a:r>
            <a:r>
              <a:rPr lang="en-GB" b="0" i="0" err="1">
                <a:solidFill>
                  <a:srgbClr val="D1D5DB"/>
                </a:solidFill>
                <a:effectLst/>
                <a:latin typeface="Söhne"/>
              </a:rPr>
              <a:t>chi'n</a:t>
            </a:r>
            <a:r>
              <a:rPr lang="en-GB" b="0" i="0">
                <a:solidFill>
                  <a:srgbClr val="D1D5DB"/>
                </a:solidFill>
                <a:effectLst/>
                <a:latin typeface="Söhne"/>
              </a:rPr>
              <a:t> </a:t>
            </a:r>
            <a:r>
              <a:rPr lang="en-GB" b="0" i="0" err="1">
                <a:solidFill>
                  <a:srgbClr val="D1D5DB"/>
                </a:solidFill>
                <a:effectLst/>
                <a:latin typeface="Söhne"/>
              </a:rPr>
              <a:t>athro</a:t>
            </a:r>
            <a:r>
              <a:rPr lang="en-GB" b="0" i="0">
                <a:solidFill>
                  <a:srgbClr val="D1D5DB"/>
                </a:solidFill>
                <a:effectLst/>
                <a:latin typeface="Söhne"/>
              </a:rPr>
              <a:t> </a:t>
            </a:r>
            <a:r>
              <a:rPr lang="en-GB" b="0" i="0" err="1">
                <a:solidFill>
                  <a:srgbClr val="D1D5DB"/>
                </a:solidFill>
                <a:effectLst/>
                <a:latin typeface="Söhne"/>
              </a:rPr>
              <a:t>Saesneg</a:t>
            </a:r>
            <a:r>
              <a:rPr lang="en-GB" b="0" i="0">
                <a:solidFill>
                  <a:srgbClr val="D1D5DB"/>
                </a:solidFill>
                <a:effectLst/>
                <a:latin typeface="Söhne"/>
              </a:rPr>
              <a:t> neu </a:t>
            </a:r>
            <a:r>
              <a:rPr lang="en-GB" b="0" i="0" err="1">
                <a:solidFill>
                  <a:srgbClr val="D1D5DB"/>
                </a:solidFill>
                <a:effectLst/>
                <a:latin typeface="Söhne"/>
              </a:rPr>
              <a:t>Mathemateg</a:t>
            </a:r>
            <a:r>
              <a:rPr lang="en-GB" b="0" i="0">
                <a:solidFill>
                  <a:srgbClr val="D1D5DB"/>
                </a:solidFill>
                <a:effectLst/>
                <a:latin typeface="Söhne"/>
              </a:rPr>
              <a:t>, </a:t>
            </a:r>
            <a:r>
              <a:rPr lang="en-GB" b="0" i="0" err="1">
                <a:solidFill>
                  <a:srgbClr val="D1D5DB"/>
                </a:solidFill>
                <a:effectLst/>
                <a:latin typeface="Söhne"/>
              </a:rPr>
              <a:t>ystyriwch</a:t>
            </a:r>
            <a:r>
              <a:rPr lang="en-GB" b="0" i="0">
                <a:solidFill>
                  <a:srgbClr val="D1D5DB"/>
                </a:solidFill>
                <a:effectLst/>
                <a:latin typeface="Söhne"/>
              </a:rPr>
              <a:t> </a:t>
            </a:r>
            <a:r>
              <a:rPr lang="en-GB" b="0" i="0" err="1">
                <a:solidFill>
                  <a:srgbClr val="D1D5DB"/>
                </a:solidFill>
                <a:effectLst/>
                <a:latin typeface="Söhne"/>
              </a:rPr>
              <a:t>sut</a:t>
            </a:r>
            <a:r>
              <a:rPr lang="en-GB" b="0" i="0">
                <a:solidFill>
                  <a:srgbClr val="D1D5DB"/>
                </a:solidFill>
                <a:effectLst/>
                <a:latin typeface="Söhne"/>
              </a:rPr>
              <a:t> </a:t>
            </a:r>
            <a:r>
              <a:rPr lang="en-GB" b="0" i="0" err="1">
                <a:solidFill>
                  <a:srgbClr val="D1D5DB"/>
                </a:solidFill>
                <a:effectLst/>
                <a:latin typeface="Söhne"/>
              </a:rPr>
              <a:t>rydych</a:t>
            </a:r>
            <a:r>
              <a:rPr lang="en-GB" b="0" i="0">
                <a:solidFill>
                  <a:srgbClr val="D1D5DB"/>
                </a:solidFill>
                <a:effectLst/>
                <a:latin typeface="Söhne"/>
              </a:rPr>
              <a:t> </a:t>
            </a:r>
            <a:r>
              <a:rPr lang="en-GB" b="0" i="0" err="1">
                <a:solidFill>
                  <a:srgbClr val="D1D5DB"/>
                </a:solidFill>
                <a:effectLst/>
                <a:latin typeface="Söhne"/>
              </a:rPr>
              <a:t>chi'n</a:t>
            </a:r>
            <a:r>
              <a:rPr lang="en-GB" b="0" i="0">
                <a:solidFill>
                  <a:srgbClr val="D1D5DB"/>
                </a:solidFill>
                <a:effectLst/>
                <a:latin typeface="Söhne"/>
              </a:rPr>
              <a:t> </a:t>
            </a:r>
            <a:r>
              <a:rPr lang="en-GB" b="0" i="0" err="1">
                <a:solidFill>
                  <a:srgbClr val="D1D5DB"/>
                </a:solidFill>
                <a:effectLst/>
                <a:latin typeface="Söhne"/>
              </a:rPr>
              <a:t>cefnogi</a:t>
            </a:r>
            <a:r>
              <a:rPr lang="en-GB" b="0" i="0">
                <a:solidFill>
                  <a:srgbClr val="D1D5DB"/>
                </a:solidFill>
                <a:effectLst/>
                <a:latin typeface="Söhne"/>
              </a:rPr>
              <a:t> </a:t>
            </a:r>
            <a:r>
              <a:rPr lang="en-GB" b="0" i="0" err="1">
                <a:solidFill>
                  <a:srgbClr val="D1D5DB"/>
                </a:solidFill>
                <a:effectLst/>
                <a:latin typeface="Söhne"/>
              </a:rPr>
              <a:t>pynciau</a:t>
            </a:r>
            <a:r>
              <a:rPr lang="en-GB" b="0" i="0">
                <a:solidFill>
                  <a:srgbClr val="D1D5DB"/>
                </a:solidFill>
                <a:effectLst/>
                <a:latin typeface="Söhne"/>
              </a:rPr>
              <a:t> </a:t>
            </a:r>
            <a:r>
              <a:rPr lang="en-GB" b="0" i="0" err="1">
                <a:solidFill>
                  <a:srgbClr val="D1D5DB"/>
                </a:solidFill>
                <a:effectLst/>
                <a:latin typeface="Söhne"/>
              </a:rPr>
              <a:t>ehangach</a:t>
            </a:r>
            <a:r>
              <a:rPr lang="en-GB" b="0" i="0">
                <a:solidFill>
                  <a:srgbClr val="D1D5DB"/>
                </a:solidFill>
                <a:effectLst/>
                <a:latin typeface="Söhne"/>
              </a:rPr>
              <a:t> </a:t>
            </a:r>
            <a:r>
              <a:rPr lang="en-GB" b="0" i="0" err="1">
                <a:solidFill>
                  <a:srgbClr val="D1D5DB"/>
                </a:solidFill>
                <a:effectLst/>
                <a:latin typeface="Söhne"/>
              </a:rPr>
              <a:t>ysgol</a:t>
            </a:r>
            <a:r>
              <a:rPr lang="en-GB" b="0" i="0">
                <a:solidFill>
                  <a:srgbClr val="D1D5DB"/>
                </a:solidFill>
                <a:effectLst/>
                <a:latin typeface="Söhne"/>
              </a:rPr>
              <a:t> ac </a:t>
            </a:r>
            <a:r>
              <a:rPr lang="en-GB" b="0" i="0" err="1">
                <a:solidFill>
                  <a:srgbClr val="D1D5DB"/>
                </a:solidFill>
                <a:effectLst/>
                <a:latin typeface="Söhne"/>
              </a:rPr>
              <a:t>yn</a:t>
            </a:r>
            <a:r>
              <a:rPr lang="en-GB" b="0" i="0">
                <a:solidFill>
                  <a:srgbClr val="D1D5DB"/>
                </a:solidFill>
                <a:effectLst/>
                <a:latin typeface="Söhne"/>
              </a:rPr>
              <a:t> </a:t>
            </a:r>
            <a:r>
              <a:rPr lang="en-GB" b="0" i="0" err="1">
                <a:solidFill>
                  <a:srgbClr val="D1D5DB"/>
                </a:solidFill>
                <a:effectLst/>
                <a:latin typeface="Söhne"/>
              </a:rPr>
              <a:t>cydweithredu</a:t>
            </a:r>
            <a:r>
              <a:rPr lang="en-GB" b="0" i="0">
                <a:solidFill>
                  <a:srgbClr val="D1D5DB"/>
                </a:solidFill>
                <a:effectLst/>
                <a:latin typeface="Söhne"/>
              </a:rPr>
              <a:t>.</a:t>
            </a:r>
          </a:p>
          <a:p>
            <a:pPr algn="l"/>
            <a:endParaRPr lang="en-GB" b="0" i="0">
              <a:solidFill>
                <a:srgbClr val="D1D5DB"/>
              </a:solidFill>
              <a:effectLst/>
              <a:latin typeface="Söhne"/>
            </a:endParaRPr>
          </a:p>
          <a:p>
            <a:pPr algn="l"/>
            <a:r>
              <a:rPr lang="en-GB" b="0" i="0" err="1">
                <a:solidFill>
                  <a:srgbClr val="D1D5DB"/>
                </a:solidFill>
                <a:effectLst/>
                <a:latin typeface="Söhne"/>
              </a:rPr>
              <a:t>Wedi'u</a:t>
            </a:r>
            <a:r>
              <a:rPr lang="en-GB" b="0" i="0">
                <a:solidFill>
                  <a:srgbClr val="D1D5DB"/>
                </a:solidFill>
                <a:effectLst/>
                <a:latin typeface="Söhne"/>
              </a:rPr>
              <a:t> </a:t>
            </a:r>
            <a:r>
              <a:rPr lang="en-GB" b="0" i="0" err="1">
                <a:solidFill>
                  <a:srgbClr val="D1D5DB"/>
                </a:solidFill>
                <a:effectLst/>
                <a:latin typeface="Söhne"/>
              </a:rPr>
              <a:t>datblygu</a:t>
            </a:r>
            <a:r>
              <a:rPr lang="en-GB" b="0" i="0">
                <a:solidFill>
                  <a:srgbClr val="D1D5DB"/>
                </a:solidFill>
                <a:effectLst/>
                <a:latin typeface="Söhne"/>
              </a:rPr>
              <a:t> </a:t>
            </a:r>
            <a:r>
              <a:rPr lang="en-GB" b="0" i="0" err="1">
                <a:solidFill>
                  <a:srgbClr val="D1D5DB"/>
                </a:solidFill>
                <a:effectLst/>
                <a:latin typeface="Söhne"/>
              </a:rPr>
              <a:t>gan</a:t>
            </a:r>
            <a:r>
              <a:rPr lang="en-GB" b="0" i="0">
                <a:solidFill>
                  <a:srgbClr val="D1D5DB"/>
                </a:solidFill>
                <a:effectLst/>
                <a:latin typeface="Söhne"/>
              </a:rPr>
              <a:t> Jessica Roberts, Julia Holloway </a:t>
            </a:r>
          </a:p>
          <a:p>
            <a:pPr algn="l"/>
            <a:r>
              <a:rPr lang="en-GB" b="0" i="0" err="1">
                <a:solidFill>
                  <a:srgbClr val="D1D5DB"/>
                </a:solidFill>
                <a:effectLst/>
                <a:latin typeface="Söhne"/>
              </a:rPr>
              <a:t>Wedi'u</a:t>
            </a:r>
            <a:r>
              <a:rPr lang="en-GB" b="0" i="0">
                <a:solidFill>
                  <a:srgbClr val="D1D5DB"/>
                </a:solidFill>
                <a:effectLst/>
                <a:latin typeface="Söhne"/>
              </a:rPr>
              <a:t> </a:t>
            </a:r>
            <a:r>
              <a:rPr lang="en-GB" b="0" i="0" err="1">
                <a:solidFill>
                  <a:srgbClr val="D1D5DB"/>
                </a:solidFill>
                <a:effectLst/>
                <a:latin typeface="Söhne"/>
              </a:rPr>
              <a:t>cyflwyno</a:t>
            </a:r>
            <a:r>
              <a:rPr lang="en-GB" b="0" i="0">
                <a:solidFill>
                  <a:srgbClr val="D1D5DB"/>
                </a:solidFill>
                <a:effectLst/>
                <a:latin typeface="Söhne"/>
              </a:rPr>
              <a:t> </a:t>
            </a:r>
            <a:r>
              <a:rPr lang="en-GB" b="0" i="0" err="1">
                <a:solidFill>
                  <a:srgbClr val="D1D5DB"/>
                </a:solidFill>
                <a:effectLst/>
                <a:latin typeface="Söhne"/>
              </a:rPr>
              <a:t>gan</a:t>
            </a:r>
            <a:r>
              <a:rPr lang="en-GB" b="0" i="0">
                <a:solidFill>
                  <a:srgbClr val="D1D5DB"/>
                </a:solidFill>
                <a:effectLst/>
                <a:latin typeface="Söhne"/>
              </a:rPr>
              <a:t> Lilian Martin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Reviewing objectives: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Write down 3 takeaways from this presentation.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sym typeface="Wingdings" panose="05000000000000000000"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sym typeface="Wingdings" panose="05000000000000000000" pitchFamily="2" charset="2"/>
              </a:rPr>
              <a:t>If you are an English or Maths teacher, consider how you support wider school subjects and collaborate.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Developed by Jessica Roberts, Julia Holloway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Delivered by Lilian Martin</a:t>
            </a:r>
          </a:p>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40</a:t>
            </a:fld>
            <a:endParaRPr lang="en-US"/>
          </a:p>
        </p:txBody>
      </p:sp>
    </p:spTree>
    <p:extLst>
      <p:ext uri="{BB962C8B-B14F-4D97-AF65-F5344CB8AC3E}">
        <p14:creationId xmlns:p14="http://schemas.microsoft.com/office/powerpoint/2010/main" val="32855006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41</a:t>
            </a:fld>
            <a:endParaRPr lang="en-US"/>
          </a:p>
        </p:txBody>
      </p:sp>
    </p:spTree>
    <p:extLst>
      <p:ext uri="{BB962C8B-B14F-4D97-AF65-F5344CB8AC3E}">
        <p14:creationId xmlns:p14="http://schemas.microsoft.com/office/powerpoint/2010/main" val="570815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7486A-D0EC-5049-857E-9D4C4DD0B13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3711A45-A8A7-3A4A-9C49-AEC06EA92E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790886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6D517-8042-6F43-974D-B680A14F5D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BEF289-D06E-5046-BD0E-9A35F229D0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67739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6ED55-F3DE-754A-9181-C1AE142E0796}"/>
              </a:ext>
            </a:extLst>
          </p:cNvPr>
          <p:cNvSpPr>
            <a:spLocks noGrp="1"/>
          </p:cNvSpPr>
          <p:nvPr>
            <p:ph type="title" hasCustomPrompt="1"/>
          </p:nvPr>
        </p:nvSpPr>
        <p:spPr>
          <a:xfrm>
            <a:off x="831850" y="1709739"/>
            <a:ext cx="5068617" cy="2852737"/>
          </a:xfrm>
        </p:spPr>
        <p:txBody>
          <a:bodyPr anchor="t"/>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67AD93C-EE08-9F45-A5F5-0EB8DB35ACA7}"/>
              </a:ext>
            </a:extLst>
          </p:cNvPr>
          <p:cNvSpPr>
            <a:spLocks noGrp="1"/>
          </p:cNvSpPr>
          <p:nvPr>
            <p:ph type="body" idx="1"/>
          </p:nvPr>
        </p:nvSpPr>
        <p:spPr>
          <a:xfrm>
            <a:off x="831851" y="4589464"/>
            <a:ext cx="10515600" cy="113061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Text Placeholder 9">
            <a:extLst>
              <a:ext uri="{FF2B5EF4-FFF2-40B4-BE49-F238E27FC236}">
                <a16:creationId xmlns:a16="http://schemas.microsoft.com/office/drawing/2014/main" id="{0110D6CA-5054-4881-A3DD-362F1691537D}"/>
              </a:ext>
            </a:extLst>
          </p:cNvPr>
          <p:cNvSpPr>
            <a:spLocks noGrp="1"/>
          </p:cNvSpPr>
          <p:nvPr>
            <p:ph type="body" sz="quarter" idx="10"/>
          </p:nvPr>
        </p:nvSpPr>
        <p:spPr>
          <a:xfrm>
            <a:off x="6096000" y="1709739"/>
            <a:ext cx="5251451" cy="2852737"/>
          </a:xfrm>
        </p:spPr>
        <p:txBody>
          <a:bodyPr anchor="t">
            <a:noAutofit/>
          </a:bodyPr>
          <a:lstStyle>
            <a:lvl1pPr marL="0" indent="0">
              <a:buNone/>
              <a:defRPr sz="6000">
                <a:latin typeface="+mj-lt"/>
              </a:defRPr>
            </a:lvl1pPr>
          </a:lstStyle>
          <a:p>
            <a:pPr lvl="0"/>
            <a:r>
              <a:rPr lang="en-US"/>
              <a:t>Click to edit Master text styles</a:t>
            </a:r>
          </a:p>
        </p:txBody>
      </p:sp>
    </p:spTree>
    <p:extLst>
      <p:ext uri="{BB962C8B-B14F-4D97-AF65-F5344CB8AC3E}">
        <p14:creationId xmlns:p14="http://schemas.microsoft.com/office/powerpoint/2010/main" val="3609745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BF7F5-86DA-7A4E-B23A-C51D07D0104F}"/>
              </a:ext>
            </a:extLst>
          </p:cNvPr>
          <p:cNvSpPr>
            <a:spLocks noGrp="1"/>
          </p:cNvSpPr>
          <p:nvPr>
            <p:ph type="title"/>
          </p:nvPr>
        </p:nvSpPr>
        <p:spPr>
          <a:xfrm>
            <a:off x="838200" y="365126"/>
            <a:ext cx="5156200" cy="1325563"/>
          </a:xfrm>
        </p:spPr>
        <p:txBody>
          <a:bodyPr anchor="t">
            <a:no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4D368D20-9F11-AD40-A1F9-B00075B9B943}"/>
              </a:ext>
            </a:extLst>
          </p:cNvPr>
          <p:cNvSpPr>
            <a:spLocks noGrp="1"/>
          </p:cNvSpPr>
          <p:nvPr>
            <p:ph sz="half" idx="1"/>
          </p:nvPr>
        </p:nvSpPr>
        <p:spPr>
          <a:xfrm>
            <a:off x="838200" y="1825626"/>
            <a:ext cx="5156200" cy="384873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DAABF07-3DF8-DB49-99A4-4E21D58D7EAC}"/>
              </a:ext>
            </a:extLst>
          </p:cNvPr>
          <p:cNvSpPr>
            <a:spLocks noGrp="1"/>
          </p:cNvSpPr>
          <p:nvPr>
            <p:ph sz="half" idx="2"/>
          </p:nvPr>
        </p:nvSpPr>
        <p:spPr>
          <a:xfrm>
            <a:off x="6197600" y="1825626"/>
            <a:ext cx="5156200" cy="384873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1D087133-F2AD-498D-B591-37E744092F0C}"/>
              </a:ext>
            </a:extLst>
          </p:cNvPr>
          <p:cNvSpPr>
            <a:spLocks noGrp="1"/>
          </p:cNvSpPr>
          <p:nvPr>
            <p:ph type="body" sz="quarter" idx="10"/>
          </p:nvPr>
        </p:nvSpPr>
        <p:spPr>
          <a:xfrm>
            <a:off x="6197600" y="365126"/>
            <a:ext cx="5156200" cy="1325563"/>
          </a:xfrm>
        </p:spPr>
        <p:txBody>
          <a:bodyPr>
            <a:noAutofit/>
          </a:bodyPr>
          <a:lstStyle>
            <a:lvl1pPr marL="0" indent="0">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724859019"/>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C10B3-62D6-7343-9FA5-9A10B8AE8F73}"/>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2A07669-4B7A-1F41-82E0-CE9879AA35FA}"/>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7B33D5F-B4C4-2548-893D-74979F2F1545}"/>
              </a:ext>
            </a:extLst>
          </p:cNvPr>
          <p:cNvSpPr>
            <a:spLocks noGrp="1"/>
          </p:cNvSpPr>
          <p:nvPr>
            <p:ph sz="half" idx="2"/>
          </p:nvPr>
        </p:nvSpPr>
        <p:spPr>
          <a:xfrm>
            <a:off x="840318" y="2505076"/>
            <a:ext cx="5158316" cy="339280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74E56C1-4F14-9C4E-9EF0-74B497B3DA14}"/>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9AC3D23-81AB-A740-9E74-0B7945AADAE3}"/>
              </a:ext>
            </a:extLst>
          </p:cNvPr>
          <p:cNvSpPr>
            <a:spLocks noGrp="1"/>
          </p:cNvSpPr>
          <p:nvPr>
            <p:ph sz="quarter" idx="4"/>
          </p:nvPr>
        </p:nvSpPr>
        <p:spPr>
          <a:xfrm>
            <a:off x="6172200" y="2505076"/>
            <a:ext cx="5183717" cy="339280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52455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59D8F-6176-F243-99D1-8966E0D34C89}"/>
              </a:ext>
            </a:extLst>
          </p:cNvPr>
          <p:cNvSpPr>
            <a:spLocks noGrp="1"/>
          </p:cNvSpPr>
          <p:nvPr>
            <p:ph type="title"/>
          </p:nvPr>
        </p:nvSpPr>
        <p:spPr>
          <a:xfrm>
            <a:off x="838200" y="365125"/>
            <a:ext cx="10899987" cy="1082675"/>
          </a:xfrm>
        </p:spPr>
        <p:txBody>
          <a:bodyPr/>
          <a:lstStyle/>
          <a:p>
            <a:r>
              <a:rPr lang="en-US"/>
              <a:t>Click to edit Master title style</a:t>
            </a:r>
          </a:p>
        </p:txBody>
      </p:sp>
    </p:spTree>
    <p:extLst>
      <p:ext uri="{BB962C8B-B14F-4D97-AF65-F5344CB8AC3E}">
        <p14:creationId xmlns:p14="http://schemas.microsoft.com/office/powerpoint/2010/main" val="1785718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B15D5-0CCB-5448-AC2C-19DD5EF41516}"/>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150D475-C9BA-A14D-84F6-45D1490D2DE4}"/>
              </a:ext>
            </a:extLst>
          </p:cNvPr>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F75B3CA-29B8-4743-9F7D-EBD98B9BF6A0}"/>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912058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568D5-5618-6948-8024-44166F5EC12F}"/>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FF4970A-963F-A347-BCB0-87A61AA27C6A}"/>
              </a:ext>
            </a:extLst>
          </p:cNvPr>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208E893-37C6-DE4C-9D4D-E87037D4255C}"/>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859439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F18DB-51CB-4CBD-B83B-CF7B06427721}"/>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92407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838200" y="6356352"/>
            <a:ext cx="2743200" cy="365125"/>
          </a:xfrm>
          <a:prstGeom prst="rect">
            <a:avLst/>
          </a:prstGeom>
        </p:spPr>
        <p:txBody>
          <a:bodyPr/>
          <a:lstStyle/>
          <a:p>
            <a:fld id="{5C958B5D-2B71-F94E-8A2A-2F1F5E391DA3}" type="datetimeFigureOut">
              <a:rPr lang="en-US" smtClean="0"/>
              <a:t>10/3/2023</a:t>
            </a:fld>
            <a:endParaRPr lang="en-US"/>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998898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67B66-8FB0-C1CE-0575-94BD45C20C8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F84C6CE-E7B8-1C9B-6DA6-4650B8697A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0D4DF56-A3EE-0705-9BC8-1E421C973FB1}"/>
              </a:ext>
            </a:extLst>
          </p:cNvPr>
          <p:cNvSpPr>
            <a:spLocks noGrp="1"/>
          </p:cNvSpPr>
          <p:nvPr>
            <p:ph type="dt" sz="half" idx="10"/>
          </p:nvPr>
        </p:nvSpPr>
        <p:spPr/>
        <p:txBody>
          <a:bodyPr/>
          <a:lstStyle/>
          <a:p>
            <a:fld id="{584F4FCE-3AB0-4619-87A0-AE602CE6A981}" type="datetimeFigureOut">
              <a:rPr lang="en-GB" smtClean="0"/>
              <a:t>03/10/2023</a:t>
            </a:fld>
            <a:endParaRPr lang="en-GB"/>
          </a:p>
        </p:txBody>
      </p:sp>
      <p:sp>
        <p:nvSpPr>
          <p:cNvPr id="5" name="Footer Placeholder 4">
            <a:extLst>
              <a:ext uri="{FF2B5EF4-FFF2-40B4-BE49-F238E27FC236}">
                <a16:creationId xmlns:a16="http://schemas.microsoft.com/office/drawing/2014/main" id="{55217896-ADB6-3E86-95E5-98C296D4E3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18B3F9-715E-75A0-E1AD-360DF8C08DEE}"/>
              </a:ext>
            </a:extLst>
          </p:cNvPr>
          <p:cNvSpPr>
            <a:spLocks noGrp="1"/>
          </p:cNvSpPr>
          <p:nvPr>
            <p:ph type="sldNum" sz="quarter" idx="12"/>
          </p:nvPr>
        </p:nvSpPr>
        <p:spPr/>
        <p:txBody>
          <a:bodyPr/>
          <a:lstStyle/>
          <a:p>
            <a:fld id="{CADF555F-3C58-4B32-96BF-A78802AD8E1E}" type="slidenum">
              <a:rPr lang="en-GB" smtClean="0"/>
              <a:t>‹#›</a:t>
            </a:fld>
            <a:endParaRPr lang="en-GB"/>
          </a:p>
        </p:txBody>
      </p:sp>
    </p:spTree>
    <p:extLst>
      <p:ext uri="{BB962C8B-B14F-4D97-AF65-F5344CB8AC3E}">
        <p14:creationId xmlns:p14="http://schemas.microsoft.com/office/powerpoint/2010/main" val="33033189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1381C-6E8B-CF26-B802-6BAFAD703E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9C3A16D-A67A-7071-97C7-3B26E62D4FA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B49583-D7F0-7E15-69BD-980093353868}"/>
              </a:ext>
            </a:extLst>
          </p:cNvPr>
          <p:cNvSpPr>
            <a:spLocks noGrp="1"/>
          </p:cNvSpPr>
          <p:nvPr>
            <p:ph type="dt" sz="half" idx="10"/>
          </p:nvPr>
        </p:nvSpPr>
        <p:spPr/>
        <p:txBody>
          <a:bodyPr/>
          <a:lstStyle/>
          <a:p>
            <a:fld id="{584F4FCE-3AB0-4619-87A0-AE602CE6A981}" type="datetimeFigureOut">
              <a:rPr lang="en-GB" smtClean="0"/>
              <a:t>03/10/2023</a:t>
            </a:fld>
            <a:endParaRPr lang="en-GB"/>
          </a:p>
        </p:txBody>
      </p:sp>
      <p:sp>
        <p:nvSpPr>
          <p:cNvPr id="5" name="Footer Placeholder 4">
            <a:extLst>
              <a:ext uri="{FF2B5EF4-FFF2-40B4-BE49-F238E27FC236}">
                <a16:creationId xmlns:a16="http://schemas.microsoft.com/office/drawing/2014/main" id="{69C7E3DA-CF2E-DE4D-D6DB-E68B33DDE5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BC9F8B-8A4B-A15D-CEC0-03E4FAE8BC02}"/>
              </a:ext>
            </a:extLst>
          </p:cNvPr>
          <p:cNvSpPr>
            <a:spLocks noGrp="1"/>
          </p:cNvSpPr>
          <p:nvPr>
            <p:ph type="sldNum" sz="quarter" idx="12"/>
          </p:nvPr>
        </p:nvSpPr>
        <p:spPr/>
        <p:txBody>
          <a:bodyPr/>
          <a:lstStyle/>
          <a:p>
            <a:fld id="{CADF555F-3C58-4B32-96BF-A78802AD8E1E}" type="slidenum">
              <a:rPr lang="en-GB" smtClean="0"/>
              <a:t>‹#›</a:t>
            </a:fld>
            <a:endParaRPr lang="en-GB"/>
          </a:p>
        </p:txBody>
      </p:sp>
    </p:spTree>
    <p:extLst>
      <p:ext uri="{BB962C8B-B14F-4D97-AF65-F5344CB8AC3E}">
        <p14:creationId xmlns:p14="http://schemas.microsoft.com/office/powerpoint/2010/main" val="22834228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BE7F5-2E89-1522-180C-E7F585F733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94ECAA9-305E-9B02-AC23-84F787A7C60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CC8E155-262C-3F71-FF7F-6712A6E6091B}"/>
              </a:ext>
            </a:extLst>
          </p:cNvPr>
          <p:cNvSpPr>
            <a:spLocks noGrp="1"/>
          </p:cNvSpPr>
          <p:nvPr>
            <p:ph type="dt" sz="half" idx="10"/>
          </p:nvPr>
        </p:nvSpPr>
        <p:spPr/>
        <p:txBody>
          <a:bodyPr/>
          <a:lstStyle/>
          <a:p>
            <a:fld id="{584F4FCE-3AB0-4619-87A0-AE602CE6A981}" type="datetimeFigureOut">
              <a:rPr lang="en-GB" smtClean="0"/>
              <a:t>03/10/2023</a:t>
            </a:fld>
            <a:endParaRPr lang="en-GB"/>
          </a:p>
        </p:txBody>
      </p:sp>
      <p:sp>
        <p:nvSpPr>
          <p:cNvPr id="5" name="Footer Placeholder 4">
            <a:extLst>
              <a:ext uri="{FF2B5EF4-FFF2-40B4-BE49-F238E27FC236}">
                <a16:creationId xmlns:a16="http://schemas.microsoft.com/office/drawing/2014/main" id="{8CA01EE7-B446-057B-898E-04BBF3B11B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7DB704-B9F3-C5F7-5A06-D9191CA1ADE0}"/>
              </a:ext>
            </a:extLst>
          </p:cNvPr>
          <p:cNvSpPr>
            <a:spLocks noGrp="1"/>
          </p:cNvSpPr>
          <p:nvPr>
            <p:ph type="sldNum" sz="quarter" idx="12"/>
          </p:nvPr>
        </p:nvSpPr>
        <p:spPr/>
        <p:txBody>
          <a:bodyPr/>
          <a:lstStyle/>
          <a:p>
            <a:fld id="{CADF555F-3C58-4B32-96BF-A78802AD8E1E}" type="slidenum">
              <a:rPr lang="en-GB" smtClean="0"/>
              <a:t>‹#›</a:t>
            </a:fld>
            <a:endParaRPr lang="en-GB"/>
          </a:p>
        </p:txBody>
      </p:sp>
    </p:spTree>
    <p:extLst>
      <p:ext uri="{BB962C8B-B14F-4D97-AF65-F5344CB8AC3E}">
        <p14:creationId xmlns:p14="http://schemas.microsoft.com/office/powerpoint/2010/main" val="18228003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4F918-38A2-9513-EC33-0E9D4B8700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433A1F8-675A-73B8-D38F-9DE02FD93F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460A8A2-5661-2E4A-B3E7-D6C502E7534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6178F41-04E3-08D8-6A8B-3E7BF2610EE3}"/>
              </a:ext>
            </a:extLst>
          </p:cNvPr>
          <p:cNvSpPr>
            <a:spLocks noGrp="1"/>
          </p:cNvSpPr>
          <p:nvPr>
            <p:ph type="dt" sz="half" idx="10"/>
          </p:nvPr>
        </p:nvSpPr>
        <p:spPr/>
        <p:txBody>
          <a:bodyPr/>
          <a:lstStyle/>
          <a:p>
            <a:fld id="{584F4FCE-3AB0-4619-87A0-AE602CE6A981}" type="datetimeFigureOut">
              <a:rPr lang="en-GB" smtClean="0"/>
              <a:t>03/10/2023</a:t>
            </a:fld>
            <a:endParaRPr lang="en-GB"/>
          </a:p>
        </p:txBody>
      </p:sp>
      <p:sp>
        <p:nvSpPr>
          <p:cNvPr id="6" name="Footer Placeholder 5">
            <a:extLst>
              <a:ext uri="{FF2B5EF4-FFF2-40B4-BE49-F238E27FC236}">
                <a16:creationId xmlns:a16="http://schemas.microsoft.com/office/drawing/2014/main" id="{977D4F20-03CA-F17F-9A38-4204C8D1E45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DFE040-6D9E-F8A7-65E9-3A33BAA3F657}"/>
              </a:ext>
            </a:extLst>
          </p:cNvPr>
          <p:cNvSpPr>
            <a:spLocks noGrp="1"/>
          </p:cNvSpPr>
          <p:nvPr>
            <p:ph type="sldNum" sz="quarter" idx="12"/>
          </p:nvPr>
        </p:nvSpPr>
        <p:spPr/>
        <p:txBody>
          <a:bodyPr/>
          <a:lstStyle/>
          <a:p>
            <a:fld id="{CADF555F-3C58-4B32-96BF-A78802AD8E1E}" type="slidenum">
              <a:rPr lang="en-GB" smtClean="0"/>
              <a:t>‹#›</a:t>
            </a:fld>
            <a:endParaRPr lang="en-GB"/>
          </a:p>
        </p:txBody>
      </p:sp>
    </p:spTree>
    <p:extLst>
      <p:ext uri="{BB962C8B-B14F-4D97-AF65-F5344CB8AC3E}">
        <p14:creationId xmlns:p14="http://schemas.microsoft.com/office/powerpoint/2010/main" val="34546905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BA1C9-E22A-1C2C-6373-1DAE840DEFC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15845DA-F59D-1A24-363B-C87630A9106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79D9B6F-B7FC-2B11-57C2-593EDFE5D2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A4DDB43-CBAE-B751-B948-BC74D45052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C65B8D5-3883-BB59-B30C-999208F57D9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F0B935B-1572-C996-036F-32DC8856AE7E}"/>
              </a:ext>
            </a:extLst>
          </p:cNvPr>
          <p:cNvSpPr>
            <a:spLocks noGrp="1"/>
          </p:cNvSpPr>
          <p:nvPr>
            <p:ph type="dt" sz="half" idx="10"/>
          </p:nvPr>
        </p:nvSpPr>
        <p:spPr/>
        <p:txBody>
          <a:bodyPr/>
          <a:lstStyle/>
          <a:p>
            <a:fld id="{584F4FCE-3AB0-4619-87A0-AE602CE6A981}" type="datetimeFigureOut">
              <a:rPr lang="en-GB" smtClean="0"/>
              <a:t>03/10/2023</a:t>
            </a:fld>
            <a:endParaRPr lang="en-GB"/>
          </a:p>
        </p:txBody>
      </p:sp>
      <p:sp>
        <p:nvSpPr>
          <p:cNvPr id="8" name="Footer Placeholder 7">
            <a:extLst>
              <a:ext uri="{FF2B5EF4-FFF2-40B4-BE49-F238E27FC236}">
                <a16:creationId xmlns:a16="http://schemas.microsoft.com/office/drawing/2014/main" id="{44B082DC-7A05-2B74-5183-C7A7F09D1A2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9E5AF83-DCE3-3475-32B5-473C60929567}"/>
              </a:ext>
            </a:extLst>
          </p:cNvPr>
          <p:cNvSpPr>
            <a:spLocks noGrp="1"/>
          </p:cNvSpPr>
          <p:nvPr>
            <p:ph type="sldNum" sz="quarter" idx="12"/>
          </p:nvPr>
        </p:nvSpPr>
        <p:spPr/>
        <p:txBody>
          <a:bodyPr/>
          <a:lstStyle/>
          <a:p>
            <a:fld id="{CADF555F-3C58-4B32-96BF-A78802AD8E1E}" type="slidenum">
              <a:rPr lang="en-GB" smtClean="0"/>
              <a:t>‹#›</a:t>
            </a:fld>
            <a:endParaRPr lang="en-GB"/>
          </a:p>
        </p:txBody>
      </p:sp>
    </p:spTree>
    <p:extLst>
      <p:ext uri="{BB962C8B-B14F-4D97-AF65-F5344CB8AC3E}">
        <p14:creationId xmlns:p14="http://schemas.microsoft.com/office/powerpoint/2010/main" val="42585661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DBECF-5399-20EB-2BEF-EA89F529E31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51D528D-8509-9DF5-A313-2F16C393E33B}"/>
              </a:ext>
            </a:extLst>
          </p:cNvPr>
          <p:cNvSpPr>
            <a:spLocks noGrp="1"/>
          </p:cNvSpPr>
          <p:nvPr>
            <p:ph type="dt" sz="half" idx="10"/>
          </p:nvPr>
        </p:nvSpPr>
        <p:spPr/>
        <p:txBody>
          <a:bodyPr/>
          <a:lstStyle/>
          <a:p>
            <a:fld id="{584F4FCE-3AB0-4619-87A0-AE602CE6A981}" type="datetimeFigureOut">
              <a:rPr lang="en-GB" smtClean="0"/>
              <a:t>03/10/2023</a:t>
            </a:fld>
            <a:endParaRPr lang="en-GB"/>
          </a:p>
        </p:txBody>
      </p:sp>
      <p:sp>
        <p:nvSpPr>
          <p:cNvPr id="4" name="Footer Placeholder 3">
            <a:extLst>
              <a:ext uri="{FF2B5EF4-FFF2-40B4-BE49-F238E27FC236}">
                <a16:creationId xmlns:a16="http://schemas.microsoft.com/office/drawing/2014/main" id="{C322372F-A80C-1B6E-498E-12F066BB7CF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16D9107-6AF7-F3A0-B9F9-4F5C17840924}"/>
              </a:ext>
            </a:extLst>
          </p:cNvPr>
          <p:cNvSpPr>
            <a:spLocks noGrp="1"/>
          </p:cNvSpPr>
          <p:nvPr>
            <p:ph type="sldNum" sz="quarter" idx="12"/>
          </p:nvPr>
        </p:nvSpPr>
        <p:spPr/>
        <p:txBody>
          <a:bodyPr/>
          <a:lstStyle/>
          <a:p>
            <a:fld id="{CADF555F-3C58-4B32-96BF-A78802AD8E1E}" type="slidenum">
              <a:rPr lang="en-GB" smtClean="0"/>
              <a:t>‹#›</a:t>
            </a:fld>
            <a:endParaRPr lang="en-GB"/>
          </a:p>
        </p:txBody>
      </p:sp>
    </p:spTree>
    <p:extLst>
      <p:ext uri="{BB962C8B-B14F-4D97-AF65-F5344CB8AC3E}">
        <p14:creationId xmlns:p14="http://schemas.microsoft.com/office/powerpoint/2010/main" val="17774038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1FAA8A-418E-184F-EDD1-7D1BCCD114EC}"/>
              </a:ext>
            </a:extLst>
          </p:cNvPr>
          <p:cNvSpPr>
            <a:spLocks noGrp="1"/>
          </p:cNvSpPr>
          <p:nvPr>
            <p:ph type="dt" sz="half" idx="10"/>
          </p:nvPr>
        </p:nvSpPr>
        <p:spPr/>
        <p:txBody>
          <a:bodyPr/>
          <a:lstStyle/>
          <a:p>
            <a:fld id="{584F4FCE-3AB0-4619-87A0-AE602CE6A981}" type="datetimeFigureOut">
              <a:rPr lang="en-GB" smtClean="0"/>
              <a:t>03/10/2023</a:t>
            </a:fld>
            <a:endParaRPr lang="en-GB"/>
          </a:p>
        </p:txBody>
      </p:sp>
      <p:sp>
        <p:nvSpPr>
          <p:cNvPr id="3" name="Footer Placeholder 2">
            <a:extLst>
              <a:ext uri="{FF2B5EF4-FFF2-40B4-BE49-F238E27FC236}">
                <a16:creationId xmlns:a16="http://schemas.microsoft.com/office/drawing/2014/main" id="{5F6BC9FF-5865-A39E-1EB1-B0B52ABEB5C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5B7B9E5-C52D-A1E8-145F-C638834C7863}"/>
              </a:ext>
            </a:extLst>
          </p:cNvPr>
          <p:cNvSpPr>
            <a:spLocks noGrp="1"/>
          </p:cNvSpPr>
          <p:nvPr>
            <p:ph type="sldNum" sz="quarter" idx="12"/>
          </p:nvPr>
        </p:nvSpPr>
        <p:spPr/>
        <p:txBody>
          <a:bodyPr/>
          <a:lstStyle/>
          <a:p>
            <a:fld id="{CADF555F-3C58-4B32-96BF-A78802AD8E1E}" type="slidenum">
              <a:rPr lang="en-GB" smtClean="0"/>
              <a:t>‹#›</a:t>
            </a:fld>
            <a:endParaRPr lang="en-GB"/>
          </a:p>
        </p:txBody>
      </p:sp>
    </p:spTree>
    <p:extLst>
      <p:ext uri="{BB962C8B-B14F-4D97-AF65-F5344CB8AC3E}">
        <p14:creationId xmlns:p14="http://schemas.microsoft.com/office/powerpoint/2010/main" val="24583606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95F50-AE8D-A51A-3D03-E42B4EF6C2A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A4E3542-E577-701D-D6F1-51E81A0E44D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4CAD54A-065B-CC2D-EC19-3FC5284166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3BF8124-E872-4FE6-CA65-24F4B75EAAF8}"/>
              </a:ext>
            </a:extLst>
          </p:cNvPr>
          <p:cNvSpPr>
            <a:spLocks noGrp="1"/>
          </p:cNvSpPr>
          <p:nvPr>
            <p:ph type="dt" sz="half" idx="10"/>
          </p:nvPr>
        </p:nvSpPr>
        <p:spPr/>
        <p:txBody>
          <a:bodyPr/>
          <a:lstStyle/>
          <a:p>
            <a:fld id="{584F4FCE-3AB0-4619-87A0-AE602CE6A981}" type="datetimeFigureOut">
              <a:rPr lang="en-GB" smtClean="0"/>
              <a:t>03/10/2023</a:t>
            </a:fld>
            <a:endParaRPr lang="en-GB"/>
          </a:p>
        </p:txBody>
      </p:sp>
      <p:sp>
        <p:nvSpPr>
          <p:cNvPr id="6" name="Footer Placeholder 5">
            <a:extLst>
              <a:ext uri="{FF2B5EF4-FFF2-40B4-BE49-F238E27FC236}">
                <a16:creationId xmlns:a16="http://schemas.microsoft.com/office/drawing/2014/main" id="{787FB376-7F27-8E09-249F-5A9FA55B08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41198B-AB66-F9D4-315E-ACE8EC55A3BC}"/>
              </a:ext>
            </a:extLst>
          </p:cNvPr>
          <p:cNvSpPr>
            <a:spLocks noGrp="1"/>
          </p:cNvSpPr>
          <p:nvPr>
            <p:ph type="sldNum" sz="quarter" idx="12"/>
          </p:nvPr>
        </p:nvSpPr>
        <p:spPr/>
        <p:txBody>
          <a:bodyPr/>
          <a:lstStyle/>
          <a:p>
            <a:fld id="{CADF555F-3C58-4B32-96BF-A78802AD8E1E}" type="slidenum">
              <a:rPr lang="en-GB" smtClean="0"/>
              <a:t>‹#›</a:t>
            </a:fld>
            <a:endParaRPr lang="en-GB"/>
          </a:p>
        </p:txBody>
      </p:sp>
    </p:spTree>
    <p:extLst>
      <p:ext uri="{BB962C8B-B14F-4D97-AF65-F5344CB8AC3E}">
        <p14:creationId xmlns:p14="http://schemas.microsoft.com/office/powerpoint/2010/main" val="9494062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97281-55D7-3BB8-28B4-739779916D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0DBED94-9ABE-7C43-DA60-E938903BFE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9B8F86F-8217-A7EE-7EF7-C9FE4D056A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371619-FF2A-3B4A-48BE-3766016F6DD7}"/>
              </a:ext>
            </a:extLst>
          </p:cNvPr>
          <p:cNvSpPr>
            <a:spLocks noGrp="1"/>
          </p:cNvSpPr>
          <p:nvPr>
            <p:ph type="dt" sz="half" idx="10"/>
          </p:nvPr>
        </p:nvSpPr>
        <p:spPr/>
        <p:txBody>
          <a:bodyPr/>
          <a:lstStyle/>
          <a:p>
            <a:fld id="{584F4FCE-3AB0-4619-87A0-AE602CE6A981}" type="datetimeFigureOut">
              <a:rPr lang="en-GB" smtClean="0"/>
              <a:t>03/10/2023</a:t>
            </a:fld>
            <a:endParaRPr lang="en-GB"/>
          </a:p>
        </p:txBody>
      </p:sp>
      <p:sp>
        <p:nvSpPr>
          <p:cNvPr id="6" name="Footer Placeholder 5">
            <a:extLst>
              <a:ext uri="{FF2B5EF4-FFF2-40B4-BE49-F238E27FC236}">
                <a16:creationId xmlns:a16="http://schemas.microsoft.com/office/drawing/2014/main" id="{D89C3094-8F21-4983-EE85-9F21C4F584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C1C918B-65B4-F903-80A0-69EBA90F3CB7}"/>
              </a:ext>
            </a:extLst>
          </p:cNvPr>
          <p:cNvSpPr>
            <a:spLocks noGrp="1"/>
          </p:cNvSpPr>
          <p:nvPr>
            <p:ph type="sldNum" sz="quarter" idx="12"/>
          </p:nvPr>
        </p:nvSpPr>
        <p:spPr/>
        <p:txBody>
          <a:bodyPr/>
          <a:lstStyle/>
          <a:p>
            <a:fld id="{CADF555F-3C58-4B32-96BF-A78802AD8E1E}" type="slidenum">
              <a:rPr lang="en-GB" smtClean="0"/>
              <a:t>‹#›</a:t>
            </a:fld>
            <a:endParaRPr lang="en-GB"/>
          </a:p>
        </p:txBody>
      </p:sp>
    </p:spTree>
    <p:extLst>
      <p:ext uri="{BB962C8B-B14F-4D97-AF65-F5344CB8AC3E}">
        <p14:creationId xmlns:p14="http://schemas.microsoft.com/office/powerpoint/2010/main" val="36263236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4FDF6-1339-A503-509E-84235E1C98D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8EF668-E254-A368-13C4-005E7B84E1C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EDEF6B-BBEA-A51A-E831-090CBF651A0B}"/>
              </a:ext>
            </a:extLst>
          </p:cNvPr>
          <p:cNvSpPr>
            <a:spLocks noGrp="1"/>
          </p:cNvSpPr>
          <p:nvPr>
            <p:ph type="dt" sz="half" idx="10"/>
          </p:nvPr>
        </p:nvSpPr>
        <p:spPr/>
        <p:txBody>
          <a:bodyPr/>
          <a:lstStyle/>
          <a:p>
            <a:fld id="{584F4FCE-3AB0-4619-87A0-AE602CE6A981}" type="datetimeFigureOut">
              <a:rPr lang="en-GB" smtClean="0"/>
              <a:t>03/10/2023</a:t>
            </a:fld>
            <a:endParaRPr lang="en-GB"/>
          </a:p>
        </p:txBody>
      </p:sp>
      <p:sp>
        <p:nvSpPr>
          <p:cNvPr id="5" name="Footer Placeholder 4">
            <a:extLst>
              <a:ext uri="{FF2B5EF4-FFF2-40B4-BE49-F238E27FC236}">
                <a16:creationId xmlns:a16="http://schemas.microsoft.com/office/drawing/2014/main" id="{9E980E59-0270-FFD7-50BE-D0132CD4AC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9D824E-28BA-DBB0-200F-2B6BC9015A70}"/>
              </a:ext>
            </a:extLst>
          </p:cNvPr>
          <p:cNvSpPr>
            <a:spLocks noGrp="1"/>
          </p:cNvSpPr>
          <p:nvPr>
            <p:ph type="sldNum" sz="quarter" idx="12"/>
          </p:nvPr>
        </p:nvSpPr>
        <p:spPr/>
        <p:txBody>
          <a:bodyPr/>
          <a:lstStyle/>
          <a:p>
            <a:fld id="{CADF555F-3C58-4B32-96BF-A78802AD8E1E}" type="slidenum">
              <a:rPr lang="en-GB" smtClean="0"/>
              <a:t>‹#›</a:t>
            </a:fld>
            <a:endParaRPr lang="en-GB"/>
          </a:p>
        </p:txBody>
      </p:sp>
    </p:spTree>
    <p:extLst>
      <p:ext uri="{BB962C8B-B14F-4D97-AF65-F5344CB8AC3E}">
        <p14:creationId xmlns:p14="http://schemas.microsoft.com/office/powerpoint/2010/main" val="35655621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DB3727-434D-FB09-121A-CC2CB57EA22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8E33BA6-0306-243A-0B00-0FBEC296C7F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1B18B8-63D2-8F54-CCB5-FE0ACAC4ABF0}"/>
              </a:ext>
            </a:extLst>
          </p:cNvPr>
          <p:cNvSpPr>
            <a:spLocks noGrp="1"/>
          </p:cNvSpPr>
          <p:nvPr>
            <p:ph type="dt" sz="half" idx="10"/>
          </p:nvPr>
        </p:nvSpPr>
        <p:spPr/>
        <p:txBody>
          <a:bodyPr/>
          <a:lstStyle/>
          <a:p>
            <a:fld id="{584F4FCE-3AB0-4619-87A0-AE602CE6A981}" type="datetimeFigureOut">
              <a:rPr lang="en-GB" smtClean="0"/>
              <a:t>03/10/2023</a:t>
            </a:fld>
            <a:endParaRPr lang="en-GB"/>
          </a:p>
        </p:txBody>
      </p:sp>
      <p:sp>
        <p:nvSpPr>
          <p:cNvPr id="5" name="Footer Placeholder 4">
            <a:extLst>
              <a:ext uri="{FF2B5EF4-FFF2-40B4-BE49-F238E27FC236}">
                <a16:creationId xmlns:a16="http://schemas.microsoft.com/office/drawing/2014/main" id="{1D387E4C-D915-16CA-FF20-75C10F7485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5E243D-88E8-4573-A1A2-F310B51F128B}"/>
              </a:ext>
            </a:extLst>
          </p:cNvPr>
          <p:cNvSpPr>
            <a:spLocks noGrp="1"/>
          </p:cNvSpPr>
          <p:nvPr>
            <p:ph type="sldNum" sz="quarter" idx="12"/>
          </p:nvPr>
        </p:nvSpPr>
        <p:spPr/>
        <p:txBody>
          <a:bodyPr/>
          <a:lstStyle/>
          <a:p>
            <a:fld id="{CADF555F-3C58-4B32-96BF-A78802AD8E1E}" type="slidenum">
              <a:rPr lang="en-GB" smtClean="0"/>
              <a:t>‹#›</a:t>
            </a:fld>
            <a:endParaRPr lang="en-GB"/>
          </a:p>
        </p:txBody>
      </p:sp>
    </p:spTree>
    <p:extLst>
      <p:ext uri="{BB962C8B-B14F-4D97-AF65-F5344CB8AC3E}">
        <p14:creationId xmlns:p14="http://schemas.microsoft.com/office/powerpoint/2010/main" val="3592221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Two Conten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BF7F5-86DA-7A4E-B23A-C51D07D0104F}"/>
              </a:ext>
            </a:extLst>
          </p:cNvPr>
          <p:cNvSpPr>
            <a:spLocks noGrp="1"/>
          </p:cNvSpPr>
          <p:nvPr>
            <p:ph type="title"/>
          </p:nvPr>
        </p:nvSpPr>
        <p:spPr>
          <a:xfrm>
            <a:off x="838200" y="365126"/>
            <a:ext cx="5156200" cy="1325563"/>
          </a:xfrm>
        </p:spPr>
        <p:txBody>
          <a:bodyPr anchor="t">
            <a:no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4D368D20-9F11-AD40-A1F9-B00075B9B943}"/>
              </a:ext>
            </a:extLst>
          </p:cNvPr>
          <p:cNvSpPr>
            <a:spLocks noGrp="1"/>
          </p:cNvSpPr>
          <p:nvPr>
            <p:ph sz="half" idx="1"/>
          </p:nvPr>
        </p:nvSpPr>
        <p:spPr>
          <a:xfrm>
            <a:off x="838200" y="1825626"/>
            <a:ext cx="5156200" cy="384873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DAABF07-3DF8-DB49-99A4-4E21D58D7EAC}"/>
              </a:ext>
            </a:extLst>
          </p:cNvPr>
          <p:cNvSpPr>
            <a:spLocks noGrp="1"/>
          </p:cNvSpPr>
          <p:nvPr>
            <p:ph sz="half" idx="2"/>
          </p:nvPr>
        </p:nvSpPr>
        <p:spPr>
          <a:xfrm>
            <a:off x="6197600" y="1825626"/>
            <a:ext cx="5156200" cy="384873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1D087133-F2AD-498D-B591-37E744092F0C}"/>
              </a:ext>
            </a:extLst>
          </p:cNvPr>
          <p:cNvSpPr>
            <a:spLocks noGrp="1"/>
          </p:cNvSpPr>
          <p:nvPr>
            <p:ph type="body" sz="quarter" idx="10"/>
          </p:nvPr>
        </p:nvSpPr>
        <p:spPr>
          <a:xfrm>
            <a:off x="6197600" y="365126"/>
            <a:ext cx="5156200" cy="1325563"/>
          </a:xfrm>
        </p:spPr>
        <p:txBody>
          <a:bodyPr>
            <a:noAutofit/>
          </a:bodyPr>
          <a:lstStyle>
            <a:lvl1pPr marL="0" indent="0">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114643923"/>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6ED55-F3DE-754A-9181-C1AE142E0796}"/>
              </a:ext>
            </a:extLst>
          </p:cNvPr>
          <p:cNvSpPr>
            <a:spLocks noGrp="1"/>
          </p:cNvSpPr>
          <p:nvPr>
            <p:ph type="title" hasCustomPrompt="1"/>
          </p:nvPr>
        </p:nvSpPr>
        <p:spPr>
          <a:xfrm>
            <a:off x="831850" y="1709739"/>
            <a:ext cx="5068617" cy="2852737"/>
          </a:xfrm>
        </p:spPr>
        <p:txBody>
          <a:bodyPr anchor="t"/>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67AD93C-EE08-9F45-A5F5-0EB8DB35ACA7}"/>
              </a:ext>
            </a:extLst>
          </p:cNvPr>
          <p:cNvSpPr>
            <a:spLocks noGrp="1"/>
          </p:cNvSpPr>
          <p:nvPr>
            <p:ph type="body" idx="1"/>
          </p:nvPr>
        </p:nvSpPr>
        <p:spPr>
          <a:xfrm>
            <a:off x="831851" y="4589464"/>
            <a:ext cx="10515600" cy="113061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Text Placeholder 9">
            <a:extLst>
              <a:ext uri="{FF2B5EF4-FFF2-40B4-BE49-F238E27FC236}">
                <a16:creationId xmlns:a16="http://schemas.microsoft.com/office/drawing/2014/main" id="{0110D6CA-5054-4881-A3DD-362F1691537D}"/>
              </a:ext>
            </a:extLst>
          </p:cNvPr>
          <p:cNvSpPr>
            <a:spLocks noGrp="1"/>
          </p:cNvSpPr>
          <p:nvPr>
            <p:ph type="body" sz="quarter" idx="10"/>
          </p:nvPr>
        </p:nvSpPr>
        <p:spPr>
          <a:xfrm>
            <a:off x="6096000" y="1709739"/>
            <a:ext cx="5251451" cy="2852737"/>
          </a:xfrm>
        </p:spPr>
        <p:txBody>
          <a:bodyPr anchor="t">
            <a:noAutofit/>
          </a:bodyPr>
          <a:lstStyle>
            <a:lvl1pPr marL="0" indent="0">
              <a:buNone/>
              <a:defRPr sz="6000">
                <a:latin typeface="+mj-lt"/>
              </a:defRPr>
            </a:lvl1pPr>
          </a:lstStyle>
          <a:p>
            <a:pPr lvl="0"/>
            <a:r>
              <a:rPr lang="en-US"/>
              <a:t>Click to edit Master text styles</a:t>
            </a:r>
          </a:p>
        </p:txBody>
      </p:sp>
    </p:spTree>
    <p:extLst>
      <p:ext uri="{BB962C8B-B14F-4D97-AF65-F5344CB8AC3E}">
        <p14:creationId xmlns:p14="http://schemas.microsoft.com/office/powerpoint/2010/main" val="19957225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838200" y="6356352"/>
            <a:ext cx="2743200" cy="365125"/>
          </a:xfrm>
          <a:prstGeom prst="rect">
            <a:avLst/>
          </a:prstGeom>
        </p:spPr>
        <p:txBody>
          <a:bodyPr/>
          <a:lstStyle/>
          <a:p>
            <a:fld id="{5C958B5D-2B71-F94E-8A2A-2F1F5E391DA3}" type="datetimeFigureOut">
              <a:rPr lang="en-US" smtClean="0"/>
              <a:t>10/3/2023</a:t>
            </a:fld>
            <a:endParaRPr lang="en-US"/>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67747822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412054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2" name="Picture 1" descr="A picture containing text, font, screenshot, graphics&#10;&#10;Description automatically generated">
            <a:extLst>
              <a:ext uri="{FF2B5EF4-FFF2-40B4-BE49-F238E27FC236}">
                <a16:creationId xmlns:a16="http://schemas.microsoft.com/office/drawing/2014/main" id="{BA5A08F0-2738-3E26-A8BB-4627897D22A2}"/>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212382" y="156278"/>
            <a:ext cx="3694599" cy="646595"/>
          </a:xfrm>
          <a:prstGeom prst="rect">
            <a:avLst/>
          </a:prstGeom>
        </p:spPr>
      </p:pic>
    </p:spTree>
    <p:extLst>
      <p:ext uri="{BB962C8B-B14F-4D97-AF65-F5344CB8AC3E}">
        <p14:creationId xmlns:p14="http://schemas.microsoft.com/office/powerpoint/2010/main" val="27558426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2" name="Picture 1" descr="A picture containing text, font, screenshot, graphics&#10;&#10;Description automatically generated">
            <a:extLst>
              <a:ext uri="{FF2B5EF4-FFF2-40B4-BE49-F238E27FC236}">
                <a16:creationId xmlns:a16="http://schemas.microsoft.com/office/drawing/2014/main" id="{280103D1-598B-42AA-30E9-548AC198B669}"/>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8331146" y="6122994"/>
            <a:ext cx="3694599" cy="646595"/>
          </a:xfrm>
          <a:prstGeom prst="rect">
            <a:avLst/>
          </a:prstGeom>
        </p:spPr>
      </p:pic>
    </p:spTree>
    <p:extLst>
      <p:ext uri="{BB962C8B-B14F-4D97-AF65-F5344CB8AC3E}">
        <p14:creationId xmlns:p14="http://schemas.microsoft.com/office/powerpoint/2010/main" val="1063930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6" Type="http://schemas.openxmlformats.org/officeDocument/2006/relationships/image" Target="../media/image1.jpeg"/><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theme" Target="../theme/theme2.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3.xml"/><Relationship Id="rId1" Type="http://schemas.openxmlformats.org/officeDocument/2006/relationships/slideLayout" Target="../slideLayouts/slideLayout25.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27.xml"/><Relationship Id="rId1"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411850-6C3B-9F4C-84D1-67A574BD573B}"/>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8EAEBB9-9889-CD41-8612-7257E0121D3C}"/>
              </a:ext>
            </a:extLst>
          </p:cNvPr>
          <p:cNvSpPr>
            <a:spLocks noGrp="1"/>
          </p:cNvSpPr>
          <p:nvPr>
            <p:ph type="body" idx="1"/>
          </p:nvPr>
        </p:nvSpPr>
        <p:spPr>
          <a:xfrm>
            <a:off x="838200" y="1825625"/>
            <a:ext cx="10515600" cy="393001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Picture 7">
            <a:extLst>
              <a:ext uri="{FF2B5EF4-FFF2-40B4-BE49-F238E27FC236}">
                <a16:creationId xmlns:a16="http://schemas.microsoft.com/office/drawing/2014/main" id="{8D0CBFC1-B54C-42EC-AED9-D0B1B3D068E5}"/>
              </a:ext>
            </a:extLst>
          </p:cNvPr>
          <p:cNvPicPr>
            <a:picLocks noChangeAspect="1"/>
          </p:cNvPicPr>
          <p:nvPr userDrawn="1"/>
        </p:nvPicPr>
        <p:blipFill rotWithShape="1">
          <a:blip r:embed="rId12" cstate="hqprint">
            <a:extLst>
              <a:ext uri="{28A0092B-C50C-407E-A947-70E740481C1C}">
                <a14:useLocalDpi xmlns:a14="http://schemas.microsoft.com/office/drawing/2010/main"/>
              </a:ext>
            </a:extLst>
          </a:blip>
          <a:srcRect/>
          <a:stretch/>
        </p:blipFill>
        <p:spPr>
          <a:xfrm>
            <a:off x="0" y="6124754"/>
            <a:ext cx="12192000" cy="733245"/>
          </a:xfrm>
          <a:prstGeom prst="rect">
            <a:avLst/>
          </a:prstGeom>
        </p:spPr>
      </p:pic>
    </p:spTree>
    <p:extLst>
      <p:ext uri="{BB962C8B-B14F-4D97-AF65-F5344CB8AC3E}">
        <p14:creationId xmlns:p14="http://schemas.microsoft.com/office/powerpoint/2010/main" val="401968814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80" r:id="rId7"/>
    <p:sldLayoutId id="2147483681" r:id="rId8"/>
    <p:sldLayoutId id="2147483683" r:id="rId9"/>
    <p:sldLayoutId id="2147483663"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FF7FF0-6321-A547-4AB3-C5B124EAE5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16AF45-5011-CE11-8174-961A10C22C2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760B72-107B-01AA-8223-ED6516E892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4F4FCE-3AB0-4619-87A0-AE602CE6A981}" type="datetimeFigureOut">
              <a:rPr lang="en-GB" smtClean="0"/>
              <a:t>03/10/2023</a:t>
            </a:fld>
            <a:endParaRPr lang="en-GB"/>
          </a:p>
        </p:txBody>
      </p:sp>
      <p:sp>
        <p:nvSpPr>
          <p:cNvPr id="5" name="Footer Placeholder 4">
            <a:extLst>
              <a:ext uri="{FF2B5EF4-FFF2-40B4-BE49-F238E27FC236}">
                <a16:creationId xmlns:a16="http://schemas.microsoft.com/office/drawing/2014/main" id="{4E1F77E3-23CC-050E-7AF7-839506F3FA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26C9E3-33B5-87DA-1A32-A55DAEE90A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DF555F-3C58-4B32-96BF-A78802AD8E1E}" type="slidenum">
              <a:rPr lang="en-GB" smtClean="0"/>
              <a:t>‹#›</a:t>
            </a:fld>
            <a:endParaRPr lang="en-GB"/>
          </a:p>
        </p:txBody>
      </p:sp>
      <p:pic>
        <p:nvPicPr>
          <p:cNvPr id="7" name="Picture 6">
            <a:extLst>
              <a:ext uri="{FF2B5EF4-FFF2-40B4-BE49-F238E27FC236}">
                <a16:creationId xmlns:a16="http://schemas.microsoft.com/office/drawing/2014/main" id="{343427CB-BA41-E4AC-B009-FD196ED75821}"/>
              </a:ext>
            </a:extLst>
          </p:cNvPr>
          <p:cNvPicPr>
            <a:picLocks noChangeAspect="1"/>
          </p:cNvPicPr>
          <p:nvPr userDrawn="1"/>
        </p:nvPicPr>
        <p:blipFill rotWithShape="1">
          <a:blip r:embed="rId16" cstate="hqprint">
            <a:extLst>
              <a:ext uri="{28A0092B-C50C-407E-A947-70E740481C1C}">
                <a14:useLocalDpi xmlns:a14="http://schemas.microsoft.com/office/drawing/2010/main"/>
              </a:ext>
            </a:extLst>
          </a:blip>
          <a:srcRect/>
          <a:stretch/>
        </p:blipFill>
        <p:spPr>
          <a:xfrm>
            <a:off x="0" y="6124754"/>
            <a:ext cx="12192000" cy="733245"/>
          </a:xfrm>
          <a:prstGeom prst="rect">
            <a:avLst/>
          </a:prstGeom>
        </p:spPr>
      </p:pic>
    </p:spTree>
    <p:extLst>
      <p:ext uri="{BB962C8B-B14F-4D97-AF65-F5344CB8AC3E}">
        <p14:creationId xmlns:p14="http://schemas.microsoft.com/office/powerpoint/2010/main" val="97990342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descr="A picture containing text, screenshot, design, businesscard&#10;&#10;Description automatically generated">
            <a:extLst>
              <a:ext uri="{FF2B5EF4-FFF2-40B4-BE49-F238E27FC236}">
                <a16:creationId xmlns:a16="http://schemas.microsoft.com/office/drawing/2014/main" id="{42A3A970-147E-1BD3-4AC3-0071AC3C1EE8}"/>
              </a:ext>
            </a:extLst>
          </p:cNvPr>
          <p:cNvPicPr>
            <a:picLocks noChangeAspect="1"/>
          </p:cNvPicPr>
          <p:nvPr userDrawn="1"/>
        </p:nvPicPr>
        <p:blipFill>
          <a:blip r:embed="rId3"/>
          <a:stretch>
            <a:fillRect/>
          </a:stretch>
        </p:blipFill>
        <p:spPr>
          <a:xfrm>
            <a:off x="0" y="0"/>
            <a:ext cx="12192000" cy="6858000"/>
          </a:xfrm>
          <a:prstGeom prst="rect">
            <a:avLst/>
          </a:prstGeom>
        </p:spPr>
      </p:pic>
      <p:pic>
        <p:nvPicPr>
          <p:cNvPr id="4" name="Picture 3" descr="A black and white sign with white text&#10;&#10;Description automatically generated with low confidence">
            <a:extLst>
              <a:ext uri="{FF2B5EF4-FFF2-40B4-BE49-F238E27FC236}">
                <a16:creationId xmlns:a16="http://schemas.microsoft.com/office/drawing/2014/main" id="{39220A7B-CBE9-9178-8552-648DEF07F90C}"/>
              </a:ext>
            </a:extLst>
          </p:cNvPr>
          <p:cNvPicPr>
            <a:picLocks noChangeAspect="1"/>
          </p:cNvPicPr>
          <p:nvPr userDrawn="1"/>
        </p:nvPicPr>
        <p:blipFill rotWithShape="1">
          <a:blip r:embed="rId4" cstate="hqprint">
            <a:extLst>
              <a:ext uri="{28A0092B-C50C-407E-A947-70E740481C1C}">
                <a14:useLocalDpi xmlns:a14="http://schemas.microsoft.com/office/drawing/2010/main"/>
              </a:ext>
            </a:extLst>
          </a:blip>
          <a:srcRect r="-12179"/>
          <a:stretch/>
        </p:blipFill>
        <p:spPr>
          <a:xfrm>
            <a:off x="275902" y="1094173"/>
            <a:ext cx="1841543" cy="596515"/>
          </a:xfrm>
          <a:prstGeom prst="rect">
            <a:avLst/>
          </a:prstGeom>
        </p:spPr>
      </p:pic>
    </p:spTree>
    <p:extLst>
      <p:ext uri="{BB962C8B-B14F-4D97-AF65-F5344CB8AC3E}">
        <p14:creationId xmlns:p14="http://schemas.microsoft.com/office/powerpoint/2010/main" val="606810948"/>
      </p:ext>
    </p:extLst>
  </p:cSld>
  <p:clrMap bg1="lt1" tx1="dk1" bg2="lt2" tx2="dk2" accent1="accent1" accent2="accent2" accent3="accent3" accent4="accent4" accent5="accent5" accent6="accent6" hlink="hlink" folHlink="folHlink"/>
  <p:sldLayoutIdLst>
    <p:sldLayoutId id="214748370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35113148"/>
      </p:ext>
    </p:extLst>
  </p:cSld>
  <p:clrMap bg1="lt1" tx1="dk1" bg2="lt2" tx2="dk2" accent1="accent1" accent2="accent2" accent3="accent3" accent4="accent4" accent5="accent5" accent6="accent6" hlink="hlink" folHlink="folHlink"/>
  <p:sldLayoutIdLst>
    <p:sldLayoutId id="2147483708" r:id="rId1"/>
    <p:sldLayoutId id="2147483709"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hyperlink" Target="https://hwb.gov.wales/curriculum-for-wales/cross-curricular-skills-frameworks/" TargetMode="External"/><Relationship Id="rId5" Type="http://schemas.openxmlformats.org/officeDocument/2006/relationships/image" Target="../media/image6.png"/><Relationship Id="rId4" Type="http://schemas.openxmlformats.org/officeDocument/2006/relationships/hyperlink" Target="https://hwb.gov.wales/cwricwlwm-i-gymru/fframweithiau-sgiliau-trawsgwricwlaidd/"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2.xml"/><Relationship Id="rId4" Type="http://schemas.openxmlformats.org/officeDocument/2006/relationships/hyperlink" Target="https://pixabay.com/en/why-what-question-ask-purple-man-1641898/"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2.xml"/><Relationship Id="rId5" Type="http://schemas.openxmlformats.org/officeDocument/2006/relationships/hyperlink" Target="https://pixabay.com/en/why-what-question-ask-purple-man-1641898/" TargetMode="Externa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8.jpeg"/><Relationship Id="rId7" Type="http://schemas.openxmlformats.org/officeDocument/2006/relationships/image" Target="../media/image10.svg"/><Relationship Id="rId2" Type="http://schemas.openxmlformats.org/officeDocument/2006/relationships/notesSlide" Target="../notesSlides/notesSlide4.xml"/><Relationship Id="rId1" Type="http://schemas.openxmlformats.org/officeDocument/2006/relationships/slideLayout" Target="../slideLayouts/slideLayout22.xml"/><Relationship Id="rId6" Type="http://schemas.openxmlformats.org/officeDocument/2006/relationships/image" Target="../media/image9.png"/><Relationship Id="rId5" Type="http://schemas.openxmlformats.org/officeDocument/2006/relationships/hyperlink" Target="https://pixabay.com/en/why-what-question-ask-purple-man-1641898/" TargetMode="External"/><Relationship Id="rId4" Type="http://schemas.openxmlformats.org/officeDocument/2006/relationships/image" Target="../media/image7.png"/><Relationship Id="rId9" Type="http://schemas.openxmlformats.org/officeDocument/2006/relationships/image" Target="../media/image12.sv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3.xml"/><Relationship Id="rId5" Type="http://schemas.openxmlformats.org/officeDocument/2006/relationships/image" Target="../media/image16.jpe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7.png"/><Relationship Id="rId5" Type="http://schemas.openxmlformats.org/officeDocument/2006/relationships/hyperlink" Target="https://literacytrust.org.uk/information/what-is-literacy/n" TargetMode="External"/><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22.xml"/><Relationship Id="rId5" Type="http://schemas.openxmlformats.org/officeDocument/2006/relationships/image" Target="../media/image20.pn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24.xml"/><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3.xml"/><Relationship Id="rId5" Type="http://schemas.openxmlformats.org/officeDocument/2006/relationships/image" Target="../media/image31.jpeg"/><Relationship Id="rId4" Type="http://schemas.openxmlformats.org/officeDocument/2006/relationships/image" Target="../media/image30.jpeg"/></Relationships>
</file>

<file path=ppt/slides/_rels/slide11.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slideLayout" Target="../slideLayouts/slideLayout22.xml"/><Relationship Id="rId7" Type="http://schemas.openxmlformats.org/officeDocument/2006/relationships/image" Target="../media/image33.jpe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2.jpeg"/><Relationship Id="rId5" Type="http://schemas.openxmlformats.org/officeDocument/2006/relationships/image" Target="../media/image17.png"/><Relationship Id="rId4" Type="http://schemas.openxmlformats.org/officeDocument/2006/relationships/notesSlide" Target="../notesSlides/notesSlide9.xml"/><Relationship Id="rId9" Type="http://schemas.openxmlformats.org/officeDocument/2006/relationships/image" Target="../media/image35.jpeg"/></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0.xml"/><Relationship Id="rId1" Type="http://schemas.openxmlformats.org/officeDocument/2006/relationships/slideLayout" Target="../slideLayouts/slideLayout22.xml"/><Relationship Id="rId5" Type="http://schemas.openxmlformats.org/officeDocument/2006/relationships/image" Target="../media/image38.png"/><Relationship Id="rId4" Type="http://schemas.openxmlformats.org/officeDocument/2006/relationships/image" Target="../media/image37.png"/></Relationships>
</file>

<file path=ppt/slides/_rels/slide13.xml.rels><?xml version="1.0" encoding="UTF-8" standalone="yes"?>
<Relationships xmlns="http://schemas.openxmlformats.org/package/2006/relationships"><Relationship Id="rId8" Type="http://schemas.openxmlformats.org/officeDocument/2006/relationships/slide" Target="slide19.xml"/><Relationship Id="rId3" Type="http://schemas.openxmlformats.org/officeDocument/2006/relationships/image" Target="../media/image38.png"/><Relationship Id="rId7" Type="http://schemas.openxmlformats.org/officeDocument/2006/relationships/image" Target="../media/image40.png"/><Relationship Id="rId2" Type="http://schemas.openxmlformats.org/officeDocument/2006/relationships/notesSlide" Target="../notesSlides/notesSlide11.xml"/><Relationship Id="rId1" Type="http://schemas.openxmlformats.org/officeDocument/2006/relationships/slideLayout" Target="../slideLayouts/slideLayout24.xml"/><Relationship Id="rId6" Type="http://schemas.openxmlformats.org/officeDocument/2006/relationships/image" Target="../media/image39.png"/><Relationship Id="rId5" Type="http://schemas.openxmlformats.org/officeDocument/2006/relationships/slide" Target="slide14.xml"/><Relationship Id="rId4" Type="http://schemas.openxmlformats.org/officeDocument/2006/relationships/image" Target="../media/image39.png"/><Relationship Id="rId9" Type="http://schemas.openxmlformats.org/officeDocument/2006/relationships/image" Target="../media/image40.png"/></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5.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8.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0.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7.xml"/><Relationship Id="rId5" Type="http://schemas.openxmlformats.org/officeDocument/2006/relationships/image" Target="../media/image46.jpeg"/><Relationship Id="rId4" Type="http://schemas.openxmlformats.org/officeDocument/2006/relationships/image" Target="../media/image45.jpeg"/></Relationships>
</file>

<file path=ppt/slides/_rels/slide25.xml.rels><?xml version="1.0" encoding="UTF-8" standalone="yes"?>
<Relationships xmlns="http://schemas.openxmlformats.org/package/2006/relationships"><Relationship Id="rId8" Type="http://schemas.openxmlformats.org/officeDocument/2006/relationships/image" Target="../media/image52.jpeg"/><Relationship Id="rId13" Type="http://schemas.openxmlformats.org/officeDocument/2006/relationships/image" Target="../media/image56.jpeg"/><Relationship Id="rId3" Type="http://schemas.openxmlformats.org/officeDocument/2006/relationships/image" Target="../media/image47.jpeg"/><Relationship Id="rId7" Type="http://schemas.openxmlformats.org/officeDocument/2006/relationships/image" Target="../media/image51.svg"/><Relationship Id="rId12" Type="http://schemas.openxmlformats.org/officeDocument/2006/relationships/image" Target="../media/image55.jpeg"/><Relationship Id="rId2" Type="http://schemas.openxmlformats.org/officeDocument/2006/relationships/notesSlide" Target="../notesSlides/notesSlide22.xml"/><Relationship Id="rId1" Type="http://schemas.openxmlformats.org/officeDocument/2006/relationships/slideLayout" Target="../slideLayouts/slideLayout22.xml"/><Relationship Id="rId6" Type="http://schemas.openxmlformats.org/officeDocument/2006/relationships/image" Target="../media/image50.png"/><Relationship Id="rId11" Type="http://schemas.openxmlformats.org/officeDocument/2006/relationships/image" Target="../media/image54.jpeg"/><Relationship Id="rId5" Type="http://schemas.openxmlformats.org/officeDocument/2006/relationships/image" Target="../media/image49.jpeg"/><Relationship Id="rId10" Type="http://schemas.openxmlformats.org/officeDocument/2006/relationships/hyperlink" Target="https://geraldocapillo.blogspot.com/p/terminos-y-condiciones.html" TargetMode="External"/><Relationship Id="rId4" Type="http://schemas.openxmlformats.org/officeDocument/2006/relationships/image" Target="../media/image48.jpeg"/><Relationship Id="rId9" Type="http://schemas.openxmlformats.org/officeDocument/2006/relationships/image" Target="../media/image53.jpeg"/><Relationship Id="rId14" Type="http://schemas.openxmlformats.org/officeDocument/2006/relationships/image" Target="../media/image57.jpeg"/></Relationships>
</file>

<file path=ppt/slides/_rels/slide26.xml.rels><?xml version="1.0" encoding="UTF-8" standalone="yes"?>
<Relationships xmlns="http://schemas.openxmlformats.org/package/2006/relationships"><Relationship Id="rId8" Type="http://schemas.openxmlformats.org/officeDocument/2006/relationships/image" Target="../media/image56.jpeg"/><Relationship Id="rId13" Type="http://schemas.openxmlformats.org/officeDocument/2006/relationships/image" Target="../media/image60.png"/><Relationship Id="rId18" Type="http://schemas.openxmlformats.org/officeDocument/2006/relationships/image" Target="../media/image64.jpeg"/><Relationship Id="rId3" Type="http://schemas.openxmlformats.org/officeDocument/2006/relationships/image" Target="../media/image50.png"/><Relationship Id="rId7" Type="http://schemas.openxmlformats.org/officeDocument/2006/relationships/image" Target="../media/image55.jpeg"/><Relationship Id="rId12" Type="http://schemas.openxmlformats.org/officeDocument/2006/relationships/hyperlink" Target="https://sociologiac.net/2008/08/19/22-alternativas-gratuitas-a-microsoft-word/" TargetMode="External"/><Relationship Id="rId17" Type="http://schemas.openxmlformats.org/officeDocument/2006/relationships/image" Target="../media/image63.png"/><Relationship Id="rId2" Type="http://schemas.openxmlformats.org/officeDocument/2006/relationships/notesSlide" Target="../notesSlides/notesSlide23.xml"/><Relationship Id="rId16" Type="http://schemas.openxmlformats.org/officeDocument/2006/relationships/image" Target="../media/image62.png"/><Relationship Id="rId1" Type="http://schemas.openxmlformats.org/officeDocument/2006/relationships/slideLayout" Target="../slideLayouts/slideLayout22.xml"/><Relationship Id="rId6" Type="http://schemas.openxmlformats.org/officeDocument/2006/relationships/image" Target="../media/image54.jpeg"/><Relationship Id="rId11" Type="http://schemas.openxmlformats.org/officeDocument/2006/relationships/image" Target="../media/image59.jpeg"/><Relationship Id="rId5" Type="http://schemas.openxmlformats.org/officeDocument/2006/relationships/image" Target="../media/image52.jpeg"/><Relationship Id="rId15" Type="http://schemas.openxmlformats.org/officeDocument/2006/relationships/image" Target="../media/image61.png"/><Relationship Id="rId10" Type="http://schemas.openxmlformats.org/officeDocument/2006/relationships/hyperlink" Target="https://geraldocapillo.blogspot.com/p/terminos-y-condiciones.html" TargetMode="External"/><Relationship Id="rId4" Type="http://schemas.openxmlformats.org/officeDocument/2006/relationships/image" Target="../media/image51.svg"/><Relationship Id="rId9" Type="http://schemas.openxmlformats.org/officeDocument/2006/relationships/image" Target="../media/image58.jpeg"/><Relationship Id="rId14" Type="http://schemas.openxmlformats.org/officeDocument/2006/relationships/hyperlink" Target="https://cft.vanderbilt.edu/adobe/" TargetMode="External"/></Relationships>
</file>

<file path=ppt/slides/_rels/slide27.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52.jpeg"/><Relationship Id="rId18" Type="http://schemas.openxmlformats.org/officeDocument/2006/relationships/hyperlink" Target="https://geraldocapillo.blogspot.com/p/terminos-y-condiciones.html" TargetMode="External"/><Relationship Id="rId3" Type="http://schemas.openxmlformats.org/officeDocument/2006/relationships/image" Target="../media/image59.jpeg"/><Relationship Id="rId7" Type="http://schemas.openxmlformats.org/officeDocument/2006/relationships/image" Target="../media/image61.png"/><Relationship Id="rId12" Type="http://schemas.openxmlformats.org/officeDocument/2006/relationships/image" Target="../media/image51.svg"/><Relationship Id="rId17" Type="http://schemas.openxmlformats.org/officeDocument/2006/relationships/image" Target="../media/image58.jpeg"/><Relationship Id="rId2" Type="http://schemas.openxmlformats.org/officeDocument/2006/relationships/notesSlide" Target="../notesSlides/notesSlide24.xml"/><Relationship Id="rId16" Type="http://schemas.openxmlformats.org/officeDocument/2006/relationships/image" Target="../media/image56.jpeg"/><Relationship Id="rId1" Type="http://schemas.openxmlformats.org/officeDocument/2006/relationships/slideLayout" Target="../slideLayouts/slideLayout22.xml"/><Relationship Id="rId6" Type="http://schemas.openxmlformats.org/officeDocument/2006/relationships/hyperlink" Target="https://cft.vanderbilt.edu/adobe/" TargetMode="External"/><Relationship Id="rId11" Type="http://schemas.openxmlformats.org/officeDocument/2006/relationships/image" Target="../media/image50.png"/><Relationship Id="rId5" Type="http://schemas.openxmlformats.org/officeDocument/2006/relationships/image" Target="../media/image60.png"/><Relationship Id="rId15" Type="http://schemas.openxmlformats.org/officeDocument/2006/relationships/image" Target="../media/image55.jpeg"/><Relationship Id="rId10" Type="http://schemas.openxmlformats.org/officeDocument/2006/relationships/image" Target="../media/image64.jpeg"/><Relationship Id="rId4" Type="http://schemas.openxmlformats.org/officeDocument/2006/relationships/hyperlink" Target="https://sociologiac.net/2008/08/19/22-alternativas-gratuitas-a-microsoft-word/" TargetMode="External"/><Relationship Id="rId9" Type="http://schemas.openxmlformats.org/officeDocument/2006/relationships/image" Target="../media/image63.png"/><Relationship Id="rId14" Type="http://schemas.openxmlformats.org/officeDocument/2006/relationships/image" Target="../media/image54.jpeg"/></Relationships>
</file>

<file path=ppt/slides/_rels/slide28.xml.rels><?xml version="1.0" encoding="UTF-8" standalone="yes"?>
<Relationships xmlns="http://schemas.openxmlformats.org/package/2006/relationships"><Relationship Id="rId3" Type="http://schemas.microsoft.com/office/2017/06/relationships/model3d" Target="../media/model3d1.glb"/><Relationship Id="rId2" Type="http://schemas.openxmlformats.org/officeDocument/2006/relationships/notesSlide" Target="../notesSlides/notesSlide25.xml"/><Relationship Id="rId1" Type="http://schemas.openxmlformats.org/officeDocument/2006/relationships/slideLayout" Target="../slideLayouts/slideLayout22.xml"/><Relationship Id="rId4" Type="http://schemas.openxmlformats.org/officeDocument/2006/relationships/image" Target="../media/image65.png"/></Relationships>
</file>

<file path=ppt/slides/_rels/slide29.xml.rels><?xml version="1.0" encoding="UTF-8" standalone="yes"?>
<Relationships xmlns="http://schemas.openxmlformats.org/package/2006/relationships"><Relationship Id="rId3" Type="http://schemas.microsoft.com/office/2017/06/relationships/model3d" Target="../media/model3d1.glb"/><Relationship Id="rId2" Type="http://schemas.openxmlformats.org/officeDocument/2006/relationships/notesSlide" Target="../notesSlides/notesSlide26.xml"/><Relationship Id="rId1" Type="http://schemas.openxmlformats.org/officeDocument/2006/relationships/slideLayout" Target="../slideLayouts/slideLayout22.xml"/><Relationship Id="rId4" Type="http://schemas.openxmlformats.org/officeDocument/2006/relationships/image" Target="../media/image66.png"/></Relationships>
</file>

<file path=ppt/slides/_rels/slide30.xml.rels><?xml version="1.0" encoding="UTF-8" standalone="yes"?>
<Relationships xmlns="http://schemas.openxmlformats.org/package/2006/relationships"><Relationship Id="rId8" Type="http://schemas.openxmlformats.org/officeDocument/2006/relationships/hyperlink" Target="https://minniebarnett650info.blogspot.com/2023/03/google-bard-ai-presentation.html" TargetMode="External"/><Relationship Id="rId3" Type="http://schemas.openxmlformats.org/officeDocument/2006/relationships/image" Target="../media/image67.jpeg"/><Relationship Id="rId7" Type="http://schemas.openxmlformats.org/officeDocument/2006/relationships/image" Target="../media/image69.png"/><Relationship Id="rId2" Type="http://schemas.openxmlformats.org/officeDocument/2006/relationships/notesSlide" Target="../notesSlides/notesSlide27.xml"/><Relationship Id="rId1" Type="http://schemas.openxmlformats.org/officeDocument/2006/relationships/slideLayout" Target="../slideLayouts/slideLayout27.xml"/><Relationship Id="rId6" Type="http://schemas.openxmlformats.org/officeDocument/2006/relationships/hyperlink" Target="https://beebom.com/how-use-anthropic-claude-chatgpt-rival/" TargetMode="External"/><Relationship Id="rId5" Type="http://schemas.openxmlformats.org/officeDocument/2006/relationships/image" Target="../media/image68.jpeg"/><Relationship Id="rId10" Type="http://schemas.openxmlformats.org/officeDocument/2006/relationships/image" Target="../media/image71.svg"/><Relationship Id="rId4" Type="http://schemas.openxmlformats.org/officeDocument/2006/relationships/hyperlink" Target="https://riset.guru/what-is-open-ai-chat-gpt-know-full-details-2023/" TargetMode="External"/><Relationship Id="rId9" Type="http://schemas.openxmlformats.org/officeDocument/2006/relationships/image" Target="../media/image70.png"/></Relationships>
</file>

<file path=ppt/slides/_rels/slide31.xml.rels><?xml version="1.0" encoding="UTF-8" standalone="yes"?>
<Relationships xmlns="http://schemas.openxmlformats.org/package/2006/relationships"><Relationship Id="rId8" Type="http://schemas.openxmlformats.org/officeDocument/2006/relationships/hyperlink" Target="https://hwb.gov.wales/curriculum-for-wales/cross-curricular-skills-frameworks/" TargetMode="External"/><Relationship Id="rId3" Type="http://schemas.openxmlformats.org/officeDocument/2006/relationships/slideLayout" Target="../slideLayouts/slideLayout22.xml"/><Relationship Id="rId7" Type="http://schemas.openxmlformats.org/officeDocument/2006/relationships/image" Target="../media/image7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notesSlide" Target="../notesSlides/notesSlide28.xml"/><Relationship Id="rId9" Type="http://schemas.openxmlformats.org/officeDocument/2006/relationships/image" Target="../media/image17.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2.xml"/><Relationship Id="rId6" Type="http://schemas.openxmlformats.org/officeDocument/2006/relationships/image" Target="../media/image76.svg"/><Relationship Id="rId5" Type="http://schemas.openxmlformats.org/officeDocument/2006/relationships/image" Target="../media/image75.png"/><Relationship Id="rId4" Type="http://schemas.openxmlformats.org/officeDocument/2006/relationships/hyperlink" Target="https://pixabay.com/en/why-what-question-ask-purple-man-1641898/" TargetMode="External"/></Relationships>
</file>

<file path=ppt/slides/_rels/slide33.xml.rels><?xml version="1.0" encoding="UTF-8" standalone="yes"?>
<Relationships xmlns="http://schemas.openxmlformats.org/package/2006/relationships"><Relationship Id="rId8" Type="http://schemas.openxmlformats.org/officeDocument/2006/relationships/hyperlink" Target="https://gov.wales/sites/default/files/publications/2018-03/successful-futures.pdf" TargetMode="External"/><Relationship Id="rId3" Type="http://schemas.openxmlformats.org/officeDocument/2006/relationships/image" Target="../media/image77.png"/><Relationship Id="rId7" Type="http://schemas.openxmlformats.org/officeDocument/2006/relationships/image" Target="../media/image81.png"/><Relationship Id="rId2" Type="http://schemas.openxmlformats.org/officeDocument/2006/relationships/notesSlide" Target="../notesSlides/notesSlide30.xml"/><Relationship Id="rId1" Type="http://schemas.openxmlformats.org/officeDocument/2006/relationships/slideLayout" Target="../slideLayouts/slideLayout22.xml"/><Relationship Id="rId6" Type="http://schemas.openxmlformats.org/officeDocument/2006/relationships/image" Target="../media/image80.png"/><Relationship Id="rId11" Type="http://schemas.openxmlformats.org/officeDocument/2006/relationships/image" Target="../media/image76.svg"/><Relationship Id="rId5" Type="http://schemas.openxmlformats.org/officeDocument/2006/relationships/image" Target="../media/image79.png"/><Relationship Id="rId10" Type="http://schemas.openxmlformats.org/officeDocument/2006/relationships/image" Target="../media/image75.png"/><Relationship Id="rId4" Type="http://schemas.openxmlformats.org/officeDocument/2006/relationships/image" Target="../media/image78.png"/><Relationship Id="rId9" Type="http://schemas.openxmlformats.org/officeDocument/2006/relationships/hyperlink" Target="https://llyw.cymru/sites/default/files/publications/2018-03/dyfodol-llwyddiannus.pdf" TargetMode="External"/></Relationships>
</file>

<file path=ppt/slides/_rels/slide34.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slideLayout" Target="../slideLayouts/slideLayout22.xml"/><Relationship Id="rId7" Type="http://schemas.openxmlformats.org/officeDocument/2006/relationships/image" Target="../media/image83.png"/><Relationship Id="rId12" Type="http://schemas.openxmlformats.org/officeDocument/2006/relationships/image" Target="../media/image76.sv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hyperlink" Target="https://llyw.cymru/cenhadaeth-ein-cenedl" TargetMode="External"/><Relationship Id="rId11" Type="http://schemas.openxmlformats.org/officeDocument/2006/relationships/image" Target="../media/image75.png"/><Relationship Id="rId5" Type="http://schemas.openxmlformats.org/officeDocument/2006/relationships/image" Target="../media/image82.png"/><Relationship Id="rId10" Type="http://schemas.openxmlformats.org/officeDocument/2006/relationships/image" Target="../media/image17.png"/><Relationship Id="rId4" Type="http://schemas.openxmlformats.org/officeDocument/2006/relationships/notesSlide" Target="../notesSlides/notesSlide31.xml"/><Relationship Id="rId9" Type="http://schemas.openxmlformats.org/officeDocument/2006/relationships/hyperlink" Target="https://gov.wales/our-national-mission-0" TargetMode="External"/></Relationships>
</file>

<file path=ppt/slides/_rels/slide35.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85.png"/><Relationship Id="rId7" Type="http://schemas.openxmlformats.org/officeDocument/2006/relationships/hyperlink" Target="https://gov.wales/our-national-mission-0" TargetMode="External"/><Relationship Id="rId2" Type="http://schemas.openxmlformats.org/officeDocument/2006/relationships/notesSlide" Target="../notesSlides/notesSlide32.xml"/><Relationship Id="rId1" Type="http://schemas.openxmlformats.org/officeDocument/2006/relationships/slideLayout" Target="../slideLayouts/slideLayout22.xml"/><Relationship Id="rId6" Type="http://schemas.openxmlformats.org/officeDocument/2006/relationships/hyperlink" Target="https://hwb.gov.wales/professional-development/professional-standards/" TargetMode="External"/><Relationship Id="rId5" Type="http://schemas.openxmlformats.org/officeDocument/2006/relationships/hyperlink" Target="https://www.oecd.org/publications/achieving-the-new-curriculum-for-wales-4b483953-en.htm" TargetMode="External"/><Relationship Id="rId4" Type="http://schemas.openxmlformats.org/officeDocument/2006/relationships/hyperlink" Target="https://llyw.cymru/cenhadaeth-ein-cenedl" TargetMode="External"/><Relationship Id="rId9" Type="http://schemas.openxmlformats.org/officeDocument/2006/relationships/image" Target="../media/image87.png"/></Relationships>
</file>

<file path=ppt/slides/_rels/slide36.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33.xml"/><Relationship Id="rId1" Type="http://schemas.openxmlformats.org/officeDocument/2006/relationships/slideLayout" Target="../slideLayouts/slideLayout27.xml"/><Relationship Id="rId4" Type="http://schemas.openxmlformats.org/officeDocument/2006/relationships/image" Target="../media/image89.png"/></Relationships>
</file>

<file path=ppt/slides/_rels/slide37.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34.xml"/><Relationship Id="rId1" Type="http://schemas.openxmlformats.org/officeDocument/2006/relationships/slideLayout" Target="../slideLayouts/slideLayout22.xml"/><Relationship Id="rId4" Type="http://schemas.openxmlformats.org/officeDocument/2006/relationships/image" Target="../media/image91.png"/></Relationships>
</file>

<file path=ppt/slides/_rels/slide38.xml.rels><?xml version="1.0" encoding="UTF-8" standalone="yes"?>
<Relationships xmlns="http://schemas.openxmlformats.org/package/2006/relationships"><Relationship Id="rId3" Type="http://schemas.openxmlformats.org/officeDocument/2006/relationships/hyperlink" Target="https://hwb.gov.wales/cwricwlwm-i-gymru/asesiadau-darllen-a-rhifedd/" TargetMode="External"/><Relationship Id="rId2" Type="http://schemas.openxmlformats.org/officeDocument/2006/relationships/notesSlide" Target="../notesSlides/notesSlide35.xml"/><Relationship Id="rId1" Type="http://schemas.openxmlformats.org/officeDocument/2006/relationships/slideLayout" Target="../slideLayouts/slideLayout27.xml"/><Relationship Id="rId5" Type="http://schemas.openxmlformats.org/officeDocument/2006/relationships/image" Target="../media/image92.png"/><Relationship Id="rId4" Type="http://schemas.openxmlformats.org/officeDocument/2006/relationships/hyperlink" Target="https://hwb.gov.wales/curriculum-for-wales/reading-and-numeracy-assessments/" TargetMode="Externa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7.png"/><Relationship Id="rId5" Type="http://schemas.openxmlformats.org/officeDocument/2006/relationships/image" Target="../media/image93.png"/><Relationship Id="rId4" Type="http://schemas.openxmlformats.org/officeDocument/2006/relationships/notesSlide" Target="../notesSlides/notesSlide3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8" Type="http://schemas.openxmlformats.org/officeDocument/2006/relationships/hyperlink" Target="https://www.nationalnumeracy.org.uk/about/what-numeracy" TargetMode="External"/><Relationship Id="rId13" Type="http://schemas.openxmlformats.org/officeDocument/2006/relationships/hyperlink" Target="https://www.oecd.org/education/Improving-schools-in-Wales.pdf" TargetMode="External"/><Relationship Id="rId3" Type="http://schemas.openxmlformats.org/officeDocument/2006/relationships/hyperlink" Target="https://hwb.gov.wales/curriculum-for-wales/cross-curricular-skills-frameworks/" TargetMode="External"/><Relationship Id="rId7" Type="http://schemas.openxmlformats.org/officeDocument/2006/relationships/hyperlink" Target="https://hwb.gov.wales/curriculum-for-wales/mathematics-and-numeracy/" TargetMode="External"/><Relationship Id="rId12" Type="http://schemas.openxmlformats.org/officeDocument/2006/relationships/hyperlink" Target="https://llyw.cymru/sites/default/files/publications/2018-03/addysg-yng-nghymru-cenhadaeth-ein-cenedl.pdf" TargetMode="External"/><Relationship Id="rId2" Type="http://schemas.openxmlformats.org/officeDocument/2006/relationships/notesSlide" Target="../notesSlides/notesSlide38.xml"/><Relationship Id="rId1" Type="http://schemas.openxmlformats.org/officeDocument/2006/relationships/slideLayout" Target="../slideLayouts/slideLayout12.xml"/><Relationship Id="rId6" Type="http://schemas.openxmlformats.org/officeDocument/2006/relationships/hyperlink" Target="https://literacytrust.org.uk/information/what-is-literacy/" TargetMode="External"/><Relationship Id="rId11" Type="http://schemas.openxmlformats.org/officeDocument/2006/relationships/hyperlink" Target="https://gov.wales/sites/default/files/publications/2018-03/education-in-wales-our-national-mission.pdf" TargetMode="External"/><Relationship Id="rId5" Type="http://schemas.openxmlformats.org/officeDocument/2006/relationships/hyperlink" Target="https://hwb.gov.wales/curriculum-for-wales/languages-literacy-and-communication/" TargetMode="External"/><Relationship Id="rId15" Type="http://schemas.openxmlformats.org/officeDocument/2006/relationships/hyperlink" Target="https://hwb.gov.wales/curriculum-for-wales/reading-and-numeracy-assessments/" TargetMode="External"/><Relationship Id="rId10" Type="http://schemas.openxmlformats.org/officeDocument/2006/relationships/hyperlink" Target="https://gov.wales/successful-futures-review-curriculum-and-assessment-arrangements" TargetMode="External"/><Relationship Id="rId4" Type="http://schemas.openxmlformats.org/officeDocument/2006/relationships/hyperlink" Target="https://gov.wales/sites/default/files/publications/2018-03/successful-futures.pdf" TargetMode="External"/><Relationship Id="rId9" Type="http://schemas.openxmlformats.org/officeDocument/2006/relationships/hyperlink" Target="https://hwb.gov.wales/curriculum-for-wales/cross-curricular-skills-frameworks/digital-competence-framework/" TargetMode="External"/><Relationship Id="rId14" Type="http://schemas.openxmlformats.org/officeDocument/2006/relationships/hyperlink" Target="https://hwb.gov.wales/professional-development/professional-standard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DC167BD-576F-464A-87BF-DD2495246654}"/>
              </a:ext>
            </a:extLst>
          </p:cNvPr>
          <p:cNvPicPr>
            <a:picLocks noChangeAspect="1"/>
          </p:cNvPicPr>
          <p:nvPr/>
        </p:nvPicPr>
        <p:blipFill rotWithShape="1">
          <a:blip r:embed="rId3" cstate="hqprint">
            <a:alphaModFix amt="20000"/>
            <a:extLst>
              <a:ext uri="{28A0092B-C50C-407E-A947-70E740481C1C}">
                <a14:useLocalDpi xmlns:a14="http://schemas.microsoft.com/office/drawing/2010/main"/>
              </a:ext>
            </a:extLst>
          </a:blip>
          <a:srcRect/>
          <a:stretch/>
        </p:blipFill>
        <p:spPr>
          <a:xfrm>
            <a:off x="11430" y="-128337"/>
            <a:ext cx="12190094" cy="6214275"/>
          </a:xfrm>
          <a:prstGeom prst="rect">
            <a:avLst/>
          </a:prstGeom>
        </p:spPr>
      </p:pic>
      <p:sp>
        <p:nvSpPr>
          <p:cNvPr id="2" name="Title 1">
            <a:extLst>
              <a:ext uri="{FF2B5EF4-FFF2-40B4-BE49-F238E27FC236}">
                <a16:creationId xmlns:a16="http://schemas.microsoft.com/office/drawing/2014/main" id="{6D6DA775-78EB-4511-8AEA-B8D5280AC1C3}"/>
              </a:ext>
            </a:extLst>
          </p:cNvPr>
          <p:cNvSpPr>
            <a:spLocks noGrp="1"/>
          </p:cNvSpPr>
          <p:nvPr>
            <p:ph type="ctrTitle"/>
          </p:nvPr>
        </p:nvSpPr>
        <p:spPr>
          <a:xfrm>
            <a:off x="561976" y="1922007"/>
            <a:ext cx="4960620" cy="2387600"/>
          </a:xfrm>
        </p:spPr>
        <p:txBody>
          <a:bodyPr>
            <a:noAutofit/>
          </a:bodyPr>
          <a:lstStyle/>
          <a:p>
            <a:r>
              <a:rPr lang="cy-GB" sz="4800"/>
              <a:t>Fframweithiau’r sgiliau trawsgwricwlaidd</a:t>
            </a:r>
          </a:p>
        </p:txBody>
      </p:sp>
      <p:sp>
        <p:nvSpPr>
          <p:cNvPr id="3" name="Subtitle 2">
            <a:extLst>
              <a:ext uri="{FF2B5EF4-FFF2-40B4-BE49-F238E27FC236}">
                <a16:creationId xmlns:a16="http://schemas.microsoft.com/office/drawing/2014/main" id="{A2027A78-A82E-41A1-99E1-60B099183CEF}"/>
              </a:ext>
            </a:extLst>
          </p:cNvPr>
          <p:cNvSpPr>
            <a:spLocks noGrp="1"/>
          </p:cNvSpPr>
          <p:nvPr>
            <p:ph type="subTitle" idx="1"/>
          </p:nvPr>
        </p:nvSpPr>
        <p:spPr>
          <a:xfrm>
            <a:off x="-1529715" y="4558513"/>
            <a:ext cx="9144000" cy="1655762"/>
          </a:xfrm>
        </p:spPr>
        <p:txBody>
          <a:bodyPr/>
          <a:lstStyle/>
          <a:p>
            <a:r>
              <a:rPr lang="cy-GB"/>
              <a:t>Fframwaith Llythrennedd a Rhifedd</a:t>
            </a:r>
          </a:p>
          <a:p>
            <a:r>
              <a:rPr lang="cy-GB"/>
              <a:t>Fframwaith Cymhwysedd Digidol</a:t>
            </a:r>
          </a:p>
        </p:txBody>
      </p:sp>
      <p:pic>
        <p:nvPicPr>
          <p:cNvPr id="4" name="Picture 3">
            <a:hlinkClick r:id="rId4"/>
            <a:extLst>
              <a:ext uri="{FF2B5EF4-FFF2-40B4-BE49-F238E27FC236}">
                <a16:creationId xmlns:a16="http://schemas.microsoft.com/office/drawing/2014/main" id="{3815922F-6BF3-40E2-8EE3-A853FF7DFEB8}"/>
              </a:ext>
            </a:extLst>
          </p:cNvPr>
          <p:cNvPicPr>
            <a:picLocks noChangeAspect="1"/>
          </p:cNvPicPr>
          <p:nvPr/>
        </p:nvPicPr>
        <p:blipFill>
          <a:blip r:embed="rId5"/>
          <a:stretch>
            <a:fillRect/>
          </a:stretch>
        </p:blipFill>
        <p:spPr>
          <a:xfrm>
            <a:off x="2311636" y="500457"/>
            <a:ext cx="1461299" cy="1461299"/>
          </a:xfrm>
          <a:prstGeom prst="rect">
            <a:avLst/>
          </a:prstGeom>
        </p:spPr>
      </p:pic>
      <p:sp>
        <p:nvSpPr>
          <p:cNvPr id="5" name="Title 1">
            <a:extLst>
              <a:ext uri="{FF2B5EF4-FFF2-40B4-BE49-F238E27FC236}">
                <a16:creationId xmlns:a16="http://schemas.microsoft.com/office/drawing/2014/main" id="{AB306642-3C59-4942-9A08-9333A234ADAF}"/>
              </a:ext>
            </a:extLst>
          </p:cNvPr>
          <p:cNvSpPr txBox="1">
            <a:spLocks/>
          </p:cNvSpPr>
          <p:nvPr/>
        </p:nvSpPr>
        <p:spPr>
          <a:xfrm>
            <a:off x="6507480" y="1944294"/>
            <a:ext cx="5044440" cy="2387600"/>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a:t>Cross curricular skills frameworks</a:t>
            </a:r>
          </a:p>
        </p:txBody>
      </p:sp>
      <p:sp>
        <p:nvSpPr>
          <p:cNvPr id="6" name="Subtitle 2">
            <a:extLst>
              <a:ext uri="{FF2B5EF4-FFF2-40B4-BE49-F238E27FC236}">
                <a16:creationId xmlns:a16="http://schemas.microsoft.com/office/drawing/2014/main" id="{294D28A1-7BCB-4B2D-842D-B11018DC95AB}"/>
              </a:ext>
            </a:extLst>
          </p:cNvPr>
          <p:cNvSpPr txBox="1">
            <a:spLocks/>
          </p:cNvSpPr>
          <p:nvPr/>
        </p:nvSpPr>
        <p:spPr>
          <a:xfrm>
            <a:off x="6743883" y="4579544"/>
            <a:ext cx="504444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Literacy and Numeracy Framework</a:t>
            </a:r>
          </a:p>
          <a:p>
            <a:r>
              <a:rPr lang="en-GB"/>
              <a:t>Digital Competence Framework</a:t>
            </a:r>
          </a:p>
        </p:txBody>
      </p:sp>
      <p:pic>
        <p:nvPicPr>
          <p:cNvPr id="7" name="Picture 6">
            <a:hlinkClick r:id="rId6"/>
            <a:extLst>
              <a:ext uri="{FF2B5EF4-FFF2-40B4-BE49-F238E27FC236}">
                <a16:creationId xmlns:a16="http://schemas.microsoft.com/office/drawing/2014/main" id="{4C2DF144-BFE6-4404-8F82-3DEDB66FF814}"/>
              </a:ext>
            </a:extLst>
          </p:cNvPr>
          <p:cNvPicPr>
            <a:picLocks noChangeAspect="1"/>
          </p:cNvPicPr>
          <p:nvPr/>
        </p:nvPicPr>
        <p:blipFill>
          <a:blip r:embed="rId5"/>
          <a:stretch>
            <a:fillRect/>
          </a:stretch>
        </p:blipFill>
        <p:spPr>
          <a:xfrm>
            <a:off x="8486775" y="500457"/>
            <a:ext cx="1558656" cy="1443837"/>
          </a:xfrm>
          <a:prstGeom prst="rect">
            <a:avLst/>
          </a:prstGeom>
        </p:spPr>
      </p:pic>
    </p:spTree>
    <p:extLst>
      <p:ext uri="{BB962C8B-B14F-4D97-AF65-F5344CB8AC3E}">
        <p14:creationId xmlns:p14="http://schemas.microsoft.com/office/powerpoint/2010/main" val="3560323042"/>
      </p:ext>
    </p:extLst>
  </p:cSld>
  <p:clrMapOvr>
    <a:masterClrMapping/>
  </p:clrMapOvr>
  <mc:AlternateContent xmlns:mc="http://schemas.openxmlformats.org/markup-compatibility/2006" xmlns:p14="http://schemas.microsoft.com/office/powerpoint/2010/main">
    <mc:Choice Requires="p14">
      <p:transition spd="slow" p14:dur="2000" advTm="14856"/>
    </mc:Choice>
    <mc:Fallback xmlns="">
      <p:transition spd="slow" advTm="1485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6">
            <a:extLst>
              <a:ext uri="{FF2B5EF4-FFF2-40B4-BE49-F238E27FC236}">
                <a16:creationId xmlns:a16="http://schemas.microsoft.com/office/drawing/2014/main" id="{33F374BE-4417-4FCD-B577-7B0D57076726}"/>
              </a:ext>
            </a:extLst>
          </p:cNvPr>
          <p:cNvSpPr>
            <a:spLocks noGrp="1"/>
          </p:cNvSpPr>
          <p:nvPr>
            <p:ph type="title"/>
          </p:nvPr>
        </p:nvSpPr>
        <p:spPr/>
        <p:txBody>
          <a:bodyPr/>
          <a:lstStyle/>
          <a:p>
            <a:r>
              <a:rPr lang="cy-GB"/>
              <a:t>Amcanion</a:t>
            </a:r>
          </a:p>
        </p:txBody>
      </p:sp>
      <p:sp>
        <p:nvSpPr>
          <p:cNvPr id="5" name="Content Placeholder 4">
            <a:extLst>
              <a:ext uri="{FF2B5EF4-FFF2-40B4-BE49-F238E27FC236}">
                <a16:creationId xmlns:a16="http://schemas.microsoft.com/office/drawing/2014/main" id="{4DBD2E08-3FB0-4760-B880-2F519F28BAF7}"/>
              </a:ext>
            </a:extLst>
          </p:cNvPr>
          <p:cNvSpPr>
            <a:spLocks noGrp="1"/>
          </p:cNvSpPr>
          <p:nvPr>
            <p:ph sz="half" idx="1"/>
          </p:nvPr>
        </p:nvSpPr>
        <p:spPr>
          <a:xfrm>
            <a:off x="838200" y="1825627"/>
            <a:ext cx="4505325" cy="2434646"/>
          </a:xfrm>
        </p:spPr>
        <p:style>
          <a:lnRef idx="2">
            <a:schemeClr val="accent5"/>
          </a:lnRef>
          <a:fillRef idx="1">
            <a:schemeClr val="lt1"/>
          </a:fillRef>
          <a:effectRef idx="0">
            <a:schemeClr val="accent5"/>
          </a:effectRef>
          <a:fontRef idx="minor">
            <a:schemeClr val="dk1"/>
          </a:fontRef>
        </p:style>
        <p:txBody>
          <a:bodyPr anchor="ctr"/>
          <a:lstStyle/>
          <a:p>
            <a:r>
              <a:rPr lang="cy-GB"/>
              <a:t>Beth yw sgiliau trawsgwricwlaidd?
Pam maen nhw'n bwysig</a:t>
            </a:r>
            <a:r>
              <a:rPr lang="en-GB"/>
              <a:t>?</a:t>
            </a:r>
          </a:p>
        </p:txBody>
      </p:sp>
      <p:sp>
        <p:nvSpPr>
          <p:cNvPr id="6" name="Content Placeholder 5">
            <a:extLst>
              <a:ext uri="{FF2B5EF4-FFF2-40B4-BE49-F238E27FC236}">
                <a16:creationId xmlns:a16="http://schemas.microsoft.com/office/drawing/2014/main" id="{A61D6267-4F5D-4DBF-BBA1-22E8373A3BE3}"/>
              </a:ext>
            </a:extLst>
          </p:cNvPr>
          <p:cNvSpPr>
            <a:spLocks noGrp="1"/>
          </p:cNvSpPr>
          <p:nvPr>
            <p:ph sz="half" idx="2"/>
          </p:nvPr>
        </p:nvSpPr>
        <p:spPr>
          <a:xfrm>
            <a:off x="6197600" y="1825627"/>
            <a:ext cx="5156200" cy="2434646"/>
          </a:xfrm>
        </p:spPr>
        <p:style>
          <a:lnRef idx="2">
            <a:schemeClr val="accent6"/>
          </a:lnRef>
          <a:fillRef idx="1">
            <a:schemeClr val="lt1"/>
          </a:fillRef>
          <a:effectRef idx="0">
            <a:schemeClr val="accent6"/>
          </a:effectRef>
          <a:fontRef idx="minor">
            <a:schemeClr val="dk1"/>
          </a:fontRef>
        </p:style>
        <p:txBody>
          <a:bodyPr anchor="ctr"/>
          <a:lstStyle/>
          <a:p>
            <a:r>
              <a:rPr lang="en-GB"/>
              <a:t>What are cross curricular skills?</a:t>
            </a:r>
          </a:p>
          <a:p>
            <a:r>
              <a:rPr lang="en-GB"/>
              <a:t>Why are they important?</a:t>
            </a:r>
          </a:p>
        </p:txBody>
      </p:sp>
      <p:sp>
        <p:nvSpPr>
          <p:cNvPr id="7" name="Text Placeholder 6">
            <a:extLst>
              <a:ext uri="{FF2B5EF4-FFF2-40B4-BE49-F238E27FC236}">
                <a16:creationId xmlns:a16="http://schemas.microsoft.com/office/drawing/2014/main" id="{096B236B-0F4D-4683-B73F-FCD9A357EED9}"/>
              </a:ext>
            </a:extLst>
          </p:cNvPr>
          <p:cNvSpPr>
            <a:spLocks noGrp="1"/>
          </p:cNvSpPr>
          <p:nvPr>
            <p:ph type="body" sz="quarter" idx="10"/>
          </p:nvPr>
        </p:nvSpPr>
        <p:spPr/>
        <p:txBody>
          <a:bodyPr/>
          <a:lstStyle/>
          <a:p>
            <a:r>
              <a:rPr lang="en-GB"/>
              <a:t>Objectives</a:t>
            </a:r>
          </a:p>
        </p:txBody>
      </p:sp>
      <p:pic>
        <p:nvPicPr>
          <p:cNvPr id="10" name="Picture 9" descr="A picture containing purple, pink, dark&#10;&#10;Description automatically generated">
            <a:extLst>
              <a:ext uri="{FF2B5EF4-FFF2-40B4-BE49-F238E27FC236}">
                <a16:creationId xmlns:a16="http://schemas.microsoft.com/office/drawing/2014/main" id="{CC0DE68A-07B0-4AF0-9560-80BC955F67AF}"/>
              </a:ext>
            </a:extLst>
          </p:cNvPr>
          <p:cNvPicPr>
            <a:picLocks noChangeAspect="1"/>
          </p:cNvPicPr>
          <p:nvPr/>
        </p:nvPicPr>
        <p:blipFill>
          <a:blip r:embed="rId3">
            <a:duotone>
              <a:schemeClr val="accent2">
                <a:shade val="45000"/>
                <a:satMod val="135000"/>
              </a:schemeClr>
              <a:prstClr val="white"/>
            </a:duotone>
            <a:extLst>
              <a:ext uri="{837473B0-CC2E-450A-ABE3-18F120FF3D39}">
                <a1611:picAttrSrcUrl xmlns:a1611="http://schemas.microsoft.com/office/drawing/2016/11/main" r:id="rId4"/>
              </a:ext>
            </a:extLst>
          </a:blip>
          <a:stretch>
            <a:fillRect/>
          </a:stretch>
        </p:blipFill>
        <p:spPr>
          <a:xfrm>
            <a:off x="2782310" y="2771774"/>
            <a:ext cx="5581650" cy="3721100"/>
          </a:xfrm>
          <a:prstGeom prst="rect">
            <a:avLst/>
          </a:prstGeom>
        </p:spPr>
      </p:pic>
    </p:spTree>
    <p:extLst>
      <p:ext uri="{BB962C8B-B14F-4D97-AF65-F5344CB8AC3E}">
        <p14:creationId xmlns:p14="http://schemas.microsoft.com/office/powerpoint/2010/main" val="871342070"/>
      </p:ext>
    </p:extLst>
  </p:cSld>
  <p:clrMapOvr>
    <a:masterClrMapping/>
  </p:clrMapOvr>
  <mc:AlternateContent xmlns:mc="http://schemas.openxmlformats.org/markup-compatibility/2006" xmlns:p14="http://schemas.microsoft.com/office/powerpoint/2010/main">
    <mc:Choice Requires="p14">
      <p:transition spd="slow" p14:dur="2000" advTm="14258"/>
    </mc:Choice>
    <mc:Fallback xmlns="">
      <p:transition spd="slow" advTm="142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hildren using computer">
            <a:extLst>
              <a:ext uri="{FF2B5EF4-FFF2-40B4-BE49-F238E27FC236}">
                <a16:creationId xmlns:a16="http://schemas.microsoft.com/office/drawing/2014/main" id="{64BD2D7A-F0F2-CF60-EFDC-F591EB4FC8E7}"/>
              </a:ext>
            </a:extLst>
          </p:cNvPr>
          <p:cNvPicPr>
            <a:picLocks noChangeAspect="1"/>
          </p:cNvPicPr>
          <p:nvPr/>
        </p:nvPicPr>
        <p:blipFill rotWithShape="1">
          <a:blip r:embed="rId3" cstate="hqprint">
            <a:alphaModFix amt="50000"/>
            <a:extLst>
              <a:ext uri="{28A0092B-C50C-407E-A947-70E740481C1C}">
                <a14:useLocalDpi xmlns:a14="http://schemas.microsoft.com/office/drawing/2010/main"/>
              </a:ext>
            </a:extLst>
          </a:blip>
          <a:srcRect/>
          <a:stretch/>
        </p:blipFill>
        <p:spPr>
          <a:xfrm>
            <a:off x="0" y="-307177"/>
            <a:ext cx="12188316" cy="6436992"/>
          </a:xfrm>
          <a:prstGeom prst="rect">
            <a:avLst/>
          </a:prstGeom>
        </p:spPr>
      </p:pic>
      <p:sp>
        <p:nvSpPr>
          <p:cNvPr id="2" name="Title 1">
            <a:extLst>
              <a:ext uri="{FF2B5EF4-FFF2-40B4-BE49-F238E27FC236}">
                <a16:creationId xmlns:a16="http://schemas.microsoft.com/office/drawing/2014/main" id="{F338E102-44EB-4AA1-8B20-7A7BB9C11852}"/>
              </a:ext>
            </a:extLst>
          </p:cNvPr>
          <p:cNvSpPr>
            <a:spLocks noGrp="1"/>
          </p:cNvSpPr>
          <p:nvPr>
            <p:ph type="title"/>
          </p:nvPr>
        </p:nvSpPr>
        <p:spPr>
          <a:xfrm>
            <a:off x="828038" y="728185"/>
            <a:ext cx="5156200" cy="1325563"/>
          </a:xfrm>
          <a:solidFill>
            <a:schemeClr val="bg1">
              <a:alpha val="80000"/>
            </a:schemeClr>
          </a:solidFill>
        </p:spPr>
        <p:txBody>
          <a:bodyPr/>
          <a:lstStyle/>
          <a:p>
            <a:r>
              <a:rPr lang="cy-GB"/>
              <a:t>Sgiliau Trawsgwricwlaidd</a:t>
            </a:r>
          </a:p>
        </p:txBody>
      </p:sp>
      <p:sp>
        <p:nvSpPr>
          <p:cNvPr id="3" name="Content Placeholder 2">
            <a:extLst>
              <a:ext uri="{FF2B5EF4-FFF2-40B4-BE49-F238E27FC236}">
                <a16:creationId xmlns:a16="http://schemas.microsoft.com/office/drawing/2014/main" id="{7A5C579F-FD16-41A5-A1E0-8F6C0ACE2A9E}"/>
              </a:ext>
            </a:extLst>
          </p:cNvPr>
          <p:cNvSpPr>
            <a:spLocks noGrp="1"/>
          </p:cNvSpPr>
          <p:nvPr>
            <p:ph sz="half" idx="1"/>
          </p:nvPr>
        </p:nvSpPr>
        <p:spPr>
          <a:xfrm>
            <a:off x="6197600" y="3024941"/>
            <a:ext cx="5156200" cy="2398631"/>
          </a:xfrm>
          <a:solidFill>
            <a:schemeClr val="bg1">
              <a:alpha val="80000"/>
            </a:schemeClr>
          </a:solidFill>
        </p:spPr>
        <p:txBody>
          <a:bodyPr>
            <a:normAutofit/>
          </a:bodyPr>
          <a:lstStyle/>
          <a:p>
            <a:r>
              <a:rPr lang="en-GB" sz="3200"/>
              <a:t>The cross curricular skills are:</a:t>
            </a:r>
          </a:p>
          <a:p>
            <a:pPr lvl="1"/>
            <a:r>
              <a:rPr lang="en-GB" sz="2800"/>
              <a:t>Literacy</a:t>
            </a:r>
          </a:p>
          <a:p>
            <a:pPr lvl="1"/>
            <a:r>
              <a:rPr lang="en-GB" sz="2800"/>
              <a:t>Numeracy</a:t>
            </a:r>
          </a:p>
          <a:p>
            <a:pPr lvl="1"/>
            <a:r>
              <a:rPr lang="en-GB" sz="2800"/>
              <a:t>Digital Competence</a:t>
            </a:r>
          </a:p>
        </p:txBody>
      </p:sp>
      <p:sp>
        <p:nvSpPr>
          <p:cNvPr id="7" name="Content Placeholder 6">
            <a:extLst>
              <a:ext uri="{FF2B5EF4-FFF2-40B4-BE49-F238E27FC236}">
                <a16:creationId xmlns:a16="http://schemas.microsoft.com/office/drawing/2014/main" id="{157EF4D5-D425-4AC7-AAD9-9582271982B6}"/>
              </a:ext>
            </a:extLst>
          </p:cNvPr>
          <p:cNvSpPr>
            <a:spLocks noGrp="1"/>
          </p:cNvSpPr>
          <p:nvPr>
            <p:ph sz="half" idx="2"/>
          </p:nvPr>
        </p:nvSpPr>
        <p:spPr>
          <a:xfrm>
            <a:off x="828038" y="3024941"/>
            <a:ext cx="5156200" cy="2398631"/>
          </a:xfrm>
          <a:solidFill>
            <a:schemeClr val="bg1">
              <a:alpha val="80000"/>
            </a:schemeClr>
          </a:solidFill>
        </p:spPr>
        <p:txBody>
          <a:bodyPr>
            <a:normAutofit/>
          </a:bodyPr>
          <a:lstStyle/>
          <a:p>
            <a:r>
              <a:rPr lang="cy-GB" sz="3200"/>
              <a:t>Y sgiliau trawsgwricwlaidd yw:</a:t>
            </a:r>
          </a:p>
          <a:p>
            <a:pPr lvl="1"/>
            <a:r>
              <a:rPr lang="cy-GB" sz="2800"/>
              <a:t>Llythrennedd
Rhifedd
Cymhwysedd Digidol</a:t>
            </a:r>
          </a:p>
        </p:txBody>
      </p:sp>
      <p:sp>
        <p:nvSpPr>
          <p:cNvPr id="4" name="Text Placeholder 3">
            <a:extLst>
              <a:ext uri="{FF2B5EF4-FFF2-40B4-BE49-F238E27FC236}">
                <a16:creationId xmlns:a16="http://schemas.microsoft.com/office/drawing/2014/main" id="{7A0D433B-5BA0-44D3-BB48-F5F789E514EB}"/>
              </a:ext>
            </a:extLst>
          </p:cNvPr>
          <p:cNvSpPr>
            <a:spLocks noGrp="1"/>
          </p:cNvSpPr>
          <p:nvPr>
            <p:ph type="body" sz="quarter" idx="10"/>
          </p:nvPr>
        </p:nvSpPr>
        <p:spPr>
          <a:xfrm>
            <a:off x="6187438" y="728185"/>
            <a:ext cx="5156200" cy="1325563"/>
          </a:xfrm>
          <a:solidFill>
            <a:schemeClr val="bg1">
              <a:alpha val="80000"/>
            </a:schemeClr>
          </a:solidFill>
        </p:spPr>
        <p:txBody>
          <a:bodyPr/>
          <a:lstStyle/>
          <a:p>
            <a:r>
              <a:rPr lang="en-GB"/>
              <a:t>Cross curricular skills</a:t>
            </a:r>
          </a:p>
        </p:txBody>
      </p:sp>
      <p:pic>
        <p:nvPicPr>
          <p:cNvPr id="8" name="Picture 7" descr="A picture containing purple, pink, dark&#10;&#10;Description automatically generated">
            <a:extLst>
              <a:ext uri="{FF2B5EF4-FFF2-40B4-BE49-F238E27FC236}">
                <a16:creationId xmlns:a16="http://schemas.microsoft.com/office/drawing/2014/main" id="{0F161852-369A-F89A-5456-66712620C12D}"/>
              </a:ext>
            </a:extLst>
          </p:cNvPr>
          <p:cNvPicPr>
            <a:picLocks noChangeAspect="1"/>
          </p:cNvPicPr>
          <p:nvPr/>
        </p:nvPicPr>
        <p:blipFill>
          <a:blip r:embed="rId4">
            <a:duotone>
              <a:schemeClr val="accent2">
                <a:shade val="45000"/>
                <a:satMod val="135000"/>
              </a:schemeClr>
              <a:prstClr val="white"/>
            </a:duotone>
            <a:extLst>
              <a:ext uri="{837473B0-CC2E-450A-ABE3-18F120FF3D39}">
                <a1611:picAttrSrcUrl xmlns:a1611="http://schemas.microsoft.com/office/drawing/2016/11/main" r:id="rId5"/>
              </a:ext>
            </a:extLst>
          </a:blip>
          <a:stretch>
            <a:fillRect/>
          </a:stretch>
        </p:blipFill>
        <p:spPr>
          <a:xfrm>
            <a:off x="-1069878" y="4369340"/>
            <a:ext cx="3369107" cy="2246071"/>
          </a:xfrm>
          <a:prstGeom prst="rect">
            <a:avLst/>
          </a:prstGeom>
        </p:spPr>
      </p:pic>
    </p:spTree>
    <p:extLst>
      <p:ext uri="{BB962C8B-B14F-4D97-AF65-F5344CB8AC3E}">
        <p14:creationId xmlns:p14="http://schemas.microsoft.com/office/powerpoint/2010/main" val="19742481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58579">
        <p159:morph option="byObject"/>
      </p:transition>
    </mc:Choice>
    <mc:Fallback xmlns="">
      <p:transition spd="slow" advTm="58579">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hildren using computer">
            <a:extLst>
              <a:ext uri="{FF2B5EF4-FFF2-40B4-BE49-F238E27FC236}">
                <a16:creationId xmlns:a16="http://schemas.microsoft.com/office/drawing/2014/main" id="{64BD2D7A-F0F2-CF60-EFDC-F591EB4FC8E7}"/>
              </a:ext>
            </a:extLst>
          </p:cNvPr>
          <p:cNvPicPr>
            <a:picLocks noChangeAspect="1"/>
          </p:cNvPicPr>
          <p:nvPr/>
        </p:nvPicPr>
        <p:blipFill rotWithShape="1">
          <a:blip r:embed="rId3" cstate="hqprint">
            <a:alphaModFix amt="50000"/>
            <a:extLst>
              <a:ext uri="{28A0092B-C50C-407E-A947-70E740481C1C}">
                <a14:useLocalDpi xmlns:a14="http://schemas.microsoft.com/office/drawing/2010/main"/>
              </a:ext>
            </a:extLst>
          </a:blip>
          <a:srcRect/>
          <a:stretch/>
        </p:blipFill>
        <p:spPr>
          <a:xfrm>
            <a:off x="0" y="-307177"/>
            <a:ext cx="12188316" cy="6436992"/>
          </a:xfrm>
          <a:prstGeom prst="rect">
            <a:avLst/>
          </a:prstGeom>
        </p:spPr>
      </p:pic>
      <p:sp>
        <p:nvSpPr>
          <p:cNvPr id="2" name="Title 1">
            <a:extLst>
              <a:ext uri="{FF2B5EF4-FFF2-40B4-BE49-F238E27FC236}">
                <a16:creationId xmlns:a16="http://schemas.microsoft.com/office/drawing/2014/main" id="{F338E102-44EB-4AA1-8B20-7A7BB9C11852}"/>
              </a:ext>
            </a:extLst>
          </p:cNvPr>
          <p:cNvSpPr>
            <a:spLocks noGrp="1"/>
          </p:cNvSpPr>
          <p:nvPr>
            <p:ph type="title"/>
          </p:nvPr>
        </p:nvSpPr>
        <p:spPr>
          <a:xfrm>
            <a:off x="828038" y="728185"/>
            <a:ext cx="5156200" cy="1325563"/>
          </a:xfrm>
          <a:solidFill>
            <a:schemeClr val="bg1">
              <a:alpha val="80000"/>
            </a:schemeClr>
          </a:solidFill>
        </p:spPr>
        <p:txBody>
          <a:bodyPr/>
          <a:lstStyle/>
          <a:p>
            <a:r>
              <a:rPr lang="cy-GB"/>
              <a:t>Sgiliau Trawsgwricwlaidd</a:t>
            </a:r>
          </a:p>
        </p:txBody>
      </p:sp>
      <p:sp>
        <p:nvSpPr>
          <p:cNvPr id="4" name="Text Placeholder 3">
            <a:extLst>
              <a:ext uri="{FF2B5EF4-FFF2-40B4-BE49-F238E27FC236}">
                <a16:creationId xmlns:a16="http://schemas.microsoft.com/office/drawing/2014/main" id="{7A0D433B-5BA0-44D3-BB48-F5F789E514EB}"/>
              </a:ext>
            </a:extLst>
          </p:cNvPr>
          <p:cNvSpPr>
            <a:spLocks noGrp="1"/>
          </p:cNvSpPr>
          <p:nvPr>
            <p:ph type="body" sz="quarter" idx="10"/>
          </p:nvPr>
        </p:nvSpPr>
        <p:spPr>
          <a:xfrm>
            <a:off x="6187438" y="728185"/>
            <a:ext cx="5156200" cy="1325563"/>
          </a:xfrm>
          <a:solidFill>
            <a:schemeClr val="bg1">
              <a:alpha val="80000"/>
            </a:schemeClr>
          </a:solidFill>
        </p:spPr>
        <p:txBody>
          <a:bodyPr/>
          <a:lstStyle/>
          <a:p>
            <a:r>
              <a:rPr lang="en-GB"/>
              <a:t>Cross curricular skills</a:t>
            </a:r>
          </a:p>
        </p:txBody>
      </p:sp>
      <p:pic>
        <p:nvPicPr>
          <p:cNvPr id="8" name="Picture 7" descr="A picture containing purple, pink, dark&#10;&#10;Description automatically generated">
            <a:extLst>
              <a:ext uri="{FF2B5EF4-FFF2-40B4-BE49-F238E27FC236}">
                <a16:creationId xmlns:a16="http://schemas.microsoft.com/office/drawing/2014/main" id="{0F161852-369A-F89A-5456-66712620C12D}"/>
              </a:ext>
            </a:extLst>
          </p:cNvPr>
          <p:cNvPicPr>
            <a:picLocks noChangeAspect="1"/>
          </p:cNvPicPr>
          <p:nvPr/>
        </p:nvPicPr>
        <p:blipFill>
          <a:blip r:embed="rId4">
            <a:duotone>
              <a:schemeClr val="accent2">
                <a:shade val="45000"/>
                <a:satMod val="135000"/>
              </a:schemeClr>
              <a:prstClr val="white"/>
            </a:duotone>
            <a:extLst>
              <a:ext uri="{837473B0-CC2E-450A-ABE3-18F120FF3D39}">
                <a1611:picAttrSrcUrl xmlns:a1611="http://schemas.microsoft.com/office/drawing/2016/11/main" r:id="rId5"/>
              </a:ext>
            </a:extLst>
          </a:blip>
          <a:stretch>
            <a:fillRect/>
          </a:stretch>
        </p:blipFill>
        <p:spPr>
          <a:xfrm>
            <a:off x="1192502" y="4016219"/>
            <a:ext cx="3369107" cy="2246071"/>
          </a:xfrm>
          <a:prstGeom prst="rect">
            <a:avLst/>
          </a:prstGeom>
        </p:spPr>
      </p:pic>
      <p:sp>
        <p:nvSpPr>
          <p:cNvPr id="5" name="Speech Bubble: Rectangle with Corners Rounded 4">
            <a:extLst>
              <a:ext uri="{FF2B5EF4-FFF2-40B4-BE49-F238E27FC236}">
                <a16:creationId xmlns:a16="http://schemas.microsoft.com/office/drawing/2014/main" id="{D7F7D562-11C0-1181-D683-38576D86045F}"/>
              </a:ext>
            </a:extLst>
          </p:cNvPr>
          <p:cNvSpPr/>
          <p:nvPr/>
        </p:nvSpPr>
        <p:spPr>
          <a:xfrm>
            <a:off x="4686300" y="2170632"/>
            <a:ext cx="4218709" cy="3572947"/>
          </a:xfrm>
          <a:prstGeom prst="wedgeRoundRectCallout">
            <a:avLst>
              <a:gd name="adj1" fmla="val -80792"/>
              <a:gd name="adj2" fmla="val 8208"/>
              <a:gd name="adj3" fmla="val 16667"/>
            </a:avLst>
          </a:prstGeom>
          <a:solidFill>
            <a:schemeClr val="lt1">
              <a:alpha val="75000"/>
            </a:schemeClr>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cy-GB" sz="3200"/>
              <a:t>Pam?</a:t>
            </a:r>
          </a:p>
          <a:p>
            <a:pPr algn="ctr"/>
            <a:r>
              <a:rPr lang="cy-GB" sz="3200"/>
              <a:t>Pwy?</a:t>
            </a:r>
          </a:p>
          <a:p>
            <a:pPr algn="ctr"/>
            <a:endParaRPr lang="cy-GB" sz="3200"/>
          </a:p>
          <a:p>
            <a:pPr algn="ctr"/>
            <a:r>
              <a:rPr lang="en-GB" sz="3200"/>
              <a:t>Why?</a:t>
            </a:r>
          </a:p>
          <a:p>
            <a:pPr algn="ctr"/>
            <a:r>
              <a:rPr lang="en-GB" sz="3200"/>
              <a:t>Who?</a:t>
            </a:r>
            <a:endParaRPr lang="en-GB" sz="2800"/>
          </a:p>
        </p:txBody>
      </p:sp>
      <p:pic>
        <p:nvPicPr>
          <p:cNvPr id="12" name="Graphic 11" descr="Chat outline">
            <a:extLst>
              <a:ext uri="{FF2B5EF4-FFF2-40B4-BE49-F238E27FC236}">
                <a16:creationId xmlns:a16="http://schemas.microsoft.com/office/drawing/2014/main" id="{ED1B0E5C-3174-FC7E-5BC1-8851F2BA82F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84726" y="3957105"/>
            <a:ext cx="1325563" cy="1325563"/>
          </a:xfrm>
          <a:prstGeom prst="rect">
            <a:avLst/>
          </a:prstGeom>
        </p:spPr>
      </p:pic>
      <p:pic>
        <p:nvPicPr>
          <p:cNvPr id="14" name="Graphic 13" descr="Meeting outline">
            <a:extLst>
              <a:ext uri="{FF2B5EF4-FFF2-40B4-BE49-F238E27FC236}">
                <a16:creationId xmlns:a16="http://schemas.microsoft.com/office/drawing/2014/main" id="{949307C0-DFCC-A484-1FE1-214FB50F195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632261" y="4791454"/>
            <a:ext cx="1325563" cy="1325563"/>
          </a:xfrm>
          <a:prstGeom prst="rect">
            <a:avLst/>
          </a:prstGeom>
        </p:spPr>
      </p:pic>
    </p:spTree>
    <p:extLst>
      <p:ext uri="{BB962C8B-B14F-4D97-AF65-F5344CB8AC3E}">
        <p14:creationId xmlns:p14="http://schemas.microsoft.com/office/powerpoint/2010/main" val="6956226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58579">
        <p159:morph option="byObject"/>
      </p:transition>
    </mc:Choice>
    <mc:Fallback xmlns="">
      <p:transition spd="slow" advTm="58579">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8312F-8F64-849A-E028-D44F9638174C}"/>
              </a:ext>
            </a:extLst>
          </p:cNvPr>
          <p:cNvSpPr>
            <a:spLocks noGrp="1"/>
          </p:cNvSpPr>
          <p:nvPr>
            <p:ph type="title"/>
          </p:nvPr>
        </p:nvSpPr>
        <p:spPr>
          <a:xfrm>
            <a:off x="222250" y="1557655"/>
            <a:ext cx="9622790" cy="962341"/>
          </a:xfrm>
        </p:spPr>
        <p:txBody>
          <a:bodyPr>
            <a:normAutofit fontScale="90000"/>
          </a:bodyPr>
          <a:lstStyle/>
          <a:p>
            <a:r>
              <a:rPr lang="cy-GB">
                <a:solidFill>
                  <a:srgbClr val="023B59"/>
                </a:solidFill>
                <a:latin typeface="Cooper Black" panose="0208090404030B020404" pitchFamily="18" charset="0"/>
              </a:rPr>
              <a:t>Llythrennedd | </a:t>
            </a:r>
            <a:r>
              <a:rPr lang="en-GB" sz="6000">
                <a:solidFill>
                  <a:srgbClr val="023B59"/>
                </a:solidFill>
                <a:latin typeface="Cooper Black" panose="0208090404030B020404" pitchFamily="18" charset="0"/>
              </a:rPr>
              <a:t>Literacy</a:t>
            </a:r>
            <a:br>
              <a:rPr lang="en-GB" sz="6000">
                <a:latin typeface="Cooper Black" panose="0208090404030B020404" pitchFamily="18" charset="0"/>
              </a:rPr>
            </a:br>
            <a:endParaRPr lang="en-GB">
              <a:latin typeface="Cooper Black" panose="0208090404030B020404" pitchFamily="18" charset="0"/>
            </a:endParaRPr>
          </a:p>
        </p:txBody>
      </p:sp>
      <p:pic>
        <p:nvPicPr>
          <p:cNvPr id="6" name="Picture 5" descr="Teacher talking with pupils">
            <a:extLst>
              <a:ext uri="{FF2B5EF4-FFF2-40B4-BE49-F238E27FC236}">
                <a16:creationId xmlns:a16="http://schemas.microsoft.com/office/drawing/2014/main" id="{3FD3AEA8-F570-DE28-2635-D27C2932E3C9}"/>
              </a:ext>
            </a:extLst>
          </p:cNvPr>
          <p:cNvPicPr>
            <a:picLocks noChangeAspect="1"/>
          </p:cNvPicPr>
          <p:nvPr/>
        </p:nvPicPr>
        <p:blipFill>
          <a:blip r:embed="rId2" cstate="hqprint">
            <a:alphaModFix amt="89000"/>
            <a:extLst>
              <a:ext uri="{28A0092B-C50C-407E-A947-70E740481C1C}">
                <a14:useLocalDpi xmlns:a14="http://schemas.microsoft.com/office/drawing/2010/main"/>
              </a:ext>
            </a:extLst>
          </a:blip>
          <a:stretch>
            <a:fillRect/>
          </a:stretch>
        </p:blipFill>
        <p:spPr>
          <a:xfrm>
            <a:off x="3185146" y="2655774"/>
            <a:ext cx="3200399" cy="2133600"/>
          </a:xfrm>
          <a:prstGeom prst="rect">
            <a:avLst/>
          </a:prstGeom>
        </p:spPr>
      </p:pic>
      <p:pic>
        <p:nvPicPr>
          <p:cNvPr id="8" name="Picture 7" descr="Woman reading to toddlers">
            <a:extLst>
              <a:ext uri="{FF2B5EF4-FFF2-40B4-BE49-F238E27FC236}">
                <a16:creationId xmlns:a16="http://schemas.microsoft.com/office/drawing/2014/main" id="{1C772E2C-761E-F3C7-3E72-80E77E6B7CBB}"/>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0" y="2655774"/>
            <a:ext cx="3200400" cy="2133600"/>
          </a:xfrm>
          <a:prstGeom prst="rect">
            <a:avLst/>
          </a:prstGeom>
        </p:spPr>
      </p:pic>
      <p:pic>
        <p:nvPicPr>
          <p:cNvPr id="10" name="Picture 9" descr="Children in uniform">
            <a:extLst>
              <a:ext uri="{FF2B5EF4-FFF2-40B4-BE49-F238E27FC236}">
                <a16:creationId xmlns:a16="http://schemas.microsoft.com/office/drawing/2014/main" id="{CA7580D8-1D45-FA3B-6365-96BBAF3828C9}"/>
              </a:ext>
            </a:extLst>
          </p:cNvPr>
          <p:cNvPicPr>
            <a:picLocks noChangeAspect="1"/>
          </p:cNvPicPr>
          <p:nvPr/>
        </p:nvPicPr>
        <p:blipFill>
          <a:blip r:embed="rId4" cstate="hqprint">
            <a:alphaModFix amt="79000"/>
            <a:extLst>
              <a:ext uri="{28A0092B-C50C-407E-A947-70E740481C1C}">
                <a14:useLocalDpi xmlns:a14="http://schemas.microsoft.com/office/drawing/2010/main"/>
              </a:ext>
            </a:extLst>
          </a:blip>
          <a:stretch>
            <a:fillRect/>
          </a:stretch>
        </p:blipFill>
        <p:spPr>
          <a:xfrm>
            <a:off x="6385545" y="2655774"/>
            <a:ext cx="3200400" cy="2133600"/>
          </a:xfrm>
          <a:prstGeom prst="rect">
            <a:avLst/>
          </a:prstGeom>
        </p:spPr>
      </p:pic>
      <p:pic>
        <p:nvPicPr>
          <p:cNvPr id="12" name="Picture 11" descr="Meeting at office">
            <a:extLst>
              <a:ext uri="{FF2B5EF4-FFF2-40B4-BE49-F238E27FC236}">
                <a16:creationId xmlns:a16="http://schemas.microsoft.com/office/drawing/2014/main" id="{5CD97131-C8D9-985E-5F2E-64AD4A2AFDE7}"/>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9540240" y="2655774"/>
            <a:ext cx="2651760" cy="2133600"/>
          </a:xfrm>
          <a:prstGeom prst="rect">
            <a:avLst/>
          </a:prstGeom>
        </p:spPr>
      </p:pic>
    </p:spTree>
    <p:extLst>
      <p:ext uri="{BB962C8B-B14F-4D97-AF65-F5344CB8AC3E}">
        <p14:creationId xmlns:p14="http://schemas.microsoft.com/office/powerpoint/2010/main" val="22566307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6572" y="648780"/>
            <a:ext cx="5728586" cy="818513"/>
          </a:xfrm>
        </p:spPr>
        <p:txBody>
          <a:bodyPr>
            <a:normAutofit fontScale="90000"/>
          </a:bodyPr>
          <a:lstStyle/>
          <a:p>
            <a:r>
              <a:rPr lang="cy-GB" sz="3600"/>
              <a:t>Beth yw </a:t>
            </a:r>
            <a:r>
              <a:rPr lang="cy-GB"/>
              <a:t>llythrennedd</a:t>
            </a:r>
            <a:r>
              <a:rPr lang="cy-GB" sz="3600"/>
              <a:t>?</a:t>
            </a:r>
            <a:r>
              <a:rPr lang="en-GB" sz="3600"/>
              <a:t>
</a:t>
            </a:r>
          </a:p>
        </p:txBody>
      </p:sp>
      <p:sp>
        <p:nvSpPr>
          <p:cNvPr id="5" name="Content Placeholder 4"/>
          <p:cNvSpPr>
            <a:spLocks noGrp="1"/>
          </p:cNvSpPr>
          <p:nvPr>
            <p:ph sz="half" idx="1"/>
          </p:nvPr>
        </p:nvSpPr>
        <p:spPr>
          <a:xfrm>
            <a:off x="265814" y="1467292"/>
            <a:ext cx="5728586" cy="2850707"/>
          </a:xfrm>
        </p:spPr>
        <p:txBody>
          <a:bodyPr>
            <a:normAutofit/>
          </a:bodyPr>
          <a:lstStyle/>
          <a:p>
            <a:pPr>
              <a:lnSpc>
                <a:spcPct val="170000"/>
              </a:lnSpc>
              <a:spcAft>
                <a:spcPts val="600"/>
              </a:spcAft>
            </a:pPr>
            <a:r>
              <a:rPr lang="cy-GB" sz="2400" i="1"/>
              <a:t>Llythrennedd yw'r gallu i ddarllen, ysgrifennu, siarad a gwrando mewn ffordd sy'n ein galluogi i gyfathrebu'n effeithiol a gwneud synnwyr o'r byd.</a:t>
            </a:r>
          </a:p>
        </p:txBody>
      </p:sp>
      <p:sp>
        <p:nvSpPr>
          <p:cNvPr id="6" name="Content Placeholder 5"/>
          <p:cNvSpPr>
            <a:spLocks noGrp="1"/>
          </p:cNvSpPr>
          <p:nvPr>
            <p:ph sz="half" idx="2"/>
          </p:nvPr>
        </p:nvSpPr>
        <p:spPr>
          <a:xfrm>
            <a:off x="6197600" y="1325288"/>
            <a:ext cx="5647070" cy="4490722"/>
          </a:xfrm>
        </p:spPr>
        <p:txBody>
          <a:bodyPr>
            <a:normAutofit/>
          </a:bodyPr>
          <a:lstStyle/>
          <a:p>
            <a:pPr>
              <a:lnSpc>
                <a:spcPct val="170000"/>
              </a:lnSpc>
            </a:pPr>
            <a:r>
              <a:rPr lang="en-GB" sz="2400" i="1"/>
              <a:t>Literacy is the ability to read, write, speak and listen in a way that lets us communicate effectively and make sense of the world.</a:t>
            </a:r>
          </a:p>
          <a:p>
            <a:pPr>
              <a:lnSpc>
                <a:spcPct val="170000"/>
              </a:lnSpc>
            </a:pPr>
            <a:r>
              <a:rPr lang="en-GB" sz="2400"/>
              <a:t>National Literacy Trust (n.d.)</a:t>
            </a:r>
          </a:p>
          <a:p>
            <a:pPr>
              <a:lnSpc>
                <a:spcPct val="170000"/>
              </a:lnSpc>
            </a:pPr>
            <a:endParaRPr lang="en-GB" sz="2400"/>
          </a:p>
          <a:p>
            <a:pPr>
              <a:lnSpc>
                <a:spcPct val="170000"/>
              </a:lnSpc>
            </a:pPr>
            <a:endParaRPr lang="en-GB" sz="2400"/>
          </a:p>
        </p:txBody>
      </p:sp>
      <p:sp>
        <p:nvSpPr>
          <p:cNvPr id="2" name="Text Placeholder 1">
            <a:extLst>
              <a:ext uri="{FF2B5EF4-FFF2-40B4-BE49-F238E27FC236}">
                <a16:creationId xmlns:a16="http://schemas.microsoft.com/office/drawing/2014/main" id="{BEA033E2-7BB0-4DD5-A270-A1F3FFCD1AB4}"/>
              </a:ext>
            </a:extLst>
          </p:cNvPr>
          <p:cNvSpPr>
            <a:spLocks noGrp="1"/>
          </p:cNvSpPr>
          <p:nvPr>
            <p:ph type="body" sz="quarter" idx="10"/>
          </p:nvPr>
        </p:nvSpPr>
        <p:spPr>
          <a:xfrm>
            <a:off x="6238357" y="648780"/>
            <a:ext cx="5551377" cy="1102167"/>
          </a:xfrm>
        </p:spPr>
        <p:txBody>
          <a:bodyPr/>
          <a:lstStyle/>
          <a:p>
            <a:r>
              <a:rPr lang="en-GB" sz="3600"/>
              <a:t>What is literacy?</a:t>
            </a:r>
          </a:p>
        </p:txBody>
      </p:sp>
      <p:sp>
        <p:nvSpPr>
          <p:cNvPr id="7" name="TextBox 6">
            <a:extLst>
              <a:ext uri="{FF2B5EF4-FFF2-40B4-BE49-F238E27FC236}">
                <a16:creationId xmlns:a16="http://schemas.microsoft.com/office/drawing/2014/main" id="{877D3474-07BA-203F-13FD-25A0D364EF75}"/>
              </a:ext>
            </a:extLst>
          </p:cNvPr>
          <p:cNvSpPr txBox="1"/>
          <p:nvPr/>
        </p:nvSpPr>
        <p:spPr>
          <a:xfrm>
            <a:off x="306572" y="4995606"/>
            <a:ext cx="11578856" cy="977319"/>
          </a:xfrm>
          <a:prstGeom prst="rect">
            <a:avLst/>
          </a:prstGeom>
          <a:noFill/>
        </p:spPr>
        <p:txBody>
          <a:bodyPr wrap="square">
            <a:spAutoFit/>
          </a:bodyPr>
          <a:lstStyle/>
          <a:p>
            <a:pPr>
              <a:lnSpc>
                <a:spcPct val="170000"/>
              </a:lnSpc>
            </a:pPr>
            <a:r>
              <a:rPr lang="en-GB" sz="1800"/>
              <a:t>National Literacy Trust (n.d.) </a:t>
            </a:r>
            <a:r>
              <a:rPr lang="en-GB" sz="1800" i="1"/>
              <a:t>What is literacy? </a:t>
            </a:r>
            <a:r>
              <a:rPr lang="en-GB" sz="1800"/>
              <a:t>Available at: </a:t>
            </a:r>
            <a:r>
              <a:rPr lang="en-GB" sz="1800">
                <a:hlinkClick r:id="rId5"/>
              </a:rPr>
              <a:t>https://literacytrust.org.uk/information/what-is-literacy/n</a:t>
            </a:r>
            <a:r>
              <a:rPr lang="en-GB" sz="1800"/>
              <a:t> (Accessed: 22 Aug 2022)</a:t>
            </a:r>
          </a:p>
        </p:txBody>
      </p:sp>
      <p:pic>
        <p:nvPicPr>
          <p:cNvPr id="13" name="Audio 12">
            <a:hlinkClick r:id="" action="ppaction://media"/>
            <a:extLst>
              <a:ext uri="{FF2B5EF4-FFF2-40B4-BE49-F238E27FC236}">
                <a16:creationId xmlns:a16="http://schemas.microsoft.com/office/drawing/2014/main" id="{AD7F8659-24D8-0457-1F19-B577E0B819D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448792" t="-231250" r="-448792" b="-231250"/>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3791086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37543">
        <p159:morph option="byWord"/>
      </p:transition>
    </mc:Choice>
    <mc:Fallback xmlns="">
      <p:transition spd="slow" advTm="3754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Child writing on notebook">
            <a:extLst>
              <a:ext uri="{FF2B5EF4-FFF2-40B4-BE49-F238E27FC236}">
                <a16:creationId xmlns:a16="http://schemas.microsoft.com/office/drawing/2014/main" id="{D9A68EAC-7364-DFB9-E1CB-CB5BCCF811EA}"/>
              </a:ext>
            </a:extLst>
          </p:cNvPr>
          <p:cNvPicPr>
            <a:picLocks noChangeAspect="1"/>
          </p:cNvPicPr>
          <p:nvPr/>
        </p:nvPicPr>
        <p:blipFill rotWithShape="1">
          <a:blip r:embed="rId3" cstate="hqprint">
            <a:alphaModFix amt="35000"/>
            <a:extLst>
              <a:ext uri="{28A0092B-C50C-407E-A947-70E740481C1C}">
                <a14:useLocalDpi xmlns:a14="http://schemas.microsoft.com/office/drawing/2010/main"/>
              </a:ext>
            </a:extLst>
          </a:blip>
          <a:srcRect/>
          <a:stretch/>
        </p:blipFill>
        <p:spPr>
          <a:xfrm>
            <a:off x="0" y="0"/>
            <a:ext cx="12192000" cy="6149340"/>
          </a:xfrm>
          <a:prstGeom prst="rect">
            <a:avLst/>
          </a:prstGeom>
        </p:spPr>
      </p:pic>
      <p:sp>
        <p:nvSpPr>
          <p:cNvPr id="2" name="Title 1">
            <a:extLst>
              <a:ext uri="{FF2B5EF4-FFF2-40B4-BE49-F238E27FC236}">
                <a16:creationId xmlns:a16="http://schemas.microsoft.com/office/drawing/2014/main" id="{7566D8AD-7B78-6966-C89B-C4BB8CC5F7D8}"/>
              </a:ext>
            </a:extLst>
          </p:cNvPr>
          <p:cNvSpPr>
            <a:spLocks noGrp="1"/>
          </p:cNvSpPr>
          <p:nvPr>
            <p:ph type="title"/>
          </p:nvPr>
        </p:nvSpPr>
        <p:spPr>
          <a:xfrm>
            <a:off x="838200" y="365126"/>
            <a:ext cx="4829849" cy="1325563"/>
          </a:xfrm>
          <a:solidFill>
            <a:schemeClr val="bg1">
              <a:alpha val="70000"/>
            </a:schemeClr>
          </a:solidFill>
        </p:spPr>
        <p:txBody>
          <a:bodyPr/>
          <a:lstStyle/>
          <a:p>
            <a:r>
              <a:rPr lang="en-GB" sz="3600" b="1" i="0" err="1">
                <a:solidFill>
                  <a:srgbClr val="1F1F1F"/>
                </a:solidFill>
                <a:effectLst/>
                <a:latin typeface="Arial" panose="020B0604020202020204" pitchFamily="34" charset="0"/>
              </a:rPr>
              <a:t>Fframwaith</a:t>
            </a:r>
            <a:r>
              <a:rPr lang="en-GB" sz="3600" b="1" i="0">
                <a:solidFill>
                  <a:srgbClr val="1F1F1F"/>
                </a:solidFill>
                <a:effectLst/>
                <a:latin typeface="Arial" panose="020B0604020202020204" pitchFamily="34" charset="0"/>
              </a:rPr>
              <a:t> </a:t>
            </a:r>
            <a:r>
              <a:rPr lang="en-GB" sz="3600" b="1" i="0" err="1">
                <a:solidFill>
                  <a:srgbClr val="1F1F1F"/>
                </a:solidFill>
                <a:effectLst/>
                <a:latin typeface="Arial" panose="020B0604020202020204" pitchFamily="34" charset="0"/>
              </a:rPr>
              <a:t>Llythrennedd</a:t>
            </a:r>
            <a:endParaRPr lang="en-GB" sz="3600"/>
          </a:p>
        </p:txBody>
      </p:sp>
      <p:pic>
        <p:nvPicPr>
          <p:cNvPr id="9" name="Content Placeholder 8">
            <a:extLst>
              <a:ext uri="{FF2B5EF4-FFF2-40B4-BE49-F238E27FC236}">
                <a16:creationId xmlns:a16="http://schemas.microsoft.com/office/drawing/2014/main" id="{5915F0CE-147F-B753-7E29-9A5F05D16877}"/>
              </a:ext>
            </a:extLst>
          </p:cNvPr>
          <p:cNvPicPr>
            <a:picLocks noGrp="1" noChangeAspect="1"/>
          </p:cNvPicPr>
          <p:nvPr>
            <p:ph sz="half" idx="1"/>
          </p:nvPr>
        </p:nvPicPr>
        <p:blipFill>
          <a:blip r:embed="rId4"/>
          <a:stretch>
            <a:fillRect/>
          </a:stretch>
        </p:blipFill>
        <p:spPr>
          <a:xfrm>
            <a:off x="838200" y="2059691"/>
            <a:ext cx="4829849" cy="3562847"/>
          </a:xfrm>
          <a:solidFill>
            <a:schemeClr val="bg1">
              <a:alpha val="70000"/>
            </a:schemeClr>
          </a:solidFill>
        </p:spPr>
      </p:pic>
      <p:pic>
        <p:nvPicPr>
          <p:cNvPr id="7" name="Content Placeholder 6">
            <a:extLst>
              <a:ext uri="{FF2B5EF4-FFF2-40B4-BE49-F238E27FC236}">
                <a16:creationId xmlns:a16="http://schemas.microsoft.com/office/drawing/2014/main" id="{10AEDF09-40B9-914B-7187-CFBDD4870473}"/>
              </a:ext>
            </a:extLst>
          </p:cNvPr>
          <p:cNvPicPr>
            <a:picLocks noGrp="1" noChangeAspect="1"/>
          </p:cNvPicPr>
          <p:nvPr>
            <p:ph sz="half" idx="2"/>
          </p:nvPr>
        </p:nvPicPr>
        <p:blipFill>
          <a:blip r:embed="rId5"/>
          <a:stretch>
            <a:fillRect/>
          </a:stretch>
        </p:blipFill>
        <p:spPr>
          <a:xfrm>
            <a:off x="6956171" y="1968251"/>
            <a:ext cx="3639058" cy="3562847"/>
          </a:xfrm>
          <a:solidFill>
            <a:schemeClr val="bg1">
              <a:alpha val="70000"/>
            </a:schemeClr>
          </a:solidFill>
        </p:spPr>
      </p:pic>
      <p:sp>
        <p:nvSpPr>
          <p:cNvPr id="5" name="Text Placeholder 4">
            <a:extLst>
              <a:ext uri="{FF2B5EF4-FFF2-40B4-BE49-F238E27FC236}">
                <a16:creationId xmlns:a16="http://schemas.microsoft.com/office/drawing/2014/main" id="{CA03A8D6-32C1-78CB-F9E4-CC51320BD32A}"/>
              </a:ext>
            </a:extLst>
          </p:cNvPr>
          <p:cNvSpPr>
            <a:spLocks noGrp="1"/>
          </p:cNvSpPr>
          <p:nvPr>
            <p:ph type="body" sz="quarter" idx="10"/>
          </p:nvPr>
        </p:nvSpPr>
        <p:spPr>
          <a:xfrm>
            <a:off x="6956171" y="365126"/>
            <a:ext cx="3639058" cy="1325563"/>
          </a:xfrm>
          <a:solidFill>
            <a:schemeClr val="bg1">
              <a:alpha val="70000"/>
            </a:schemeClr>
          </a:solidFill>
        </p:spPr>
        <p:txBody>
          <a:bodyPr/>
          <a:lstStyle/>
          <a:p>
            <a:r>
              <a:rPr lang="en-GB" b="1" i="0">
                <a:solidFill>
                  <a:srgbClr val="1F1F1F"/>
                </a:solidFill>
                <a:effectLst/>
                <a:latin typeface="Arial" panose="020B0604020202020204" pitchFamily="34" charset="0"/>
              </a:rPr>
              <a:t>Literacy Framework</a:t>
            </a:r>
          </a:p>
        </p:txBody>
      </p:sp>
    </p:spTree>
    <p:extLst>
      <p:ext uri="{BB962C8B-B14F-4D97-AF65-F5344CB8AC3E}">
        <p14:creationId xmlns:p14="http://schemas.microsoft.com/office/powerpoint/2010/main" val="38785038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1AE4C-1337-ED73-A757-A8325DEB70BF}"/>
              </a:ext>
            </a:extLst>
          </p:cNvPr>
          <p:cNvSpPr>
            <a:spLocks noGrp="1"/>
          </p:cNvSpPr>
          <p:nvPr>
            <p:ph type="title"/>
          </p:nvPr>
        </p:nvSpPr>
        <p:spPr>
          <a:xfrm>
            <a:off x="2133600" y="365126"/>
            <a:ext cx="3860800" cy="1819274"/>
          </a:xfrm>
        </p:spPr>
        <p:txBody>
          <a:bodyPr/>
          <a:lstStyle/>
          <a:p>
            <a:r>
              <a:rPr lang="it-IT"/>
              <a:t>‘Darllenwch e, Siaradwch e, Ysgrifennwch e’ </a:t>
            </a:r>
            <a:endParaRPr lang="en-GB"/>
          </a:p>
        </p:txBody>
      </p:sp>
      <p:pic>
        <p:nvPicPr>
          <p:cNvPr id="7" name="Content Placeholder 6">
            <a:extLst>
              <a:ext uri="{FF2B5EF4-FFF2-40B4-BE49-F238E27FC236}">
                <a16:creationId xmlns:a16="http://schemas.microsoft.com/office/drawing/2014/main" id="{42F9CBD8-3621-6854-E97F-D6673F4949C9}"/>
              </a:ext>
            </a:extLst>
          </p:cNvPr>
          <p:cNvPicPr>
            <a:picLocks noGrp="1" noChangeAspect="1"/>
          </p:cNvPicPr>
          <p:nvPr>
            <p:ph sz="half" idx="1"/>
          </p:nvPr>
        </p:nvPicPr>
        <p:blipFill>
          <a:blip r:embed="rId3"/>
          <a:stretch>
            <a:fillRect/>
          </a:stretch>
        </p:blipFill>
        <p:spPr>
          <a:xfrm>
            <a:off x="196015" y="464421"/>
            <a:ext cx="1636680" cy="1636680"/>
          </a:xfrm>
        </p:spPr>
      </p:pic>
      <p:pic>
        <p:nvPicPr>
          <p:cNvPr id="6" name="Content Placeholder 5">
            <a:extLst>
              <a:ext uri="{FF2B5EF4-FFF2-40B4-BE49-F238E27FC236}">
                <a16:creationId xmlns:a16="http://schemas.microsoft.com/office/drawing/2014/main" id="{BDA18374-F5F0-7C0B-958B-0DFAB17782BC}"/>
              </a:ext>
            </a:extLst>
          </p:cNvPr>
          <p:cNvPicPr>
            <a:picLocks noGrp="1" noChangeAspect="1"/>
          </p:cNvPicPr>
          <p:nvPr>
            <p:ph sz="half" idx="2"/>
          </p:nvPr>
        </p:nvPicPr>
        <p:blipFill>
          <a:blip r:embed="rId4"/>
          <a:stretch>
            <a:fillRect/>
          </a:stretch>
        </p:blipFill>
        <p:spPr>
          <a:xfrm>
            <a:off x="10058400" y="464421"/>
            <a:ext cx="1636680" cy="1636680"/>
          </a:xfrm>
        </p:spPr>
      </p:pic>
      <p:sp>
        <p:nvSpPr>
          <p:cNvPr id="5" name="Text Placeholder 4">
            <a:extLst>
              <a:ext uri="{FF2B5EF4-FFF2-40B4-BE49-F238E27FC236}">
                <a16:creationId xmlns:a16="http://schemas.microsoft.com/office/drawing/2014/main" id="{BF28911C-E42D-739D-7FCC-D3E2C2EDFB3A}"/>
              </a:ext>
            </a:extLst>
          </p:cNvPr>
          <p:cNvSpPr>
            <a:spLocks noGrp="1"/>
          </p:cNvSpPr>
          <p:nvPr>
            <p:ph type="body" sz="quarter" idx="10"/>
          </p:nvPr>
        </p:nvSpPr>
        <p:spPr>
          <a:xfrm>
            <a:off x="5847761" y="464421"/>
            <a:ext cx="3759200" cy="1819274"/>
          </a:xfrm>
        </p:spPr>
        <p:txBody>
          <a:bodyPr/>
          <a:lstStyle/>
          <a:p>
            <a:r>
              <a:rPr lang="en-GB"/>
              <a:t>‘Read It, Talk It, Write It’ </a:t>
            </a:r>
          </a:p>
        </p:txBody>
      </p:sp>
      <p:pic>
        <p:nvPicPr>
          <p:cNvPr id="11" name="Picture 10">
            <a:extLst>
              <a:ext uri="{FF2B5EF4-FFF2-40B4-BE49-F238E27FC236}">
                <a16:creationId xmlns:a16="http://schemas.microsoft.com/office/drawing/2014/main" id="{1B9BEC2C-BC68-7AA3-26CF-8336156F2305}"/>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b="-1"/>
          <a:stretch/>
        </p:blipFill>
        <p:spPr>
          <a:xfrm>
            <a:off x="196015" y="2382990"/>
            <a:ext cx="5109618" cy="3443135"/>
          </a:xfrm>
          <a:prstGeom prst="rect">
            <a:avLst/>
          </a:prstGeom>
        </p:spPr>
      </p:pic>
      <p:pic>
        <p:nvPicPr>
          <p:cNvPr id="13" name="Picture 12">
            <a:extLst>
              <a:ext uri="{FF2B5EF4-FFF2-40B4-BE49-F238E27FC236}">
                <a16:creationId xmlns:a16="http://schemas.microsoft.com/office/drawing/2014/main" id="{2532298B-FED9-235E-EDB4-1752E58DF6B3}"/>
              </a:ext>
            </a:extLst>
          </p:cNvPr>
          <p:cNvPicPr>
            <a:picLocks noChangeAspect="1"/>
          </p:cNvPicPr>
          <p:nvPr/>
        </p:nvPicPr>
        <p:blipFill>
          <a:blip r:embed="rId6"/>
          <a:stretch>
            <a:fillRect/>
          </a:stretch>
        </p:blipFill>
        <p:spPr>
          <a:xfrm>
            <a:off x="5847761" y="2382990"/>
            <a:ext cx="5847319" cy="3443135"/>
          </a:xfrm>
          <a:prstGeom prst="rect">
            <a:avLst/>
          </a:prstGeom>
        </p:spPr>
      </p:pic>
    </p:spTree>
    <p:extLst>
      <p:ext uri="{BB962C8B-B14F-4D97-AF65-F5344CB8AC3E}">
        <p14:creationId xmlns:p14="http://schemas.microsoft.com/office/powerpoint/2010/main" val="3028612159"/>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Teacher talking with pupils">
            <a:extLst>
              <a:ext uri="{FF2B5EF4-FFF2-40B4-BE49-F238E27FC236}">
                <a16:creationId xmlns:a16="http://schemas.microsoft.com/office/drawing/2014/main" id="{C8E393D7-2593-46AB-21FF-3D6E2C5D3C01}"/>
              </a:ext>
            </a:extLst>
          </p:cNvPr>
          <p:cNvPicPr>
            <a:picLocks noChangeAspect="1"/>
          </p:cNvPicPr>
          <p:nvPr/>
        </p:nvPicPr>
        <p:blipFill>
          <a:blip r:embed="rId3" cstate="hqprint">
            <a:alphaModFix amt="89000"/>
            <a:extLst>
              <a:ext uri="{28A0092B-C50C-407E-A947-70E740481C1C}">
                <a14:useLocalDpi xmlns:a14="http://schemas.microsoft.com/office/drawing/2010/main"/>
              </a:ext>
            </a:extLst>
          </a:blip>
          <a:stretch>
            <a:fillRect/>
          </a:stretch>
        </p:blipFill>
        <p:spPr>
          <a:xfrm>
            <a:off x="0" y="-1"/>
            <a:ext cx="12192000" cy="8128003"/>
          </a:xfrm>
          <a:prstGeom prst="rect">
            <a:avLst/>
          </a:prstGeom>
        </p:spPr>
      </p:pic>
      <p:pic>
        <p:nvPicPr>
          <p:cNvPr id="7" name="Picture 6">
            <a:extLst>
              <a:ext uri="{FF2B5EF4-FFF2-40B4-BE49-F238E27FC236}">
                <a16:creationId xmlns:a16="http://schemas.microsoft.com/office/drawing/2014/main" id="{BF82CE3B-4E0D-66F0-7A87-744EA9FE962D}"/>
              </a:ext>
            </a:extLst>
          </p:cNvPr>
          <p:cNvPicPr>
            <a:picLocks noChangeAspect="1"/>
          </p:cNvPicPr>
          <p:nvPr/>
        </p:nvPicPr>
        <p:blipFill>
          <a:blip r:embed="rId4"/>
          <a:stretch>
            <a:fillRect/>
          </a:stretch>
        </p:blipFill>
        <p:spPr>
          <a:xfrm>
            <a:off x="3777351" y="3662244"/>
            <a:ext cx="8335538" cy="31246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a:extLst>
              <a:ext uri="{FF2B5EF4-FFF2-40B4-BE49-F238E27FC236}">
                <a16:creationId xmlns:a16="http://schemas.microsoft.com/office/drawing/2014/main" id="{EF09308E-A6D2-B737-397E-68C8522A0815}"/>
              </a:ext>
            </a:extLst>
          </p:cNvPr>
          <p:cNvPicPr>
            <a:picLocks noChangeAspect="1"/>
          </p:cNvPicPr>
          <p:nvPr/>
        </p:nvPicPr>
        <p:blipFill>
          <a:blip r:embed="rId5"/>
          <a:stretch>
            <a:fillRect/>
          </a:stretch>
        </p:blipFill>
        <p:spPr>
          <a:xfrm>
            <a:off x="208656" y="258644"/>
            <a:ext cx="8259328" cy="32675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03326250"/>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8312F-8F64-849A-E028-D44F9638174C}"/>
              </a:ext>
            </a:extLst>
          </p:cNvPr>
          <p:cNvSpPr>
            <a:spLocks noGrp="1"/>
          </p:cNvSpPr>
          <p:nvPr>
            <p:ph type="title"/>
          </p:nvPr>
        </p:nvSpPr>
        <p:spPr>
          <a:xfrm>
            <a:off x="222250" y="1557655"/>
            <a:ext cx="9622790" cy="962341"/>
          </a:xfrm>
        </p:spPr>
        <p:txBody>
          <a:bodyPr>
            <a:normAutofit fontScale="90000"/>
          </a:bodyPr>
          <a:lstStyle/>
          <a:p>
            <a:r>
              <a:rPr lang="cy-GB">
                <a:solidFill>
                  <a:srgbClr val="023B59"/>
                </a:solidFill>
                <a:latin typeface="Cooper Black" panose="0208090404030B020404" pitchFamily="18" charset="0"/>
              </a:rPr>
              <a:t>Rhifedd | </a:t>
            </a:r>
            <a:r>
              <a:rPr lang="en-GB">
                <a:solidFill>
                  <a:srgbClr val="023B59"/>
                </a:solidFill>
                <a:latin typeface="Cooper Black" panose="0208090404030B020404" pitchFamily="18" charset="0"/>
              </a:rPr>
              <a:t>N</a:t>
            </a:r>
            <a:r>
              <a:rPr lang="en-GB" sz="6000">
                <a:solidFill>
                  <a:srgbClr val="023B59"/>
                </a:solidFill>
                <a:latin typeface="Cooper Black" panose="0208090404030B020404" pitchFamily="18" charset="0"/>
              </a:rPr>
              <a:t>umeracy</a:t>
            </a:r>
            <a:br>
              <a:rPr lang="en-GB" sz="6000">
                <a:latin typeface="Cooper Black" panose="0208090404030B020404" pitchFamily="18" charset="0"/>
              </a:rPr>
            </a:br>
            <a:endParaRPr lang="en-GB">
              <a:latin typeface="Cooper Black" panose="0208090404030B020404" pitchFamily="18" charset="0"/>
            </a:endParaRPr>
          </a:p>
        </p:txBody>
      </p:sp>
      <p:grpSp>
        <p:nvGrpSpPr>
          <p:cNvPr id="3" name="Group 2">
            <a:extLst>
              <a:ext uri="{FF2B5EF4-FFF2-40B4-BE49-F238E27FC236}">
                <a16:creationId xmlns:a16="http://schemas.microsoft.com/office/drawing/2014/main" id="{2C8E85D9-F76F-EA78-2576-A6DDCD3380BD}"/>
              </a:ext>
            </a:extLst>
          </p:cNvPr>
          <p:cNvGrpSpPr/>
          <p:nvPr/>
        </p:nvGrpSpPr>
        <p:grpSpPr>
          <a:xfrm>
            <a:off x="0" y="2703672"/>
            <a:ext cx="12340565" cy="2133600"/>
            <a:chOff x="0" y="2703672"/>
            <a:chExt cx="12340565" cy="2133600"/>
          </a:xfrm>
        </p:grpSpPr>
        <p:pic>
          <p:nvPicPr>
            <p:cNvPr id="6" name="Picture 5" descr="Checker game with brown and white pawns">
              <a:extLst>
                <a:ext uri="{FF2B5EF4-FFF2-40B4-BE49-F238E27FC236}">
                  <a16:creationId xmlns:a16="http://schemas.microsoft.com/office/drawing/2014/main" id="{3FD3AEA8-F570-DE28-2635-D27C2932E3C9}"/>
                </a:ext>
              </a:extLst>
            </p:cNvPr>
            <p:cNvPicPr>
              <a:picLocks noChangeAspect="1"/>
            </p:cNvPicPr>
            <p:nvPr/>
          </p:nvPicPr>
          <p:blipFill rotWithShape="1">
            <a:blip r:embed="rId2" cstate="hqprint">
              <a:alphaModFix amt="85000"/>
              <a:extLst>
                <a:ext uri="{28A0092B-C50C-407E-A947-70E740481C1C}">
                  <a14:useLocalDpi xmlns:a14="http://schemas.microsoft.com/office/drawing/2010/main"/>
                </a:ext>
              </a:extLst>
            </a:blip>
            <a:srcRect/>
            <a:stretch/>
          </p:blipFill>
          <p:spPr>
            <a:xfrm>
              <a:off x="3206623" y="2717448"/>
              <a:ext cx="2987632" cy="2113172"/>
            </a:xfrm>
            <a:prstGeom prst="rect">
              <a:avLst/>
            </a:prstGeom>
          </p:spPr>
        </p:pic>
        <p:pic>
          <p:nvPicPr>
            <p:cNvPr id="8" name="Picture 7" descr="Little boy playing with number cars">
              <a:extLst>
                <a:ext uri="{FF2B5EF4-FFF2-40B4-BE49-F238E27FC236}">
                  <a16:creationId xmlns:a16="http://schemas.microsoft.com/office/drawing/2014/main" id="{1C772E2C-761E-F3C7-3E72-80E77E6B7CBB}"/>
                </a:ext>
              </a:extLst>
            </p:cNvPr>
            <p:cNvPicPr>
              <a:picLocks noChangeAspect="1"/>
            </p:cNvPicPr>
            <p:nvPr/>
          </p:nvPicPr>
          <p:blipFill>
            <a:blip r:embed="rId3" cstate="hqprint">
              <a:alphaModFix amt="85000"/>
              <a:extLst>
                <a:ext uri="{28A0092B-C50C-407E-A947-70E740481C1C}">
                  <a14:useLocalDpi xmlns:a14="http://schemas.microsoft.com/office/drawing/2010/main"/>
                </a:ext>
              </a:extLst>
            </a:blip>
            <a:srcRect/>
            <a:stretch/>
          </p:blipFill>
          <p:spPr>
            <a:xfrm>
              <a:off x="0" y="2703672"/>
              <a:ext cx="3197218" cy="2133600"/>
            </a:xfrm>
            <a:prstGeom prst="rect">
              <a:avLst/>
            </a:prstGeom>
          </p:spPr>
        </p:pic>
        <p:pic>
          <p:nvPicPr>
            <p:cNvPr id="10" name="Picture 9" descr="Calculator keypad">
              <a:extLst>
                <a:ext uri="{FF2B5EF4-FFF2-40B4-BE49-F238E27FC236}">
                  <a16:creationId xmlns:a16="http://schemas.microsoft.com/office/drawing/2014/main" id="{CA7580D8-1D45-FA3B-6365-96BBAF3828C9}"/>
                </a:ext>
              </a:extLst>
            </p:cNvPr>
            <p:cNvPicPr>
              <a:picLocks noChangeAspect="1"/>
            </p:cNvPicPr>
            <p:nvPr/>
          </p:nvPicPr>
          <p:blipFill rotWithShape="1">
            <a:blip r:embed="rId4" cstate="hqprint">
              <a:alphaModFix amt="85000"/>
              <a:extLst>
                <a:ext uri="{28A0092B-C50C-407E-A947-70E740481C1C}">
                  <a14:useLocalDpi xmlns:a14="http://schemas.microsoft.com/office/drawing/2010/main"/>
                </a:ext>
              </a:extLst>
            </a:blip>
            <a:srcRect/>
            <a:stretch/>
          </p:blipFill>
          <p:spPr>
            <a:xfrm>
              <a:off x="6194256" y="2710560"/>
              <a:ext cx="3252924" cy="2119824"/>
            </a:xfrm>
            <a:prstGeom prst="rect">
              <a:avLst/>
            </a:prstGeom>
          </p:spPr>
        </p:pic>
        <p:pic>
          <p:nvPicPr>
            <p:cNvPr id="12" name="Picture 11" descr="Woodworker measuring board">
              <a:extLst>
                <a:ext uri="{FF2B5EF4-FFF2-40B4-BE49-F238E27FC236}">
                  <a16:creationId xmlns:a16="http://schemas.microsoft.com/office/drawing/2014/main" id="{5CD97131-C8D9-985E-5F2E-64AD4A2AFDE7}"/>
                </a:ext>
              </a:extLst>
            </p:cNvPr>
            <p:cNvPicPr>
              <a:picLocks noChangeAspect="1"/>
            </p:cNvPicPr>
            <p:nvPr/>
          </p:nvPicPr>
          <p:blipFill rotWithShape="1">
            <a:blip r:embed="rId5" cstate="hqprint">
              <a:alphaModFix amt="85000"/>
              <a:extLst>
                <a:ext uri="{28A0092B-C50C-407E-A947-70E740481C1C}">
                  <a14:useLocalDpi xmlns:a14="http://schemas.microsoft.com/office/drawing/2010/main"/>
                </a:ext>
              </a:extLst>
            </a:blip>
            <a:srcRect/>
            <a:stretch/>
          </p:blipFill>
          <p:spPr>
            <a:xfrm>
              <a:off x="9456585" y="2718216"/>
              <a:ext cx="2883980" cy="2112168"/>
            </a:xfrm>
            <a:prstGeom prst="rect">
              <a:avLst/>
            </a:prstGeom>
          </p:spPr>
        </p:pic>
      </p:grpSp>
    </p:spTree>
    <p:extLst>
      <p:ext uri="{BB962C8B-B14F-4D97-AF65-F5344CB8AC3E}">
        <p14:creationId xmlns:p14="http://schemas.microsoft.com/office/powerpoint/2010/main" val="2989749550"/>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52169" y="632733"/>
            <a:ext cx="5242232" cy="818513"/>
          </a:xfrm>
        </p:spPr>
        <p:style>
          <a:lnRef idx="2">
            <a:schemeClr val="accent1"/>
          </a:lnRef>
          <a:fillRef idx="1">
            <a:schemeClr val="lt1"/>
          </a:fillRef>
          <a:effectRef idx="0">
            <a:schemeClr val="accent1"/>
          </a:effectRef>
          <a:fontRef idx="minor">
            <a:schemeClr val="dk1"/>
          </a:fontRef>
        </p:style>
        <p:txBody>
          <a:bodyPr>
            <a:normAutofit/>
          </a:bodyPr>
          <a:lstStyle/>
          <a:p>
            <a:r>
              <a:rPr lang="cy-GB" sz="3600"/>
              <a:t>Beth yw rhifedd?</a:t>
            </a:r>
          </a:p>
        </p:txBody>
      </p:sp>
      <p:sp>
        <p:nvSpPr>
          <p:cNvPr id="5" name="Content Placeholder 4"/>
          <p:cNvSpPr>
            <a:spLocks noGrp="1"/>
          </p:cNvSpPr>
          <p:nvPr>
            <p:ph sz="half" idx="1"/>
          </p:nvPr>
        </p:nvSpPr>
        <p:spPr>
          <a:xfrm>
            <a:off x="634181" y="1562100"/>
            <a:ext cx="5360219" cy="2806700"/>
          </a:xfrm>
        </p:spPr>
        <p:style>
          <a:lnRef idx="2">
            <a:schemeClr val="accent1"/>
          </a:lnRef>
          <a:fillRef idx="1">
            <a:schemeClr val="lt1"/>
          </a:fillRef>
          <a:effectRef idx="0">
            <a:schemeClr val="accent1"/>
          </a:effectRef>
          <a:fontRef idx="minor">
            <a:schemeClr val="dk1"/>
          </a:fontRef>
        </p:style>
        <p:txBody>
          <a:bodyPr>
            <a:normAutofit/>
          </a:bodyPr>
          <a:lstStyle/>
          <a:p>
            <a:pPr>
              <a:lnSpc>
                <a:spcPct val="170000"/>
              </a:lnSpc>
              <a:spcAft>
                <a:spcPts val="600"/>
              </a:spcAft>
            </a:pPr>
            <a:r>
              <a:rPr lang="cy-GB" sz="2400" i="1"/>
              <a:t>Mae rhifedd yn golygu deall sut mae mathemateg yn cael ei defnyddio yn y byd go iawn ac yn gallu ei defnyddio i wneud y penderfyniadau gorau posibl.</a:t>
            </a:r>
          </a:p>
        </p:txBody>
      </p:sp>
      <p:sp>
        <p:nvSpPr>
          <p:cNvPr id="6" name="Content Placeholder 5"/>
          <p:cNvSpPr>
            <a:spLocks noGrp="1"/>
          </p:cNvSpPr>
          <p:nvPr>
            <p:ph sz="half" idx="2"/>
          </p:nvPr>
        </p:nvSpPr>
        <p:spPr>
          <a:xfrm>
            <a:off x="6197600" y="1553100"/>
            <a:ext cx="5647070" cy="2815700"/>
          </a:xfrm>
        </p:spPr>
        <p:style>
          <a:lnRef idx="2">
            <a:schemeClr val="accent1"/>
          </a:lnRef>
          <a:fillRef idx="1">
            <a:schemeClr val="lt1"/>
          </a:fillRef>
          <a:effectRef idx="0">
            <a:schemeClr val="accent1"/>
          </a:effectRef>
          <a:fontRef idx="minor">
            <a:schemeClr val="dk1"/>
          </a:fontRef>
        </p:style>
        <p:txBody>
          <a:bodyPr>
            <a:normAutofit/>
          </a:bodyPr>
          <a:lstStyle/>
          <a:p>
            <a:pPr>
              <a:lnSpc>
                <a:spcPct val="170000"/>
              </a:lnSpc>
            </a:pPr>
            <a:r>
              <a:rPr lang="en-GB" sz="2400" i="1"/>
              <a:t>Numeracy means understanding how maths is used in the real world and being able to apply it to make the best possible decisions.</a:t>
            </a:r>
          </a:p>
          <a:p>
            <a:pPr>
              <a:lnSpc>
                <a:spcPct val="170000"/>
              </a:lnSpc>
            </a:pPr>
            <a:endParaRPr lang="en-GB" sz="2400" i="1"/>
          </a:p>
        </p:txBody>
      </p:sp>
      <p:sp>
        <p:nvSpPr>
          <p:cNvPr id="2" name="Text Placeholder 1">
            <a:extLst>
              <a:ext uri="{FF2B5EF4-FFF2-40B4-BE49-F238E27FC236}">
                <a16:creationId xmlns:a16="http://schemas.microsoft.com/office/drawing/2014/main" id="{BEA033E2-7BB0-4DD5-A270-A1F3FFCD1AB4}"/>
              </a:ext>
            </a:extLst>
          </p:cNvPr>
          <p:cNvSpPr>
            <a:spLocks noGrp="1"/>
          </p:cNvSpPr>
          <p:nvPr>
            <p:ph type="body" sz="quarter" idx="10"/>
          </p:nvPr>
        </p:nvSpPr>
        <p:spPr>
          <a:xfrm>
            <a:off x="6197600" y="632733"/>
            <a:ext cx="5551377" cy="818513"/>
          </a:xfrm>
        </p:spPr>
        <p:style>
          <a:lnRef idx="2">
            <a:schemeClr val="accent1"/>
          </a:lnRef>
          <a:fillRef idx="1">
            <a:schemeClr val="lt1"/>
          </a:fillRef>
          <a:effectRef idx="0">
            <a:schemeClr val="accent1"/>
          </a:effectRef>
          <a:fontRef idx="minor">
            <a:schemeClr val="dk1"/>
          </a:fontRef>
        </p:style>
        <p:txBody>
          <a:bodyPr/>
          <a:lstStyle/>
          <a:p>
            <a:r>
              <a:rPr lang="en-GB" sz="3600"/>
              <a:t>What is numeracy?</a:t>
            </a:r>
          </a:p>
        </p:txBody>
      </p:sp>
      <p:pic>
        <p:nvPicPr>
          <p:cNvPr id="24" name="Audio 23">
            <a:hlinkClick r:id="" action="ppaction://media"/>
            <a:extLst>
              <a:ext uri="{FF2B5EF4-FFF2-40B4-BE49-F238E27FC236}">
                <a16:creationId xmlns:a16="http://schemas.microsoft.com/office/drawing/2014/main" id="{4CB6034F-2BDD-0560-5647-42195DA6417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448792" t="-231250" r="-448792" b="-231250"/>
          <a:stretch>
            <a:fillRect/>
          </a:stretch>
        </p:blipFill>
        <p:spPr>
          <a:xfrm>
            <a:off x="9147683" y="5143500"/>
            <a:ext cx="3040633" cy="1714500"/>
          </a:xfrm>
          <a:prstGeom prst="rect">
            <a:avLst/>
          </a:prstGeom>
        </p:spPr>
      </p:pic>
      <p:grpSp>
        <p:nvGrpSpPr>
          <p:cNvPr id="3" name="Group 2">
            <a:extLst>
              <a:ext uri="{FF2B5EF4-FFF2-40B4-BE49-F238E27FC236}">
                <a16:creationId xmlns:a16="http://schemas.microsoft.com/office/drawing/2014/main" id="{3E115BD1-E004-0A54-5786-B76025F8D2A7}"/>
              </a:ext>
            </a:extLst>
          </p:cNvPr>
          <p:cNvGrpSpPr/>
          <p:nvPr/>
        </p:nvGrpSpPr>
        <p:grpSpPr>
          <a:xfrm>
            <a:off x="-2218" y="4572000"/>
            <a:ext cx="12194218" cy="2286000"/>
            <a:chOff x="0" y="2703672"/>
            <a:chExt cx="12340565" cy="2133600"/>
          </a:xfrm>
        </p:grpSpPr>
        <p:pic>
          <p:nvPicPr>
            <p:cNvPr id="7" name="Picture 6" descr="Checker game with brown and white pawns">
              <a:extLst>
                <a:ext uri="{FF2B5EF4-FFF2-40B4-BE49-F238E27FC236}">
                  <a16:creationId xmlns:a16="http://schemas.microsoft.com/office/drawing/2014/main" id="{F4DCD00C-2E25-1725-37E0-B3CEA903D655}"/>
                </a:ext>
              </a:extLst>
            </p:cNvPr>
            <p:cNvPicPr>
              <a:picLocks noChangeAspect="1"/>
            </p:cNvPicPr>
            <p:nvPr/>
          </p:nvPicPr>
          <p:blipFill rotWithShape="1">
            <a:blip r:embed="rId6" cstate="hqprint">
              <a:alphaModFix amt="85000"/>
              <a:extLst>
                <a:ext uri="{28A0092B-C50C-407E-A947-70E740481C1C}">
                  <a14:useLocalDpi xmlns:a14="http://schemas.microsoft.com/office/drawing/2010/main"/>
                </a:ext>
              </a:extLst>
            </a:blip>
            <a:srcRect/>
            <a:stretch/>
          </p:blipFill>
          <p:spPr>
            <a:xfrm>
              <a:off x="3206623" y="2717448"/>
              <a:ext cx="2987632" cy="2113172"/>
            </a:xfrm>
            <a:prstGeom prst="rect">
              <a:avLst/>
            </a:prstGeom>
          </p:spPr>
        </p:pic>
        <p:pic>
          <p:nvPicPr>
            <p:cNvPr id="8" name="Picture 7" descr="Little boy playing with number cars">
              <a:extLst>
                <a:ext uri="{FF2B5EF4-FFF2-40B4-BE49-F238E27FC236}">
                  <a16:creationId xmlns:a16="http://schemas.microsoft.com/office/drawing/2014/main" id="{DFCAC641-BB54-BE99-F11B-3A0CA342B445}"/>
                </a:ext>
              </a:extLst>
            </p:cNvPr>
            <p:cNvPicPr>
              <a:picLocks noChangeAspect="1"/>
            </p:cNvPicPr>
            <p:nvPr/>
          </p:nvPicPr>
          <p:blipFill>
            <a:blip r:embed="rId7" cstate="hqprint">
              <a:alphaModFix amt="85000"/>
              <a:extLst>
                <a:ext uri="{28A0092B-C50C-407E-A947-70E740481C1C}">
                  <a14:useLocalDpi xmlns:a14="http://schemas.microsoft.com/office/drawing/2010/main"/>
                </a:ext>
              </a:extLst>
            </a:blip>
            <a:srcRect/>
            <a:stretch/>
          </p:blipFill>
          <p:spPr>
            <a:xfrm>
              <a:off x="0" y="2703672"/>
              <a:ext cx="3197218" cy="2133600"/>
            </a:xfrm>
            <a:prstGeom prst="rect">
              <a:avLst/>
            </a:prstGeom>
          </p:spPr>
        </p:pic>
        <p:pic>
          <p:nvPicPr>
            <p:cNvPr id="9" name="Picture 8" descr="Calculator keypad">
              <a:extLst>
                <a:ext uri="{FF2B5EF4-FFF2-40B4-BE49-F238E27FC236}">
                  <a16:creationId xmlns:a16="http://schemas.microsoft.com/office/drawing/2014/main" id="{B44EE7CE-1145-7725-CADA-4469526A3DCD}"/>
                </a:ext>
              </a:extLst>
            </p:cNvPr>
            <p:cNvPicPr>
              <a:picLocks noChangeAspect="1"/>
            </p:cNvPicPr>
            <p:nvPr/>
          </p:nvPicPr>
          <p:blipFill rotWithShape="1">
            <a:blip r:embed="rId8" cstate="hqprint">
              <a:alphaModFix amt="85000"/>
              <a:extLst>
                <a:ext uri="{28A0092B-C50C-407E-A947-70E740481C1C}">
                  <a14:useLocalDpi xmlns:a14="http://schemas.microsoft.com/office/drawing/2010/main"/>
                </a:ext>
              </a:extLst>
            </a:blip>
            <a:srcRect/>
            <a:stretch/>
          </p:blipFill>
          <p:spPr>
            <a:xfrm>
              <a:off x="6194256" y="2710560"/>
              <a:ext cx="3252924" cy="2119824"/>
            </a:xfrm>
            <a:prstGeom prst="rect">
              <a:avLst/>
            </a:prstGeom>
          </p:spPr>
        </p:pic>
        <p:pic>
          <p:nvPicPr>
            <p:cNvPr id="10" name="Picture 9" descr="Woodworker measuring board">
              <a:extLst>
                <a:ext uri="{FF2B5EF4-FFF2-40B4-BE49-F238E27FC236}">
                  <a16:creationId xmlns:a16="http://schemas.microsoft.com/office/drawing/2014/main" id="{2C435B89-8A79-DACD-7195-49750445F39F}"/>
                </a:ext>
              </a:extLst>
            </p:cNvPr>
            <p:cNvPicPr>
              <a:picLocks noChangeAspect="1"/>
            </p:cNvPicPr>
            <p:nvPr/>
          </p:nvPicPr>
          <p:blipFill rotWithShape="1">
            <a:blip r:embed="rId9" cstate="hqprint">
              <a:alphaModFix amt="85000"/>
              <a:extLst>
                <a:ext uri="{28A0092B-C50C-407E-A947-70E740481C1C}">
                  <a14:useLocalDpi xmlns:a14="http://schemas.microsoft.com/office/drawing/2010/main"/>
                </a:ext>
              </a:extLst>
            </a:blip>
            <a:srcRect/>
            <a:stretch/>
          </p:blipFill>
          <p:spPr>
            <a:xfrm>
              <a:off x="9456585" y="2718216"/>
              <a:ext cx="2883980" cy="2112168"/>
            </a:xfrm>
            <a:prstGeom prst="rect">
              <a:avLst/>
            </a:prstGeom>
          </p:spPr>
        </p:pic>
      </p:grpSp>
    </p:spTree>
    <p:extLst>
      <p:ext uri="{BB962C8B-B14F-4D97-AF65-F5344CB8AC3E}">
        <p14:creationId xmlns:p14="http://schemas.microsoft.com/office/powerpoint/2010/main" val="1590930716"/>
      </p:ext>
    </p:extLst>
  </p:cSld>
  <p:clrMapOvr>
    <a:masterClrMapping/>
  </p:clrMapOvr>
  <p:transition spd="slow" advTm="29524">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D7E56C38-6058-355F-EFD7-84AA361B41DA}"/>
              </a:ext>
            </a:extLst>
          </p:cNvPr>
          <p:cNvSpPr>
            <a:spLocks noGrp="1"/>
          </p:cNvSpPr>
          <p:nvPr>
            <p:ph type="title"/>
          </p:nvPr>
        </p:nvSpPr>
        <p:spPr/>
        <p:txBody>
          <a:bodyPr/>
          <a:lstStyle/>
          <a:p>
            <a:endParaRPr lang="en-GB"/>
          </a:p>
        </p:txBody>
      </p:sp>
      <p:sp>
        <p:nvSpPr>
          <p:cNvPr id="8" name="Content Placeholder 7">
            <a:extLst>
              <a:ext uri="{FF2B5EF4-FFF2-40B4-BE49-F238E27FC236}">
                <a16:creationId xmlns:a16="http://schemas.microsoft.com/office/drawing/2014/main" id="{F382AA8A-67BF-47D3-576D-6C15B6494AD6}"/>
              </a:ext>
            </a:extLst>
          </p:cNvPr>
          <p:cNvSpPr>
            <a:spLocks noGrp="1"/>
          </p:cNvSpPr>
          <p:nvPr>
            <p:ph sz="half" idx="1"/>
          </p:nvPr>
        </p:nvSpPr>
        <p:spPr/>
        <p:txBody>
          <a:bodyPr/>
          <a:lstStyle/>
          <a:p>
            <a:endParaRPr lang="en-GB"/>
          </a:p>
        </p:txBody>
      </p:sp>
      <p:sp>
        <p:nvSpPr>
          <p:cNvPr id="10" name="Content Placeholder 9">
            <a:extLst>
              <a:ext uri="{FF2B5EF4-FFF2-40B4-BE49-F238E27FC236}">
                <a16:creationId xmlns:a16="http://schemas.microsoft.com/office/drawing/2014/main" id="{C0B94319-9E76-A15E-6390-BAAE9755B26C}"/>
              </a:ext>
            </a:extLst>
          </p:cNvPr>
          <p:cNvSpPr>
            <a:spLocks noGrp="1"/>
          </p:cNvSpPr>
          <p:nvPr>
            <p:ph sz="half" idx="2"/>
          </p:nvPr>
        </p:nvSpPr>
        <p:spPr/>
        <p:txBody>
          <a:bodyPr/>
          <a:lstStyle/>
          <a:p>
            <a:endParaRPr lang="en-GB"/>
          </a:p>
        </p:txBody>
      </p:sp>
      <p:sp>
        <p:nvSpPr>
          <p:cNvPr id="14" name="Text Placeholder 13">
            <a:extLst>
              <a:ext uri="{FF2B5EF4-FFF2-40B4-BE49-F238E27FC236}">
                <a16:creationId xmlns:a16="http://schemas.microsoft.com/office/drawing/2014/main" id="{A6F3FE53-D84E-38AD-56A3-5ABF183130E5}"/>
              </a:ext>
            </a:extLst>
          </p:cNvPr>
          <p:cNvSpPr>
            <a:spLocks noGrp="1"/>
          </p:cNvSpPr>
          <p:nvPr>
            <p:ph type="body" sz="quarter" idx="10"/>
          </p:nvPr>
        </p:nvSpPr>
        <p:spPr/>
        <p:txBody>
          <a:bodyPr/>
          <a:lstStyle/>
          <a:p>
            <a:endParaRPr lang="en-GB"/>
          </a:p>
        </p:txBody>
      </p:sp>
      <p:pic>
        <p:nvPicPr>
          <p:cNvPr id="15" name="Picture 14">
            <a:extLst>
              <a:ext uri="{FF2B5EF4-FFF2-40B4-BE49-F238E27FC236}">
                <a16:creationId xmlns:a16="http://schemas.microsoft.com/office/drawing/2014/main" id="{519C85A7-464F-AD1C-F79A-C9761EEFAE75}"/>
              </a:ext>
            </a:extLst>
          </p:cNvPr>
          <p:cNvPicPr>
            <a:picLocks noChangeAspect="1"/>
          </p:cNvPicPr>
          <p:nvPr/>
        </p:nvPicPr>
        <p:blipFill>
          <a:blip r:embed="rId3"/>
          <a:stretch>
            <a:fillRect/>
          </a:stretch>
        </p:blipFill>
        <p:spPr>
          <a:xfrm>
            <a:off x="184912" y="3506933"/>
            <a:ext cx="11822175" cy="2086266"/>
          </a:xfrm>
          <a:prstGeom prst="rect">
            <a:avLst/>
          </a:prstGeom>
        </p:spPr>
      </p:pic>
      <p:pic>
        <p:nvPicPr>
          <p:cNvPr id="17" name="Picture 16">
            <a:extLst>
              <a:ext uri="{FF2B5EF4-FFF2-40B4-BE49-F238E27FC236}">
                <a16:creationId xmlns:a16="http://schemas.microsoft.com/office/drawing/2014/main" id="{14E7C56E-6241-E430-932D-C7612BA59365}"/>
              </a:ext>
            </a:extLst>
          </p:cNvPr>
          <p:cNvPicPr>
            <a:picLocks noChangeAspect="1"/>
          </p:cNvPicPr>
          <p:nvPr/>
        </p:nvPicPr>
        <p:blipFill>
          <a:blip r:embed="rId4"/>
          <a:stretch>
            <a:fillRect/>
          </a:stretch>
        </p:blipFill>
        <p:spPr>
          <a:xfrm>
            <a:off x="289702" y="1086028"/>
            <a:ext cx="11717385" cy="1829055"/>
          </a:xfrm>
          <a:prstGeom prst="rect">
            <a:avLst/>
          </a:prstGeom>
        </p:spPr>
      </p:pic>
      <p:sp>
        <p:nvSpPr>
          <p:cNvPr id="2" name="Rectangle 1">
            <a:extLst>
              <a:ext uri="{FF2B5EF4-FFF2-40B4-BE49-F238E27FC236}">
                <a16:creationId xmlns:a16="http://schemas.microsoft.com/office/drawing/2014/main" id="{283F1866-CCA5-9403-31FD-308BC4BE0402}"/>
              </a:ext>
            </a:extLst>
          </p:cNvPr>
          <p:cNvSpPr/>
          <p:nvPr/>
        </p:nvSpPr>
        <p:spPr>
          <a:xfrm>
            <a:off x="-3683" y="-87042"/>
            <a:ext cx="12191999" cy="877145"/>
          </a:xfrm>
          <a:prstGeom prst="rect">
            <a:avLst/>
          </a:prstGeom>
          <a:solidFill>
            <a:srgbClr val="C4333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318475E7-4334-E325-DD54-B516B1CADBBA}"/>
              </a:ext>
            </a:extLst>
          </p:cNvPr>
          <p:cNvSpPr/>
          <p:nvPr/>
        </p:nvSpPr>
        <p:spPr>
          <a:xfrm>
            <a:off x="-3683" y="-964187"/>
            <a:ext cx="12191999" cy="877144"/>
          </a:xfrm>
          <a:prstGeom prst="rect">
            <a:avLst/>
          </a:prstGeom>
          <a:solidFill>
            <a:srgbClr val="3232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9B4E95D3-7AA1-109E-74AC-22CDAEA81E13}"/>
              </a:ext>
            </a:extLst>
          </p:cNvPr>
          <p:cNvPicPr>
            <a:picLocks noChangeAspect="1"/>
          </p:cNvPicPr>
          <p:nvPr/>
        </p:nvPicPr>
        <p:blipFill>
          <a:blip r:embed="rId5"/>
          <a:stretch>
            <a:fillRect/>
          </a:stretch>
        </p:blipFill>
        <p:spPr>
          <a:xfrm>
            <a:off x="-5848476" y="-87044"/>
            <a:ext cx="5852160" cy="1754293"/>
          </a:xfrm>
          <a:prstGeom prst="rect">
            <a:avLst/>
          </a:prstGeom>
        </p:spPr>
      </p:pic>
    </p:spTree>
    <p:extLst>
      <p:ext uri="{BB962C8B-B14F-4D97-AF65-F5344CB8AC3E}">
        <p14:creationId xmlns:p14="http://schemas.microsoft.com/office/powerpoint/2010/main" val="14346665"/>
      </p:ext>
    </p:extLst>
  </p:cSld>
  <p:clrMapOvr>
    <a:masterClrMapping/>
  </p:clrMapOvr>
  <p:transition spd="slow" advTm="33898">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925EFC9-72E9-C771-0793-69113A60DA5D}"/>
              </a:ext>
            </a:extLst>
          </p:cNvPr>
          <p:cNvSpPr/>
          <p:nvPr/>
        </p:nvSpPr>
        <p:spPr>
          <a:xfrm>
            <a:off x="1" y="877144"/>
            <a:ext cx="12191999" cy="866437"/>
          </a:xfrm>
          <a:prstGeom prst="rect">
            <a:avLst/>
          </a:prstGeom>
          <a:solidFill>
            <a:srgbClr val="C4333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110C3AEB-76BD-E761-889B-B9CE77D9B254}"/>
              </a:ext>
            </a:extLst>
          </p:cNvPr>
          <p:cNvSpPr/>
          <p:nvPr/>
        </p:nvSpPr>
        <p:spPr>
          <a:xfrm>
            <a:off x="1" y="-10709"/>
            <a:ext cx="12191999" cy="887853"/>
          </a:xfrm>
          <a:prstGeom prst="rect">
            <a:avLst/>
          </a:prstGeom>
          <a:solidFill>
            <a:srgbClr val="3232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510B8F5D-BDD6-5A2B-437B-574E6400AA74}"/>
              </a:ext>
            </a:extLst>
          </p:cNvPr>
          <p:cNvPicPr>
            <a:picLocks noChangeAspect="1"/>
          </p:cNvPicPr>
          <p:nvPr/>
        </p:nvPicPr>
        <p:blipFill>
          <a:blip r:embed="rId3"/>
          <a:stretch>
            <a:fillRect/>
          </a:stretch>
        </p:blipFill>
        <p:spPr>
          <a:xfrm>
            <a:off x="1" y="0"/>
            <a:ext cx="5852160" cy="1754293"/>
          </a:xfrm>
          <a:prstGeom prst="rect">
            <a:avLst/>
          </a:prstGeom>
        </p:spPr>
      </p:pic>
      <mc:AlternateContent xmlns:mc="http://schemas.openxmlformats.org/markup-compatibility/2006" xmlns:psez="http://schemas.microsoft.com/office/powerpoint/2016/sectionzoom">
        <mc:Choice Requires="psez">
          <p:graphicFrame>
            <p:nvGraphicFramePr>
              <p:cNvPr id="9" name="Section Zoom 8">
                <a:extLst>
                  <a:ext uri="{FF2B5EF4-FFF2-40B4-BE49-F238E27FC236}">
                    <a16:creationId xmlns:a16="http://schemas.microsoft.com/office/drawing/2014/main" id="{E7901853-60C7-45D7-0F91-1A075D94D075}"/>
                  </a:ext>
                </a:extLst>
              </p:cNvPr>
              <p:cNvGraphicFramePr>
                <a:graphicFrameLocks noChangeAspect="1"/>
              </p:cNvGraphicFramePr>
              <p:nvPr>
                <p:extLst>
                  <p:ext uri="{D42A27DB-BD31-4B8C-83A1-F6EECF244321}">
                    <p14:modId xmlns:p14="http://schemas.microsoft.com/office/powerpoint/2010/main" val="272238969"/>
                  </p:ext>
                </p:extLst>
              </p:nvPr>
            </p:nvGraphicFramePr>
            <p:xfrm>
              <a:off x="685799" y="2247900"/>
              <a:ext cx="5166361" cy="2906078"/>
            </p:xfrm>
            <a:graphic>
              <a:graphicData uri="http://schemas.microsoft.com/office/powerpoint/2016/sectionzoom">
                <psez:sectionZm>
                  <psez:sectionZmObj sectionId="{47A01DD7-A734-42C1-95DA-818C5F04FF91}">
                    <psez:zmPr id="{9535AC59-24EE-47DA-AB6D-7807BDC782F6}" transitionDur="1000">
                      <p166:blipFill xmlns:p166="http://schemas.microsoft.com/office/powerpoint/2016/6/main">
                        <a:blip r:embed="rId4"/>
                        <a:stretch>
                          <a:fillRect/>
                        </a:stretch>
                      </p166:blipFill>
                      <p166:spPr xmlns:p166="http://schemas.microsoft.com/office/powerpoint/2016/6/main">
                        <a:xfrm>
                          <a:off x="0" y="0"/>
                          <a:ext cx="5166361" cy="29060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166:spPr>
                    </psez:zmPr>
                  </psez:sectionZmObj>
                </psez:sectionZm>
              </a:graphicData>
            </a:graphic>
          </p:graphicFrame>
        </mc:Choice>
        <mc:Fallback xmlns="">
          <p:pic>
            <p:nvPicPr>
              <p:cNvPr id="9" name="Section Zoom 8">
                <a:hlinkClick r:id="rId5" action="ppaction://hlinksldjump"/>
                <a:extLst>
                  <a:ext uri="{FF2B5EF4-FFF2-40B4-BE49-F238E27FC236}">
                    <a16:creationId xmlns:a16="http://schemas.microsoft.com/office/drawing/2014/main" id="{E7901853-60C7-45D7-0F91-1A075D94D075}"/>
                  </a:ext>
                </a:extLst>
              </p:cNvPr>
              <p:cNvPicPr>
                <a:picLocks noGrp="1" noRot="1" noChangeAspect="1" noMove="1" noResize="1" noEditPoints="1" noAdjustHandles="1" noChangeArrowheads="1" noChangeShapeType="1"/>
              </p:cNvPicPr>
              <p:nvPr/>
            </p:nvPicPr>
            <p:blipFill>
              <a:blip r:embed="rId6"/>
              <a:stretch>
                <a:fillRect/>
              </a:stretch>
            </p:blipFill>
            <p:spPr>
              <a:xfrm>
                <a:off x="685799" y="2247900"/>
                <a:ext cx="5166361" cy="29060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mc:Fallback>
      </mc:AlternateContent>
      <mc:AlternateContent xmlns:mc="http://schemas.openxmlformats.org/markup-compatibility/2006" xmlns:psez="http://schemas.microsoft.com/office/powerpoint/2016/sectionzoom">
        <mc:Choice Requires="psez">
          <p:graphicFrame>
            <p:nvGraphicFramePr>
              <p:cNvPr id="11" name="Section Zoom 10">
                <a:extLst>
                  <a:ext uri="{FF2B5EF4-FFF2-40B4-BE49-F238E27FC236}">
                    <a16:creationId xmlns:a16="http://schemas.microsoft.com/office/drawing/2014/main" id="{F430852C-6E56-2636-A4CA-6C0241930686}"/>
                  </a:ext>
                </a:extLst>
              </p:cNvPr>
              <p:cNvGraphicFramePr>
                <a:graphicFrameLocks noChangeAspect="1"/>
              </p:cNvGraphicFramePr>
              <p:nvPr>
                <p:extLst>
                  <p:ext uri="{D42A27DB-BD31-4B8C-83A1-F6EECF244321}">
                    <p14:modId xmlns:p14="http://schemas.microsoft.com/office/powerpoint/2010/main" val="3084950826"/>
                  </p:ext>
                </p:extLst>
              </p:nvPr>
            </p:nvGraphicFramePr>
            <p:xfrm>
              <a:off x="6095998" y="2247900"/>
              <a:ext cx="5166361" cy="2906078"/>
            </p:xfrm>
            <a:graphic>
              <a:graphicData uri="http://schemas.microsoft.com/office/powerpoint/2016/sectionzoom">
                <psez:sectionZm>
                  <psez:sectionZmObj sectionId="{E3405A25-1042-467B-828D-2B719BA95EDB}">
                    <psez:zmPr id="{931F010F-96E2-425F-AA84-09AD17A03EED}" transitionDur="1000">
                      <p166:blipFill xmlns:p166="http://schemas.microsoft.com/office/powerpoint/2016/6/main">
                        <a:blip r:embed="rId7"/>
                        <a:stretch>
                          <a:fillRect/>
                        </a:stretch>
                      </p166:blipFill>
                      <p166:spPr xmlns:p166="http://schemas.microsoft.com/office/powerpoint/2016/6/main">
                        <a:xfrm>
                          <a:off x="0" y="0"/>
                          <a:ext cx="5166361" cy="29060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166:spPr>
                    </psez:zmPr>
                  </psez:sectionZmObj>
                </psez:sectionZm>
              </a:graphicData>
            </a:graphic>
          </p:graphicFrame>
        </mc:Choice>
        <mc:Fallback xmlns="">
          <p:pic>
            <p:nvPicPr>
              <p:cNvPr id="11" name="Section Zoom 10">
                <a:hlinkClick r:id="rId8" action="ppaction://hlinksldjump"/>
                <a:extLst>
                  <a:ext uri="{FF2B5EF4-FFF2-40B4-BE49-F238E27FC236}">
                    <a16:creationId xmlns:a16="http://schemas.microsoft.com/office/drawing/2014/main" id="{F430852C-6E56-2636-A4CA-6C0241930686}"/>
                  </a:ext>
                </a:extLst>
              </p:cNvPr>
              <p:cNvPicPr>
                <a:picLocks noGrp="1" noRot="1" noChangeAspect="1" noMove="1" noResize="1" noEditPoints="1" noAdjustHandles="1" noChangeArrowheads="1" noChangeShapeType="1"/>
              </p:cNvPicPr>
              <p:nvPr/>
            </p:nvPicPr>
            <p:blipFill>
              <a:blip r:embed="rId9"/>
              <a:stretch>
                <a:fillRect/>
              </a:stretch>
            </p:blipFill>
            <p:spPr>
              <a:xfrm>
                <a:off x="6095998" y="2247900"/>
                <a:ext cx="5166361" cy="29060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mc:Fallback>
      </mc:AlternateContent>
      <p:sp>
        <p:nvSpPr>
          <p:cNvPr id="15" name="Rectangle 14">
            <a:extLst>
              <a:ext uri="{FF2B5EF4-FFF2-40B4-BE49-F238E27FC236}">
                <a16:creationId xmlns:a16="http://schemas.microsoft.com/office/drawing/2014/main" id="{D6D18371-2B07-7C14-4951-1BC971110FED}"/>
              </a:ext>
            </a:extLst>
          </p:cNvPr>
          <p:cNvSpPr/>
          <p:nvPr/>
        </p:nvSpPr>
        <p:spPr>
          <a:xfrm>
            <a:off x="2409371" y="5304135"/>
            <a:ext cx="2848640" cy="707886"/>
          </a:xfrm>
          <a:prstGeom prst="rect">
            <a:avLst/>
          </a:prstGeom>
          <a:noFill/>
        </p:spPr>
        <p:txBody>
          <a:bodyPr wrap="square" lIns="91440" tIns="45720" rIns="91440" bIns="45720">
            <a:spAutoFit/>
          </a:bodyPr>
          <a:lstStyle/>
          <a:p>
            <a:pPr algn="ctr"/>
            <a:r>
              <a:rPr 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Yn </a:t>
            </a:r>
            <a:r>
              <a:rPr lang="en-US" sz="4000" b="1" err="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Gymraeg</a:t>
            </a:r>
            <a:endParaRPr 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6" name="Rectangle 15">
            <a:extLst>
              <a:ext uri="{FF2B5EF4-FFF2-40B4-BE49-F238E27FC236}">
                <a16:creationId xmlns:a16="http://schemas.microsoft.com/office/drawing/2014/main" id="{E33D5B8D-7166-6044-9CBA-0EC39DC340D4}"/>
              </a:ext>
            </a:extLst>
          </p:cNvPr>
          <p:cNvSpPr/>
          <p:nvPr/>
        </p:nvSpPr>
        <p:spPr>
          <a:xfrm>
            <a:off x="8645295" y="5285470"/>
            <a:ext cx="2848640" cy="707886"/>
          </a:xfrm>
          <a:prstGeom prst="rect">
            <a:avLst/>
          </a:prstGeom>
          <a:noFill/>
        </p:spPr>
        <p:txBody>
          <a:bodyPr wrap="square" lIns="91440" tIns="45720" rIns="91440" bIns="45720">
            <a:spAutoFit/>
          </a:bodyPr>
          <a:lstStyle/>
          <a:p>
            <a:pPr algn="ctr"/>
            <a:r>
              <a:rPr lang="en-US" sz="4000" b="1" cap="none" spc="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In English</a:t>
            </a:r>
          </a:p>
        </p:txBody>
      </p:sp>
    </p:spTree>
    <p:extLst>
      <p:ext uri="{BB962C8B-B14F-4D97-AF65-F5344CB8AC3E}">
        <p14:creationId xmlns:p14="http://schemas.microsoft.com/office/powerpoint/2010/main" val="28086870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B4D31DE-8979-A6BF-26BC-149AF925A2B6}"/>
              </a:ext>
            </a:extLst>
          </p:cNvPr>
          <p:cNvPicPr>
            <a:picLocks noChangeAspect="1"/>
          </p:cNvPicPr>
          <p:nvPr/>
        </p:nvPicPr>
        <p:blipFill>
          <a:blip r:embed="rId3"/>
          <a:stretch>
            <a:fillRect/>
          </a:stretch>
        </p:blipFill>
        <p:spPr>
          <a:xfrm>
            <a:off x="1170967" y="494790"/>
            <a:ext cx="9401558" cy="5601210"/>
          </a:xfrm>
          <a:prstGeom prst="rect">
            <a:avLst/>
          </a:prstGeom>
        </p:spPr>
      </p:pic>
      <p:sp>
        <p:nvSpPr>
          <p:cNvPr id="4" name="Rectangle 3">
            <a:extLst>
              <a:ext uri="{FF2B5EF4-FFF2-40B4-BE49-F238E27FC236}">
                <a16:creationId xmlns:a16="http://schemas.microsoft.com/office/drawing/2014/main" id="{B908C1D4-8879-8CE6-A6B4-502F1FC825A1}"/>
              </a:ext>
            </a:extLst>
          </p:cNvPr>
          <p:cNvSpPr/>
          <p:nvPr/>
        </p:nvSpPr>
        <p:spPr>
          <a:xfrm>
            <a:off x="0" y="1991360"/>
            <a:ext cx="1219200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3D4BD328-8DAD-2A19-F80C-718B5D2D7D9B}"/>
              </a:ext>
            </a:extLst>
          </p:cNvPr>
          <p:cNvSpPr/>
          <p:nvPr/>
        </p:nvSpPr>
        <p:spPr>
          <a:xfrm>
            <a:off x="-9068493" y="1991360"/>
            <a:ext cx="749808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192975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2C697CB-240F-0003-9AE9-C685B592C9AB}"/>
              </a:ext>
            </a:extLst>
          </p:cNvPr>
          <p:cNvPicPr>
            <a:picLocks noChangeAspect="1"/>
          </p:cNvPicPr>
          <p:nvPr/>
        </p:nvPicPr>
        <p:blipFill>
          <a:blip r:embed="rId3"/>
          <a:stretch>
            <a:fillRect/>
          </a:stretch>
        </p:blipFill>
        <p:spPr>
          <a:xfrm>
            <a:off x="1170967" y="494790"/>
            <a:ext cx="9401558" cy="5601210"/>
          </a:xfrm>
          <a:prstGeom prst="rect">
            <a:avLst/>
          </a:prstGeom>
        </p:spPr>
      </p:pic>
      <p:sp>
        <p:nvSpPr>
          <p:cNvPr id="4" name="Rectangle 3">
            <a:extLst>
              <a:ext uri="{FF2B5EF4-FFF2-40B4-BE49-F238E27FC236}">
                <a16:creationId xmlns:a16="http://schemas.microsoft.com/office/drawing/2014/main" id="{B908C1D4-8879-8CE6-A6B4-502F1FC825A1}"/>
              </a:ext>
            </a:extLst>
          </p:cNvPr>
          <p:cNvSpPr/>
          <p:nvPr/>
        </p:nvSpPr>
        <p:spPr>
          <a:xfrm>
            <a:off x="4503420" y="1991360"/>
            <a:ext cx="749808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44EEAA5E-0126-5C29-F822-C519526242D9}"/>
              </a:ext>
            </a:extLst>
          </p:cNvPr>
          <p:cNvSpPr/>
          <p:nvPr/>
        </p:nvSpPr>
        <p:spPr>
          <a:xfrm>
            <a:off x="-5878605" y="1991360"/>
            <a:ext cx="749808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009996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B43315F-A7BB-870C-84BA-6DBEE1D52AC6}"/>
              </a:ext>
            </a:extLst>
          </p:cNvPr>
          <p:cNvPicPr>
            <a:picLocks noChangeAspect="1"/>
          </p:cNvPicPr>
          <p:nvPr/>
        </p:nvPicPr>
        <p:blipFill>
          <a:blip r:embed="rId3"/>
          <a:stretch>
            <a:fillRect/>
          </a:stretch>
        </p:blipFill>
        <p:spPr>
          <a:xfrm>
            <a:off x="1170967" y="494790"/>
            <a:ext cx="9401558" cy="5601210"/>
          </a:xfrm>
          <a:prstGeom prst="rect">
            <a:avLst/>
          </a:prstGeom>
        </p:spPr>
      </p:pic>
      <p:sp>
        <p:nvSpPr>
          <p:cNvPr id="4" name="Rectangle 3">
            <a:extLst>
              <a:ext uri="{FF2B5EF4-FFF2-40B4-BE49-F238E27FC236}">
                <a16:creationId xmlns:a16="http://schemas.microsoft.com/office/drawing/2014/main" id="{B908C1D4-8879-8CE6-A6B4-502F1FC825A1}"/>
              </a:ext>
            </a:extLst>
          </p:cNvPr>
          <p:cNvSpPr/>
          <p:nvPr/>
        </p:nvSpPr>
        <p:spPr>
          <a:xfrm>
            <a:off x="7002782" y="1991360"/>
            <a:ext cx="749808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44EEAA5E-0126-5C29-F822-C519526242D9}"/>
              </a:ext>
            </a:extLst>
          </p:cNvPr>
          <p:cNvSpPr/>
          <p:nvPr/>
        </p:nvSpPr>
        <p:spPr>
          <a:xfrm>
            <a:off x="-3163555" y="1991360"/>
            <a:ext cx="749808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778357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F3DF53F-74AC-B575-AC6F-A7825273F87B}"/>
              </a:ext>
            </a:extLst>
          </p:cNvPr>
          <p:cNvPicPr>
            <a:picLocks noChangeAspect="1"/>
          </p:cNvPicPr>
          <p:nvPr/>
        </p:nvPicPr>
        <p:blipFill>
          <a:blip r:embed="rId3"/>
          <a:stretch>
            <a:fillRect/>
          </a:stretch>
        </p:blipFill>
        <p:spPr>
          <a:xfrm>
            <a:off x="1170967" y="494790"/>
            <a:ext cx="9401558" cy="5601210"/>
          </a:xfrm>
          <a:prstGeom prst="rect">
            <a:avLst/>
          </a:prstGeom>
        </p:spPr>
      </p:pic>
      <p:sp>
        <p:nvSpPr>
          <p:cNvPr id="4" name="Rectangle 3">
            <a:extLst>
              <a:ext uri="{FF2B5EF4-FFF2-40B4-BE49-F238E27FC236}">
                <a16:creationId xmlns:a16="http://schemas.microsoft.com/office/drawing/2014/main" id="{B908C1D4-8879-8CE6-A6B4-502F1FC825A1}"/>
              </a:ext>
            </a:extLst>
          </p:cNvPr>
          <p:cNvSpPr/>
          <p:nvPr/>
        </p:nvSpPr>
        <p:spPr>
          <a:xfrm>
            <a:off x="9879332" y="1991360"/>
            <a:ext cx="749808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44EEAA5E-0126-5C29-F822-C519526242D9}"/>
              </a:ext>
            </a:extLst>
          </p:cNvPr>
          <p:cNvSpPr/>
          <p:nvPr/>
        </p:nvSpPr>
        <p:spPr>
          <a:xfrm>
            <a:off x="-668766" y="1991360"/>
            <a:ext cx="749808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08850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AD27925-0478-685C-A9C2-BF0F8466BFFC}"/>
              </a:ext>
            </a:extLst>
          </p:cNvPr>
          <p:cNvPicPr>
            <a:picLocks noChangeAspect="1"/>
          </p:cNvPicPr>
          <p:nvPr/>
        </p:nvPicPr>
        <p:blipFill>
          <a:blip r:embed="rId3"/>
          <a:stretch>
            <a:fillRect/>
          </a:stretch>
        </p:blipFill>
        <p:spPr>
          <a:xfrm>
            <a:off x="1170967" y="494790"/>
            <a:ext cx="9401558" cy="5601210"/>
          </a:xfrm>
          <a:prstGeom prst="rect">
            <a:avLst/>
          </a:prstGeom>
        </p:spPr>
      </p:pic>
      <p:sp>
        <p:nvSpPr>
          <p:cNvPr id="4" name="Rectangle 3">
            <a:extLst>
              <a:ext uri="{FF2B5EF4-FFF2-40B4-BE49-F238E27FC236}">
                <a16:creationId xmlns:a16="http://schemas.microsoft.com/office/drawing/2014/main" id="{B908C1D4-8879-8CE6-A6B4-502F1FC825A1}"/>
              </a:ext>
            </a:extLst>
          </p:cNvPr>
          <p:cNvSpPr/>
          <p:nvPr/>
        </p:nvSpPr>
        <p:spPr>
          <a:xfrm>
            <a:off x="10001250" y="1991360"/>
            <a:ext cx="7280912"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44EEAA5E-0126-5C29-F822-C519526242D9}"/>
              </a:ext>
            </a:extLst>
          </p:cNvPr>
          <p:cNvSpPr/>
          <p:nvPr/>
        </p:nvSpPr>
        <p:spPr>
          <a:xfrm>
            <a:off x="0" y="1991360"/>
            <a:ext cx="142875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561416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D0D486-303C-C25E-84A2-EECDD3B2FDF4}"/>
              </a:ext>
            </a:extLst>
          </p:cNvPr>
          <p:cNvPicPr>
            <a:picLocks noChangeAspect="1"/>
          </p:cNvPicPr>
          <p:nvPr/>
        </p:nvPicPr>
        <p:blipFill>
          <a:blip r:embed="rId3"/>
          <a:stretch>
            <a:fillRect/>
          </a:stretch>
        </p:blipFill>
        <p:spPr>
          <a:xfrm>
            <a:off x="1158240" y="71120"/>
            <a:ext cx="10231396" cy="5953335"/>
          </a:xfrm>
          <a:prstGeom prst="rect">
            <a:avLst/>
          </a:prstGeom>
        </p:spPr>
      </p:pic>
      <p:sp>
        <p:nvSpPr>
          <p:cNvPr id="4" name="Rectangle 3">
            <a:extLst>
              <a:ext uri="{FF2B5EF4-FFF2-40B4-BE49-F238E27FC236}">
                <a16:creationId xmlns:a16="http://schemas.microsoft.com/office/drawing/2014/main" id="{B908C1D4-8879-8CE6-A6B4-502F1FC825A1}"/>
              </a:ext>
            </a:extLst>
          </p:cNvPr>
          <p:cNvSpPr/>
          <p:nvPr/>
        </p:nvSpPr>
        <p:spPr>
          <a:xfrm>
            <a:off x="0" y="1991360"/>
            <a:ext cx="1219200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3D4BD328-8DAD-2A19-F80C-718B5D2D7D9B}"/>
              </a:ext>
            </a:extLst>
          </p:cNvPr>
          <p:cNvSpPr/>
          <p:nvPr/>
        </p:nvSpPr>
        <p:spPr>
          <a:xfrm>
            <a:off x="-9068493" y="1991360"/>
            <a:ext cx="749808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777884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D0D486-303C-C25E-84A2-EECDD3B2FDF4}"/>
              </a:ext>
            </a:extLst>
          </p:cNvPr>
          <p:cNvPicPr>
            <a:picLocks noChangeAspect="1"/>
          </p:cNvPicPr>
          <p:nvPr/>
        </p:nvPicPr>
        <p:blipFill>
          <a:blip r:embed="rId3"/>
          <a:stretch>
            <a:fillRect/>
          </a:stretch>
        </p:blipFill>
        <p:spPr>
          <a:xfrm>
            <a:off x="1158240" y="71120"/>
            <a:ext cx="10231396" cy="5953335"/>
          </a:xfrm>
          <a:prstGeom prst="rect">
            <a:avLst/>
          </a:prstGeom>
        </p:spPr>
      </p:pic>
      <p:sp>
        <p:nvSpPr>
          <p:cNvPr id="4" name="Rectangle 3">
            <a:extLst>
              <a:ext uri="{FF2B5EF4-FFF2-40B4-BE49-F238E27FC236}">
                <a16:creationId xmlns:a16="http://schemas.microsoft.com/office/drawing/2014/main" id="{B908C1D4-8879-8CE6-A6B4-502F1FC825A1}"/>
              </a:ext>
            </a:extLst>
          </p:cNvPr>
          <p:cNvSpPr/>
          <p:nvPr/>
        </p:nvSpPr>
        <p:spPr>
          <a:xfrm>
            <a:off x="4693920" y="1991360"/>
            <a:ext cx="749808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44EEAA5E-0126-5C29-F822-C519526242D9}"/>
              </a:ext>
            </a:extLst>
          </p:cNvPr>
          <p:cNvSpPr/>
          <p:nvPr/>
        </p:nvSpPr>
        <p:spPr>
          <a:xfrm>
            <a:off x="-5677593" y="1991360"/>
            <a:ext cx="749808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004615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D0D486-303C-C25E-84A2-EECDD3B2FDF4}"/>
              </a:ext>
            </a:extLst>
          </p:cNvPr>
          <p:cNvPicPr>
            <a:picLocks noChangeAspect="1"/>
          </p:cNvPicPr>
          <p:nvPr/>
        </p:nvPicPr>
        <p:blipFill>
          <a:blip r:embed="rId3"/>
          <a:stretch>
            <a:fillRect/>
          </a:stretch>
        </p:blipFill>
        <p:spPr>
          <a:xfrm>
            <a:off x="1158240" y="71120"/>
            <a:ext cx="10231396" cy="5953335"/>
          </a:xfrm>
          <a:prstGeom prst="rect">
            <a:avLst/>
          </a:prstGeom>
        </p:spPr>
      </p:pic>
      <p:sp>
        <p:nvSpPr>
          <p:cNvPr id="4" name="Rectangle 3">
            <a:extLst>
              <a:ext uri="{FF2B5EF4-FFF2-40B4-BE49-F238E27FC236}">
                <a16:creationId xmlns:a16="http://schemas.microsoft.com/office/drawing/2014/main" id="{B908C1D4-8879-8CE6-A6B4-502F1FC825A1}"/>
              </a:ext>
            </a:extLst>
          </p:cNvPr>
          <p:cNvSpPr/>
          <p:nvPr/>
        </p:nvSpPr>
        <p:spPr>
          <a:xfrm>
            <a:off x="7498082" y="1991360"/>
            <a:ext cx="749808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44EEAA5E-0126-5C29-F822-C519526242D9}"/>
              </a:ext>
            </a:extLst>
          </p:cNvPr>
          <p:cNvSpPr/>
          <p:nvPr/>
        </p:nvSpPr>
        <p:spPr>
          <a:xfrm>
            <a:off x="-2804160" y="1991360"/>
            <a:ext cx="749808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246987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D0D486-303C-C25E-84A2-EECDD3B2FDF4}"/>
              </a:ext>
            </a:extLst>
          </p:cNvPr>
          <p:cNvPicPr>
            <a:picLocks noChangeAspect="1"/>
          </p:cNvPicPr>
          <p:nvPr/>
        </p:nvPicPr>
        <p:blipFill>
          <a:blip r:embed="rId3"/>
          <a:stretch>
            <a:fillRect/>
          </a:stretch>
        </p:blipFill>
        <p:spPr>
          <a:xfrm>
            <a:off x="1158240" y="71120"/>
            <a:ext cx="10231396" cy="5953335"/>
          </a:xfrm>
          <a:prstGeom prst="rect">
            <a:avLst/>
          </a:prstGeom>
        </p:spPr>
      </p:pic>
      <p:sp>
        <p:nvSpPr>
          <p:cNvPr id="4" name="Rectangle 3">
            <a:extLst>
              <a:ext uri="{FF2B5EF4-FFF2-40B4-BE49-F238E27FC236}">
                <a16:creationId xmlns:a16="http://schemas.microsoft.com/office/drawing/2014/main" id="{B908C1D4-8879-8CE6-A6B4-502F1FC825A1}"/>
              </a:ext>
            </a:extLst>
          </p:cNvPr>
          <p:cNvSpPr/>
          <p:nvPr/>
        </p:nvSpPr>
        <p:spPr>
          <a:xfrm>
            <a:off x="10584182" y="1991360"/>
            <a:ext cx="749808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44EEAA5E-0126-5C29-F822-C519526242D9}"/>
              </a:ext>
            </a:extLst>
          </p:cNvPr>
          <p:cNvSpPr/>
          <p:nvPr/>
        </p:nvSpPr>
        <p:spPr>
          <a:xfrm>
            <a:off x="0" y="1991360"/>
            <a:ext cx="749808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789225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D0D486-303C-C25E-84A2-EECDD3B2FDF4}"/>
              </a:ext>
            </a:extLst>
          </p:cNvPr>
          <p:cNvPicPr>
            <a:picLocks noChangeAspect="1"/>
          </p:cNvPicPr>
          <p:nvPr/>
        </p:nvPicPr>
        <p:blipFill>
          <a:blip r:embed="rId3"/>
          <a:stretch>
            <a:fillRect/>
          </a:stretch>
        </p:blipFill>
        <p:spPr>
          <a:xfrm>
            <a:off x="1158240" y="71120"/>
            <a:ext cx="10231396" cy="5953335"/>
          </a:xfrm>
          <a:prstGeom prst="rect">
            <a:avLst/>
          </a:prstGeom>
        </p:spPr>
      </p:pic>
      <p:sp>
        <p:nvSpPr>
          <p:cNvPr id="4" name="Rectangle 3">
            <a:extLst>
              <a:ext uri="{FF2B5EF4-FFF2-40B4-BE49-F238E27FC236}">
                <a16:creationId xmlns:a16="http://schemas.microsoft.com/office/drawing/2014/main" id="{B908C1D4-8879-8CE6-A6B4-502F1FC825A1}"/>
              </a:ext>
            </a:extLst>
          </p:cNvPr>
          <p:cNvSpPr/>
          <p:nvPr/>
        </p:nvSpPr>
        <p:spPr>
          <a:xfrm>
            <a:off x="10801350" y="1991360"/>
            <a:ext cx="7280912"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44EEAA5E-0126-5C29-F822-C519526242D9}"/>
              </a:ext>
            </a:extLst>
          </p:cNvPr>
          <p:cNvSpPr/>
          <p:nvPr/>
        </p:nvSpPr>
        <p:spPr>
          <a:xfrm>
            <a:off x="0" y="1991360"/>
            <a:ext cx="60960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819840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99F87592-FC86-2B6D-3D9C-419607DE55A8}"/>
              </a:ext>
            </a:extLst>
          </p:cNvPr>
          <p:cNvSpPr>
            <a:spLocks noGrp="1"/>
          </p:cNvSpPr>
          <p:nvPr>
            <p:ph type="pic" sz="quarter" idx="11"/>
          </p:nvPr>
        </p:nvSpPr>
        <p:spPr/>
      </p:sp>
      <p:sp>
        <p:nvSpPr>
          <p:cNvPr id="2" name="Title 1">
            <a:extLst>
              <a:ext uri="{FF2B5EF4-FFF2-40B4-BE49-F238E27FC236}">
                <a16:creationId xmlns:a16="http://schemas.microsoft.com/office/drawing/2014/main" id="{7CE8312F-8F64-849A-E028-D44F9638174C}"/>
              </a:ext>
            </a:extLst>
          </p:cNvPr>
          <p:cNvSpPr>
            <a:spLocks noGrp="1"/>
          </p:cNvSpPr>
          <p:nvPr>
            <p:ph type="title" idx="4294967295"/>
          </p:nvPr>
        </p:nvSpPr>
        <p:spPr>
          <a:xfrm>
            <a:off x="464458" y="1237570"/>
            <a:ext cx="6462713" cy="1239837"/>
          </a:xfrm>
          <a:prstGeom prst="rect">
            <a:avLst/>
          </a:prstGeom>
        </p:spPr>
        <p:txBody>
          <a:bodyPr>
            <a:noAutofit/>
          </a:bodyPr>
          <a:lstStyle/>
          <a:p>
            <a:r>
              <a:rPr lang="cy-GB" sz="4000">
                <a:solidFill>
                  <a:srgbClr val="023B59"/>
                </a:solidFill>
                <a:latin typeface="Cooper Black" panose="0208090404030B020404" pitchFamily="18" charset="0"/>
              </a:rPr>
              <a:t>Cymhwysedd Digidol</a:t>
            </a:r>
            <a:br>
              <a:rPr lang="cy-GB" sz="4000">
                <a:solidFill>
                  <a:srgbClr val="023B59"/>
                </a:solidFill>
                <a:latin typeface="Cooper Black" panose="0208090404030B020404" pitchFamily="18" charset="0"/>
              </a:rPr>
            </a:br>
            <a:r>
              <a:rPr lang="en-GB" sz="4000">
                <a:solidFill>
                  <a:srgbClr val="023B59"/>
                </a:solidFill>
                <a:latin typeface="Cooper Black" panose="0208090404030B020404" pitchFamily="18" charset="0"/>
              </a:rPr>
              <a:t>Digital Competence</a:t>
            </a:r>
            <a:br>
              <a:rPr lang="en-GB" sz="4000">
                <a:latin typeface="Cooper Black" panose="0208090404030B020404" pitchFamily="18" charset="0"/>
              </a:rPr>
            </a:br>
            <a:endParaRPr lang="en-GB" sz="4000">
              <a:latin typeface="Cooper Black" panose="0208090404030B020404" pitchFamily="18" charset="0"/>
            </a:endParaRPr>
          </a:p>
        </p:txBody>
      </p:sp>
      <p:pic>
        <p:nvPicPr>
          <p:cNvPr id="6" name="Picture 5" descr="Notes on music book">
            <a:extLst>
              <a:ext uri="{FF2B5EF4-FFF2-40B4-BE49-F238E27FC236}">
                <a16:creationId xmlns:a16="http://schemas.microsoft.com/office/drawing/2014/main" id="{3FD3AEA8-F570-DE28-2635-D27C2932E3C9}"/>
              </a:ext>
            </a:extLst>
          </p:cNvPr>
          <p:cNvPicPr>
            <a:picLocks noChangeAspect="1"/>
          </p:cNvPicPr>
          <p:nvPr/>
        </p:nvPicPr>
        <p:blipFill>
          <a:blip r:embed="rId2" cstate="hqprint">
            <a:extLst>
              <a:ext uri="{28A0092B-C50C-407E-A947-70E740481C1C}">
                <a14:useLocalDpi xmlns:a14="http://schemas.microsoft.com/office/drawing/2010/main"/>
              </a:ext>
            </a:extLst>
          </a:blip>
          <a:srcRect/>
          <a:stretch/>
        </p:blipFill>
        <p:spPr>
          <a:xfrm>
            <a:off x="3206623" y="2717448"/>
            <a:ext cx="2987632" cy="2113172"/>
          </a:xfrm>
          <a:prstGeom prst="rect">
            <a:avLst/>
          </a:prstGeom>
        </p:spPr>
      </p:pic>
      <p:pic>
        <p:nvPicPr>
          <p:cNvPr id="8" name="Picture 7" descr="Robot standing on block facing other robots">
            <a:extLst>
              <a:ext uri="{FF2B5EF4-FFF2-40B4-BE49-F238E27FC236}">
                <a16:creationId xmlns:a16="http://schemas.microsoft.com/office/drawing/2014/main" id="{1C772E2C-761E-F3C7-3E72-80E77E6B7CBB}"/>
              </a:ext>
            </a:extLst>
          </p:cNvPr>
          <p:cNvPicPr>
            <a:picLocks noChangeAspect="1"/>
          </p:cNvPicPr>
          <p:nvPr/>
        </p:nvPicPr>
        <p:blipFill>
          <a:blip r:embed="rId3" cstate="hqprint">
            <a:extLst>
              <a:ext uri="{28A0092B-C50C-407E-A947-70E740481C1C}">
                <a14:useLocalDpi xmlns:a14="http://schemas.microsoft.com/office/drawing/2010/main"/>
              </a:ext>
            </a:extLst>
          </a:blip>
          <a:srcRect/>
          <a:stretch/>
        </p:blipFill>
        <p:spPr>
          <a:xfrm>
            <a:off x="-571358" y="2710560"/>
            <a:ext cx="3768576" cy="2119824"/>
          </a:xfrm>
          <a:prstGeom prst="rect">
            <a:avLst/>
          </a:prstGeom>
        </p:spPr>
      </p:pic>
      <p:pic>
        <p:nvPicPr>
          <p:cNvPr id="10" name="Picture 9" descr="Computer keyboard and notepad">
            <a:extLst>
              <a:ext uri="{FF2B5EF4-FFF2-40B4-BE49-F238E27FC236}">
                <a16:creationId xmlns:a16="http://schemas.microsoft.com/office/drawing/2014/main" id="{CA7580D8-1D45-FA3B-6365-96BBAF3828C9}"/>
              </a:ext>
            </a:extLst>
          </p:cNvPr>
          <p:cNvPicPr>
            <a:picLocks noChangeAspect="1"/>
          </p:cNvPicPr>
          <p:nvPr/>
        </p:nvPicPr>
        <p:blipFill>
          <a:blip r:embed="rId4" cstate="hqprint">
            <a:extLst>
              <a:ext uri="{28A0092B-C50C-407E-A947-70E740481C1C}">
                <a14:useLocalDpi xmlns:a14="http://schemas.microsoft.com/office/drawing/2010/main"/>
              </a:ext>
            </a:extLst>
          </a:blip>
          <a:srcRect/>
          <a:stretch/>
        </p:blipFill>
        <p:spPr>
          <a:xfrm>
            <a:off x="6194256" y="2710560"/>
            <a:ext cx="3252924" cy="2119824"/>
          </a:xfrm>
          <a:prstGeom prst="rect">
            <a:avLst/>
          </a:prstGeom>
        </p:spPr>
      </p:pic>
      <p:pic>
        <p:nvPicPr>
          <p:cNvPr id="12" name="Picture 11" descr="Padlock on computer motherboard">
            <a:extLst>
              <a:ext uri="{FF2B5EF4-FFF2-40B4-BE49-F238E27FC236}">
                <a16:creationId xmlns:a16="http://schemas.microsoft.com/office/drawing/2014/main" id="{5CD97131-C8D9-985E-5F2E-64AD4A2AFDE7}"/>
              </a:ext>
            </a:extLst>
          </p:cNvPr>
          <p:cNvPicPr>
            <a:picLocks noChangeAspect="1"/>
          </p:cNvPicPr>
          <p:nvPr/>
        </p:nvPicPr>
        <p:blipFill>
          <a:blip r:embed="rId5" cstate="hqprint">
            <a:alphaModFix amt="85000"/>
            <a:extLst>
              <a:ext uri="{28A0092B-C50C-407E-A947-70E740481C1C}">
                <a14:useLocalDpi xmlns:a14="http://schemas.microsoft.com/office/drawing/2010/main"/>
              </a:ext>
            </a:extLst>
          </a:blip>
          <a:srcRect/>
          <a:stretch/>
        </p:blipFill>
        <p:spPr>
          <a:xfrm>
            <a:off x="9456585" y="2718216"/>
            <a:ext cx="2883980" cy="2112168"/>
          </a:xfrm>
          <a:prstGeom prst="rect">
            <a:avLst/>
          </a:prstGeom>
        </p:spPr>
      </p:pic>
      <p:sp>
        <p:nvSpPr>
          <p:cNvPr id="4" name="Rectangle 3">
            <a:extLst>
              <a:ext uri="{FF2B5EF4-FFF2-40B4-BE49-F238E27FC236}">
                <a16:creationId xmlns:a16="http://schemas.microsoft.com/office/drawing/2014/main" id="{2E285AE0-3FAE-D8BB-6CFF-EB390C3E2B62}"/>
              </a:ext>
            </a:extLst>
          </p:cNvPr>
          <p:cNvSpPr/>
          <p:nvPr/>
        </p:nvSpPr>
        <p:spPr>
          <a:xfrm>
            <a:off x="11907520" y="1991360"/>
            <a:ext cx="2291589"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A5D4F76-01A3-5CA7-F300-686E34F43A87}"/>
              </a:ext>
            </a:extLst>
          </p:cNvPr>
          <p:cNvSpPr/>
          <p:nvPr/>
        </p:nvSpPr>
        <p:spPr>
          <a:xfrm>
            <a:off x="0" y="1991360"/>
            <a:ext cx="284480" cy="4104640"/>
          </a:xfrm>
          <a:prstGeom prst="rect">
            <a:avLst/>
          </a:prstGeom>
          <a:solidFill>
            <a:srgbClr val="0360A6">
              <a:alpha val="8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384102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Computer keyboard and notepad">
            <a:extLst>
              <a:ext uri="{FF2B5EF4-FFF2-40B4-BE49-F238E27FC236}">
                <a16:creationId xmlns:a16="http://schemas.microsoft.com/office/drawing/2014/main" id="{B39DAA0A-2589-BA5F-4C4F-18A22D2A52E5}"/>
              </a:ext>
            </a:extLst>
          </p:cNvPr>
          <p:cNvPicPr>
            <a:picLocks noChangeAspect="1"/>
          </p:cNvPicPr>
          <p:nvPr/>
        </p:nvPicPr>
        <p:blipFill>
          <a:blip r:embed="rId3" cstate="hqprint">
            <a:extLst>
              <a:ext uri="{28A0092B-C50C-407E-A947-70E740481C1C}">
                <a14:useLocalDpi xmlns:a14="http://schemas.microsoft.com/office/drawing/2010/main"/>
              </a:ext>
            </a:extLst>
          </a:blip>
          <a:srcRect/>
          <a:stretch/>
        </p:blipFill>
        <p:spPr>
          <a:xfrm>
            <a:off x="4081907" y="4939664"/>
            <a:ext cx="1333647" cy="869094"/>
          </a:xfrm>
          <a:prstGeom prst="rect">
            <a:avLst/>
          </a:prstGeom>
        </p:spPr>
      </p:pic>
      <p:pic>
        <p:nvPicPr>
          <p:cNvPr id="18" name="Picture 17" descr="Notes on music book">
            <a:extLst>
              <a:ext uri="{FF2B5EF4-FFF2-40B4-BE49-F238E27FC236}">
                <a16:creationId xmlns:a16="http://schemas.microsoft.com/office/drawing/2014/main" id="{A4B6D163-996A-0A0E-8134-B4168AA8898E}"/>
              </a:ext>
            </a:extLst>
          </p:cNvPr>
          <p:cNvPicPr>
            <a:picLocks noChangeAspect="1"/>
          </p:cNvPicPr>
          <p:nvPr/>
        </p:nvPicPr>
        <p:blipFill>
          <a:blip r:embed="rId4" cstate="hqprint">
            <a:extLst>
              <a:ext uri="{28A0092B-C50C-407E-A947-70E740481C1C}">
                <a14:useLocalDpi xmlns:a14="http://schemas.microsoft.com/office/drawing/2010/main"/>
              </a:ext>
            </a:extLst>
          </a:blip>
          <a:srcRect/>
          <a:stretch/>
        </p:blipFill>
        <p:spPr>
          <a:xfrm>
            <a:off x="940917" y="4942626"/>
            <a:ext cx="1224882" cy="866367"/>
          </a:xfrm>
          <a:prstGeom prst="rect">
            <a:avLst/>
          </a:prstGeom>
        </p:spPr>
      </p:pic>
      <p:pic>
        <p:nvPicPr>
          <p:cNvPr id="21" name="Picture 20" descr="Padlock on computer motherboard">
            <a:extLst>
              <a:ext uri="{FF2B5EF4-FFF2-40B4-BE49-F238E27FC236}">
                <a16:creationId xmlns:a16="http://schemas.microsoft.com/office/drawing/2014/main" id="{A5026556-BD86-55D1-1C7D-FB4298C8BB9E}"/>
              </a:ext>
            </a:extLst>
          </p:cNvPr>
          <p:cNvPicPr>
            <a:picLocks noChangeAspect="1"/>
          </p:cNvPicPr>
          <p:nvPr/>
        </p:nvPicPr>
        <p:blipFill>
          <a:blip r:embed="rId5" cstate="hqprint">
            <a:alphaModFix amt="85000"/>
            <a:extLst>
              <a:ext uri="{28A0092B-C50C-407E-A947-70E740481C1C}">
                <a14:useLocalDpi xmlns:a14="http://schemas.microsoft.com/office/drawing/2010/main"/>
              </a:ext>
            </a:extLst>
          </a:blip>
          <a:srcRect/>
          <a:stretch/>
        </p:blipFill>
        <p:spPr>
          <a:xfrm>
            <a:off x="7910507" y="4877434"/>
            <a:ext cx="1182386" cy="865955"/>
          </a:xfrm>
          <a:prstGeom prst="rect">
            <a:avLst/>
          </a:prstGeom>
        </p:spPr>
      </p:pic>
      <p:pic>
        <p:nvPicPr>
          <p:cNvPr id="12" name="Graphic 11" descr="Cheers with solid fill">
            <a:extLst>
              <a:ext uri="{FF2B5EF4-FFF2-40B4-BE49-F238E27FC236}">
                <a16:creationId xmlns:a16="http://schemas.microsoft.com/office/drawing/2014/main" id="{5F8F402B-40E3-FCAA-CA62-67E5CC269F6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91450" y="5661924"/>
            <a:ext cx="408150" cy="408150"/>
          </a:xfrm>
          <a:prstGeom prst="rect">
            <a:avLst/>
          </a:prstGeom>
        </p:spPr>
      </p:pic>
      <p:pic>
        <p:nvPicPr>
          <p:cNvPr id="1026" name="Picture 2">
            <a:extLst>
              <a:ext uri="{FF2B5EF4-FFF2-40B4-BE49-F238E27FC236}">
                <a16:creationId xmlns:a16="http://schemas.microsoft.com/office/drawing/2014/main" id="{0D2E3F1B-77E5-DE53-AE2D-3BB232712485}"/>
              </a:ext>
            </a:extLst>
          </p:cNvPr>
          <p:cNvPicPr>
            <a:picLocks noChangeAspect="1" noChangeArrowheads="1"/>
          </p:cNvPicPr>
          <p:nvPr/>
        </p:nvPicPr>
        <p:blipFill>
          <a:blip r:embed="rId8" cstate="hqprint">
            <a:extLst>
              <a:ext uri="{28A0092B-C50C-407E-A947-70E740481C1C}">
                <a14:useLocalDpi xmlns:a14="http://schemas.microsoft.com/office/drawing/2010/main"/>
              </a:ext>
            </a:extLst>
          </a:blip>
          <a:srcRect/>
          <a:stretch>
            <a:fillRect/>
          </a:stretch>
        </p:blipFill>
        <p:spPr bwMode="auto">
          <a:xfrm>
            <a:off x="5480454" y="5598196"/>
            <a:ext cx="358942" cy="35894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A close-up of a logo&#10;&#10;Description automatically generated">
            <a:extLst>
              <a:ext uri="{FF2B5EF4-FFF2-40B4-BE49-F238E27FC236}">
                <a16:creationId xmlns:a16="http://schemas.microsoft.com/office/drawing/2014/main" id="{E70C3A42-7140-B46C-047C-AD9AFB5CD922}"/>
              </a:ext>
            </a:extLst>
          </p:cNvPr>
          <p:cNvPicPr>
            <a:picLocks noChangeAspect="1"/>
          </p:cNvPicPr>
          <p:nvPr/>
        </p:nvPicPr>
        <p:blipFill>
          <a:blip r:embed="rId9" cstate="hqprint">
            <a:extLst>
              <a:ext uri="{28A0092B-C50C-407E-A947-70E740481C1C}">
                <a14:useLocalDpi xmlns:a14="http://schemas.microsoft.com/office/drawing/2010/main"/>
              </a:ext>
              <a:ext uri="{837473B0-CC2E-450A-ABE3-18F120FF3D39}">
                <a1611:picAttrSrcUrl xmlns:a1611="http://schemas.microsoft.com/office/drawing/2016/11/main" r:id="rId10"/>
              </a:ext>
            </a:extLst>
          </a:blip>
          <a:stretch>
            <a:fillRect/>
          </a:stretch>
        </p:blipFill>
        <p:spPr>
          <a:xfrm>
            <a:off x="9245908" y="5667793"/>
            <a:ext cx="752335" cy="423188"/>
          </a:xfrm>
          <a:prstGeom prst="rect">
            <a:avLst/>
          </a:prstGeom>
        </p:spPr>
      </p:pic>
      <p:sp>
        <p:nvSpPr>
          <p:cNvPr id="4" name="Title 3"/>
          <p:cNvSpPr>
            <a:spLocks noGrp="1"/>
          </p:cNvSpPr>
          <p:nvPr>
            <p:ph type="title"/>
          </p:nvPr>
        </p:nvSpPr>
        <p:spPr>
          <a:xfrm>
            <a:off x="582560" y="365126"/>
            <a:ext cx="5411839" cy="1150853"/>
          </a:xfrm>
        </p:spPr>
        <p:txBody>
          <a:bodyPr>
            <a:normAutofit fontScale="90000"/>
          </a:bodyPr>
          <a:lstStyle/>
          <a:p>
            <a:r>
              <a:rPr lang="cy-GB" b="1">
                <a:solidFill>
                  <a:srgbClr val="023B59"/>
                </a:solidFill>
              </a:rPr>
              <a:t>Beth yw cymhwysedd digidol?</a:t>
            </a:r>
            <a:r>
              <a:rPr lang="en-GB"/>
              <a:t>
</a:t>
            </a:r>
            <a:endParaRPr lang="en-GB" sz="3600"/>
          </a:p>
        </p:txBody>
      </p:sp>
      <p:sp>
        <p:nvSpPr>
          <p:cNvPr id="10" name="Content Placeholder 9">
            <a:extLst>
              <a:ext uri="{FF2B5EF4-FFF2-40B4-BE49-F238E27FC236}">
                <a16:creationId xmlns:a16="http://schemas.microsoft.com/office/drawing/2014/main" id="{4EE70ED0-C1E0-405E-90B2-8C2A5AFD5AEC}"/>
              </a:ext>
            </a:extLst>
          </p:cNvPr>
          <p:cNvSpPr>
            <a:spLocks noGrp="1"/>
          </p:cNvSpPr>
          <p:nvPr>
            <p:ph sz="half" idx="1"/>
          </p:nvPr>
        </p:nvSpPr>
        <p:spPr>
          <a:xfrm>
            <a:off x="347330" y="1408470"/>
            <a:ext cx="5728586" cy="3223688"/>
          </a:xfrm>
        </p:spPr>
        <p:txBody>
          <a:bodyPr>
            <a:normAutofit/>
          </a:bodyPr>
          <a:lstStyle/>
          <a:p>
            <a:pPr>
              <a:lnSpc>
                <a:spcPct val="150000"/>
              </a:lnSpc>
              <a:spcBef>
                <a:spcPts val="1200"/>
              </a:spcBef>
            </a:pPr>
            <a:r>
              <a:rPr lang="cy-GB"/>
              <a:t>Dinasyddiaeth</a:t>
            </a:r>
          </a:p>
          <a:p>
            <a:pPr algn="l">
              <a:lnSpc>
                <a:spcPct val="150000"/>
              </a:lnSpc>
              <a:spcBef>
                <a:spcPts val="1200"/>
              </a:spcBef>
            </a:pPr>
            <a:r>
              <a:rPr lang="en-GB" err="1"/>
              <a:t>Rhyngweithio</a:t>
            </a:r>
            <a:r>
              <a:rPr lang="en-GB"/>
              <a:t> a </a:t>
            </a:r>
            <a:r>
              <a:rPr lang="en-GB" err="1"/>
              <a:t>chydweithio</a:t>
            </a:r>
            <a:endParaRPr lang="en-GB"/>
          </a:p>
          <a:p>
            <a:pPr algn="l">
              <a:lnSpc>
                <a:spcPct val="150000"/>
              </a:lnSpc>
              <a:spcBef>
                <a:spcPts val="1200"/>
              </a:spcBef>
            </a:pPr>
            <a:r>
              <a:rPr lang="en-GB" err="1"/>
              <a:t>Cynhyrchu</a:t>
            </a:r>
            <a:endParaRPr lang="en-GB"/>
          </a:p>
          <a:p>
            <a:pPr algn="l" rtl="0">
              <a:lnSpc>
                <a:spcPct val="150000"/>
              </a:lnSpc>
              <a:spcBef>
                <a:spcPts val="1200"/>
              </a:spcBef>
            </a:pPr>
            <a:r>
              <a:rPr lang="en-GB"/>
              <a:t>Data a </a:t>
            </a:r>
            <a:r>
              <a:rPr lang="en-GB" err="1"/>
              <a:t>meddwl</a:t>
            </a:r>
            <a:r>
              <a:rPr lang="en-GB"/>
              <a:t> </a:t>
            </a:r>
            <a:r>
              <a:rPr lang="en-GB" err="1"/>
              <a:t>cyfrifiadurol</a:t>
            </a:r>
            <a:endParaRPr lang="cy-GB"/>
          </a:p>
          <a:p>
            <a:pPr>
              <a:lnSpc>
                <a:spcPct val="150000"/>
              </a:lnSpc>
              <a:spcBef>
                <a:spcPts val="0"/>
              </a:spcBef>
            </a:pPr>
            <a:endParaRPr lang="cy-GB" sz="1800"/>
          </a:p>
        </p:txBody>
      </p:sp>
      <p:sp>
        <p:nvSpPr>
          <p:cNvPr id="6" name="Content Placeholder 5"/>
          <p:cNvSpPr>
            <a:spLocks noGrp="1"/>
          </p:cNvSpPr>
          <p:nvPr>
            <p:ph sz="half" idx="2"/>
          </p:nvPr>
        </p:nvSpPr>
        <p:spPr>
          <a:xfrm>
            <a:off x="6197600" y="1408470"/>
            <a:ext cx="5647070" cy="3446074"/>
          </a:xfrm>
        </p:spPr>
        <p:txBody>
          <a:bodyPr>
            <a:normAutofit/>
          </a:bodyPr>
          <a:lstStyle/>
          <a:p>
            <a:pPr>
              <a:lnSpc>
                <a:spcPct val="170000"/>
              </a:lnSpc>
            </a:pPr>
            <a:r>
              <a:rPr lang="en-GB"/>
              <a:t>Citizenship</a:t>
            </a:r>
          </a:p>
          <a:p>
            <a:pPr>
              <a:lnSpc>
                <a:spcPct val="170000"/>
              </a:lnSpc>
            </a:pPr>
            <a:r>
              <a:rPr lang="en-GB"/>
              <a:t>Interacting and collaborating</a:t>
            </a:r>
          </a:p>
          <a:p>
            <a:pPr>
              <a:lnSpc>
                <a:spcPct val="170000"/>
              </a:lnSpc>
            </a:pPr>
            <a:r>
              <a:rPr lang="en-GB"/>
              <a:t>Producing</a:t>
            </a:r>
          </a:p>
          <a:p>
            <a:pPr>
              <a:lnSpc>
                <a:spcPct val="170000"/>
              </a:lnSpc>
            </a:pPr>
            <a:r>
              <a:rPr lang="en-GB"/>
              <a:t>Data and computational thinking</a:t>
            </a:r>
          </a:p>
        </p:txBody>
      </p:sp>
      <p:sp>
        <p:nvSpPr>
          <p:cNvPr id="2" name="Text Placeholder 1">
            <a:extLst>
              <a:ext uri="{FF2B5EF4-FFF2-40B4-BE49-F238E27FC236}">
                <a16:creationId xmlns:a16="http://schemas.microsoft.com/office/drawing/2014/main" id="{BEA033E2-7BB0-4DD5-A270-A1F3FFCD1AB4}"/>
              </a:ext>
            </a:extLst>
          </p:cNvPr>
          <p:cNvSpPr>
            <a:spLocks noGrp="1"/>
          </p:cNvSpPr>
          <p:nvPr>
            <p:ph type="body" sz="quarter" idx="10"/>
          </p:nvPr>
        </p:nvSpPr>
        <p:spPr>
          <a:xfrm>
            <a:off x="6419046" y="365126"/>
            <a:ext cx="4541722" cy="1150853"/>
          </a:xfrm>
        </p:spPr>
        <p:txBody>
          <a:bodyPr/>
          <a:lstStyle/>
          <a:p>
            <a:r>
              <a:rPr lang="en-GB" sz="3600" b="1">
                <a:solidFill>
                  <a:srgbClr val="023B59"/>
                </a:solidFill>
              </a:rPr>
              <a:t>What is digital competence?</a:t>
            </a:r>
          </a:p>
        </p:txBody>
      </p:sp>
      <p:pic>
        <p:nvPicPr>
          <p:cNvPr id="1028" name="Picture 4" descr="Cyberbullying: What is it and how to stop it">
            <a:extLst>
              <a:ext uri="{FF2B5EF4-FFF2-40B4-BE49-F238E27FC236}">
                <a16:creationId xmlns:a16="http://schemas.microsoft.com/office/drawing/2014/main" id="{32622BB1-9F93-FA13-38ED-193843F486F4}"/>
              </a:ext>
            </a:extLst>
          </p:cNvPr>
          <p:cNvPicPr>
            <a:picLocks noChangeAspect="1" noChangeArrowheads="1"/>
          </p:cNvPicPr>
          <p:nvPr/>
        </p:nvPicPr>
        <p:blipFill>
          <a:blip r:embed="rId11" cstate="hqprint">
            <a:extLst>
              <a:ext uri="{28A0092B-C50C-407E-A947-70E740481C1C}">
                <a14:useLocalDpi xmlns:a14="http://schemas.microsoft.com/office/drawing/2010/main"/>
              </a:ext>
            </a:extLst>
          </a:blip>
          <a:srcRect/>
          <a:stretch>
            <a:fillRect/>
          </a:stretch>
        </p:blipFill>
        <p:spPr bwMode="auto">
          <a:xfrm>
            <a:off x="4082245" y="4854544"/>
            <a:ext cx="1912154" cy="127476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DDA437BC-C8DC-C108-CFF8-64316B68AC58}"/>
              </a:ext>
            </a:extLst>
          </p:cNvPr>
          <p:cNvPicPr>
            <a:picLocks noChangeAspect="1"/>
          </p:cNvPicPr>
          <p:nvPr/>
        </p:nvPicPr>
        <p:blipFill>
          <a:blip r:embed="rId12" cstate="hqprint">
            <a:extLst>
              <a:ext uri="{28A0092B-C50C-407E-A947-70E740481C1C}">
                <a14:useLocalDpi xmlns:a14="http://schemas.microsoft.com/office/drawing/2010/main"/>
              </a:ext>
            </a:extLst>
          </a:blip>
          <a:stretch>
            <a:fillRect/>
          </a:stretch>
        </p:blipFill>
        <p:spPr>
          <a:xfrm>
            <a:off x="0" y="4877434"/>
            <a:ext cx="2165799" cy="1320377"/>
          </a:xfrm>
          <a:prstGeom prst="rect">
            <a:avLst/>
          </a:prstGeom>
        </p:spPr>
      </p:pic>
      <p:pic>
        <p:nvPicPr>
          <p:cNvPr id="1030" name="Picture 6" descr="Who should I talk to if someone is bullying me online? Why is reporting important?">
            <a:extLst>
              <a:ext uri="{FF2B5EF4-FFF2-40B4-BE49-F238E27FC236}">
                <a16:creationId xmlns:a16="http://schemas.microsoft.com/office/drawing/2014/main" id="{6E8FB1B1-14C1-DF6C-6DCF-5B08D09A87A9}"/>
              </a:ext>
            </a:extLst>
          </p:cNvPr>
          <p:cNvPicPr>
            <a:picLocks noChangeAspect="1" noChangeArrowheads="1"/>
          </p:cNvPicPr>
          <p:nvPr/>
        </p:nvPicPr>
        <p:blipFill>
          <a:blip r:embed="rId13" cstate="hqprint">
            <a:extLst>
              <a:ext uri="{28A0092B-C50C-407E-A947-70E740481C1C}">
                <a14:useLocalDpi xmlns:a14="http://schemas.microsoft.com/office/drawing/2010/main"/>
              </a:ext>
            </a:extLst>
          </a:blip>
          <a:srcRect/>
          <a:stretch>
            <a:fillRect/>
          </a:stretch>
        </p:blipFill>
        <p:spPr bwMode="auto">
          <a:xfrm>
            <a:off x="7910507" y="4856527"/>
            <a:ext cx="2087736" cy="127278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Robot standing on block facing other robots">
            <a:extLst>
              <a:ext uri="{FF2B5EF4-FFF2-40B4-BE49-F238E27FC236}">
                <a16:creationId xmlns:a16="http://schemas.microsoft.com/office/drawing/2014/main" id="{BB1AB518-624A-6833-F802-F584E48EF644}"/>
              </a:ext>
            </a:extLst>
          </p:cNvPr>
          <p:cNvPicPr>
            <a:picLocks noChangeAspect="1"/>
          </p:cNvPicPr>
          <p:nvPr/>
        </p:nvPicPr>
        <p:blipFill>
          <a:blip r:embed="rId14" cstate="hqprint">
            <a:extLst>
              <a:ext uri="{28A0092B-C50C-407E-A947-70E740481C1C}">
                <a14:useLocalDpi xmlns:a14="http://schemas.microsoft.com/office/drawing/2010/main"/>
              </a:ext>
            </a:extLst>
          </a:blip>
          <a:srcRect/>
          <a:stretch/>
        </p:blipFill>
        <p:spPr>
          <a:xfrm>
            <a:off x="-2837064" y="4939664"/>
            <a:ext cx="1545056" cy="869094"/>
          </a:xfrm>
          <a:prstGeom prst="rect">
            <a:avLst/>
          </a:prstGeom>
        </p:spPr>
      </p:pic>
    </p:spTree>
    <p:extLst>
      <p:ext uri="{BB962C8B-B14F-4D97-AF65-F5344CB8AC3E}">
        <p14:creationId xmlns:p14="http://schemas.microsoft.com/office/powerpoint/2010/main" val="13271116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34477">
        <p159:morph option="byObject"/>
      </p:transition>
    </mc:Choice>
    <mc:Fallback xmlns="">
      <p:transition spd="slow" advTm="34477">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82560" y="365126"/>
            <a:ext cx="5411839" cy="818513"/>
          </a:xfrm>
        </p:spPr>
        <p:txBody>
          <a:bodyPr>
            <a:normAutofit fontScale="90000"/>
          </a:bodyPr>
          <a:lstStyle/>
          <a:p>
            <a:r>
              <a:rPr lang="cy-GB"/>
              <a:t>Beth yw cymhwysedd digidol?</a:t>
            </a:r>
            <a:r>
              <a:rPr lang="en-GB"/>
              <a:t>
</a:t>
            </a:r>
            <a:endParaRPr lang="en-GB" sz="3600"/>
          </a:p>
        </p:txBody>
      </p:sp>
      <p:sp>
        <p:nvSpPr>
          <p:cNvPr id="10" name="Content Placeholder 9">
            <a:extLst>
              <a:ext uri="{FF2B5EF4-FFF2-40B4-BE49-F238E27FC236}">
                <a16:creationId xmlns:a16="http://schemas.microsoft.com/office/drawing/2014/main" id="{4EE70ED0-C1E0-405E-90B2-8C2A5AFD5AEC}"/>
              </a:ext>
            </a:extLst>
          </p:cNvPr>
          <p:cNvSpPr>
            <a:spLocks noGrp="1"/>
          </p:cNvSpPr>
          <p:nvPr>
            <p:ph sz="half" idx="1"/>
          </p:nvPr>
        </p:nvSpPr>
        <p:spPr>
          <a:xfrm>
            <a:off x="347330" y="1661134"/>
            <a:ext cx="5728586" cy="2971024"/>
          </a:xfrm>
        </p:spPr>
        <p:txBody>
          <a:bodyPr>
            <a:normAutofit/>
          </a:bodyPr>
          <a:lstStyle/>
          <a:p>
            <a:pPr>
              <a:lnSpc>
                <a:spcPct val="150000"/>
              </a:lnSpc>
              <a:spcBef>
                <a:spcPts val="0"/>
              </a:spcBef>
            </a:pPr>
            <a:r>
              <a:rPr lang="cy-GB" b="1"/>
              <a:t>Dinasyddiaeth</a:t>
            </a:r>
          </a:p>
          <a:p>
            <a:pPr>
              <a:lnSpc>
                <a:spcPct val="150000"/>
              </a:lnSpc>
            </a:pPr>
            <a:r>
              <a:rPr lang="en-GB" sz="1800" b="0" i="0" err="1">
                <a:solidFill>
                  <a:srgbClr val="1F1F1F"/>
                </a:solidFill>
                <a:effectLst/>
                <a:latin typeface="Arial" panose="020B0604020202020204" pitchFamily="34" charset="0"/>
              </a:rPr>
              <a:t>Hunaniaeth</a:t>
            </a:r>
            <a:r>
              <a:rPr lang="en-GB" sz="1800" b="0" i="0">
                <a:solidFill>
                  <a:srgbClr val="1F1F1F"/>
                </a:solidFill>
                <a:effectLst/>
                <a:latin typeface="Arial" panose="020B0604020202020204" pitchFamily="34" charset="0"/>
              </a:rPr>
              <a:t>, </a:t>
            </a:r>
            <a:r>
              <a:rPr lang="en-GB" sz="1800" b="0" i="0" err="1">
                <a:solidFill>
                  <a:srgbClr val="1F1F1F"/>
                </a:solidFill>
                <a:effectLst/>
                <a:latin typeface="Arial" panose="020B0604020202020204" pitchFamily="34" charset="0"/>
              </a:rPr>
              <a:t>delwedd</a:t>
            </a:r>
            <a:r>
              <a:rPr lang="en-GB" sz="1800" b="0" i="0">
                <a:solidFill>
                  <a:srgbClr val="1F1F1F"/>
                </a:solidFill>
                <a:effectLst/>
                <a:latin typeface="Arial" panose="020B0604020202020204" pitchFamily="34" charset="0"/>
              </a:rPr>
              <a:t> ac </a:t>
            </a:r>
            <a:r>
              <a:rPr lang="en-GB" sz="1800" b="0" i="0" err="1">
                <a:solidFill>
                  <a:srgbClr val="1F1F1F"/>
                </a:solidFill>
                <a:effectLst/>
                <a:latin typeface="Arial" panose="020B0604020202020204" pitchFamily="34" charset="0"/>
              </a:rPr>
              <a:t>enw</a:t>
            </a:r>
            <a:r>
              <a:rPr lang="en-GB" sz="1800" b="0" i="0">
                <a:solidFill>
                  <a:srgbClr val="1F1F1F"/>
                </a:solidFill>
                <a:effectLst/>
                <a:latin typeface="Arial" panose="020B0604020202020204" pitchFamily="34" charset="0"/>
              </a:rPr>
              <a:t> da</a:t>
            </a:r>
          </a:p>
          <a:p>
            <a:pPr>
              <a:lnSpc>
                <a:spcPct val="150000"/>
              </a:lnSpc>
            </a:pPr>
            <a:r>
              <a:rPr lang="en-GB" sz="1800" b="0" i="0">
                <a:solidFill>
                  <a:srgbClr val="1F1F1F"/>
                </a:solidFill>
                <a:effectLst/>
                <a:latin typeface="Arial" panose="020B0604020202020204" pitchFamily="34" charset="0"/>
              </a:rPr>
              <a:t>Iechyd a </a:t>
            </a:r>
            <a:r>
              <a:rPr lang="en-GB" sz="1800" b="0" i="0" err="1">
                <a:solidFill>
                  <a:srgbClr val="1F1F1F"/>
                </a:solidFill>
                <a:effectLst/>
                <a:latin typeface="Arial" panose="020B0604020202020204" pitchFamily="34" charset="0"/>
              </a:rPr>
              <a:t>lles</a:t>
            </a:r>
            <a:endParaRPr lang="en-GB" sz="1800">
              <a:solidFill>
                <a:srgbClr val="1F1F1F"/>
              </a:solidFill>
              <a:latin typeface="Arial" panose="020B0604020202020204" pitchFamily="34" charset="0"/>
            </a:endParaRPr>
          </a:p>
          <a:p>
            <a:pPr>
              <a:lnSpc>
                <a:spcPct val="150000"/>
              </a:lnSpc>
            </a:pPr>
            <a:r>
              <a:rPr lang="en-GB" sz="1800" b="0" i="0">
                <a:solidFill>
                  <a:srgbClr val="1F1F1F"/>
                </a:solidFill>
                <a:effectLst/>
                <a:latin typeface="Arial" panose="020B0604020202020204" pitchFamily="34" charset="0"/>
              </a:rPr>
              <a:t>Hawliau </a:t>
            </a:r>
            <a:r>
              <a:rPr lang="en-GB" sz="1800" b="0" i="0" err="1">
                <a:solidFill>
                  <a:srgbClr val="1F1F1F"/>
                </a:solidFill>
                <a:effectLst/>
                <a:latin typeface="Arial" panose="020B0604020202020204" pitchFamily="34" charset="0"/>
              </a:rPr>
              <a:t>digidol</a:t>
            </a:r>
            <a:r>
              <a:rPr lang="en-GB" sz="1800" b="0" i="0">
                <a:solidFill>
                  <a:srgbClr val="1F1F1F"/>
                </a:solidFill>
                <a:effectLst/>
                <a:latin typeface="Arial" panose="020B0604020202020204" pitchFamily="34" charset="0"/>
              </a:rPr>
              <a:t>, </a:t>
            </a:r>
            <a:r>
              <a:rPr lang="en-GB" sz="1800" b="0" i="0" err="1">
                <a:solidFill>
                  <a:srgbClr val="1F1F1F"/>
                </a:solidFill>
                <a:effectLst/>
                <a:latin typeface="Arial" panose="020B0604020202020204" pitchFamily="34" charset="0"/>
              </a:rPr>
              <a:t>trwyddedu</a:t>
            </a:r>
            <a:r>
              <a:rPr lang="en-GB" sz="1800" b="0" i="0">
                <a:solidFill>
                  <a:srgbClr val="1F1F1F"/>
                </a:solidFill>
                <a:effectLst/>
                <a:latin typeface="Arial" panose="020B0604020202020204" pitchFamily="34" charset="0"/>
              </a:rPr>
              <a:t> a </a:t>
            </a:r>
            <a:r>
              <a:rPr lang="en-GB" sz="1800" b="0" i="0" err="1">
                <a:solidFill>
                  <a:srgbClr val="1F1F1F"/>
                </a:solidFill>
                <a:effectLst/>
                <a:latin typeface="Arial" panose="020B0604020202020204" pitchFamily="34" charset="0"/>
              </a:rPr>
              <a:t>pherchenogaeth</a:t>
            </a:r>
            <a:endParaRPr lang="en-GB" sz="1800" b="0" i="0">
              <a:solidFill>
                <a:srgbClr val="1F1F1F"/>
              </a:solidFill>
              <a:effectLst/>
              <a:latin typeface="Arial" panose="020B0604020202020204" pitchFamily="34" charset="0"/>
            </a:endParaRPr>
          </a:p>
          <a:p>
            <a:pPr>
              <a:lnSpc>
                <a:spcPct val="150000"/>
              </a:lnSpc>
            </a:pPr>
            <a:r>
              <a:rPr lang="pt-BR" sz="1800" b="0" i="0">
                <a:solidFill>
                  <a:srgbClr val="1F1F1F"/>
                </a:solidFill>
                <a:effectLst/>
                <a:latin typeface="Arial" panose="020B0604020202020204" pitchFamily="34" charset="0"/>
              </a:rPr>
              <a:t>Ymddygiad ar-lein a bwlio ar-lein</a:t>
            </a:r>
            <a:endParaRPr lang="cy-GB" sz="2000" b="1"/>
          </a:p>
          <a:p>
            <a:pPr>
              <a:lnSpc>
                <a:spcPct val="150000"/>
              </a:lnSpc>
              <a:spcBef>
                <a:spcPts val="0"/>
              </a:spcBef>
            </a:pPr>
            <a:endParaRPr lang="cy-GB" sz="1800"/>
          </a:p>
        </p:txBody>
      </p:sp>
      <p:sp>
        <p:nvSpPr>
          <p:cNvPr id="6" name="Content Placeholder 5"/>
          <p:cNvSpPr>
            <a:spLocks noGrp="1"/>
          </p:cNvSpPr>
          <p:nvPr>
            <p:ph sz="half" idx="2"/>
          </p:nvPr>
        </p:nvSpPr>
        <p:spPr>
          <a:xfrm>
            <a:off x="6197600" y="1408470"/>
            <a:ext cx="5647070" cy="4407540"/>
          </a:xfrm>
        </p:spPr>
        <p:txBody>
          <a:bodyPr>
            <a:normAutofit/>
          </a:bodyPr>
          <a:lstStyle/>
          <a:p>
            <a:pPr>
              <a:lnSpc>
                <a:spcPct val="170000"/>
              </a:lnSpc>
            </a:pPr>
            <a:r>
              <a:rPr lang="en-GB" b="1"/>
              <a:t>Citizenship</a:t>
            </a:r>
          </a:p>
          <a:p>
            <a:pPr>
              <a:lnSpc>
                <a:spcPct val="170000"/>
              </a:lnSpc>
            </a:pPr>
            <a:r>
              <a:rPr lang="en-GB" sz="1700" b="0" i="0">
                <a:solidFill>
                  <a:srgbClr val="1F1F1F"/>
                </a:solidFill>
                <a:effectLst/>
                <a:latin typeface="Arial" panose="020B0604020202020204" pitchFamily="34" charset="0"/>
              </a:rPr>
              <a:t>Identity, image and reputation</a:t>
            </a:r>
            <a:endParaRPr lang="en-GB" sz="2600" b="1" i="0">
              <a:solidFill>
                <a:srgbClr val="1F1F1F"/>
              </a:solidFill>
              <a:effectLst/>
              <a:latin typeface="Arial" panose="020B0604020202020204" pitchFamily="34" charset="0"/>
            </a:endParaRPr>
          </a:p>
          <a:p>
            <a:pPr>
              <a:lnSpc>
                <a:spcPct val="170000"/>
              </a:lnSpc>
            </a:pPr>
            <a:r>
              <a:rPr lang="en-GB" sz="1700" b="0" i="0">
                <a:solidFill>
                  <a:srgbClr val="1F1F1F"/>
                </a:solidFill>
                <a:effectLst/>
                <a:latin typeface="Arial" panose="020B0604020202020204" pitchFamily="34" charset="0"/>
              </a:rPr>
              <a:t>Health and well-being</a:t>
            </a:r>
            <a:endParaRPr lang="en-GB" sz="2600" b="1">
              <a:solidFill>
                <a:srgbClr val="1F1F1F"/>
              </a:solidFill>
              <a:latin typeface="Arial" panose="020B0604020202020204" pitchFamily="34" charset="0"/>
            </a:endParaRPr>
          </a:p>
          <a:p>
            <a:pPr>
              <a:lnSpc>
                <a:spcPct val="170000"/>
              </a:lnSpc>
            </a:pPr>
            <a:r>
              <a:rPr lang="en-GB" sz="1700" b="0" i="0">
                <a:solidFill>
                  <a:srgbClr val="1F1F1F"/>
                </a:solidFill>
                <a:effectLst/>
                <a:latin typeface="Arial" panose="020B0604020202020204" pitchFamily="34" charset="0"/>
              </a:rPr>
              <a:t>Digital rights, licensing and ownership</a:t>
            </a:r>
            <a:endParaRPr lang="en-GB" sz="2600" b="1" i="0">
              <a:solidFill>
                <a:srgbClr val="1F1F1F"/>
              </a:solidFill>
              <a:effectLst/>
              <a:latin typeface="Arial" panose="020B0604020202020204" pitchFamily="34" charset="0"/>
            </a:endParaRPr>
          </a:p>
          <a:p>
            <a:pPr>
              <a:lnSpc>
                <a:spcPct val="170000"/>
              </a:lnSpc>
            </a:pPr>
            <a:r>
              <a:rPr lang="en-GB" sz="1700" b="0" i="0">
                <a:solidFill>
                  <a:srgbClr val="1F1F1F"/>
                </a:solidFill>
                <a:effectLst/>
                <a:latin typeface="Arial" panose="020B0604020202020204" pitchFamily="34" charset="0"/>
              </a:rPr>
              <a:t>Online behaviour and online bullying</a:t>
            </a:r>
            <a:endParaRPr lang="en-GB" sz="2600" b="1">
              <a:solidFill>
                <a:srgbClr val="1F1F1F"/>
              </a:solidFill>
              <a:latin typeface="Arial" panose="020B0604020202020204" pitchFamily="34" charset="0"/>
            </a:endParaRPr>
          </a:p>
        </p:txBody>
      </p:sp>
      <p:pic>
        <p:nvPicPr>
          <p:cNvPr id="12" name="Graphic 11" descr="Cheers with solid fill">
            <a:extLst>
              <a:ext uri="{FF2B5EF4-FFF2-40B4-BE49-F238E27FC236}">
                <a16:creationId xmlns:a16="http://schemas.microsoft.com/office/drawing/2014/main" id="{5F8F402B-40E3-FCAA-CA62-67E5CC269F6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30040" y="4901754"/>
            <a:ext cx="1227559" cy="1227559"/>
          </a:xfrm>
          <a:prstGeom prst="rect">
            <a:avLst/>
          </a:prstGeom>
        </p:spPr>
      </p:pic>
      <p:pic>
        <p:nvPicPr>
          <p:cNvPr id="1026" name="Picture 2">
            <a:extLst>
              <a:ext uri="{FF2B5EF4-FFF2-40B4-BE49-F238E27FC236}">
                <a16:creationId xmlns:a16="http://schemas.microsoft.com/office/drawing/2014/main" id="{0D2E3F1B-77E5-DE53-AE2D-3BB232712485}"/>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419045" y="4936817"/>
            <a:ext cx="1079560" cy="107956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yberbullying: What is it and how to stop it">
            <a:extLst>
              <a:ext uri="{FF2B5EF4-FFF2-40B4-BE49-F238E27FC236}">
                <a16:creationId xmlns:a16="http://schemas.microsoft.com/office/drawing/2014/main" id="{32622BB1-9F93-FA13-38ED-193843F486F4}"/>
              </a:ext>
            </a:extLst>
          </p:cNvPr>
          <p:cNvPicPr>
            <a:picLocks noChangeAspect="1" noChangeArrowheads="1"/>
          </p:cNvPicPr>
          <p:nvPr/>
        </p:nvPicPr>
        <p:blipFill>
          <a:blip r:embed="rId6" cstate="hqprint">
            <a:extLst>
              <a:ext uri="{28A0092B-C50C-407E-A947-70E740481C1C}">
                <a14:useLocalDpi xmlns:a14="http://schemas.microsoft.com/office/drawing/2010/main"/>
              </a:ext>
            </a:extLst>
          </a:blip>
          <a:srcRect/>
          <a:stretch>
            <a:fillRect/>
          </a:stretch>
        </p:blipFill>
        <p:spPr bwMode="auto">
          <a:xfrm>
            <a:off x="4082245" y="4854544"/>
            <a:ext cx="1912154" cy="127476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DDA437BC-C8DC-C108-CFF8-64316B68AC58}"/>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0" y="4877434"/>
            <a:ext cx="2165799" cy="1320377"/>
          </a:xfrm>
          <a:prstGeom prst="rect">
            <a:avLst/>
          </a:prstGeom>
        </p:spPr>
      </p:pic>
      <p:pic>
        <p:nvPicPr>
          <p:cNvPr id="1030" name="Picture 6" descr="Who should I talk to if someone is bullying me online? Why is reporting important?">
            <a:extLst>
              <a:ext uri="{FF2B5EF4-FFF2-40B4-BE49-F238E27FC236}">
                <a16:creationId xmlns:a16="http://schemas.microsoft.com/office/drawing/2014/main" id="{6E8FB1B1-14C1-DF6C-6DCF-5B08D09A87A9}"/>
              </a:ext>
            </a:extLst>
          </p:cNvPr>
          <p:cNvPicPr>
            <a:picLocks noChangeAspect="1" noChangeArrowheads="1"/>
          </p:cNvPicPr>
          <p:nvPr/>
        </p:nvPicPr>
        <p:blipFill>
          <a:blip r:embed="rId8" cstate="hqprint">
            <a:extLst>
              <a:ext uri="{28A0092B-C50C-407E-A947-70E740481C1C}">
                <a14:useLocalDpi xmlns:a14="http://schemas.microsoft.com/office/drawing/2010/main"/>
              </a:ext>
            </a:extLst>
          </a:blip>
          <a:srcRect/>
          <a:stretch>
            <a:fillRect/>
          </a:stretch>
        </p:blipFill>
        <p:spPr bwMode="auto">
          <a:xfrm>
            <a:off x="7910507" y="4856527"/>
            <a:ext cx="2087736" cy="127278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A close-up of a logo&#10;&#10;Description automatically generated">
            <a:extLst>
              <a:ext uri="{FF2B5EF4-FFF2-40B4-BE49-F238E27FC236}">
                <a16:creationId xmlns:a16="http://schemas.microsoft.com/office/drawing/2014/main" id="{E70C3A42-7140-B46C-047C-AD9AFB5CD922}"/>
              </a:ext>
            </a:extLst>
          </p:cNvPr>
          <p:cNvPicPr>
            <a:picLocks noChangeAspect="1"/>
          </p:cNvPicPr>
          <p:nvPr/>
        </p:nvPicPr>
        <p:blipFill>
          <a:blip r:embed="rId9" cstate="hqprint">
            <a:extLst>
              <a:ext uri="{28A0092B-C50C-407E-A947-70E740481C1C}">
                <a14:useLocalDpi xmlns:a14="http://schemas.microsoft.com/office/drawing/2010/main"/>
              </a:ext>
              <a:ext uri="{837473B0-CC2E-450A-ABE3-18F120FF3D39}">
                <a1611:picAttrSrcUrl xmlns:a1611="http://schemas.microsoft.com/office/drawing/2016/11/main" r:id="rId10"/>
              </a:ext>
            </a:extLst>
          </a:blip>
          <a:stretch>
            <a:fillRect/>
          </a:stretch>
        </p:blipFill>
        <p:spPr>
          <a:xfrm>
            <a:off x="10184499" y="4877434"/>
            <a:ext cx="2262732" cy="1272786"/>
          </a:xfrm>
          <a:prstGeom prst="rect">
            <a:avLst/>
          </a:prstGeom>
        </p:spPr>
      </p:pic>
      <p:sp>
        <p:nvSpPr>
          <p:cNvPr id="7" name="Text Placeholder 1">
            <a:extLst>
              <a:ext uri="{FF2B5EF4-FFF2-40B4-BE49-F238E27FC236}">
                <a16:creationId xmlns:a16="http://schemas.microsoft.com/office/drawing/2014/main" id="{F48AAF76-206A-4B99-07C1-3A4BCA3A1E14}"/>
              </a:ext>
            </a:extLst>
          </p:cNvPr>
          <p:cNvSpPr txBox="1">
            <a:spLocks/>
          </p:cNvSpPr>
          <p:nvPr/>
        </p:nvSpPr>
        <p:spPr>
          <a:xfrm>
            <a:off x="6419046" y="365126"/>
            <a:ext cx="4541722" cy="1150853"/>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40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600"/>
              <a:t>What is digital competence?</a:t>
            </a:r>
          </a:p>
        </p:txBody>
      </p:sp>
      <p:pic>
        <p:nvPicPr>
          <p:cNvPr id="8" name="Picture 7" descr="A blue rectangle with white text&#10;&#10;Description automatically generated">
            <a:extLst>
              <a:ext uri="{FF2B5EF4-FFF2-40B4-BE49-F238E27FC236}">
                <a16:creationId xmlns:a16="http://schemas.microsoft.com/office/drawing/2014/main" id="{332F767E-61B5-C8CC-B368-ACDB3B0A0E5D}"/>
              </a:ext>
            </a:extLst>
          </p:cNvPr>
          <p:cNvPicPr>
            <a:picLocks noChangeAspect="1"/>
          </p:cNvPicPr>
          <p:nvPr/>
        </p:nvPicPr>
        <p:blipFill>
          <a:blip r:embed="rId11">
            <a:extLst>
              <a:ext uri="{837473B0-CC2E-450A-ABE3-18F120FF3D39}">
                <a1611:picAttrSrcUrl xmlns:a1611="http://schemas.microsoft.com/office/drawing/2016/11/main" r:id="rId12"/>
              </a:ext>
            </a:extLst>
          </a:blip>
          <a:stretch>
            <a:fillRect/>
          </a:stretch>
        </p:blipFill>
        <p:spPr>
          <a:xfrm>
            <a:off x="-11535999" y="4986313"/>
            <a:ext cx="2425700" cy="1143000"/>
          </a:xfrm>
          <a:prstGeom prst="rect">
            <a:avLst/>
          </a:prstGeom>
        </p:spPr>
      </p:pic>
      <p:pic>
        <p:nvPicPr>
          <p:cNvPr id="9" name="Picture 8" descr="A red and white logo&#10;&#10;Description automatically generated">
            <a:extLst>
              <a:ext uri="{FF2B5EF4-FFF2-40B4-BE49-F238E27FC236}">
                <a16:creationId xmlns:a16="http://schemas.microsoft.com/office/drawing/2014/main" id="{FEE294BF-79A3-2072-51CB-6CC6E638886F}"/>
              </a:ext>
            </a:extLst>
          </p:cNvPr>
          <p:cNvPicPr>
            <a:picLocks noChangeAspect="1"/>
          </p:cNvPicPr>
          <p:nvPr/>
        </p:nvPicPr>
        <p:blipFill>
          <a:blip r:embed="rId13">
            <a:extLst>
              <a:ext uri="{837473B0-CC2E-450A-ABE3-18F120FF3D39}">
                <a1611:picAttrSrcUrl xmlns:a1611="http://schemas.microsoft.com/office/drawing/2016/11/main" r:id="rId14"/>
              </a:ext>
            </a:extLst>
          </a:blip>
          <a:stretch>
            <a:fillRect/>
          </a:stretch>
        </p:blipFill>
        <p:spPr>
          <a:xfrm>
            <a:off x="-9071499" y="5033315"/>
            <a:ext cx="1048995" cy="1048995"/>
          </a:xfrm>
          <a:prstGeom prst="rect">
            <a:avLst/>
          </a:prstGeom>
        </p:spPr>
      </p:pic>
      <p:pic>
        <p:nvPicPr>
          <p:cNvPr id="11" name="Picture 10">
            <a:extLst>
              <a:ext uri="{FF2B5EF4-FFF2-40B4-BE49-F238E27FC236}">
                <a16:creationId xmlns:a16="http://schemas.microsoft.com/office/drawing/2014/main" id="{FE834E9D-37B9-422E-F37E-6E3DFC0F3F39}"/>
              </a:ext>
            </a:extLst>
          </p:cNvPr>
          <p:cNvPicPr>
            <a:picLocks noChangeAspect="1"/>
          </p:cNvPicPr>
          <p:nvPr/>
        </p:nvPicPr>
        <p:blipFill>
          <a:blip r:embed="rId15">
            <a:alphaModFix amt="85000"/>
          </a:blip>
          <a:stretch>
            <a:fillRect/>
          </a:stretch>
        </p:blipFill>
        <p:spPr>
          <a:xfrm>
            <a:off x="-7968825" y="5033316"/>
            <a:ext cx="4384688" cy="1001745"/>
          </a:xfrm>
          <a:prstGeom prst="rect">
            <a:avLst/>
          </a:prstGeom>
        </p:spPr>
      </p:pic>
      <p:pic>
        <p:nvPicPr>
          <p:cNvPr id="14" name="Picture 13">
            <a:extLst>
              <a:ext uri="{FF2B5EF4-FFF2-40B4-BE49-F238E27FC236}">
                <a16:creationId xmlns:a16="http://schemas.microsoft.com/office/drawing/2014/main" id="{B298ADCD-402C-BF5D-1CCA-9BEC3624B24B}"/>
              </a:ext>
            </a:extLst>
          </p:cNvPr>
          <p:cNvPicPr>
            <a:picLocks noChangeAspect="1"/>
          </p:cNvPicPr>
          <p:nvPr/>
        </p:nvPicPr>
        <p:blipFill>
          <a:blip r:embed="rId16"/>
          <a:stretch>
            <a:fillRect/>
          </a:stretch>
        </p:blipFill>
        <p:spPr>
          <a:xfrm>
            <a:off x="-3509242" y="4986363"/>
            <a:ext cx="912706" cy="1089798"/>
          </a:xfrm>
          <a:prstGeom prst="rect">
            <a:avLst/>
          </a:prstGeom>
        </p:spPr>
      </p:pic>
      <p:pic>
        <p:nvPicPr>
          <p:cNvPr id="16" name="Picture 15">
            <a:extLst>
              <a:ext uri="{FF2B5EF4-FFF2-40B4-BE49-F238E27FC236}">
                <a16:creationId xmlns:a16="http://schemas.microsoft.com/office/drawing/2014/main" id="{690C36A3-3599-F8C0-74D2-CD948BAAC258}"/>
              </a:ext>
            </a:extLst>
          </p:cNvPr>
          <p:cNvPicPr>
            <a:picLocks noChangeAspect="1"/>
          </p:cNvPicPr>
          <p:nvPr/>
        </p:nvPicPr>
        <p:blipFill>
          <a:blip r:embed="rId17"/>
          <a:stretch>
            <a:fillRect/>
          </a:stretch>
        </p:blipFill>
        <p:spPr>
          <a:xfrm>
            <a:off x="-2482151" y="4997627"/>
            <a:ext cx="943606" cy="1089799"/>
          </a:xfrm>
          <a:prstGeom prst="rect">
            <a:avLst/>
          </a:prstGeom>
        </p:spPr>
      </p:pic>
      <p:pic>
        <p:nvPicPr>
          <p:cNvPr id="17" name="Picture 2" descr="Image result for whatsapp">
            <a:extLst>
              <a:ext uri="{FF2B5EF4-FFF2-40B4-BE49-F238E27FC236}">
                <a16:creationId xmlns:a16="http://schemas.microsoft.com/office/drawing/2014/main" id="{1F862DA0-9BB5-98FD-DD53-FDEBB26704CA}"/>
              </a:ext>
            </a:extLst>
          </p:cNvPr>
          <p:cNvPicPr>
            <a:picLocks noChangeAspect="1" noChangeArrowheads="1"/>
          </p:cNvPicPr>
          <p:nvPr/>
        </p:nvPicPr>
        <p:blipFill rotWithShape="1">
          <a:blip r:embed="rId18" cstate="hqprint">
            <a:extLst>
              <a:ext uri="{28A0092B-C50C-407E-A947-70E740481C1C}">
                <a14:useLocalDpi xmlns:a14="http://schemas.microsoft.com/office/drawing/2010/main"/>
              </a:ext>
            </a:extLst>
          </a:blip>
          <a:srcRect/>
          <a:stretch/>
        </p:blipFill>
        <p:spPr bwMode="auto">
          <a:xfrm>
            <a:off x="-1357904" y="4979344"/>
            <a:ext cx="943606" cy="1096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17029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34477">
        <p159:morph option="byObject"/>
      </p:transition>
    </mc:Choice>
    <mc:Fallback xmlns="">
      <p:transition spd="slow" advTm="34477">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82560" y="365126"/>
            <a:ext cx="5411839" cy="818513"/>
          </a:xfrm>
        </p:spPr>
        <p:txBody>
          <a:bodyPr>
            <a:normAutofit fontScale="90000"/>
          </a:bodyPr>
          <a:lstStyle/>
          <a:p>
            <a:r>
              <a:rPr lang="cy-GB"/>
              <a:t>Beth yw cymhwysedd digidol?</a:t>
            </a:r>
            <a:r>
              <a:rPr lang="en-GB"/>
              <a:t>
</a:t>
            </a:r>
            <a:endParaRPr lang="en-GB" sz="3600"/>
          </a:p>
        </p:txBody>
      </p:sp>
      <p:sp>
        <p:nvSpPr>
          <p:cNvPr id="10" name="Content Placeholder 9">
            <a:extLst>
              <a:ext uri="{FF2B5EF4-FFF2-40B4-BE49-F238E27FC236}">
                <a16:creationId xmlns:a16="http://schemas.microsoft.com/office/drawing/2014/main" id="{4EE70ED0-C1E0-405E-90B2-8C2A5AFD5AEC}"/>
              </a:ext>
            </a:extLst>
          </p:cNvPr>
          <p:cNvSpPr>
            <a:spLocks noGrp="1"/>
          </p:cNvSpPr>
          <p:nvPr>
            <p:ph sz="half" idx="1"/>
          </p:nvPr>
        </p:nvSpPr>
        <p:spPr>
          <a:xfrm>
            <a:off x="347330" y="1661134"/>
            <a:ext cx="5728586" cy="3216300"/>
          </a:xfrm>
        </p:spPr>
        <p:txBody>
          <a:bodyPr>
            <a:normAutofit/>
          </a:bodyPr>
          <a:lstStyle/>
          <a:p>
            <a:pPr>
              <a:lnSpc>
                <a:spcPct val="150000"/>
              </a:lnSpc>
              <a:spcBef>
                <a:spcPts val="0"/>
              </a:spcBef>
            </a:pPr>
            <a:r>
              <a:rPr lang="cy-GB" b="1"/>
              <a:t>Rhyngweithio a chydweithio</a:t>
            </a:r>
          </a:p>
          <a:p>
            <a:pPr>
              <a:lnSpc>
                <a:spcPct val="150000"/>
              </a:lnSpc>
            </a:pPr>
            <a:r>
              <a:rPr lang="en-GB" sz="1800" b="0" i="0">
                <a:solidFill>
                  <a:srgbClr val="1F1F1F"/>
                </a:solidFill>
                <a:effectLst/>
                <a:latin typeface="Arial" panose="020B0604020202020204" pitchFamily="34" charset="0"/>
              </a:rPr>
              <a:t>Cyfathrebu</a:t>
            </a:r>
          </a:p>
          <a:p>
            <a:pPr>
              <a:lnSpc>
                <a:spcPct val="150000"/>
              </a:lnSpc>
            </a:pPr>
            <a:r>
              <a:rPr lang="en-GB" sz="1800" b="0" i="0">
                <a:solidFill>
                  <a:srgbClr val="1F1F1F"/>
                </a:solidFill>
                <a:effectLst/>
                <a:latin typeface="Arial" panose="020B0604020202020204" pitchFamily="34" charset="0"/>
              </a:rPr>
              <a:t>Cydweithredu</a:t>
            </a:r>
          </a:p>
          <a:p>
            <a:pPr>
              <a:lnSpc>
                <a:spcPct val="150000"/>
              </a:lnSpc>
            </a:pPr>
            <a:r>
              <a:rPr lang="en-GB" sz="1800" b="0" i="0">
                <a:solidFill>
                  <a:srgbClr val="1F1F1F"/>
                </a:solidFill>
                <a:effectLst/>
                <a:latin typeface="Arial" panose="020B0604020202020204" pitchFamily="34" charset="0"/>
              </a:rPr>
              <a:t>Cyfnewid a </a:t>
            </a:r>
            <a:r>
              <a:rPr lang="en-GB" sz="1800" b="0" i="0" err="1">
                <a:solidFill>
                  <a:srgbClr val="1F1F1F"/>
                </a:solidFill>
                <a:effectLst/>
                <a:latin typeface="Arial" panose="020B0604020202020204" pitchFamily="34" charset="0"/>
              </a:rPr>
              <a:t>rhannu</a:t>
            </a:r>
            <a:r>
              <a:rPr lang="en-GB" sz="1800" b="0" i="0">
                <a:solidFill>
                  <a:srgbClr val="1F1F1F"/>
                </a:solidFill>
                <a:effectLst/>
                <a:latin typeface="Arial" panose="020B0604020202020204" pitchFamily="34" charset="0"/>
              </a:rPr>
              <a:t> </a:t>
            </a:r>
            <a:r>
              <a:rPr lang="en-GB" sz="1800" b="0" i="0" err="1">
                <a:solidFill>
                  <a:srgbClr val="1F1F1F"/>
                </a:solidFill>
                <a:effectLst/>
                <a:latin typeface="Arial" panose="020B0604020202020204" pitchFamily="34" charset="0"/>
              </a:rPr>
              <a:t>gwybodaeth</a:t>
            </a:r>
            <a:endParaRPr lang="en-GB" sz="1800" b="0" i="0">
              <a:solidFill>
                <a:srgbClr val="1F1F1F"/>
              </a:solidFill>
              <a:effectLst/>
              <a:latin typeface="Arial" panose="020B0604020202020204" pitchFamily="34" charset="0"/>
            </a:endParaRPr>
          </a:p>
        </p:txBody>
      </p:sp>
      <p:sp>
        <p:nvSpPr>
          <p:cNvPr id="6" name="Content Placeholder 5"/>
          <p:cNvSpPr>
            <a:spLocks noGrp="1"/>
          </p:cNvSpPr>
          <p:nvPr>
            <p:ph sz="half" idx="2"/>
          </p:nvPr>
        </p:nvSpPr>
        <p:spPr>
          <a:xfrm>
            <a:off x="6197600" y="1661134"/>
            <a:ext cx="5647070" cy="3193410"/>
          </a:xfrm>
        </p:spPr>
        <p:txBody>
          <a:bodyPr>
            <a:normAutofit/>
          </a:bodyPr>
          <a:lstStyle/>
          <a:p>
            <a:pPr>
              <a:lnSpc>
                <a:spcPct val="170000"/>
              </a:lnSpc>
            </a:pPr>
            <a:r>
              <a:rPr lang="en-GB" b="1"/>
              <a:t>Interacting and collaborating</a:t>
            </a:r>
          </a:p>
          <a:p>
            <a:pPr>
              <a:lnSpc>
                <a:spcPct val="170000"/>
              </a:lnSpc>
            </a:pPr>
            <a:r>
              <a:rPr lang="en-GB" sz="1700" b="0" i="0">
                <a:solidFill>
                  <a:srgbClr val="1F1F1F"/>
                </a:solidFill>
                <a:effectLst/>
                <a:latin typeface="Arial" panose="020B0604020202020204" pitchFamily="34" charset="0"/>
              </a:rPr>
              <a:t>Communication</a:t>
            </a:r>
          </a:p>
          <a:p>
            <a:pPr>
              <a:lnSpc>
                <a:spcPct val="170000"/>
              </a:lnSpc>
            </a:pPr>
            <a:r>
              <a:rPr lang="en-GB" sz="1700" b="0" i="0">
                <a:solidFill>
                  <a:srgbClr val="1F1F1F"/>
                </a:solidFill>
                <a:effectLst/>
                <a:latin typeface="Arial" panose="020B0604020202020204" pitchFamily="34" charset="0"/>
              </a:rPr>
              <a:t>Collaboration</a:t>
            </a:r>
          </a:p>
          <a:p>
            <a:pPr>
              <a:lnSpc>
                <a:spcPct val="170000"/>
              </a:lnSpc>
            </a:pPr>
            <a:r>
              <a:rPr lang="en-GB" sz="1700" b="0" i="0">
                <a:solidFill>
                  <a:srgbClr val="1F1F1F"/>
                </a:solidFill>
                <a:effectLst/>
                <a:latin typeface="Arial" panose="020B0604020202020204" pitchFamily="34" charset="0"/>
              </a:rPr>
              <a:t>Storing and sharing</a:t>
            </a:r>
          </a:p>
          <a:p>
            <a:pPr>
              <a:lnSpc>
                <a:spcPct val="170000"/>
              </a:lnSpc>
            </a:pPr>
            <a:endParaRPr lang="en-GB" sz="2600" b="1">
              <a:solidFill>
                <a:srgbClr val="1F1F1F"/>
              </a:solidFill>
              <a:latin typeface="Arial" panose="020B0604020202020204" pitchFamily="34" charset="0"/>
            </a:endParaRPr>
          </a:p>
        </p:txBody>
      </p:sp>
      <p:sp>
        <p:nvSpPr>
          <p:cNvPr id="7" name="Text Placeholder 1">
            <a:extLst>
              <a:ext uri="{FF2B5EF4-FFF2-40B4-BE49-F238E27FC236}">
                <a16:creationId xmlns:a16="http://schemas.microsoft.com/office/drawing/2014/main" id="{A54CD10C-8305-EE62-7E98-68B2A01C4936}"/>
              </a:ext>
            </a:extLst>
          </p:cNvPr>
          <p:cNvSpPr txBox="1">
            <a:spLocks/>
          </p:cNvSpPr>
          <p:nvPr/>
        </p:nvSpPr>
        <p:spPr>
          <a:xfrm>
            <a:off x="6419046" y="365126"/>
            <a:ext cx="4541722" cy="1150853"/>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40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600"/>
              <a:t>What is digital competence?</a:t>
            </a:r>
          </a:p>
        </p:txBody>
      </p:sp>
      <p:pic>
        <p:nvPicPr>
          <p:cNvPr id="9" name="Picture 8" descr="A blue rectangle with white text&#10;&#10;Description automatically generated">
            <a:extLst>
              <a:ext uri="{FF2B5EF4-FFF2-40B4-BE49-F238E27FC236}">
                <a16:creationId xmlns:a16="http://schemas.microsoft.com/office/drawing/2014/main" id="{AB5B02AA-F0DF-B2E6-B8B7-8E514D58D53E}"/>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438082" y="4871531"/>
            <a:ext cx="2425700" cy="1143000"/>
          </a:xfrm>
          <a:prstGeom prst="rect">
            <a:avLst/>
          </a:prstGeom>
        </p:spPr>
      </p:pic>
      <p:pic>
        <p:nvPicPr>
          <p:cNvPr id="16" name="Picture 15" descr="A red and white logo&#10;&#10;Description automatically generated">
            <a:extLst>
              <a:ext uri="{FF2B5EF4-FFF2-40B4-BE49-F238E27FC236}">
                <a16:creationId xmlns:a16="http://schemas.microsoft.com/office/drawing/2014/main" id="{B64D118D-7F3B-0AD5-0C00-286E6D3321D7}"/>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2902582" y="4918533"/>
            <a:ext cx="1048995" cy="1048995"/>
          </a:xfrm>
          <a:prstGeom prst="rect">
            <a:avLst/>
          </a:prstGeom>
        </p:spPr>
      </p:pic>
      <p:pic>
        <p:nvPicPr>
          <p:cNvPr id="21" name="Picture 20">
            <a:extLst>
              <a:ext uri="{FF2B5EF4-FFF2-40B4-BE49-F238E27FC236}">
                <a16:creationId xmlns:a16="http://schemas.microsoft.com/office/drawing/2014/main" id="{0C8F862D-7F23-1E90-CBBD-3C36F6E1B0CC}"/>
              </a:ext>
            </a:extLst>
          </p:cNvPr>
          <p:cNvPicPr>
            <a:picLocks noChangeAspect="1"/>
          </p:cNvPicPr>
          <p:nvPr/>
        </p:nvPicPr>
        <p:blipFill>
          <a:blip r:embed="rId7">
            <a:alphaModFix amt="85000"/>
          </a:blip>
          <a:stretch>
            <a:fillRect/>
          </a:stretch>
        </p:blipFill>
        <p:spPr>
          <a:xfrm>
            <a:off x="4005256" y="4918534"/>
            <a:ext cx="4384688" cy="1001745"/>
          </a:xfrm>
          <a:prstGeom prst="rect">
            <a:avLst/>
          </a:prstGeom>
        </p:spPr>
      </p:pic>
      <p:pic>
        <p:nvPicPr>
          <p:cNvPr id="23" name="Picture 22">
            <a:extLst>
              <a:ext uri="{FF2B5EF4-FFF2-40B4-BE49-F238E27FC236}">
                <a16:creationId xmlns:a16="http://schemas.microsoft.com/office/drawing/2014/main" id="{DD56326C-A98C-0BD1-89A8-499A2883D4CE}"/>
              </a:ext>
            </a:extLst>
          </p:cNvPr>
          <p:cNvPicPr>
            <a:picLocks noChangeAspect="1"/>
          </p:cNvPicPr>
          <p:nvPr/>
        </p:nvPicPr>
        <p:blipFill>
          <a:blip r:embed="rId8"/>
          <a:stretch>
            <a:fillRect/>
          </a:stretch>
        </p:blipFill>
        <p:spPr>
          <a:xfrm>
            <a:off x="8464839" y="4871581"/>
            <a:ext cx="912706" cy="1089798"/>
          </a:xfrm>
          <a:prstGeom prst="rect">
            <a:avLst/>
          </a:prstGeom>
        </p:spPr>
      </p:pic>
      <p:pic>
        <p:nvPicPr>
          <p:cNvPr id="25" name="Picture 24">
            <a:extLst>
              <a:ext uri="{FF2B5EF4-FFF2-40B4-BE49-F238E27FC236}">
                <a16:creationId xmlns:a16="http://schemas.microsoft.com/office/drawing/2014/main" id="{27155907-1EEE-99AD-F7A6-814926BCD1B3}"/>
              </a:ext>
            </a:extLst>
          </p:cNvPr>
          <p:cNvPicPr>
            <a:picLocks noChangeAspect="1"/>
          </p:cNvPicPr>
          <p:nvPr/>
        </p:nvPicPr>
        <p:blipFill>
          <a:blip r:embed="rId9"/>
          <a:stretch>
            <a:fillRect/>
          </a:stretch>
        </p:blipFill>
        <p:spPr>
          <a:xfrm>
            <a:off x="9491930" y="4882845"/>
            <a:ext cx="943606" cy="1089799"/>
          </a:xfrm>
          <a:prstGeom prst="rect">
            <a:avLst/>
          </a:prstGeom>
        </p:spPr>
      </p:pic>
      <p:pic>
        <p:nvPicPr>
          <p:cNvPr id="2050" name="Picture 2" descr="Image result for whatsapp">
            <a:extLst>
              <a:ext uri="{FF2B5EF4-FFF2-40B4-BE49-F238E27FC236}">
                <a16:creationId xmlns:a16="http://schemas.microsoft.com/office/drawing/2014/main" id="{20A4C90B-1A7D-6A56-3612-02647B7AF294}"/>
              </a:ext>
            </a:extLst>
          </p:cNvPr>
          <p:cNvPicPr>
            <a:picLocks noChangeAspect="1" noChangeArrowheads="1"/>
          </p:cNvPicPr>
          <p:nvPr/>
        </p:nvPicPr>
        <p:blipFill rotWithShape="1">
          <a:blip r:embed="rId10" cstate="hqprint">
            <a:extLst>
              <a:ext uri="{28A0092B-C50C-407E-A947-70E740481C1C}">
                <a14:useLocalDpi xmlns:a14="http://schemas.microsoft.com/office/drawing/2010/main"/>
              </a:ext>
            </a:extLst>
          </a:blip>
          <a:srcRect/>
          <a:stretch/>
        </p:blipFill>
        <p:spPr bwMode="auto">
          <a:xfrm>
            <a:off x="10616177" y="4864562"/>
            <a:ext cx="943606" cy="1096817"/>
          </a:xfrm>
          <a:prstGeom prst="rect">
            <a:avLst/>
          </a:prstGeom>
          <a:noFill/>
          <a:extLst>
            <a:ext uri="{909E8E84-426E-40DD-AFC4-6F175D3DCCD1}">
              <a14:hiddenFill xmlns:a14="http://schemas.microsoft.com/office/drawing/2010/main">
                <a:solidFill>
                  <a:srgbClr val="FFFFFF"/>
                </a:solidFill>
              </a14:hiddenFill>
            </a:ext>
          </a:extLst>
        </p:spPr>
      </p:pic>
      <p:pic>
        <p:nvPicPr>
          <p:cNvPr id="26" name="Graphic 25" descr="Cheers with solid fill">
            <a:extLst>
              <a:ext uri="{FF2B5EF4-FFF2-40B4-BE49-F238E27FC236}">
                <a16:creationId xmlns:a16="http://schemas.microsoft.com/office/drawing/2014/main" id="{87C3D955-018C-FF74-6CC0-648A0F7921F0}"/>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5264946" y="4711310"/>
            <a:ext cx="1227559" cy="1227559"/>
          </a:xfrm>
          <a:prstGeom prst="rect">
            <a:avLst/>
          </a:prstGeom>
        </p:spPr>
      </p:pic>
      <p:pic>
        <p:nvPicPr>
          <p:cNvPr id="27" name="Picture 2">
            <a:extLst>
              <a:ext uri="{FF2B5EF4-FFF2-40B4-BE49-F238E27FC236}">
                <a16:creationId xmlns:a16="http://schemas.microsoft.com/office/drawing/2014/main" id="{3FE9A6E8-62B4-E2FC-48DE-7DA1B6E164FB}"/>
              </a:ext>
            </a:extLst>
          </p:cNvPr>
          <p:cNvPicPr>
            <a:picLocks noChangeAspect="1" noChangeArrowheads="1"/>
          </p:cNvPicPr>
          <p:nvPr/>
        </p:nvPicPr>
        <p:blipFill>
          <a:blip r:embed="rId13">
            <a:extLst>
              <a:ext uri="{28A0092B-C50C-407E-A947-70E740481C1C}">
                <a14:useLocalDpi xmlns:a14="http://schemas.microsoft.com/office/drawing/2010/main"/>
              </a:ext>
            </a:extLst>
          </a:blip>
          <a:srcRect/>
          <a:stretch>
            <a:fillRect/>
          </a:stretch>
        </p:blipFill>
        <p:spPr bwMode="auto">
          <a:xfrm>
            <a:off x="19253951" y="4746373"/>
            <a:ext cx="1079560" cy="107956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4" descr="Cyberbullying: What is it and how to stop it">
            <a:extLst>
              <a:ext uri="{FF2B5EF4-FFF2-40B4-BE49-F238E27FC236}">
                <a16:creationId xmlns:a16="http://schemas.microsoft.com/office/drawing/2014/main" id="{205B14C9-43B7-43E2-376A-98A1C11C4795}"/>
              </a:ext>
            </a:extLst>
          </p:cNvPr>
          <p:cNvPicPr>
            <a:picLocks noChangeAspect="1" noChangeArrowheads="1"/>
          </p:cNvPicPr>
          <p:nvPr/>
        </p:nvPicPr>
        <p:blipFill>
          <a:blip r:embed="rId14" cstate="hqprint">
            <a:extLst>
              <a:ext uri="{28A0092B-C50C-407E-A947-70E740481C1C}">
                <a14:useLocalDpi xmlns:a14="http://schemas.microsoft.com/office/drawing/2010/main"/>
              </a:ext>
            </a:extLst>
          </a:blip>
          <a:srcRect/>
          <a:stretch>
            <a:fillRect/>
          </a:stretch>
        </p:blipFill>
        <p:spPr bwMode="auto">
          <a:xfrm>
            <a:off x="16917151" y="4664100"/>
            <a:ext cx="1912154" cy="1274769"/>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a:extLst>
              <a:ext uri="{FF2B5EF4-FFF2-40B4-BE49-F238E27FC236}">
                <a16:creationId xmlns:a16="http://schemas.microsoft.com/office/drawing/2014/main" id="{B2ED1F55-087B-93E5-01FB-BE318C4C4AB1}"/>
              </a:ext>
            </a:extLst>
          </p:cNvPr>
          <p:cNvPicPr>
            <a:picLocks noChangeAspect="1"/>
          </p:cNvPicPr>
          <p:nvPr/>
        </p:nvPicPr>
        <p:blipFill>
          <a:blip r:embed="rId15" cstate="hqprint">
            <a:extLst>
              <a:ext uri="{28A0092B-C50C-407E-A947-70E740481C1C}">
                <a14:useLocalDpi xmlns:a14="http://schemas.microsoft.com/office/drawing/2010/main"/>
              </a:ext>
            </a:extLst>
          </a:blip>
          <a:stretch>
            <a:fillRect/>
          </a:stretch>
        </p:blipFill>
        <p:spPr>
          <a:xfrm>
            <a:off x="12834906" y="4686990"/>
            <a:ext cx="2165799" cy="1320377"/>
          </a:xfrm>
          <a:prstGeom prst="rect">
            <a:avLst/>
          </a:prstGeom>
        </p:spPr>
      </p:pic>
      <p:pic>
        <p:nvPicPr>
          <p:cNvPr id="30" name="Picture 6" descr="Who should I talk to if someone is bullying me online? Why is reporting important?">
            <a:extLst>
              <a:ext uri="{FF2B5EF4-FFF2-40B4-BE49-F238E27FC236}">
                <a16:creationId xmlns:a16="http://schemas.microsoft.com/office/drawing/2014/main" id="{C946E6A4-E8FE-EA4F-9E80-79057F96B1F5}"/>
              </a:ext>
            </a:extLst>
          </p:cNvPr>
          <p:cNvPicPr>
            <a:picLocks noChangeAspect="1" noChangeArrowheads="1"/>
          </p:cNvPicPr>
          <p:nvPr/>
        </p:nvPicPr>
        <p:blipFill>
          <a:blip r:embed="rId16" cstate="hqprint">
            <a:extLst>
              <a:ext uri="{28A0092B-C50C-407E-A947-70E740481C1C}">
                <a14:useLocalDpi xmlns:a14="http://schemas.microsoft.com/office/drawing/2010/main"/>
              </a:ext>
            </a:extLst>
          </a:blip>
          <a:srcRect/>
          <a:stretch>
            <a:fillRect/>
          </a:stretch>
        </p:blipFill>
        <p:spPr bwMode="auto">
          <a:xfrm>
            <a:off x="20745413" y="4666083"/>
            <a:ext cx="2087736" cy="1272786"/>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descr="A close-up of a logo&#10;&#10;Description automatically generated">
            <a:extLst>
              <a:ext uri="{FF2B5EF4-FFF2-40B4-BE49-F238E27FC236}">
                <a16:creationId xmlns:a16="http://schemas.microsoft.com/office/drawing/2014/main" id="{F7251EC9-3807-5D64-9FC3-CA4F1AAF4E5C}"/>
              </a:ext>
            </a:extLst>
          </p:cNvPr>
          <p:cNvPicPr>
            <a:picLocks noChangeAspect="1"/>
          </p:cNvPicPr>
          <p:nvPr/>
        </p:nvPicPr>
        <p:blipFill>
          <a:blip r:embed="rId17" cstate="hqprint">
            <a:extLst>
              <a:ext uri="{28A0092B-C50C-407E-A947-70E740481C1C}">
                <a14:useLocalDpi xmlns:a14="http://schemas.microsoft.com/office/drawing/2010/main"/>
              </a:ext>
              <a:ext uri="{837473B0-CC2E-450A-ABE3-18F120FF3D39}">
                <a1611:picAttrSrcUrl xmlns:a1611="http://schemas.microsoft.com/office/drawing/2016/11/main" r:id="rId18"/>
              </a:ext>
            </a:extLst>
          </a:blip>
          <a:stretch>
            <a:fillRect/>
          </a:stretch>
        </p:blipFill>
        <p:spPr>
          <a:xfrm>
            <a:off x="23019405" y="4686990"/>
            <a:ext cx="2262732" cy="1272786"/>
          </a:xfrm>
          <a:prstGeom prst="rect">
            <a:avLst/>
          </a:prstGeom>
        </p:spPr>
      </p:pic>
    </p:spTree>
    <p:extLst>
      <p:ext uri="{BB962C8B-B14F-4D97-AF65-F5344CB8AC3E}">
        <p14:creationId xmlns:p14="http://schemas.microsoft.com/office/powerpoint/2010/main" val="6739681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34477">
        <p159:morph option="byObject"/>
      </p:transition>
    </mc:Choice>
    <mc:Fallback xmlns="">
      <p:transition spd="slow" advTm="34477">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82560" y="365126"/>
            <a:ext cx="5411839" cy="818513"/>
          </a:xfrm>
        </p:spPr>
        <p:txBody>
          <a:bodyPr>
            <a:normAutofit fontScale="90000"/>
          </a:bodyPr>
          <a:lstStyle/>
          <a:p>
            <a:r>
              <a:rPr lang="cy-GB"/>
              <a:t>Beth yw cymhwysedd digidol?</a:t>
            </a:r>
            <a:r>
              <a:rPr lang="en-GB"/>
              <a:t>
</a:t>
            </a:r>
            <a:endParaRPr lang="en-GB" sz="3600"/>
          </a:p>
        </p:txBody>
      </p:sp>
      <p:sp>
        <p:nvSpPr>
          <p:cNvPr id="10" name="Content Placeholder 9">
            <a:extLst>
              <a:ext uri="{FF2B5EF4-FFF2-40B4-BE49-F238E27FC236}">
                <a16:creationId xmlns:a16="http://schemas.microsoft.com/office/drawing/2014/main" id="{4EE70ED0-C1E0-405E-90B2-8C2A5AFD5AEC}"/>
              </a:ext>
            </a:extLst>
          </p:cNvPr>
          <p:cNvSpPr>
            <a:spLocks noGrp="1"/>
          </p:cNvSpPr>
          <p:nvPr>
            <p:ph sz="half" idx="1"/>
          </p:nvPr>
        </p:nvSpPr>
        <p:spPr>
          <a:xfrm>
            <a:off x="347330" y="1684024"/>
            <a:ext cx="5728586" cy="3193410"/>
          </a:xfrm>
        </p:spPr>
        <p:txBody>
          <a:bodyPr>
            <a:normAutofit/>
          </a:bodyPr>
          <a:lstStyle/>
          <a:p>
            <a:pPr>
              <a:lnSpc>
                <a:spcPct val="150000"/>
              </a:lnSpc>
              <a:spcBef>
                <a:spcPts val="0"/>
              </a:spcBef>
            </a:pPr>
            <a:r>
              <a:rPr lang="cy-GB" b="1"/>
              <a:t>Cynhyrchu</a:t>
            </a:r>
          </a:p>
          <a:p>
            <a:pPr>
              <a:lnSpc>
                <a:spcPct val="150000"/>
              </a:lnSpc>
            </a:pPr>
            <a:r>
              <a:rPr lang="en-GB" sz="1800" b="0" i="0" err="1">
                <a:solidFill>
                  <a:srgbClr val="1F1F1F"/>
                </a:solidFill>
                <a:effectLst/>
                <a:latin typeface="Arial" panose="020B0604020202020204" pitchFamily="34" charset="0"/>
              </a:rPr>
              <a:t>Cyrchu</a:t>
            </a:r>
            <a:r>
              <a:rPr lang="en-GB" sz="1800" b="0" i="0">
                <a:solidFill>
                  <a:srgbClr val="1F1F1F"/>
                </a:solidFill>
                <a:effectLst/>
                <a:latin typeface="Arial" panose="020B0604020202020204" pitchFamily="34" charset="0"/>
              </a:rPr>
              <a:t>, </a:t>
            </a:r>
            <a:r>
              <a:rPr lang="en-GB" sz="1800" b="0" i="0" err="1">
                <a:solidFill>
                  <a:srgbClr val="1F1F1F"/>
                </a:solidFill>
                <a:effectLst/>
                <a:latin typeface="Arial" panose="020B0604020202020204" pitchFamily="34" charset="0"/>
              </a:rPr>
              <a:t>chwilio</a:t>
            </a:r>
            <a:r>
              <a:rPr lang="en-GB" sz="1800" b="0" i="0">
                <a:solidFill>
                  <a:srgbClr val="1F1F1F"/>
                </a:solidFill>
                <a:effectLst/>
                <a:latin typeface="Arial" panose="020B0604020202020204" pitchFamily="34" charset="0"/>
              </a:rPr>
              <a:t> a </a:t>
            </a:r>
            <a:r>
              <a:rPr lang="en-GB" sz="1800" b="0" i="0" err="1">
                <a:solidFill>
                  <a:srgbClr val="1F1F1F"/>
                </a:solidFill>
                <a:effectLst/>
                <a:latin typeface="Arial" panose="020B0604020202020204" pitchFamily="34" charset="0"/>
              </a:rPr>
              <a:t>chynllunio</a:t>
            </a:r>
            <a:r>
              <a:rPr lang="en-GB" sz="1800" b="0" i="0">
                <a:solidFill>
                  <a:srgbClr val="1F1F1F"/>
                </a:solidFill>
                <a:effectLst/>
                <a:latin typeface="Arial" panose="020B0604020202020204" pitchFamily="34" charset="0"/>
              </a:rPr>
              <a:t> </a:t>
            </a:r>
            <a:r>
              <a:rPr lang="en-GB" sz="1800" b="0" i="0" err="1">
                <a:solidFill>
                  <a:srgbClr val="1F1F1F"/>
                </a:solidFill>
                <a:effectLst/>
                <a:latin typeface="Arial" panose="020B0604020202020204" pitchFamily="34" charset="0"/>
              </a:rPr>
              <a:t>cynnwys</a:t>
            </a:r>
            <a:r>
              <a:rPr lang="en-GB" sz="1800" b="0" i="0">
                <a:solidFill>
                  <a:srgbClr val="1F1F1F"/>
                </a:solidFill>
                <a:effectLst/>
                <a:latin typeface="Arial" panose="020B0604020202020204" pitchFamily="34" charset="0"/>
              </a:rPr>
              <a:t> </a:t>
            </a:r>
            <a:r>
              <a:rPr lang="en-GB" sz="1800" b="0" i="0" err="1">
                <a:solidFill>
                  <a:srgbClr val="1F1F1F"/>
                </a:solidFill>
                <a:effectLst/>
                <a:latin typeface="Arial" panose="020B0604020202020204" pitchFamily="34" charset="0"/>
              </a:rPr>
              <a:t>digidol</a:t>
            </a:r>
            <a:endParaRPr lang="en-GB" sz="1800" b="0" i="0">
              <a:solidFill>
                <a:srgbClr val="1F1F1F"/>
              </a:solidFill>
              <a:effectLst/>
              <a:latin typeface="Arial" panose="020B0604020202020204" pitchFamily="34" charset="0"/>
            </a:endParaRPr>
          </a:p>
          <a:p>
            <a:pPr>
              <a:lnSpc>
                <a:spcPct val="150000"/>
              </a:lnSpc>
            </a:pPr>
            <a:r>
              <a:rPr lang="en-GB" sz="1800" b="0" i="0">
                <a:solidFill>
                  <a:srgbClr val="1F1F1F"/>
                </a:solidFill>
                <a:effectLst/>
                <a:latin typeface="Arial" panose="020B0604020202020204" pitchFamily="34" charset="0"/>
              </a:rPr>
              <a:t>Creu </a:t>
            </a:r>
            <a:r>
              <a:rPr lang="en-GB" sz="1800" b="0" i="0" err="1">
                <a:solidFill>
                  <a:srgbClr val="1F1F1F"/>
                </a:solidFill>
                <a:effectLst/>
                <a:latin typeface="Arial" panose="020B0604020202020204" pitchFamily="34" charset="0"/>
              </a:rPr>
              <a:t>cynnwys</a:t>
            </a:r>
            <a:r>
              <a:rPr lang="en-GB" sz="1800" b="0" i="0">
                <a:solidFill>
                  <a:srgbClr val="1F1F1F"/>
                </a:solidFill>
                <a:effectLst/>
                <a:latin typeface="Arial" panose="020B0604020202020204" pitchFamily="34" charset="0"/>
              </a:rPr>
              <a:t> </a:t>
            </a:r>
            <a:r>
              <a:rPr lang="en-GB" sz="1800" b="0" i="0" err="1">
                <a:solidFill>
                  <a:srgbClr val="1F1F1F"/>
                </a:solidFill>
                <a:effectLst/>
                <a:latin typeface="Arial" panose="020B0604020202020204" pitchFamily="34" charset="0"/>
              </a:rPr>
              <a:t>digidol</a:t>
            </a:r>
            <a:endParaRPr lang="en-GB" sz="1800" b="0" i="0">
              <a:solidFill>
                <a:srgbClr val="1F1F1F"/>
              </a:solidFill>
              <a:effectLst/>
              <a:latin typeface="Arial" panose="020B0604020202020204" pitchFamily="34" charset="0"/>
            </a:endParaRPr>
          </a:p>
          <a:p>
            <a:pPr>
              <a:lnSpc>
                <a:spcPct val="150000"/>
              </a:lnSpc>
            </a:pPr>
            <a:r>
              <a:rPr lang="en-GB" sz="1800" b="0" i="0" err="1">
                <a:solidFill>
                  <a:srgbClr val="1F1F1F"/>
                </a:solidFill>
                <a:effectLst/>
                <a:latin typeface="Arial" panose="020B0604020202020204" pitchFamily="34" charset="0"/>
              </a:rPr>
              <a:t>Gwerthuso</a:t>
            </a:r>
            <a:r>
              <a:rPr lang="en-GB" sz="1800" b="0" i="0">
                <a:solidFill>
                  <a:srgbClr val="1F1F1F"/>
                </a:solidFill>
                <a:effectLst/>
                <a:latin typeface="Arial" panose="020B0604020202020204" pitchFamily="34" charset="0"/>
              </a:rPr>
              <a:t> a </a:t>
            </a:r>
            <a:r>
              <a:rPr lang="en-GB" sz="1800" b="0" i="0" err="1">
                <a:solidFill>
                  <a:srgbClr val="1F1F1F"/>
                </a:solidFill>
                <a:effectLst/>
                <a:latin typeface="Arial" panose="020B0604020202020204" pitchFamily="34" charset="0"/>
              </a:rPr>
              <a:t>gwella</a:t>
            </a:r>
            <a:r>
              <a:rPr lang="en-GB" sz="1800" b="0" i="0">
                <a:solidFill>
                  <a:srgbClr val="1F1F1F"/>
                </a:solidFill>
                <a:effectLst/>
                <a:latin typeface="Arial" panose="020B0604020202020204" pitchFamily="34" charset="0"/>
              </a:rPr>
              <a:t> </a:t>
            </a:r>
            <a:r>
              <a:rPr lang="en-GB" sz="1800" b="0" i="0" err="1">
                <a:solidFill>
                  <a:srgbClr val="1F1F1F"/>
                </a:solidFill>
                <a:effectLst/>
                <a:latin typeface="Arial" panose="020B0604020202020204" pitchFamily="34" charset="0"/>
              </a:rPr>
              <a:t>cynnwys</a:t>
            </a:r>
            <a:r>
              <a:rPr lang="en-GB" sz="1800" b="0" i="0">
                <a:solidFill>
                  <a:srgbClr val="1F1F1F"/>
                </a:solidFill>
                <a:effectLst/>
                <a:latin typeface="Arial" panose="020B0604020202020204" pitchFamily="34" charset="0"/>
              </a:rPr>
              <a:t> </a:t>
            </a:r>
            <a:r>
              <a:rPr lang="en-GB" sz="1800" b="0" i="0" err="1">
                <a:solidFill>
                  <a:srgbClr val="1F1F1F"/>
                </a:solidFill>
                <a:effectLst/>
                <a:latin typeface="Arial" panose="020B0604020202020204" pitchFamily="34" charset="0"/>
              </a:rPr>
              <a:t>digidol</a:t>
            </a:r>
            <a:endParaRPr lang="en-GB" sz="1800" b="0" i="0">
              <a:solidFill>
                <a:srgbClr val="1F1F1F"/>
              </a:solidFill>
              <a:effectLst/>
              <a:latin typeface="Arial" panose="020B0604020202020204" pitchFamily="34" charset="0"/>
            </a:endParaRPr>
          </a:p>
        </p:txBody>
      </p:sp>
      <p:sp>
        <p:nvSpPr>
          <p:cNvPr id="6" name="Content Placeholder 5"/>
          <p:cNvSpPr>
            <a:spLocks noGrp="1"/>
          </p:cNvSpPr>
          <p:nvPr>
            <p:ph sz="half" idx="2"/>
          </p:nvPr>
        </p:nvSpPr>
        <p:spPr>
          <a:xfrm>
            <a:off x="6197600" y="1661134"/>
            <a:ext cx="5647070" cy="3193410"/>
          </a:xfrm>
        </p:spPr>
        <p:txBody>
          <a:bodyPr>
            <a:normAutofit/>
          </a:bodyPr>
          <a:lstStyle/>
          <a:p>
            <a:pPr>
              <a:lnSpc>
                <a:spcPct val="170000"/>
              </a:lnSpc>
            </a:pPr>
            <a:r>
              <a:rPr lang="en-GB" b="1"/>
              <a:t>Producing</a:t>
            </a:r>
          </a:p>
          <a:p>
            <a:pPr>
              <a:lnSpc>
                <a:spcPct val="170000"/>
              </a:lnSpc>
            </a:pPr>
            <a:r>
              <a:rPr lang="en-GB" sz="1700" b="0" i="0">
                <a:solidFill>
                  <a:srgbClr val="1F1F1F"/>
                </a:solidFill>
                <a:effectLst/>
                <a:latin typeface="Arial" panose="020B0604020202020204" pitchFamily="34" charset="0"/>
              </a:rPr>
              <a:t>Sourcing, searching and planning digital content</a:t>
            </a:r>
          </a:p>
          <a:p>
            <a:pPr>
              <a:lnSpc>
                <a:spcPct val="170000"/>
              </a:lnSpc>
            </a:pPr>
            <a:r>
              <a:rPr lang="en-GB" sz="1700" b="0" i="0">
                <a:solidFill>
                  <a:srgbClr val="1F1F1F"/>
                </a:solidFill>
                <a:effectLst/>
                <a:latin typeface="Arial" panose="020B0604020202020204" pitchFamily="34" charset="0"/>
              </a:rPr>
              <a:t>Creating digital content</a:t>
            </a:r>
          </a:p>
          <a:p>
            <a:pPr>
              <a:lnSpc>
                <a:spcPct val="170000"/>
              </a:lnSpc>
            </a:pPr>
            <a:r>
              <a:rPr lang="en-GB" sz="1700" b="0" i="0">
                <a:solidFill>
                  <a:srgbClr val="1F1F1F"/>
                </a:solidFill>
                <a:effectLst/>
                <a:latin typeface="Arial" panose="020B0604020202020204" pitchFamily="34" charset="0"/>
              </a:rPr>
              <a:t>Evaluating and improving digital content</a:t>
            </a:r>
            <a:endParaRPr lang="en-GB" sz="2600" b="1">
              <a:solidFill>
                <a:srgbClr val="1F1F1F"/>
              </a:solidFill>
              <a:latin typeface="Arial" panose="020B0604020202020204" pitchFamily="34" charset="0"/>
            </a:endParaRPr>
          </a:p>
        </p:txBody>
      </p:sp>
      <p:sp>
        <p:nvSpPr>
          <p:cNvPr id="7" name="Text Placeholder 1">
            <a:extLst>
              <a:ext uri="{FF2B5EF4-FFF2-40B4-BE49-F238E27FC236}">
                <a16:creationId xmlns:a16="http://schemas.microsoft.com/office/drawing/2014/main" id="{A54CD10C-8305-EE62-7E98-68B2A01C4936}"/>
              </a:ext>
            </a:extLst>
          </p:cNvPr>
          <p:cNvSpPr txBox="1">
            <a:spLocks/>
          </p:cNvSpPr>
          <p:nvPr/>
        </p:nvSpPr>
        <p:spPr>
          <a:xfrm>
            <a:off x="6419046" y="365126"/>
            <a:ext cx="4541722" cy="1150853"/>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40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600"/>
              <a:t>What is digital competence?</a:t>
            </a:r>
          </a:p>
        </p:txBody>
      </p:sp>
      <mc:AlternateContent xmlns:mc="http://schemas.openxmlformats.org/markup-compatibility/2006">
        <mc:Choice xmlns:am3d="http://schemas.microsoft.com/office/drawing/2017/model3d" Requires="am3d">
          <p:graphicFrame>
            <p:nvGraphicFramePr>
              <p:cNvPr id="14" name="3D Model 13" descr="Juggling octopus">
                <a:extLst>
                  <a:ext uri="{FF2B5EF4-FFF2-40B4-BE49-F238E27FC236}">
                    <a16:creationId xmlns:a16="http://schemas.microsoft.com/office/drawing/2014/main" id="{83E3B3D1-D2CD-BAF0-5099-7DB7F7AF19AC}"/>
                  </a:ext>
                </a:extLst>
              </p:cNvPr>
              <p:cNvGraphicFramePr>
                <a:graphicFrameLocks noChangeAspect="1"/>
              </p:cNvGraphicFramePr>
              <p:nvPr>
                <p:extLst>
                  <p:ext uri="{D42A27DB-BD31-4B8C-83A1-F6EECF244321}">
                    <p14:modId xmlns:p14="http://schemas.microsoft.com/office/powerpoint/2010/main" val="4154276536"/>
                  </p:ext>
                </p:extLst>
              </p:nvPr>
            </p:nvGraphicFramePr>
            <p:xfrm>
              <a:off x="2721451" y="1195680"/>
              <a:ext cx="5411838" cy="5455185"/>
            </p:xfrm>
            <a:graphic>
              <a:graphicData uri="http://schemas.microsoft.com/office/drawing/2017/model3d">
                <am3d:model3d r:embed="rId3">
                  <am3d:spPr>
                    <a:xfrm>
                      <a:off x="0" y="0"/>
                      <a:ext cx="5411838" cy="5455185"/>
                    </a:xfrm>
                    <a:prstGeom prst="rect">
                      <a:avLst/>
                    </a:prstGeom>
                  </am3d:spPr>
                  <am3d:camera>
                    <am3d:pos x="0" y="0" z="79345167"/>
                    <am3d:up dx="0" dy="36000000" dz="0"/>
                    <am3d:lookAt x="0" y="0" z="0"/>
                    <am3d:perspective fov="2700000"/>
                  </am3d:camera>
                  <am3d:trans>
                    <am3d:meterPerModelUnit n="456754" d="1000000"/>
                    <am3d:preTrans dx="462737" dy="-16186774" dz="-638596"/>
                    <am3d:scale>
                      <am3d:sx n="1000000" d="1000000"/>
                      <am3d:sy n="1000000" d="1000000"/>
                      <am3d:sz n="1000000" d="1000000"/>
                    </am3d:scale>
                    <am3d:rot ax="-213093" ay="-970316" az="59420"/>
                    <am3d:postTrans dx="0" dy="0" dz="0"/>
                  </am3d:trans>
                  <am3d:raster rName="Office3DRenderer" rVer="16.0.8326">
                    <am3d:blip r:embed="rId4"/>
                  </am3d:raster>
                  <am3d:extLst>
                    <a:ext uri="{9A65AA19-BECB-4387-8358-8AD5134E1D82}">
                      <a3danim:embedAnim xmlns:a3danim="http://schemas.microsoft.com/office/drawing/2018/animation/model3d" animId="0">
                        <a3danim:animPr length="11733" count="indefinite"/>
                      </a3danim:embedAnim>
                    </a:ext>
                    <a:ext uri="{E9DE012E-A134-456F-84FE-255F9AAD75C6}">
                      <a3danim:posterFrame xmlns:a3danim="http://schemas.microsoft.com/office/drawing/2018/animation/model3d" animId="0"/>
                    </a:ext>
                  </am3d:extLst>
                  <am3d:objViewport viewportSz="694492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4" name="3D Model 13" descr="Juggling octopus">
                <a:extLst>
                  <a:ext uri="{FF2B5EF4-FFF2-40B4-BE49-F238E27FC236}">
                    <a16:creationId xmlns:a16="http://schemas.microsoft.com/office/drawing/2014/main" id="{83E3B3D1-D2CD-BAF0-5099-7DB7F7AF19AC}"/>
                  </a:ext>
                </a:extLst>
              </p:cNvPr>
              <p:cNvPicPr>
                <a:picLocks noGrp="1" noRot="1" noChangeAspect="1" noMove="1" noResize="1" noEditPoints="1" noAdjustHandles="1" noChangeArrowheads="1" noChangeShapeType="1" noCrop="1"/>
              </p:cNvPicPr>
              <p:nvPr/>
            </p:nvPicPr>
            <p:blipFill>
              <a:blip r:embed="rId4"/>
              <a:stretch>
                <a:fillRect/>
              </a:stretch>
            </p:blipFill>
            <p:spPr>
              <a:xfrm>
                <a:off x="2721451" y="1195680"/>
                <a:ext cx="5411838" cy="5455185"/>
              </a:xfrm>
              <a:prstGeom prst="rect">
                <a:avLst/>
              </a:prstGeom>
            </p:spPr>
          </p:pic>
        </mc:Fallback>
      </mc:AlternateContent>
    </p:spTree>
    <p:extLst>
      <p:ext uri="{BB962C8B-B14F-4D97-AF65-F5344CB8AC3E}">
        <p14:creationId xmlns:p14="http://schemas.microsoft.com/office/powerpoint/2010/main" val="1347571148"/>
      </p:ext>
    </p:extLst>
  </p:cSld>
  <p:clrMapOvr>
    <a:masterClrMapping/>
  </p:clrMapOvr>
  <p:transition spd="slow" advTm="34477">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0" presetClass="emph" presetSubtype="1" repeatCount="indefinite" fill="hold" nodeType="withEffect">
                                  <p:stCondLst>
                                    <p:cond delay="0"/>
                                  </p:stCondLst>
                                  <p:childTnLst>
                                    <p:anim calcmode="lin" valueType="num">
                                      <p:cBhvr>
                                        <p:cTn id="6" dur="11733" fill="hold"/>
                                        <p:tgtEl>
                                          <p:spTgt spid="14"/>
                                        </p:tgtEl>
                                        <p:attrNameLst>
                                          <p:attrName>embedded1</p:attrName>
                                        </p:attrNameLst>
                                      </p:cBhvr>
                                      <p:tavLst>
                                        <p:tav tm="0">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82560" y="365126"/>
            <a:ext cx="5411839" cy="818513"/>
          </a:xfrm>
        </p:spPr>
        <p:txBody>
          <a:bodyPr>
            <a:normAutofit fontScale="90000"/>
          </a:bodyPr>
          <a:lstStyle/>
          <a:p>
            <a:r>
              <a:rPr lang="cy-GB"/>
              <a:t>Beth yw cymhwysedd digidol?</a:t>
            </a:r>
            <a:r>
              <a:rPr lang="en-GB"/>
              <a:t>
</a:t>
            </a:r>
            <a:endParaRPr lang="en-GB" sz="3600"/>
          </a:p>
        </p:txBody>
      </p:sp>
      <p:sp>
        <p:nvSpPr>
          <p:cNvPr id="10" name="Content Placeholder 9">
            <a:extLst>
              <a:ext uri="{FF2B5EF4-FFF2-40B4-BE49-F238E27FC236}">
                <a16:creationId xmlns:a16="http://schemas.microsoft.com/office/drawing/2014/main" id="{4EE70ED0-C1E0-405E-90B2-8C2A5AFD5AEC}"/>
              </a:ext>
            </a:extLst>
          </p:cNvPr>
          <p:cNvSpPr>
            <a:spLocks noGrp="1"/>
          </p:cNvSpPr>
          <p:nvPr>
            <p:ph sz="half" idx="1"/>
          </p:nvPr>
        </p:nvSpPr>
        <p:spPr>
          <a:xfrm>
            <a:off x="347330" y="1661134"/>
            <a:ext cx="5728586" cy="3216300"/>
          </a:xfrm>
        </p:spPr>
        <p:txBody>
          <a:bodyPr>
            <a:normAutofit/>
          </a:bodyPr>
          <a:lstStyle/>
          <a:p>
            <a:pPr>
              <a:lnSpc>
                <a:spcPct val="150000"/>
              </a:lnSpc>
              <a:spcBef>
                <a:spcPts val="0"/>
              </a:spcBef>
            </a:pPr>
            <a:r>
              <a:rPr lang="cy-GB" b="1"/>
              <a:t>Data a meddwl cyfrifiadurol</a:t>
            </a:r>
          </a:p>
          <a:p>
            <a:pPr>
              <a:lnSpc>
                <a:spcPct val="150000"/>
              </a:lnSpc>
              <a:spcBef>
                <a:spcPts val="0"/>
              </a:spcBef>
            </a:pPr>
            <a:endParaRPr lang="cy-GB" b="1"/>
          </a:p>
          <a:p>
            <a:pPr>
              <a:lnSpc>
                <a:spcPct val="150000"/>
              </a:lnSpc>
            </a:pPr>
            <a:r>
              <a:rPr lang="en-GB" sz="2000" b="0" i="0" err="1">
                <a:solidFill>
                  <a:srgbClr val="1F1F1F"/>
                </a:solidFill>
                <a:effectLst/>
                <a:latin typeface="Arial" panose="020B0604020202020204" pitchFamily="34" charset="0"/>
              </a:rPr>
              <a:t>Datrys</a:t>
            </a:r>
            <a:r>
              <a:rPr lang="en-GB" sz="2000" b="0" i="0">
                <a:solidFill>
                  <a:srgbClr val="1F1F1F"/>
                </a:solidFill>
                <a:effectLst/>
                <a:latin typeface="Arial" panose="020B0604020202020204" pitchFamily="34" charset="0"/>
              </a:rPr>
              <a:t> </a:t>
            </a:r>
            <a:r>
              <a:rPr lang="en-GB" sz="2000" b="0" i="0" err="1">
                <a:solidFill>
                  <a:srgbClr val="1F1F1F"/>
                </a:solidFill>
                <a:effectLst/>
                <a:latin typeface="Arial" panose="020B0604020202020204" pitchFamily="34" charset="0"/>
              </a:rPr>
              <a:t>problemau</a:t>
            </a:r>
            <a:r>
              <a:rPr lang="en-GB" sz="2000" b="0" i="0">
                <a:solidFill>
                  <a:srgbClr val="1F1F1F"/>
                </a:solidFill>
                <a:effectLst/>
                <a:latin typeface="Arial" panose="020B0604020202020204" pitchFamily="34" charset="0"/>
              </a:rPr>
              <a:t> a </a:t>
            </a:r>
            <a:r>
              <a:rPr lang="en-GB" sz="2000" b="0" i="0" err="1">
                <a:solidFill>
                  <a:srgbClr val="1F1F1F"/>
                </a:solidFill>
                <a:effectLst/>
                <a:latin typeface="Arial" panose="020B0604020202020204" pitchFamily="34" charset="0"/>
              </a:rPr>
              <a:t>modelu</a:t>
            </a:r>
            <a:endParaRPr lang="en-GB" sz="2000" b="0" i="0">
              <a:solidFill>
                <a:srgbClr val="1F1F1F"/>
              </a:solidFill>
              <a:effectLst/>
              <a:latin typeface="Arial" panose="020B0604020202020204" pitchFamily="34" charset="0"/>
            </a:endParaRPr>
          </a:p>
          <a:p>
            <a:pPr>
              <a:lnSpc>
                <a:spcPct val="150000"/>
              </a:lnSpc>
            </a:pPr>
            <a:r>
              <a:rPr lang="en-GB" sz="2000" b="0" i="0" err="1">
                <a:solidFill>
                  <a:srgbClr val="1F1F1F"/>
                </a:solidFill>
                <a:effectLst/>
                <a:latin typeface="Arial" panose="020B0604020202020204" pitchFamily="34" charset="0"/>
              </a:rPr>
              <a:t>Llythrennedd</a:t>
            </a:r>
            <a:r>
              <a:rPr lang="en-GB" sz="2000" b="0" i="0">
                <a:solidFill>
                  <a:srgbClr val="1F1F1F"/>
                </a:solidFill>
                <a:effectLst/>
                <a:latin typeface="Arial" panose="020B0604020202020204" pitchFamily="34" charset="0"/>
              </a:rPr>
              <a:t> </a:t>
            </a:r>
            <a:r>
              <a:rPr lang="en-GB" sz="2000" b="0" i="0" err="1">
                <a:solidFill>
                  <a:srgbClr val="1F1F1F"/>
                </a:solidFill>
                <a:effectLst/>
                <a:latin typeface="Arial" panose="020B0604020202020204" pitchFamily="34" charset="0"/>
              </a:rPr>
              <a:t>gwybodaeth</a:t>
            </a:r>
            <a:r>
              <a:rPr lang="en-GB" sz="2000" b="0" i="0">
                <a:solidFill>
                  <a:srgbClr val="1F1F1F"/>
                </a:solidFill>
                <a:effectLst/>
                <a:latin typeface="Arial" panose="020B0604020202020204" pitchFamily="34" charset="0"/>
              </a:rPr>
              <a:t> a data</a:t>
            </a:r>
          </a:p>
        </p:txBody>
      </p:sp>
      <p:sp>
        <p:nvSpPr>
          <p:cNvPr id="6" name="Content Placeholder 5"/>
          <p:cNvSpPr>
            <a:spLocks noGrp="1"/>
          </p:cNvSpPr>
          <p:nvPr>
            <p:ph sz="half" idx="2"/>
          </p:nvPr>
        </p:nvSpPr>
        <p:spPr>
          <a:xfrm>
            <a:off x="6197600" y="1661134"/>
            <a:ext cx="5647070" cy="3193410"/>
          </a:xfrm>
        </p:spPr>
        <p:txBody>
          <a:bodyPr>
            <a:normAutofit/>
          </a:bodyPr>
          <a:lstStyle/>
          <a:p>
            <a:pPr>
              <a:lnSpc>
                <a:spcPct val="170000"/>
              </a:lnSpc>
            </a:pPr>
            <a:r>
              <a:rPr lang="en-GB" b="1"/>
              <a:t>Data and computational thinking</a:t>
            </a:r>
          </a:p>
          <a:p>
            <a:pPr>
              <a:lnSpc>
                <a:spcPct val="170000"/>
              </a:lnSpc>
            </a:pPr>
            <a:endParaRPr lang="en-GB" sz="1700" b="0" i="0">
              <a:solidFill>
                <a:srgbClr val="1F1F1F"/>
              </a:solidFill>
              <a:effectLst/>
              <a:latin typeface="Arial" panose="020B0604020202020204" pitchFamily="34" charset="0"/>
            </a:endParaRPr>
          </a:p>
          <a:p>
            <a:pPr>
              <a:lnSpc>
                <a:spcPct val="170000"/>
              </a:lnSpc>
            </a:pPr>
            <a:r>
              <a:rPr lang="en-GB" sz="1800" b="0" i="0">
                <a:solidFill>
                  <a:srgbClr val="1F1F1F"/>
                </a:solidFill>
                <a:effectLst/>
                <a:latin typeface="Arial" panose="020B0604020202020204" pitchFamily="34" charset="0"/>
              </a:rPr>
              <a:t>Problem-solving and modelling</a:t>
            </a:r>
          </a:p>
          <a:p>
            <a:pPr>
              <a:lnSpc>
                <a:spcPct val="170000"/>
              </a:lnSpc>
            </a:pPr>
            <a:r>
              <a:rPr lang="en-GB" sz="1800" b="0" i="0">
                <a:solidFill>
                  <a:srgbClr val="1F1F1F"/>
                </a:solidFill>
                <a:effectLst/>
                <a:latin typeface="Arial" panose="020B0604020202020204" pitchFamily="34" charset="0"/>
              </a:rPr>
              <a:t>Data and information literacy</a:t>
            </a:r>
          </a:p>
          <a:p>
            <a:pPr>
              <a:lnSpc>
                <a:spcPct val="170000"/>
              </a:lnSpc>
            </a:pPr>
            <a:endParaRPr lang="en-GB" sz="2600" b="1">
              <a:solidFill>
                <a:srgbClr val="1F1F1F"/>
              </a:solidFill>
              <a:latin typeface="Arial" panose="020B0604020202020204" pitchFamily="34" charset="0"/>
            </a:endParaRPr>
          </a:p>
        </p:txBody>
      </p:sp>
      <p:sp>
        <p:nvSpPr>
          <p:cNvPr id="7" name="Text Placeholder 1">
            <a:extLst>
              <a:ext uri="{FF2B5EF4-FFF2-40B4-BE49-F238E27FC236}">
                <a16:creationId xmlns:a16="http://schemas.microsoft.com/office/drawing/2014/main" id="{A54CD10C-8305-EE62-7E98-68B2A01C4936}"/>
              </a:ext>
            </a:extLst>
          </p:cNvPr>
          <p:cNvSpPr txBox="1">
            <a:spLocks/>
          </p:cNvSpPr>
          <p:nvPr/>
        </p:nvSpPr>
        <p:spPr>
          <a:xfrm>
            <a:off x="6419046" y="365126"/>
            <a:ext cx="4541722" cy="1150853"/>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40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600"/>
              <a:t>What is digital competence?</a:t>
            </a:r>
          </a:p>
        </p:txBody>
      </p:sp>
      <mc:AlternateContent xmlns:mc="http://schemas.openxmlformats.org/markup-compatibility/2006">
        <mc:Choice xmlns:am3d="http://schemas.microsoft.com/office/drawing/2017/model3d" Requires="am3d">
          <p:graphicFrame>
            <p:nvGraphicFramePr>
              <p:cNvPr id="2" name="3D Model 1" descr="Juggling octopus">
                <a:extLst>
                  <a:ext uri="{FF2B5EF4-FFF2-40B4-BE49-F238E27FC236}">
                    <a16:creationId xmlns:a16="http://schemas.microsoft.com/office/drawing/2014/main" id="{8591430A-7DDD-9004-F34B-B25092E8D8F3}"/>
                  </a:ext>
                </a:extLst>
              </p:cNvPr>
              <p:cNvGraphicFramePr>
                <a:graphicFrameLocks noChangeAspect="1"/>
              </p:cNvGraphicFramePr>
              <p:nvPr>
                <p:extLst>
                  <p:ext uri="{D42A27DB-BD31-4B8C-83A1-F6EECF244321}">
                    <p14:modId xmlns:p14="http://schemas.microsoft.com/office/powerpoint/2010/main" val="3542997972"/>
                  </p:ext>
                </p:extLst>
              </p:nvPr>
            </p:nvGraphicFramePr>
            <p:xfrm>
              <a:off x="2947434" y="2507330"/>
              <a:ext cx="4237138" cy="4216679"/>
            </p:xfrm>
            <a:graphic>
              <a:graphicData uri="http://schemas.microsoft.com/office/drawing/2017/model3d">
                <am3d:model3d r:embed="rId3">
                  <am3d:spPr>
                    <a:xfrm>
                      <a:off x="0" y="0"/>
                      <a:ext cx="4237138" cy="4216679"/>
                    </a:xfrm>
                    <a:prstGeom prst="rect">
                      <a:avLst/>
                    </a:prstGeom>
                  </am3d:spPr>
                  <am3d:camera>
                    <am3d:pos x="0" y="0" z="79345167"/>
                    <am3d:up dx="0" dy="36000000" dz="0"/>
                    <am3d:lookAt x="0" y="0" z="0"/>
                    <am3d:perspective fov="2700000"/>
                  </am3d:camera>
                  <am3d:trans>
                    <am3d:meterPerModelUnit n="456754" d="1000000"/>
                    <am3d:preTrans dx="462737" dy="-16186774" dz="-638596"/>
                    <am3d:scale>
                      <am3d:sx n="1000000" d="1000000"/>
                      <am3d:sy n="1000000" d="1000000"/>
                      <am3d:sz n="1000000" d="1000000"/>
                    </am3d:scale>
                    <am3d:rot ax="-209196" ay="4239861" az="-197431"/>
                    <am3d:postTrans dx="0" dy="0" dz="0"/>
                  </am3d:trans>
                  <am3d:raster rName="Office3DRenderer" rVer="16.0.8326">
                    <am3d:blip r:embed="rId4"/>
                  </am3d:raster>
                  <am3d:extLst>
                    <a:ext uri="{9A65AA19-BECB-4387-8358-8AD5134E1D82}">
                      <a3danim:embedAnim xmlns:a3danim="http://schemas.microsoft.com/office/drawing/2018/animation/model3d" animId="0">
                        <a3danim:animPr length="11733" count="indefinite"/>
                      </a3danim:embedAnim>
                    </a:ext>
                    <a:ext uri="{E9DE012E-A134-456F-84FE-255F9AAD75C6}">
                      <a3danim:posterFrame xmlns:a3danim="http://schemas.microsoft.com/office/drawing/2018/animation/model3d" animId="0"/>
                    </a:ext>
                  </am3d:extLst>
                  <am3d:objViewport viewportSz="5454120"/>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Juggling octopus">
                <a:extLst>
                  <a:ext uri="{FF2B5EF4-FFF2-40B4-BE49-F238E27FC236}">
                    <a16:creationId xmlns:a16="http://schemas.microsoft.com/office/drawing/2014/main" id="{8591430A-7DDD-9004-F34B-B25092E8D8F3}"/>
                  </a:ext>
                </a:extLst>
              </p:cNvPr>
              <p:cNvPicPr>
                <a:picLocks noGrp="1" noRot="1" noChangeAspect="1" noMove="1" noResize="1" noEditPoints="1" noAdjustHandles="1" noChangeArrowheads="1" noChangeShapeType="1" noCrop="1"/>
              </p:cNvPicPr>
              <p:nvPr/>
            </p:nvPicPr>
            <p:blipFill>
              <a:blip r:embed="rId4"/>
              <a:stretch>
                <a:fillRect/>
              </a:stretch>
            </p:blipFill>
            <p:spPr>
              <a:xfrm>
                <a:off x="2947434" y="2507330"/>
                <a:ext cx="4237138" cy="4216679"/>
              </a:xfrm>
              <a:prstGeom prst="rect">
                <a:avLst/>
              </a:prstGeom>
            </p:spPr>
          </p:pic>
        </mc:Fallback>
      </mc:AlternateContent>
    </p:spTree>
    <p:extLst>
      <p:ext uri="{BB962C8B-B14F-4D97-AF65-F5344CB8AC3E}">
        <p14:creationId xmlns:p14="http://schemas.microsoft.com/office/powerpoint/2010/main" val="11188986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34477">
        <p159:morph option="byObject"/>
      </p:transition>
    </mc:Choice>
    <mc:Fallback xmlns="">
      <p:transition spd="slow" advTm="3447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0" presetClass="emph" presetSubtype="1" repeatCount="indefinite" fill="hold" nodeType="withEffect">
                                  <p:stCondLst>
                                    <p:cond delay="0"/>
                                  </p:stCondLst>
                                  <p:childTnLst>
                                    <p:anim calcmode="lin" valueType="num">
                                      <p:cBhvr>
                                        <p:cTn id="6" dur="11733" fill="hold"/>
                                        <p:tgtEl>
                                          <p:spTgt spid="2"/>
                                        </p:tgtEl>
                                        <p:attrNameLst>
                                          <p:attrName>embedded1</p:attrName>
                                        </p:attrNameLst>
                                      </p:cBhvr>
                                      <p:tavLst>
                                        <p:tav tm="0">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person holding a finger up&#10;&#10;Description automatically generated">
            <a:extLst>
              <a:ext uri="{FF2B5EF4-FFF2-40B4-BE49-F238E27FC236}">
                <a16:creationId xmlns:a16="http://schemas.microsoft.com/office/drawing/2014/main" id="{3A23D071-ADED-A537-EF6D-4A0D9C823365}"/>
              </a:ext>
            </a:extLst>
          </p:cNvPr>
          <p:cNvPicPr>
            <a:picLocks noGrp="1" noChangeAspect="1"/>
          </p:cNvPicPr>
          <p:nvPr>
            <p:ph type="pic" sz="quarter" idx="11"/>
          </p:nvPr>
        </p:nvPicPr>
        <p:blipFill>
          <a:blip r:embed="rId3" cstate="hqprint">
            <a:extLst>
              <a:ext uri="{28A0092B-C50C-407E-A947-70E740481C1C}">
                <a14:useLocalDpi xmlns:a14="http://schemas.microsoft.com/office/drawing/2010/main"/>
              </a:ext>
              <a:ext uri="{837473B0-CC2E-450A-ABE3-18F120FF3D39}">
                <a1611:picAttrSrcUrl xmlns:a1611="http://schemas.microsoft.com/office/drawing/2016/11/main" r:id="rId4"/>
              </a:ext>
            </a:extLst>
          </a:blip>
          <a:srcRect/>
          <a:stretch/>
        </p:blipFill>
        <p:spPr>
          <a:xfrm>
            <a:off x="351328" y="314971"/>
            <a:ext cx="4716800" cy="2653200"/>
          </a:xfrm>
        </p:spPr>
      </p:pic>
      <p:pic>
        <p:nvPicPr>
          <p:cNvPr id="11" name="Content Placeholder 10" descr="A cartoon character with a stick figure&#10;&#10;Description automatically generated with medium confidence">
            <a:extLst>
              <a:ext uri="{FF2B5EF4-FFF2-40B4-BE49-F238E27FC236}">
                <a16:creationId xmlns:a16="http://schemas.microsoft.com/office/drawing/2014/main" id="{FB530843-6074-6A88-7A4A-BC81708574DB}"/>
              </a:ext>
            </a:extLst>
          </p:cNvPr>
          <p:cNvPicPr>
            <a:picLocks noGrp="1" noChangeAspect="1"/>
          </p:cNvPicPr>
          <p:nvPr>
            <p:ph sz="half" idx="4294967295"/>
          </p:nvPr>
        </p:nvPicPr>
        <p:blipFill>
          <a:blip r:embed="rId5">
            <a:extLst>
              <a:ext uri="{837473B0-CC2E-450A-ABE3-18F120FF3D39}">
                <a1611:picAttrSrcUrl xmlns:a1611="http://schemas.microsoft.com/office/drawing/2016/11/main" r:id="rId6"/>
              </a:ext>
            </a:extLst>
          </a:blip>
          <a:stretch>
            <a:fillRect/>
          </a:stretch>
        </p:blipFill>
        <p:spPr>
          <a:xfrm>
            <a:off x="5616688" y="314971"/>
            <a:ext cx="3919537" cy="2613025"/>
          </a:xfrm>
          <a:prstGeom prst="rect">
            <a:avLst/>
          </a:prstGeom>
        </p:spPr>
      </p:pic>
      <p:pic>
        <p:nvPicPr>
          <p:cNvPr id="13" name="Picture 12" descr="A logo on a white background&#10;&#10;Description automatically generated">
            <a:extLst>
              <a:ext uri="{FF2B5EF4-FFF2-40B4-BE49-F238E27FC236}">
                <a16:creationId xmlns:a16="http://schemas.microsoft.com/office/drawing/2014/main" id="{2617189B-50B4-4866-8E0D-58013848B81A}"/>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351329" y="3158066"/>
            <a:ext cx="4716802" cy="2653201"/>
          </a:xfrm>
          <a:prstGeom prst="rect">
            <a:avLst/>
          </a:prstGeom>
        </p:spPr>
      </p:pic>
      <p:pic>
        <p:nvPicPr>
          <p:cNvPr id="15" name="Graphic 14" descr="Calculator with solid fill">
            <a:extLst>
              <a:ext uri="{FF2B5EF4-FFF2-40B4-BE49-F238E27FC236}">
                <a16:creationId xmlns:a16="http://schemas.microsoft.com/office/drawing/2014/main" id="{D60B5537-6025-6001-8C00-4269B2D2D35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1102374">
            <a:off x="5537887" y="3025991"/>
            <a:ext cx="3555713" cy="3555713"/>
          </a:xfrm>
          <a:prstGeom prst="rect">
            <a:avLst/>
          </a:prstGeom>
        </p:spPr>
      </p:pic>
    </p:spTree>
    <p:extLst>
      <p:ext uri="{BB962C8B-B14F-4D97-AF65-F5344CB8AC3E}">
        <p14:creationId xmlns:p14="http://schemas.microsoft.com/office/powerpoint/2010/main" val="9665019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25AAC78A-93C3-4E19-B401-091B3852CE40}"/>
              </a:ext>
            </a:extLst>
          </p:cNvPr>
          <p:cNvPicPr>
            <a:picLocks noChangeAspect="1"/>
          </p:cNvPicPr>
          <p:nvPr/>
        </p:nvPicPr>
        <p:blipFill rotWithShape="1">
          <a:blip r:embed="rId5" cstate="hqprint">
            <a:alphaModFix amt="20000"/>
            <a:extLst>
              <a:ext uri="{28A0092B-C50C-407E-A947-70E740481C1C}">
                <a14:useLocalDpi xmlns:a14="http://schemas.microsoft.com/office/drawing/2010/main"/>
              </a:ext>
            </a:extLst>
          </a:blip>
          <a:srcRect/>
          <a:stretch/>
        </p:blipFill>
        <p:spPr>
          <a:xfrm>
            <a:off x="-59263" y="-81116"/>
            <a:ext cx="12192000" cy="6207952"/>
          </a:xfrm>
          <a:prstGeom prst="rect">
            <a:avLst/>
          </a:prstGeom>
        </p:spPr>
      </p:pic>
      <p:sp>
        <p:nvSpPr>
          <p:cNvPr id="4" name="Title 3">
            <a:extLst>
              <a:ext uri="{FF2B5EF4-FFF2-40B4-BE49-F238E27FC236}">
                <a16:creationId xmlns:a16="http://schemas.microsoft.com/office/drawing/2014/main" id="{168EBE4F-2B21-4B9C-9EE3-DE11C75E68BE}"/>
              </a:ext>
            </a:extLst>
          </p:cNvPr>
          <p:cNvSpPr>
            <a:spLocks noGrp="1"/>
          </p:cNvSpPr>
          <p:nvPr>
            <p:ph type="title"/>
          </p:nvPr>
        </p:nvSpPr>
        <p:spPr/>
        <p:txBody>
          <a:bodyPr/>
          <a:lstStyle/>
          <a:p>
            <a:r>
              <a:rPr lang="cy-GB" b="1">
                <a:latin typeface="Arial" panose="020B0604020202020204" pitchFamily="34" charset="0"/>
                <a:cs typeface="Arial" panose="020B0604020202020204" pitchFamily="34" charset="0"/>
              </a:rPr>
              <a:t>Fframwaith</a:t>
            </a:r>
          </a:p>
        </p:txBody>
      </p:sp>
      <p:sp>
        <p:nvSpPr>
          <p:cNvPr id="6" name="Content Placeholder 5">
            <a:extLst>
              <a:ext uri="{FF2B5EF4-FFF2-40B4-BE49-F238E27FC236}">
                <a16:creationId xmlns:a16="http://schemas.microsoft.com/office/drawing/2014/main" id="{EA9F9669-8C43-4A3D-A8B3-2734C84C5B8C}"/>
              </a:ext>
            </a:extLst>
          </p:cNvPr>
          <p:cNvSpPr>
            <a:spLocks noGrp="1"/>
          </p:cNvSpPr>
          <p:nvPr>
            <p:ph sz="half" idx="1"/>
          </p:nvPr>
        </p:nvSpPr>
        <p:spPr>
          <a:xfrm>
            <a:off x="838200" y="1031332"/>
            <a:ext cx="4254795" cy="1534871"/>
          </a:xfrm>
        </p:spPr>
        <p:style>
          <a:lnRef idx="2">
            <a:schemeClr val="accent6"/>
          </a:lnRef>
          <a:fillRef idx="1">
            <a:schemeClr val="lt1"/>
          </a:fillRef>
          <a:effectRef idx="0">
            <a:schemeClr val="accent6"/>
          </a:effectRef>
          <a:fontRef idx="minor">
            <a:schemeClr val="dk1"/>
          </a:fontRef>
        </p:style>
        <p:txBody>
          <a:bodyPr/>
          <a:lstStyle/>
          <a:p>
            <a:pPr>
              <a:buFont typeface="Wingdings" panose="05000000000000000000" pitchFamily="2" charset="2"/>
              <a:buChar char="q"/>
            </a:pPr>
            <a:r>
              <a:rPr lang="cy-GB" sz="2800" b="1"/>
              <a:t>Llinyn</a:t>
            </a:r>
          </a:p>
          <a:p>
            <a:pPr>
              <a:buFont typeface="Wingdings" panose="05000000000000000000" pitchFamily="2" charset="2"/>
              <a:buChar char="q"/>
            </a:pPr>
            <a:r>
              <a:rPr lang="cy-GB" sz="2800">
                <a:highlight>
                  <a:srgbClr val="C0C0C0"/>
                </a:highlight>
              </a:rPr>
              <a:t>Elfen</a:t>
            </a:r>
          </a:p>
          <a:p>
            <a:pPr>
              <a:buFont typeface="Wingdings" panose="05000000000000000000" pitchFamily="2" charset="2"/>
              <a:buChar char="q"/>
            </a:pPr>
            <a:r>
              <a:rPr lang="cy-GB" sz="2800"/>
              <a:t>Camau Cynnydd</a:t>
            </a:r>
          </a:p>
          <a:p>
            <a:endParaRPr lang="en-GB"/>
          </a:p>
        </p:txBody>
      </p:sp>
      <p:sp>
        <p:nvSpPr>
          <p:cNvPr id="7" name="Content Placeholder 6">
            <a:extLst>
              <a:ext uri="{FF2B5EF4-FFF2-40B4-BE49-F238E27FC236}">
                <a16:creationId xmlns:a16="http://schemas.microsoft.com/office/drawing/2014/main" id="{D73677C5-F8A6-4BF7-B4DD-2EF2A3C29ABE}"/>
              </a:ext>
            </a:extLst>
          </p:cNvPr>
          <p:cNvSpPr>
            <a:spLocks noGrp="1"/>
          </p:cNvSpPr>
          <p:nvPr>
            <p:ph sz="half" idx="2"/>
          </p:nvPr>
        </p:nvSpPr>
        <p:spPr>
          <a:xfrm>
            <a:off x="6197600" y="1027907"/>
            <a:ext cx="4084084" cy="1538296"/>
          </a:xfrm>
        </p:spPr>
        <p:style>
          <a:lnRef idx="2">
            <a:schemeClr val="accent6"/>
          </a:lnRef>
          <a:fillRef idx="1">
            <a:schemeClr val="lt1"/>
          </a:fillRef>
          <a:effectRef idx="0">
            <a:schemeClr val="accent6"/>
          </a:effectRef>
          <a:fontRef idx="minor">
            <a:schemeClr val="dk1"/>
          </a:fontRef>
        </p:style>
        <p:txBody>
          <a:bodyPr/>
          <a:lstStyle/>
          <a:p>
            <a:pPr>
              <a:buFont typeface="Wingdings" panose="05000000000000000000" pitchFamily="2" charset="2"/>
              <a:buChar char="q"/>
            </a:pPr>
            <a:r>
              <a:rPr lang="en-GB" sz="2800" b="1"/>
              <a:t>Strand</a:t>
            </a:r>
          </a:p>
          <a:p>
            <a:pPr>
              <a:buFont typeface="Wingdings" panose="05000000000000000000" pitchFamily="2" charset="2"/>
              <a:buChar char="q"/>
            </a:pPr>
            <a:r>
              <a:rPr lang="en-GB" sz="2800">
                <a:highlight>
                  <a:srgbClr val="C0C0C0"/>
                </a:highlight>
              </a:rPr>
              <a:t>Element</a:t>
            </a:r>
          </a:p>
          <a:p>
            <a:pPr>
              <a:buFont typeface="Wingdings" panose="05000000000000000000" pitchFamily="2" charset="2"/>
              <a:buChar char="q"/>
            </a:pPr>
            <a:r>
              <a:rPr lang="en-GB" sz="2800"/>
              <a:t>Progression Steps</a:t>
            </a:r>
            <a:endParaRPr lang="en-GB"/>
          </a:p>
        </p:txBody>
      </p:sp>
      <p:sp>
        <p:nvSpPr>
          <p:cNvPr id="8" name="Text Placeholder 7">
            <a:extLst>
              <a:ext uri="{FF2B5EF4-FFF2-40B4-BE49-F238E27FC236}">
                <a16:creationId xmlns:a16="http://schemas.microsoft.com/office/drawing/2014/main" id="{5A15EAAE-1F60-400C-8B4C-3E17D1EE865E}"/>
              </a:ext>
            </a:extLst>
          </p:cNvPr>
          <p:cNvSpPr>
            <a:spLocks noGrp="1"/>
          </p:cNvSpPr>
          <p:nvPr>
            <p:ph type="body" sz="quarter" idx="10"/>
          </p:nvPr>
        </p:nvSpPr>
        <p:spPr>
          <a:xfrm>
            <a:off x="6197600" y="365126"/>
            <a:ext cx="5156200" cy="818513"/>
          </a:xfrm>
        </p:spPr>
        <p:txBody>
          <a:bodyPr/>
          <a:lstStyle/>
          <a:p>
            <a:pPr algn="l" fontAlgn="base"/>
            <a:r>
              <a:rPr lang="en-GB" b="1" i="0">
                <a:effectLst/>
                <a:latin typeface="Arial" panose="020B0604020202020204" pitchFamily="34" charset="0"/>
              </a:rPr>
              <a:t>Framework</a:t>
            </a:r>
          </a:p>
        </p:txBody>
      </p:sp>
      <p:pic>
        <p:nvPicPr>
          <p:cNvPr id="10" name="Picture 9">
            <a:extLst>
              <a:ext uri="{FF2B5EF4-FFF2-40B4-BE49-F238E27FC236}">
                <a16:creationId xmlns:a16="http://schemas.microsoft.com/office/drawing/2014/main" id="{EB4248C0-E73D-42B5-9EFE-EC58644CFC02}"/>
              </a:ext>
            </a:extLst>
          </p:cNvPr>
          <p:cNvPicPr>
            <a:picLocks noChangeAspect="1"/>
          </p:cNvPicPr>
          <p:nvPr/>
        </p:nvPicPr>
        <p:blipFill rotWithShape="1">
          <a:blip r:embed="rId6" cstate="hqprint">
            <a:extLst>
              <a:ext uri="{28A0092B-C50C-407E-A947-70E740481C1C}">
                <a14:useLocalDpi xmlns:a14="http://schemas.microsoft.com/office/drawing/2010/main"/>
              </a:ext>
            </a:extLst>
          </a:blip>
          <a:srcRect/>
          <a:stretch/>
        </p:blipFill>
        <p:spPr>
          <a:xfrm>
            <a:off x="6276753" y="2721936"/>
            <a:ext cx="4004931" cy="3172465"/>
          </a:xfrm>
          <a:prstGeom prst="rect">
            <a:avLst/>
          </a:prstGeom>
          <a:ln>
            <a:noFill/>
          </a:ln>
          <a:effectLst>
            <a:outerShdw blurRad="190500" algn="tl" rotWithShape="0">
              <a:srgbClr val="000000">
                <a:alpha val="70000"/>
              </a:srgbClr>
            </a:outerShdw>
          </a:effectLst>
        </p:spPr>
      </p:pic>
      <p:pic>
        <p:nvPicPr>
          <p:cNvPr id="12" name="Picture 11">
            <a:extLst>
              <a:ext uri="{FF2B5EF4-FFF2-40B4-BE49-F238E27FC236}">
                <a16:creationId xmlns:a16="http://schemas.microsoft.com/office/drawing/2014/main" id="{05893B4E-63C7-4C27-AC1B-7FCA6CBBD69E}"/>
              </a:ext>
            </a:extLst>
          </p:cNvPr>
          <p:cNvPicPr>
            <a:picLocks noChangeAspect="1"/>
          </p:cNvPicPr>
          <p:nvPr/>
        </p:nvPicPr>
        <p:blipFill>
          <a:blip r:embed="rId7"/>
          <a:stretch>
            <a:fillRect/>
          </a:stretch>
        </p:blipFill>
        <p:spPr>
          <a:xfrm>
            <a:off x="972261" y="2789627"/>
            <a:ext cx="4120734" cy="3104774"/>
          </a:xfrm>
          <a:prstGeom prst="rect">
            <a:avLst/>
          </a:prstGeom>
          <a:ln>
            <a:noFill/>
          </a:ln>
          <a:effectLst>
            <a:outerShdw blurRad="190500" algn="tl" rotWithShape="0">
              <a:srgbClr val="000000">
                <a:alpha val="70000"/>
              </a:srgbClr>
            </a:outerShdw>
          </a:effectLst>
        </p:spPr>
      </p:pic>
      <p:sp>
        <p:nvSpPr>
          <p:cNvPr id="11" name="TextBox 10">
            <a:extLst>
              <a:ext uri="{FF2B5EF4-FFF2-40B4-BE49-F238E27FC236}">
                <a16:creationId xmlns:a16="http://schemas.microsoft.com/office/drawing/2014/main" id="{DC2437EE-636F-49EC-A220-E15C6D6746B9}"/>
              </a:ext>
            </a:extLst>
          </p:cNvPr>
          <p:cNvSpPr txBox="1"/>
          <p:nvPr/>
        </p:nvSpPr>
        <p:spPr>
          <a:xfrm>
            <a:off x="1574390" y="48473"/>
            <a:ext cx="8115299" cy="369332"/>
          </a:xfrm>
          <a:prstGeom prst="rect">
            <a:avLst/>
          </a:prstGeom>
          <a:noFill/>
        </p:spPr>
        <p:txBody>
          <a:bodyPr wrap="square">
            <a:spAutoFit/>
          </a:bodyPr>
          <a:lstStyle/>
          <a:p>
            <a:r>
              <a:rPr lang="en-GB">
                <a:hlinkClick r:id="rId8"/>
              </a:rPr>
              <a:t>https://hwb.gov.wales/curriculum-for-wales/cross-curricular-skills-frameworks/</a:t>
            </a:r>
            <a:endParaRPr lang="en-GB"/>
          </a:p>
        </p:txBody>
      </p:sp>
      <p:pic>
        <p:nvPicPr>
          <p:cNvPr id="18" name="Audio 17">
            <a:hlinkClick r:id="" action="ppaction://media"/>
            <a:extLst>
              <a:ext uri="{FF2B5EF4-FFF2-40B4-BE49-F238E27FC236}">
                <a16:creationId xmlns:a16="http://schemas.microsoft.com/office/drawing/2014/main" id="{E4DC279B-ED23-7EBE-1401-982A5D9AFDA1}"/>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448792" t="-231250" r="-448792" b="-231250"/>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096791502"/>
      </p:ext>
    </p:extLst>
  </p:cSld>
  <p:clrMapOvr>
    <a:masterClrMapping/>
  </p:clrMapOvr>
  <mc:AlternateContent xmlns:mc="http://schemas.openxmlformats.org/markup-compatibility/2006" xmlns:p14="http://schemas.microsoft.com/office/powerpoint/2010/main">
    <mc:Choice Requires="p14">
      <p:transition spd="slow" p14:dur="2000" advTm="35828"/>
    </mc:Choice>
    <mc:Fallback xmlns="">
      <p:transition spd="slow" advTm="358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6">
            <a:extLst>
              <a:ext uri="{FF2B5EF4-FFF2-40B4-BE49-F238E27FC236}">
                <a16:creationId xmlns:a16="http://schemas.microsoft.com/office/drawing/2014/main" id="{33F374BE-4417-4FCD-B577-7B0D57076726}"/>
              </a:ext>
            </a:extLst>
          </p:cNvPr>
          <p:cNvSpPr>
            <a:spLocks noGrp="1"/>
          </p:cNvSpPr>
          <p:nvPr>
            <p:ph type="title"/>
          </p:nvPr>
        </p:nvSpPr>
        <p:spPr/>
        <p:txBody>
          <a:bodyPr/>
          <a:lstStyle/>
          <a:p>
            <a:r>
              <a:rPr lang="cy-GB" sz="5400" b="1">
                <a:effectLst>
                  <a:outerShdw blurRad="38100" dist="38100" dir="2700000" algn="tl">
                    <a:srgbClr val="000000">
                      <a:alpha val="43137"/>
                    </a:srgbClr>
                  </a:outerShdw>
                </a:effectLst>
              </a:rPr>
              <a:t>Amcanion</a:t>
            </a:r>
          </a:p>
        </p:txBody>
      </p:sp>
      <p:sp>
        <p:nvSpPr>
          <p:cNvPr id="5" name="Content Placeholder 4">
            <a:extLst>
              <a:ext uri="{FF2B5EF4-FFF2-40B4-BE49-F238E27FC236}">
                <a16:creationId xmlns:a16="http://schemas.microsoft.com/office/drawing/2014/main" id="{4DBD2E08-3FB0-4760-B880-2F519F28BAF7}"/>
              </a:ext>
            </a:extLst>
          </p:cNvPr>
          <p:cNvSpPr>
            <a:spLocks noGrp="1"/>
          </p:cNvSpPr>
          <p:nvPr>
            <p:ph sz="half" idx="1"/>
          </p:nvPr>
        </p:nvSpPr>
        <p:spPr>
          <a:xfrm>
            <a:off x="838200" y="1825627"/>
            <a:ext cx="4505325" cy="2434646"/>
          </a:xfrm>
        </p:spPr>
        <p:style>
          <a:lnRef idx="2">
            <a:schemeClr val="accent5"/>
          </a:lnRef>
          <a:fillRef idx="1">
            <a:schemeClr val="lt1"/>
          </a:fillRef>
          <a:effectRef idx="0">
            <a:schemeClr val="accent5"/>
          </a:effectRef>
          <a:fontRef idx="minor">
            <a:schemeClr val="dk1"/>
          </a:fontRef>
        </p:style>
        <p:txBody>
          <a:bodyPr anchor="ctr"/>
          <a:lstStyle/>
          <a:p>
            <a:r>
              <a:rPr lang="cy-GB">
                <a:solidFill>
                  <a:schemeClr val="accent3"/>
                </a:solidFill>
              </a:rPr>
              <a:t>Beth yw sgiliau trawsgwricwlaidd?</a:t>
            </a:r>
            <a:r>
              <a:rPr lang="cy-GB"/>
              <a:t>
</a:t>
            </a:r>
            <a:r>
              <a:rPr lang="cy-GB" b="1"/>
              <a:t>Pam maen nhw'n bwysig</a:t>
            </a:r>
            <a:r>
              <a:rPr lang="en-GB" b="1"/>
              <a:t>?</a:t>
            </a:r>
          </a:p>
        </p:txBody>
      </p:sp>
      <p:sp>
        <p:nvSpPr>
          <p:cNvPr id="6" name="Content Placeholder 5">
            <a:extLst>
              <a:ext uri="{FF2B5EF4-FFF2-40B4-BE49-F238E27FC236}">
                <a16:creationId xmlns:a16="http://schemas.microsoft.com/office/drawing/2014/main" id="{A61D6267-4F5D-4DBF-BBA1-22E8373A3BE3}"/>
              </a:ext>
            </a:extLst>
          </p:cNvPr>
          <p:cNvSpPr>
            <a:spLocks noGrp="1"/>
          </p:cNvSpPr>
          <p:nvPr>
            <p:ph sz="half" idx="2"/>
          </p:nvPr>
        </p:nvSpPr>
        <p:spPr>
          <a:xfrm>
            <a:off x="6197600" y="1825627"/>
            <a:ext cx="5156200" cy="2434646"/>
          </a:xfrm>
        </p:spPr>
        <p:style>
          <a:lnRef idx="2">
            <a:schemeClr val="accent6"/>
          </a:lnRef>
          <a:fillRef idx="1">
            <a:schemeClr val="lt1"/>
          </a:fillRef>
          <a:effectRef idx="0">
            <a:schemeClr val="accent6"/>
          </a:effectRef>
          <a:fontRef idx="minor">
            <a:schemeClr val="dk1"/>
          </a:fontRef>
        </p:style>
        <p:txBody>
          <a:bodyPr anchor="ctr"/>
          <a:lstStyle/>
          <a:p>
            <a:r>
              <a:rPr lang="en-GB">
                <a:solidFill>
                  <a:schemeClr val="accent3"/>
                </a:solidFill>
              </a:rPr>
              <a:t>What are cross curricular skills?</a:t>
            </a:r>
          </a:p>
          <a:p>
            <a:r>
              <a:rPr lang="en-GB" b="1"/>
              <a:t>Why are they important?</a:t>
            </a:r>
          </a:p>
        </p:txBody>
      </p:sp>
      <p:sp>
        <p:nvSpPr>
          <p:cNvPr id="7" name="Text Placeholder 6">
            <a:extLst>
              <a:ext uri="{FF2B5EF4-FFF2-40B4-BE49-F238E27FC236}">
                <a16:creationId xmlns:a16="http://schemas.microsoft.com/office/drawing/2014/main" id="{096B236B-0F4D-4683-B73F-FCD9A357EED9}"/>
              </a:ext>
            </a:extLst>
          </p:cNvPr>
          <p:cNvSpPr>
            <a:spLocks noGrp="1"/>
          </p:cNvSpPr>
          <p:nvPr>
            <p:ph type="body" sz="quarter" idx="10"/>
          </p:nvPr>
        </p:nvSpPr>
        <p:spPr/>
        <p:txBody>
          <a:bodyPr/>
          <a:lstStyle/>
          <a:p>
            <a:r>
              <a:rPr lang="en-GB" sz="5400" b="1">
                <a:effectLst>
                  <a:outerShdw blurRad="38100" dist="38100" dir="2700000" algn="tl">
                    <a:srgbClr val="000000">
                      <a:alpha val="43137"/>
                    </a:srgbClr>
                  </a:outerShdw>
                </a:effectLst>
              </a:rPr>
              <a:t>Objectives</a:t>
            </a:r>
            <a:endParaRPr lang="en-GB" b="1">
              <a:effectLst>
                <a:outerShdw blurRad="38100" dist="38100" dir="2700000" algn="tl">
                  <a:srgbClr val="000000">
                    <a:alpha val="43137"/>
                  </a:srgbClr>
                </a:outerShdw>
              </a:effectLst>
            </a:endParaRPr>
          </a:p>
        </p:txBody>
      </p:sp>
      <p:pic>
        <p:nvPicPr>
          <p:cNvPr id="10" name="Picture 9" descr="A picture containing purple, pink, dark&#10;&#10;Description automatically generated">
            <a:extLst>
              <a:ext uri="{FF2B5EF4-FFF2-40B4-BE49-F238E27FC236}">
                <a16:creationId xmlns:a16="http://schemas.microsoft.com/office/drawing/2014/main" id="{CC0DE68A-07B0-4AF0-9560-80BC955F67AF}"/>
              </a:ext>
            </a:extLst>
          </p:cNvPr>
          <p:cNvPicPr>
            <a:picLocks noChangeAspect="1"/>
          </p:cNvPicPr>
          <p:nvPr/>
        </p:nvPicPr>
        <p:blipFill>
          <a:blip r:embed="rId3">
            <a:duotone>
              <a:schemeClr val="accent2">
                <a:shade val="45000"/>
                <a:satMod val="135000"/>
              </a:schemeClr>
              <a:prstClr val="white"/>
            </a:duotone>
            <a:extLst>
              <a:ext uri="{837473B0-CC2E-450A-ABE3-18F120FF3D39}">
                <a1611:picAttrSrcUrl xmlns:a1611="http://schemas.microsoft.com/office/drawing/2016/11/main" r:id="rId4"/>
              </a:ext>
            </a:extLst>
          </a:blip>
          <a:stretch>
            <a:fillRect/>
          </a:stretch>
        </p:blipFill>
        <p:spPr>
          <a:xfrm>
            <a:off x="2782310" y="2771774"/>
            <a:ext cx="5581650" cy="3721100"/>
          </a:xfrm>
          <a:prstGeom prst="rect">
            <a:avLst/>
          </a:prstGeom>
        </p:spPr>
      </p:pic>
      <p:pic>
        <p:nvPicPr>
          <p:cNvPr id="2" name="Graphic 1" descr="Link with solid fill">
            <a:extLst>
              <a:ext uri="{FF2B5EF4-FFF2-40B4-BE49-F238E27FC236}">
                <a16:creationId xmlns:a16="http://schemas.microsoft.com/office/drawing/2014/main" id="{6C39D3DA-7E45-C586-6CCB-50D3ABB5BD1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47842" y="1368427"/>
            <a:ext cx="914400" cy="914400"/>
          </a:xfrm>
          <a:prstGeom prst="rect">
            <a:avLst/>
          </a:prstGeom>
        </p:spPr>
      </p:pic>
      <p:pic>
        <p:nvPicPr>
          <p:cNvPr id="3" name="Graphic 2" descr="Link with solid fill">
            <a:extLst>
              <a:ext uri="{FF2B5EF4-FFF2-40B4-BE49-F238E27FC236}">
                <a16:creationId xmlns:a16="http://schemas.microsoft.com/office/drawing/2014/main" id="{E7730BBC-287C-40AC-DF2F-60B7A59D4CD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740400" y="1355347"/>
            <a:ext cx="914400" cy="914400"/>
          </a:xfrm>
          <a:prstGeom prst="rect">
            <a:avLst/>
          </a:prstGeom>
        </p:spPr>
      </p:pic>
    </p:spTree>
    <p:extLst>
      <p:ext uri="{BB962C8B-B14F-4D97-AF65-F5344CB8AC3E}">
        <p14:creationId xmlns:p14="http://schemas.microsoft.com/office/powerpoint/2010/main" val="2416384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14258">
        <p159:morph option="byChar"/>
      </p:transition>
    </mc:Choice>
    <mc:Fallback xmlns="">
      <p:transition spd="slow" advTm="14258">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6DFA46F9-A9D8-4ADB-B06F-9BBD12684F42}"/>
              </a:ext>
            </a:extLst>
          </p:cNvPr>
          <p:cNvPicPr>
            <a:picLocks noChangeAspect="1"/>
          </p:cNvPicPr>
          <p:nvPr/>
        </p:nvPicPr>
        <p:blipFill rotWithShape="1">
          <a:blip r:embed="rId3" cstate="hqprint">
            <a:alphaModFix amt="35000"/>
            <a:extLst>
              <a:ext uri="{28A0092B-C50C-407E-A947-70E740481C1C}">
                <a14:useLocalDpi xmlns:a14="http://schemas.microsoft.com/office/drawing/2010/main"/>
              </a:ext>
            </a:extLst>
          </a:blip>
          <a:srcRect t="23440" b="28807"/>
          <a:stretch/>
        </p:blipFill>
        <p:spPr>
          <a:xfrm>
            <a:off x="0" y="-1"/>
            <a:ext cx="12156101" cy="2600325"/>
          </a:xfrm>
          <a:prstGeom prst="rect">
            <a:avLst/>
          </a:prstGeom>
        </p:spPr>
      </p:pic>
      <p:sp>
        <p:nvSpPr>
          <p:cNvPr id="2" name="Title 1">
            <a:extLst>
              <a:ext uri="{FF2B5EF4-FFF2-40B4-BE49-F238E27FC236}">
                <a16:creationId xmlns:a16="http://schemas.microsoft.com/office/drawing/2014/main" id="{F338E102-44EB-4AA1-8B20-7A7BB9C11852}"/>
              </a:ext>
            </a:extLst>
          </p:cNvPr>
          <p:cNvSpPr>
            <a:spLocks noGrp="1"/>
          </p:cNvSpPr>
          <p:nvPr>
            <p:ph type="title"/>
          </p:nvPr>
        </p:nvSpPr>
        <p:spPr>
          <a:xfrm>
            <a:off x="274621" y="732434"/>
            <a:ext cx="5683262" cy="705841"/>
          </a:xfrm>
        </p:spPr>
        <p:style>
          <a:lnRef idx="2">
            <a:schemeClr val="accent5"/>
          </a:lnRef>
          <a:fillRef idx="1">
            <a:schemeClr val="lt1"/>
          </a:fillRef>
          <a:effectRef idx="0">
            <a:schemeClr val="accent5"/>
          </a:effectRef>
          <a:fontRef idx="minor">
            <a:schemeClr val="dk1"/>
          </a:fontRef>
        </p:style>
        <p:txBody>
          <a:bodyPr/>
          <a:lstStyle/>
          <a:p>
            <a:r>
              <a:rPr lang="cy-GB"/>
              <a:t>Argymhellion</a:t>
            </a:r>
          </a:p>
        </p:txBody>
      </p:sp>
      <p:pic>
        <p:nvPicPr>
          <p:cNvPr id="7" name="Content Placeholder 6">
            <a:extLst>
              <a:ext uri="{FF2B5EF4-FFF2-40B4-BE49-F238E27FC236}">
                <a16:creationId xmlns:a16="http://schemas.microsoft.com/office/drawing/2014/main" id="{D7068FED-5210-499F-8CD2-287B1CB3306D}"/>
              </a:ext>
            </a:extLst>
          </p:cNvPr>
          <p:cNvPicPr>
            <a:picLocks noGrp="1" noChangeAspect="1"/>
          </p:cNvPicPr>
          <p:nvPr>
            <p:ph sz="half" idx="1"/>
          </p:nvPr>
        </p:nvPicPr>
        <p:blipFill>
          <a:blip r:embed="rId4"/>
          <a:stretch>
            <a:fillRect/>
          </a:stretch>
        </p:blipFill>
        <p:spPr>
          <a:xfrm>
            <a:off x="274621" y="1930396"/>
            <a:ext cx="5719780" cy="1712534"/>
          </a:xfrm>
        </p:spPr>
      </p:pic>
      <p:pic>
        <p:nvPicPr>
          <p:cNvPr id="6" name="Content Placeholder 5">
            <a:extLst>
              <a:ext uri="{FF2B5EF4-FFF2-40B4-BE49-F238E27FC236}">
                <a16:creationId xmlns:a16="http://schemas.microsoft.com/office/drawing/2014/main" id="{0C0DFFB8-15B6-4D3E-8E12-601CC56BD3D4}"/>
              </a:ext>
            </a:extLst>
          </p:cNvPr>
          <p:cNvPicPr>
            <a:picLocks noGrp="1" noChangeAspect="1"/>
          </p:cNvPicPr>
          <p:nvPr>
            <p:ph sz="half" idx="2"/>
          </p:nvPr>
        </p:nvPicPr>
        <p:blipFill>
          <a:blip r:embed="rId5"/>
          <a:stretch>
            <a:fillRect/>
          </a:stretch>
        </p:blipFill>
        <p:spPr>
          <a:xfrm>
            <a:off x="6197600" y="1930396"/>
            <a:ext cx="5683262" cy="1712534"/>
          </a:xfrm>
        </p:spPr>
      </p:pic>
      <p:sp>
        <p:nvSpPr>
          <p:cNvPr id="4" name="Text Placeholder 3">
            <a:extLst>
              <a:ext uri="{FF2B5EF4-FFF2-40B4-BE49-F238E27FC236}">
                <a16:creationId xmlns:a16="http://schemas.microsoft.com/office/drawing/2014/main" id="{4578456E-0237-41DF-AE0F-A06DFC6A12FE}"/>
              </a:ext>
            </a:extLst>
          </p:cNvPr>
          <p:cNvSpPr>
            <a:spLocks noGrp="1"/>
          </p:cNvSpPr>
          <p:nvPr>
            <p:ph type="body" sz="quarter" idx="10"/>
          </p:nvPr>
        </p:nvSpPr>
        <p:spPr>
          <a:xfrm>
            <a:off x="6161082" y="732434"/>
            <a:ext cx="5683261" cy="705841"/>
          </a:xfrm>
        </p:spPr>
        <p:style>
          <a:lnRef idx="2">
            <a:schemeClr val="accent5"/>
          </a:lnRef>
          <a:fillRef idx="1">
            <a:schemeClr val="lt1"/>
          </a:fillRef>
          <a:effectRef idx="0">
            <a:schemeClr val="accent5"/>
          </a:effectRef>
          <a:fontRef idx="minor">
            <a:schemeClr val="dk1"/>
          </a:fontRef>
        </p:style>
        <p:txBody>
          <a:bodyPr/>
          <a:lstStyle/>
          <a:p>
            <a:r>
              <a:rPr lang="en-GB"/>
              <a:t>Recommendations</a:t>
            </a:r>
          </a:p>
        </p:txBody>
      </p:sp>
      <p:pic>
        <p:nvPicPr>
          <p:cNvPr id="8" name="Picture 7">
            <a:extLst>
              <a:ext uri="{FF2B5EF4-FFF2-40B4-BE49-F238E27FC236}">
                <a16:creationId xmlns:a16="http://schemas.microsoft.com/office/drawing/2014/main" id="{9ECADF5B-FB46-421A-AC15-A87BF74E78F2}"/>
              </a:ext>
            </a:extLst>
          </p:cNvPr>
          <p:cNvPicPr>
            <a:picLocks noChangeAspect="1"/>
          </p:cNvPicPr>
          <p:nvPr/>
        </p:nvPicPr>
        <p:blipFill>
          <a:blip r:embed="rId6"/>
          <a:stretch>
            <a:fillRect/>
          </a:stretch>
        </p:blipFill>
        <p:spPr>
          <a:xfrm>
            <a:off x="6197600" y="3883839"/>
            <a:ext cx="5683262" cy="1042491"/>
          </a:xfrm>
          <a:prstGeom prst="rect">
            <a:avLst/>
          </a:prstGeom>
        </p:spPr>
      </p:pic>
      <p:pic>
        <p:nvPicPr>
          <p:cNvPr id="11" name="Picture 10">
            <a:extLst>
              <a:ext uri="{FF2B5EF4-FFF2-40B4-BE49-F238E27FC236}">
                <a16:creationId xmlns:a16="http://schemas.microsoft.com/office/drawing/2014/main" id="{7DC7F4FD-57B4-4631-AB2B-BBD3440AF7AD}"/>
              </a:ext>
            </a:extLst>
          </p:cNvPr>
          <p:cNvPicPr>
            <a:picLocks noChangeAspect="1"/>
          </p:cNvPicPr>
          <p:nvPr/>
        </p:nvPicPr>
        <p:blipFill>
          <a:blip r:embed="rId7"/>
          <a:stretch>
            <a:fillRect/>
          </a:stretch>
        </p:blipFill>
        <p:spPr>
          <a:xfrm>
            <a:off x="274621" y="3927121"/>
            <a:ext cx="5683262" cy="999209"/>
          </a:xfrm>
          <a:prstGeom prst="rect">
            <a:avLst/>
          </a:prstGeom>
        </p:spPr>
      </p:pic>
      <p:sp>
        <p:nvSpPr>
          <p:cNvPr id="13" name="TextBox 12">
            <a:extLst>
              <a:ext uri="{FF2B5EF4-FFF2-40B4-BE49-F238E27FC236}">
                <a16:creationId xmlns:a16="http://schemas.microsoft.com/office/drawing/2014/main" id="{CD17A4D9-EA2F-493B-8D90-437984AA0D1A}"/>
              </a:ext>
            </a:extLst>
          </p:cNvPr>
          <p:cNvSpPr txBox="1"/>
          <p:nvPr/>
        </p:nvSpPr>
        <p:spPr>
          <a:xfrm>
            <a:off x="6197601" y="5325160"/>
            <a:ext cx="6096000" cy="646331"/>
          </a:xfrm>
          <a:prstGeom prst="rect">
            <a:avLst/>
          </a:prstGeom>
          <a:noFill/>
        </p:spPr>
        <p:txBody>
          <a:bodyPr wrap="square">
            <a:spAutoFit/>
          </a:bodyPr>
          <a:lstStyle/>
          <a:p>
            <a:r>
              <a:rPr lang="en-GB">
                <a:hlinkClick r:id="rId8"/>
              </a:rPr>
              <a:t>https://gov.wales/sites/default/files/publications/2018-03/successful-futures.pdf</a:t>
            </a:r>
            <a:r>
              <a:rPr lang="en-GB"/>
              <a:t> p39-43</a:t>
            </a:r>
          </a:p>
        </p:txBody>
      </p:sp>
      <p:sp>
        <p:nvSpPr>
          <p:cNvPr id="15" name="TextBox 14">
            <a:extLst>
              <a:ext uri="{FF2B5EF4-FFF2-40B4-BE49-F238E27FC236}">
                <a16:creationId xmlns:a16="http://schemas.microsoft.com/office/drawing/2014/main" id="{E86E1DD7-8AB6-4A3A-9CFB-B11489D452BF}"/>
              </a:ext>
            </a:extLst>
          </p:cNvPr>
          <p:cNvSpPr txBox="1"/>
          <p:nvPr/>
        </p:nvSpPr>
        <p:spPr>
          <a:xfrm>
            <a:off x="274621" y="5325159"/>
            <a:ext cx="6148386" cy="646331"/>
          </a:xfrm>
          <a:prstGeom prst="rect">
            <a:avLst/>
          </a:prstGeom>
          <a:noFill/>
        </p:spPr>
        <p:txBody>
          <a:bodyPr wrap="square">
            <a:spAutoFit/>
          </a:bodyPr>
          <a:lstStyle/>
          <a:p>
            <a:r>
              <a:rPr lang="en-GB">
                <a:hlinkClick r:id="rId9"/>
              </a:rPr>
              <a:t>https://llyw.cymru/sites/default/files/publications/2018-03/dyfodol-llwyddiannus.pdf</a:t>
            </a:r>
            <a:r>
              <a:rPr lang="en-GB"/>
              <a:t> t39-43</a:t>
            </a:r>
          </a:p>
        </p:txBody>
      </p:sp>
      <p:pic>
        <p:nvPicPr>
          <p:cNvPr id="5" name="Graphic 4" descr="Link with solid fill">
            <a:extLst>
              <a:ext uri="{FF2B5EF4-FFF2-40B4-BE49-F238E27FC236}">
                <a16:creationId xmlns:a16="http://schemas.microsoft.com/office/drawing/2014/main" id="{73A4A770-BBD4-325F-F206-F3E32D083B5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46062" y="4410760"/>
            <a:ext cx="914400" cy="914400"/>
          </a:xfrm>
          <a:prstGeom prst="rect">
            <a:avLst/>
          </a:prstGeom>
        </p:spPr>
      </p:pic>
      <p:pic>
        <p:nvPicPr>
          <p:cNvPr id="9" name="Graphic 8" descr="Link with solid fill">
            <a:extLst>
              <a:ext uri="{FF2B5EF4-FFF2-40B4-BE49-F238E27FC236}">
                <a16:creationId xmlns:a16="http://schemas.microsoft.com/office/drawing/2014/main" id="{BE28540C-246C-4690-6310-F567C55DA18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1343301" y="1607021"/>
            <a:ext cx="914400" cy="914400"/>
          </a:xfrm>
          <a:prstGeom prst="rect">
            <a:avLst/>
          </a:prstGeom>
        </p:spPr>
      </p:pic>
    </p:spTree>
    <p:extLst>
      <p:ext uri="{BB962C8B-B14F-4D97-AF65-F5344CB8AC3E}">
        <p14:creationId xmlns:p14="http://schemas.microsoft.com/office/powerpoint/2010/main" val="22044287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29970">
        <p159:morph option="byObject"/>
      </p:transition>
    </mc:Choice>
    <mc:Fallback xmlns="">
      <p:transition spd="slow" advTm="2997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0CAA5000-83DE-416E-855A-AFEA66EBA547}"/>
              </a:ext>
            </a:extLst>
          </p:cNvPr>
          <p:cNvPicPr>
            <a:picLocks noChangeAspect="1"/>
          </p:cNvPicPr>
          <p:nvPr/>
        </p:nvPicPr>
        <p:blipFill rotWithShape="1">
          <a:blip r:embed="rId5" cstate="hqprint">
            <a:alphaModFix amt="20000"/>
            <a:extLst>
              <a:ext uri="{28A0092B-C50C-407E-A947-70E740481C1C}">
                <a14:useLocalDpi xmlns:a14="http://schemas.microsoft.com/office/drawing/2010/main"/>
              </a:ext>
            </a:extLst>
          </a:blip>
          <a:srcRect/>
          <a:stretch/>
        </p:blipFill>
        <p:spPr>
          <a:xfrm>
            <a:off x="-84221" y="-144379"/>
            <a:ext cx="12479858" cy="6259429"/>
          </a:xfrm>
          <a:prstGeom prst="rect">
            <a:avLst/>
          </a:prstGeom>
        </p:spPr>
      </p:pic>
      <p:sp>
        <p:nvSpPr>
          <p:cNvPr id="9" name="Title 8">
            <a:extLst>
              <a:ext uri="{FF2B5EF4-FFF2-40B4-BE49-F238E27FC236}">
                <a16:creationId xmlns:a16="http://schemas.microsoft.com/office/drawing/2014/main" id="{8B504BBB-A0CF-4FD8-9870-A30B62F3E34C}"/>
              </a:ext>
            </a:extLst>
          </p:cNvPr>
          <p:cNvSpPr>
            <a:spLocks noGrp="1"/>
          </p:cNvSpPr>
          <p:nvPr>
            <p:ph type="title"/>
          </p:nvPr>
        </p:nvSpPr>
        <p:spPr>
          <a:xfrm>
            <a:off x="520700" y="404754"/>
            <a:ext cx="5156200" cy="1325563"/>
          </a:xfrm>
        </p:spPr>
        <p:txBody>
          <a:bodyPr/>
          <a:lstStyle/>
          <a:p>
            <a:r>
              <a:rPr lang="en-GB" err="1">
                <a:solidFill>
                  <a:srgbClr val="1F1F1F"/>
                </a:solidFill>
                <a:hlinkClick r:id="rId6"/>
              </a:rPr>
              <a:t>Cenhadaeth</a:t>
            </a:r>
            <a:r>
              <a:rPr lang="en-GB">
                <a:solidFill>
                  <a:srgbClr val="1F1F1F"/>
                </a:solidFill>
                <a:hlinkClick r:id="rId6"/>
              </a:rPr>
              <a:t> </a:t>
            </a:r>
            <a:r>
              <a:rPr lang="en-GB" err="1">
                <a:solidFill>
                  <a:srgbClr val="1F1F1F"/>
                </a:solidFill>
                <a:hlinkClick r:id="rId6"/>
              </a:rPr>
              <a:t>ein</a:t>
            </a:r>
            <a:r>
              <a:rPr lang="en-GB">
                <a:solidFill>
                  <a:srgbClr val="1F1F1F"/>
                </a:solidFill>
                <a:hlinkClick r:id="rId6"/>
              </a:rPr>
              <a:t> </a:t>
            </a:r>
            <a:r>
              <a:rPr lang="en-GB" err="1">
                <a:solidFill>
                  <a:srgbClr val="1F1F1F"/>
                </a:solidFill>
                <a:hlinkClick r:id="rId6"/>
              </a:rPr>
              <a:t>cenedl</a:t>
            </a:r>
            <a:endParaRPr lang="en-GB"/>
          </a:p>
        </p:txBody>
      </p:sp>
      <p:pic>
        <p:nvPicPr>
          <p:cNvPr id="18" name="Content Placeholder 17">
            <a:extLst>
              <a:ext uri="{FF2B5EF4-FFF2-40B4-BE49-F238E27FC236}">
                <a16:creationId xmlns:a16="http://schemas.microsoft.com/office/drawing/2014/main" id="{BC74E4A6-4BC1-4750-B015-F4F29C0A3F52}"/>
              </a:ext>
            </a:extLst>
          </p:cNvPr>
          <p:cNvPicPr>
            <a:picLocks noGrp="1" noChangeAspect="1"/>
          </p:cNvPicPr>
          <p:nvPr>
            <p:ph sz="half" idx="1"/>
          </p:nvPr>
        </p:nvPicPr>
        <p:blipFill>
          <a:blip r:embed="rId7"/>
          <a:stretch>
            <a:fillRect/>
          </a:stretch>
        </p:blipFill>
        <p:spPr>
          <a:xfrm>
            <a:off x="838200" y="1405571"/>
            <a:ext cx="3446721" cy="4130665"/>
          </a:xfrm>
          <a:prstGeom prst="rect">
            <a:avLst/>
          </a:prstGeom>
          <a:ln>
            <a:noFill/>
          </a:ln>
          <a:effectLst>
            <a:outerShdw blurRad="190500" algn="tl" rotWithShape="0">
              <a:srgbClr val="000000">
                <a:alpha val="70000"/>
              </a:srgbClr>
            </a:outerShdw>
          </a:effectLst>
        </p:spPr>
      </p:pic>
      <p:pic>
        <p:nvPicPr>
          <p:cNvPr id="14" name="Content Placeholder 13">
            <a:extLst>
              <a:ext uri="{FF2B5EF4-FFF2-40B4-BE49-F238E27FC236}">
                <a16:creationId xmlns:a16="http://schemas.microsoft.com/office/drawing/2014/main" id="{1AF63BFA-A7FB-4EBE-BE47-4952B66823B2}"/>
              </a:ext>
            </a:extLst>
          </p:cNvPr>
          <p:cNvPicPr>
            <a:picLocks noGrp="1" noChangeAspect="1"/>
          </p:cNvPicPr>
          <p:nvPr>
            <p:ph sz="half" idx="2"/>
          </p:nvPr>
        </p:nvPicPr>
        <p:blipFill>
          <a:blip r:embed="rId8"/>
          <a:stretch>
            <a:fillRect/>
          </a:stretch>
        </p:blipFill>
        <p:spPr>
          <a:xfrm>
            <a:off x="6197600" y="1795658"/>
            <a:ext cx="3446721" cy="3350492"/>
          </a:xfrm>
          <a:prstGeom prst="rect">
            <a:avLst/>
          </a:prstGeom>
          <a:ln>
            <a:noFill/>
          </a:ln>
          <a:effectLst>
            <a:outerShdw blurRad="190500" algn="tl" rotWithShape="0">
              <a:srgbClr val="000000">
                <a:alpha val="70000"/>
              </a:srgbClr>
            </a:outerShdw>
          </a:effectLst>
        </p:spPr>
      </p:pic>
      <p:sp>
        <p:nvSpPr>
          <p:cNvPr id="24" name="Text Placeholder 23">
            <a:extLst>
              <a:ext uri="{FF2B5EF4-FFF2-40B4-BE49-F238E27FC236}">
                <a16:creationId xmlns:a16="http://schemas.microsoft.com/office/drawing/2014/main" id="{46A34075-CAC7-4444-8404-0719B98ADD47}"/>
              </a:ext>
            </a:extLst>
          </p:cNvPr>
          <p:cNvSpPr>
            <a:spLocks noGrp="1"/>
          </p:cNvSpPr>
          <p:nvPr>
            <p:ph type="body" sz="quarter" idx="10"/>
          </p:nvPr>
        </p:nvSpPr>
        <p:spPr>
          <a:xfrm>
            <a:off x="6197600" y="404754"/>
            <a:ext cx="5156200" cy="1325563"/>
          </a:xfrm>
        </p:spPr>
        <p:txBody>
          <a:bodyPr/>
          <a:lstStyle/>
          <a:p>
            <a:r>
              <a:rPr lang="en-GB">
                <a:hlinkClick r:id="rId9"/>
              </a:rPr>
              <a:t>Our National Mission</a:t>
            </a:r>
            <a:endParaRPr lang="en-GB"/>
          </a:p>
        </p:txBody>
      </p:sp>
      <p:sp>
        <p:nvSpPr>
          <p:cNvPr id="21" name="Title 5">
            <a:extLst>
              <a:ext uri="{FF2B5EF4-FFF2-40B4-BE49-F238E27FC236}">
                <a16:creationId xmlns:a16="http://schemas.microsoft.com/office/drawing/2014/main" id="{191BA485-0CE4-4015-A25D-B4399893AAC2}"/>
              </a:ext>
            </a:extLst>
          </p:cNvPr>
          <p:cNvSpPr txBox="1">
            <a:spLocks/>
          </p:cNvSpPr>
          <p:nvPr/>
        </p:nvSpPr>
        <p:spPr>
          <a:xfrm>
            <a:off x="990600" y="517526"/>
            <a:ext cx="5156200" cy="1325563"/>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000" kern="1200">
                <a:solidFill>
                  <a:schemeClr val="tx1"/>
                </a:solidFill>
                <a:latin typeface="+mj-lt"/>
                <a:ea typeface="+mj-ea"/>
                <a:cs typeface="+mj-cs"/>
              </a:defRPr>
            </a:lvl1pPr>
          </a:lstStyle>
          <a:p>
            <a:endParaRPr lang="en-GB"/>
          </a:p>
        </p:txBody>
      </p:sp>
      <p:pic>
        <p:nvPicPr>
          <p:cNvPr id="61" name="Audio 60">
            <a:hlinkClick r:id="" action="ppaction://media"/>
            <a:extLst>
              <a:ext uri="{FF2B5EF4-FFF2-40B4-BE49-F238E27FC236}">
                <a16:creationId xmlns:a16="http://schemas.microsoft.com/office/drawing/2014/main" id="{20EF88D4-004A-A7D8-E0EA-12ECF23B007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671300" y="6337300"/>
            <a:ext cx="304800" cy="304800"/>
          </a:xfrm>
          <a:prstGeom prst="rect">
            <a:avLst/>
          </a:prstGeom>
        </p:spPr>
      </p:pic>
      <p:pic>
        <p:nvPicPr>
          <p:cNvPr id="3" name="Graphic 2" descr="Link with solid fill">
            <a:extLst>
              <a:ext uri="{FF2B5EF4-FFF2-40B4-BE49-F238E27FC236}">
                <a16:creationId xmlns:a16="http://schemas.microsoft.com/office/drawing/2014/main" id="{CD1E906B-4CBE-42B1-82FB-884A7B8956F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81000" y="5014912"/>
            <a:ext cx="914400" cy="914400"/>
          </a:xfrm>
          <a:prstGeom prst="rect">
            <a:avLst/>
          </a:prstGeom>
        </p:spPr>
      </p:pic>
      <p:pic>
        <p:nvPicPr>
          <p:cNvPr id="4" name="Graphic 3" descr="Link with solid fill">
            <a:extLst>
              <a:ext uri="{FF2B5EF4-FFF2-40B4-BE49-F238E27FC236}">
                <a16:creationId xmlns:a16="http://schemas.microsoft.com/office/drawing/2014/main" id="{8E1CCCFA-FD6C-D25B-CDBD-F02D3370F9A4}"/>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187121" y="1384242"/>
            <a:ext cx="914400" cy="914400"/>
          </a:xfrm>
          <a:prstGeom prst="rect">
            <a:avLst/>
          </a:prstGeom>
        </p:spPr>
      </p:pic>
    </p:spTree>
    <p:extLst>
      <p:ext uri="{BB962C8B-B14F-4D97-AF65-F5344CB8AC3E}">
        <p14:creationId xmlns:p14="http://schemas.microsoft.com/office/powerpoint/2010/main" val="5011713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16195">
        <p159:morph option="byObject"/>
      </p:transition>
    </mc:Choice>
    <mc:Fallback xmlns="">
      <p:transition spd="slow" advTm="1619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1"/>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E0E71CF-5186-44F6-9507-855930E48FAA}"/>
              </a:ext>
            </a:extLst>
          </p:cNvPr>
          <p:cNvPicPr>
            <a:picLocks noChangeAspect="1"/>
          </p:cNvPicPr>
          <p:nvPr/>
        </p:nvPicPr>
        <p:blipFill rotWithShape="1">
          <a:blip r:embed="rId3" cstate="email">
            <a:alphaModFix amt="20000"/>
            <a:extLst>
              <a:ext uri="{28A0092B-C50C-407E-A947-70E740481C1C}">
                <a14:useLocalDpi xmlns:a14="http://schemas.microsoft.com/office/drawing/2010/main"/>
              </a:ext>
            </a:extLst>
          </a:blip>
          <a:srcRect t="17554" b="22300"/>
          <a:stretch/>
        </p:blipFill>
        <p:spPr>
          <a:xfrm>
            <a:off x="-494679" y="209107"/>
            <a:ext cx="12280605" cy="6134986"/>
          </a:xfrm>
          <a:prstGeom prst="rect">
            <a:avLst/>
          </a:prstGeom>
        </p:spPr>
      </p:pic>
      <p:sp>
        <p:nvSpPr>
          <p:cNvPr id="6" name="Title 5">
            <a:extLst>
              <a:ext uri="{FF2B5EF4-FFF2-40B4-BE49-F238E27FC236}">
                <a16:creationId xmlns:a16="http://schemas.microsoft.com/office/drawing/2014/main" id="{6061B0C6-FF80-424E-89FD-D095F3C255AC}"/>
              </a:ext>
            </a:extLst>
          </p:cNvPr>
          <p:cNvSpPr>
            <a:spLocks noGrp="1"/>
          </p:cNvSpPr>
          <p:nvPr>
            <p:ph type="title"/>
          </p:nvPr>
        </p:nvSpPr>
        <p:spPr/>
        <p:txBody>
          <a:bodyPr/>
          <a:lstStyle/>
          <a:p>
            <a:r>
              <a:rPr lang="en-GB" i="0" err="1">
                <a:solidFill>
                  <a:srgbClr val="1F1F1F"/>
                </a:solidFill>
                <a:effectLst/>
                <a:hlinkClick r:id="rId4"/>
              </a:rPr>
              <a:t>Cenhadaeth</a:t>
            </a:r>
            <a:r>
              <a:rPr lang="en-GB" i="0">
                <a:solidFill>
                  <a:srgbClr val="1F1F1F"/>
                </a:solidFill>
                <a:effectLst/>
                <a:hlinkClick r:id="rId4"/>
              </a:rPr>
              <a:t> </a:t>
            </a:r>
            <a:r>
              <a:rPr lang="en-GB" i="0" err="1">
                <a:solidFill>
                  <a:srgbClr val="1F1F1F"/>
                </a:solidFill>
                <a:effectLst/>
                <a:hlinkClick r:id="rId4"/>
              </a:rPr>
              <a:t>ein</a:t>
            </a:r>
            <a:r>
              <a:rPr lang="en-GB" i="0">
                <a:solidFill>
                  <a:srgbClr val="1F1F1F"/>
                </a:solidFill>
                <a:effectLst/>
                <a:hlinkClick r:id="rId4"/>
              </a:rPr>
              <a:t> </a:t>
            </a:r>
            <a:r>
              <a:rPr lang="en-GB" i="0" err="1">
                <a:solidFill>
                  <a:srgbClr val="1F1F1F"/>
                </a:solidFill>
                <a:effectLst/>
                <a:hlinkClick r:id="rId4"/>
              </a:rPr>
              <a:t>cenedl</a:t>
            </a:r>
            <a:endParaRPr lang="en-GB"/>
          </a:p>
        </p:txBody>
      </p:sp>
      <p:sp>
        <p:nvSpPr>
          <p:cNvPr id="7" name="Content Placeholder 6">
            <a:extLst>
              <a:ext uri="{FF2B5EF4-FFF2-40B4-BE49-F238E27FC236}">
                <a16:creationId xmlns:a16="http://schemas.microsoft.com/office/drawing/2014/main" id="{2DD56CBA-9E23-49FF-934A-2ED5C6AC8615}"/>
              </a:ext>
            </a:extLst>
          </p:cNvPr>
          <p:cNvSpPr>
            <a:spLocks noGrp="1"/>
          </p:cNvSpPr>
          <p:nvPr>
            <p:ph sz="half" idx="1"/>
          </p:nvPr>
        </p:nvSpPr>
        <p:spPr/>
        <p:style>
          <a:lnRef idx="2">
            <a:schemeClr val="accent6"/>
          </a:lnRef>
          <a:fillRef idx="1">
            <a:schemeClr val="lt1"/>
          </a:fillRef>
          <a:effectRef idx="0">
            <a:schemeClr val="accent6"/>
          </a:effectRef>
          <a:fontRef idx="minor">
            <a:schemeClr val="dk1"/>
          </a:fontRef>
        </p:style>
        <p:txBody>
          <a:bodyPr/>
          <a:lstStyle/>
          <a:p>
            <a:pPr marL="0" indent="0">
              <a:buNone/>
            </a:pPr>
            <a:r>
              <a:rPr lang="cy-GB"/>
              <a:t>Wedi'i lywio gan argymhellion yr OECD mae wedi arwain at y canlynol:</a:t>
            </a:r>
          </a:p>
          <a:p>
            <a:pPr marL="0" indent="0">
              <a:buNone/>
            </a:pPr>
            <a:endParaRPr lang="cy-GB"/>
          </a:p>
          <a:p>
            <a:r>
              <a:rPr lang="cy-GB"/>
              <a:t>Addysg Athrawon Ddiwygiedig
</a:t>
            </a:r>
            <a:r>
              <a:rPr lang="cy-GB" u="sng">
                <a:solidFill>
                  <a:schemeClr val="accent1">
                    <a:lumMod val="75000"/>
                  </a:schemeClr>
                </a:solidFill>
              </a:rPr>
              <a:t>Safonau proffesiynol </a:t>
            </a:r>
            <a:r>
              <a:rPr lang="cy-GB"/>
              <a:t>wedi'u hadolygu</a:t>
            </a:r>
          </a:p>
          <a:p>
            <a:endParaRPr lang="en-GB"/>
          </a:p>
        </p:txBody>
      </p:sp>
      <p:sp>
        <p:nvSpPr>
          <p:cNvPr id="8" name="Content Placeholder 7">
            <a:extLst>
              <a:ext uri="{FF2B5EF4-FFF2-40B4-BE49-F238E27FC236}">
                <a16:creationId xmlns:a16="http://schemas.microsoft.com/office/drawing/2014/main" id="{0CA101CF-E011-4340-AE8C-CA8E29AEACA7}"/>
              </a:ext>
            </a:extLst>
          </p:cNvPr>
          <p:cNvSpPr>
            <a:spLocks noGrp="1"/>
          </p:cNvSpPr>
          <p:nvPr>
            <p:ph sz="half" idx="2"/>
          </p:nvPr>
        </p:nvSpPr>
        <p:spPr>
          <a:xfrm>
            <a:off x="6197599" y="1825626"/>
            <a:ext cx="5328093" cy="3848735"/>
          </a:xfrm>
        </p:spPr>
        <p:style>
          <a:lnRef idx="2">
            <a:schemeClr val="accent6"/>
          </a:lnRef>
          <a:fillRef idx="1">
            <a:schemeClr val="lt1"/>
          </a:fillRef>
          <a:effectRef idx="0">
            <a:schemeClr val="accent6"/>
          </a:effectRef>
          <a:fontRef idx="minor">
            <a:schemeClr val="dk1"/>
          </a:fontRef>
        </p:style>
        <p:txBody>
          <a:bodyPr/>
          <a:lstStyle/>
          <a:p>
            <a:pPr marL="0" indent="0">
              <a:buNone/>
            </a:pPr>
            <a:r>
              <a:rPr lang="en-GB"/>
              <a:t>Driven by </a:t>
            </a:r>
            <a:r>
              <a:rPr lang="en-GB">
                <a:hlinkClick r:id="rId5"/>
              </a:rPr>
              <a:t>OECD</a:t>
            </a:r>
            <a:r>
              <a:rPr lang="en-GB"/>
              <a:t> recommendations it has has led to:</a:t>
            </a:r>
          </a:p>
          <a:p>
            <a:pPr marL="0" indent="0">
              <a:buNone/>
            </a:pPr>
            <a:endParaRPr lang="en-GB"/>
          </a:p>
          <a:p>
            <a:r>
              <a:rPr lang="en-GB"/>
              <a:t>Reformed Teacher Education</a:t>
            </a:r>
          </a:p>
          <a:p>
            <a:r>
              <a:rPr lang="en-GB"/>
              <a:t>Reviewed </a:t>
            </a:r>
            <a:r>
              <a:rPr lang="en-GB">
                <a:hlinkClick r:id="rId6"/>
              </a:rPr>
              <a:t>professional standards</a:t>
            </a:r>
            <a:endParaRPr lang="en-GB"/>
          </a:p>
          <a:p>
            <a:endParaRPr lang="en-GB"/>
          </a:p>
        </p:txBody>
      </p:sp>
      <p:sp>
        <p:nvSpPr>
          <p:cNvPr id="9" name="Text Placeholder 8">
            <a:extLst>
              <a:ext uri="{FF2B5EF4-FFF2-40B4-BE49-F238E27FC236}">
                <a16:creationId xmlns:a16="http://schemas.microsoft.com/office/drawing/2014/main" id="{9CAC801F-4169-4013-8237-8BE188F582C4}"/>
              </a:ext>
            </a:extLst>
          </p:cNvPr>
          <p:cNvSpPr>
            <a:spLocks noGrp="1"/>
          </p:cNvSpPr>
          <p:nvPr>
            <p:ph type="body" sz="quarter" idx="10"/>
          </p:nvPr>
        </p:nvSpPr>
        <p:spPr/>
        <p:txBody>
          <a:bodyPr/>
          <a:lstStyle/>
          <a:p>
            <a:r>
              <a:rPr lang="en-GB">
                <a:hlinkClick r:id="rId7"/>
              </a:rPr>
              <a:t>Our National Mission:</a:t>
            </a:r>
            <a:endParaRPr lang="en-GB"/>
          </a:p>
        </p:txBody>
      </p:sp>
      <p:pic>
        <p:nvPicPr>
          <p:cNvPr id="2" name="Picture 1">
            <a:extLst>
              <a:ext uri="{FF2B5EF4-FFF2-40B4-BE49-F238E27FC236}">
                <a16:creationId xmlns:a16="http://schemas.microsoft.com/office/drawing/2014/main" id="{F43ED650-6982-4677-F97D-A161618B60F7}"/>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9507225" y="4517056"/>
            <a:ext cx="1846575" cy="9947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a:extLst>
              <a:ext uri="{FF2B5EF4-FFF2-40B4-BE49-F238E27FC236}">
                <a16:creationId xmlns:a16="http://schemas.microsoft.com/office/drawing/2014/main" id="{3692DF47-E7A4-1F5D-EEFF-6F4F52BE99B6}"/>
              </a:ext>
            </a:extLst>
          </p:cNvPr>
          <p:cNvPicPr>
            <a:picLocks noChangeAspect="1"/>
          </p:cNvPicPr>
          <p:nvPr/>
        </p:nvPicPr>
        <p:blipFill>
          <a:blip r:embed="rId9" cstate="hqprint">
            <a:extLst>
              <a:ext uri="{28A0092B-C50C-407E-A947-70E740481C1C}">
                <a14:useLocalDpi xmlns:a14="http://schemas.microsoft.com/office/drawing/2010/main"/>
              </a:ext>
            </a:extLst>
          </a:blip>
          <a:stretch>
            <a:fillRect/>
          </a:stretch>
        </p:blipFill>
        <p:spPr>
          <a:xfrm>
            <a:off x="4250178" y="4637713"/>
            <a:ext cx="1687187" cy="9754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7504125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24533">
        <p159:morph option="byChar"/>
      </p:transition>
    </mc:Choice>
    <mc:Fallback xmlns="">
      <p:transition spd="slow" advTm="24533">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7248CAEE-DA3D-93C1-A143-0315C77F9DCA}"/>
              </a:ext>
            </a:extLst>
          </p:cNvPr>
          <p:cNvSpPr>
            <a:spLocks noGrp="1"/>
          </p:cNvSpPr>
          <p:nvPr>
            <p:ph type="pic" sz="quarter" idx="11"/>
          </p:nvPr>
        </p:nvSpPr>
        <p:spPr/>
      </p:sp>
      <p:pic>
        <p:nvPicPr>
          <p:cNvPr id="8" name="Picture 7">
            <a:extLst>
              <a:ext uri="{FF2B5EF4-FFF2-40B4-BE49-F238E27FC236}">
                <a16:creationId xmlns:a16="http://schemas.microsoft.com/office/drawing/2014/main" id="{F67B4190-C62A-2043-B46B-5209FE625604}"/>
              </a:ext>
            </a:extLst>
          </p:cNvPr>
          <p:cNvPicPr>
            <a:picLocks noChangeAspect="1"/>
          </p:cNvPicPr>
          <p:nvPr/>
        </p:nvPicPr>
        <p:blipFill>
          <a:blip r:embed="rId3"/>
          <a:stretch>
            <a:fillRect/>
          </a:stretch>
        </p:blipFill>
        <p:spPr>
          <a:xfrm>
            <a:off x="5161548" y="98242"/>
            <a:ext cx="6954584" cy="37465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a:extLst>
              <a:ext uri="{FF2B5EF4-FFF2-40B4-BE49-F238E27FC236}">
                <a16:creationId xmlns:a16="http://schemas.microsoft.com/office/drawing/2014/main" id="{E4948F82-16A7-EFB9-946F-9FFA86006A9F}"/>
              </a:ext>
            </a:extLst>
          </p:cNvPr>
          <p:cNvPicPr>
            <a:picLocks noChangeAspect="1"/>
          </p:cNvPicPr>
          <p:nvPr/>
        </p:nvPicPr>
        <p:blipFill>
          <a:blip r:embed="rId4"/>
          <a:stretch>
            <a:fillRect/>
          </a:stretch>
        </p:blipFill>
        <p:spPr>
          <a:xfrm>
            <a:off x="243117" y="2779295"/>
            <a:ext cx="6582031" cy="38052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6585426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9052706C-DFAF-4337-988E-F6CF81C10DA4}"/>
              </a:ext>
            </a:extLst>
          </p:cNvPr>
          <p:cNvPicPr>
            <a:picLocks noChangeAspect="1"/>
          </p:cNvPicPr>
          <p:nvPr/>
        </p:nvPicPr>
        <p:blipFill>
          <a:blip r:embed="rId3">
            <a:alphaModFix amt="35000"/>
          </a:blip>
          <a:stretch>
            <a:fillRect/>
          </a:stretch>
        </p:blipFill>
        <p:spPr>
          <a:xfrm>
            <a:off x="1984196" y="0"/>
            <a:ext cx="8223608" cy="6108629"/>
          </a:xfrm>
          <a:prstGeom prst="rect">
            <a:avLst/>
          </a:prstGeom>
        </p:spPr>
      </p:pic>
      <p:sp>
        <p:nvSpPr>
          <p:cNvPr id="6" name="Title 5">
            <a:extLst>
              <a:ext uri="{FF2B5EF4-FFF2-40B4-BE49-F238E27FC236}">
                <a16:creationId xmlns:a16="http://schemas.microsoft.com/office/drawing/2014/main" id="{38705F6A-AD33-40EA-837F-224CC6CE05EE}"/>
              </a:ext>
            </a:extLst>
          </p:cNvPr>
          <p:cNvSpPr>
            <a:spLocks noGrp="1"/>
          </p:cNvSpPr>
          <p:nvPr>
            <p:ph type="title"/>
          </p:nvPr>
        </p:nvSpPr>
        <p:spPr>
          <a:xfrm>
            <a:off x="838200" y="365126"/>
            <a:ext cx="5156200" cy="739775"/>
          </a:xfrm>
        </p:spPr>
        <p:style>
          <a:lnRef idx="2">
            <a:schemeClr val="accent4"/>
          </a:lnRef>
          <a:fillRef idx="1">
            <a:schemeClr val="lt1"/>
          </a:fillRef>
          <a:effectRef idx="0">
            <a:schemeClr val="accent4"/>
          </a:effectRef>
          <a:fontRef idx="minor">
            <a:schemeClr val="dk1"/>
          </a:fontRef>
        </p:style>
        <p:txBody>
          <a:bodyPr anchor="ctr"/>
          <a:lstStyle/>
          <a:p>
            <a:r>
              <a:rPr lang="cy-GB" sz="3200"/>
              <a:t>Addysgeg: Hyrwyddo Dysgu</a:t>
            </a:r>
          </a:p>
        </p:txBody>
      </p:sp>
      <p:sp>
        <p:nvSpPr>
          <p:cNvPr id="7" name="Content Placeholder 6">
            <a:extLst>
              <a:ext uri="{FF2B5EF4-FFF2-40B4-BE49-F238E27FC236}">
                <a16:creationId xmlns:a16="http://schemas.microsoft.com/office/drawing/2014/main" id="{08877281-1C6E-4102-B2D8-36587E33A4BC}"/>
              </a:ext>
            </a:extLst>
          </p:cNvPr>
          <p:cNvSpPr>
            <a:spLocks noGrp="1"/>
          </p:cNvSpPr>
          <p:nvPr>
            <p:ph sz="half" idx="1"/>
          </p:nvPr>
        </p:nvSpPr>
        <p:spPr>
          <a:xfrm>
            <a:off x="838200" y="1257300"/>
            <a:ext cx="5156200" cy="4417061"/>
          </a:xfrm>
        </p:spPr>
        <p:style>
          <a:lnRef idx="2">
            <a:schemeClr val="accent5"/>
          </a:lnRef>
          <a:fillRef idx="1">
            <a:schemeClr val="lt1"/>
          </a:fillRef>
          <a:effectRef idx="0">
            <a:schemeClr val="accent5"/>
          </a:effectRef>
          <a:fontRef idx="minor">
            <a:schemeClr val="dk1"/>
          </a:fontRef>
        </p:style>
        <p:txBody>
          <a:bodyPr>
            <a:normAutofit fontScale="47500" lnSpcReduction="20000"/>
          </a:bodyPr>
          <a:lstStyle/>
          <a:p>
            <a:pPr marL="0" indent="0">
              <a:lnSpc>
                <a:spcPct val="170000"/>
              </a:lnSpc>
              <a:spcAft>
                <a:spcPts val="1200"/>
              </a:spcAft>
              <a:buNone/>
            </a:pPr>
            <a:r>
              <a:rPr lang="cy-GB" sz="3800" b="1"/>
              <a:t>Themâu trawsgwricwlaidd:</a:t>
            </a:r>
          </a:p>
          <a:p>
            <a:pPr>
              <a:lnSpc>
                <a:spcPct val="170000"/>
              </a:lnSpc>
              <a:spcAft>
                <a:spcPts val="1200"/>
              </a:spcAft>
            </a:pPr>
            <a:r>
              <a:rPr lang="cy-GB"/>
              <a:t>Mae’r athro’n gwybod am yr egwyddorion sydd ynghlwm wrth ddylunio’r cwricwlwm ac arloesi, ac mae’n eu deall ac yn ymwneud â nhw. Mae hefyd yn datblygu themâu trawsgwricwlaidd sy’n berthnasol i feysydd dysgu ac mae’n gallu cyfiawnhau ei benderfyniadau.</a:t>
            </a:r>
          </a:p>
          <a:p>
            <a:pPr marL="0" indent="0">
              <a:lnSpc>
                <a:spcPct val="170000"/>
              </a:lnSpc>
              <a:spcAft>
                <a:spcPts val="1200"/>
              </a:spcAft>
              <a:buNone/>
            </a:pPr>
            <a:r>
              <a:rPr lang="cy-GB" sz="3400" b="1"/>
              <a:t>Ymelwa ar ddisgyblaethau pynciol mewn meysydd dysgu:</a:t>
            </a:r>
          </a:p>
          <a:p>
            <a:pPr>
              <a:lnSpc>
                <a:spcPct val="170000"/>
              </a:lnSpc>
              <a:spcAft>
                <a:spcPts val="1200"/>
              </a:spcAft>
            </a:pPr>
            <a:r>
              <a:rPr lang="cy-GB"/>
              <a:t>Mae’r athro’n arddangos gwybodaeth am addysgeg a disgyblaethau perthnasol o fewn, ac ar draws, cynnwys pynciau, meysydd dysgu, a themâu trawsgwricwlaidd; mae hefyd yn arddangos dealltwriaeth o hyn ac yn cynllunio’n briodol yn ôl hynny.</a:t>
            </a:r>
          </a:p>
        </p:txBody>
      </p:sp>
      <p:sp>
        <p:nvSpPr>
          <p:cNvPr id="8" name="Content Placeholder 7">
            <a:extLst>
              <a:ext uri="{FF2B5EF4-FFF2-40B4-BE49-F238E27FC236}">
                <a16:creationId xmlns:a16="http://schemas.microsoft.com/office/drawing/2014/main" id="{067E428D-0986-4C67-8F76-7C3A18B29C51}"/>
              </a:ext>
            </a:extLst>
          </p:cNvPr>
          <p:cNvSpPr>
            <a:spLocks noGrp="1"/>
          </p:cNvSpPr>
          <p:nvPr>
            <p:ph sz="half" idx="2"/>
          </p:nvPr>
        </p:nvSpPr>
        <p:spPr>
          <a:xfrm>
            <a:off x="6197600" y="1257300"/>
            <a:ext cx="5156200" cy="4417061"/>
          </a:xfrm>
        </p:spPr>
        <p:style>
          <a:lnRef idx="2">
            <a:schemeClr val="accent5"/>
          </a:lnRef>
          <a:fillRef idx="1">
            <a:schemeClr val="lt1"/>
          </a:fillRef>
          <a:effectRef idx="0">
            <a:schemeClr val="accent5"/>
          </a:effectRef>
          <a:fontRef idx="minor">
            <a:schemeClr val="dk1"/>
          </a:fontRef>
        </p:style>
        <p:txBody>
          <a:bodyPr>
            <a:normAutofit fontScale="47500" lnSpcReduction="20000"/>
          </a:bodyPr>
          <a:lstStyle/>
          <a:p>
            <a:pPr marL="0" indent="0">
              <a:lnSpc>
                <a:spcPct val="170000"/>
              </a:lnSpc>
              <a:spcAft>
                <a:spcPts val="1200"/>
              </a:spcAft>
              <a:buNone/>
            </a:pPr>
            <a:r>
              <a:rPr lang="en-GB" sz="3800" b="1"/>
              <a:t>Cross-curricular themes:</a:t>
            </a:r>
          </a:p>
          <a:p>
            <a:pPr>
              <a:lnSpc>
                <a:spcPct val="170000"/>
              </a:lnSpc>
              <a:spcAft>
                <a:spcPts val="1200"/>
              </a:spcAft>
            </a:pPr>
            <a:r>
              <a:rPr lang="en-GB"/>
              <a:t>The teacher knows, understands and engages with the principles of curriculum design and innovation, with development of cross-curricular themes relevant to areas of learning and justifies decisions.</a:t>
            </a:r>
          </a:p>
          <a:p>
            <a:pPr marL="0" indent="0">
              <a:lnSpc>
                <a:spcPct val="170000"/>
              </a:lnSpc>
              <a:spcAft>
                <a:spcPts val="1200"/>
              </a:spcAft>
              <a:buNone/>
            </a:pPr>
            <a:r>
              <a:rPr lang="en-GB" sz="3400" b="1"/>
              <a:t>Exploiting subject disciplines in areas of learning:</a:t>
            </a:r>
          </a:p>
          <a:p>
            <a:pPr>
              <a:lnSpc>
                <a:spcPct val="170000"/>
              </a:lnSpc>
              <a:spcAft>
                <a:spcPts val="1200"/>
              </a:spcAft>
            </a:pPr>
            <a:r>
              <a:rPr lang="en-GB"/>
              <a:t>The teacher demonstrates a knowledge and understanding of relevant pedagogies and disciplines within and across subject content, areas of learning and cross-curricular themes, and plans appropriately. </a:t>
            </a:r>
          </a:p>
        </p:txBody>
      </p:sp>
      <p:sp>
        <p:nvSpPr>
          <p:cNvPr id="9" name="Text Placeholder 8">
            <a:extLst>
              <a:ext uri="{FF2B5EF4-FFF2-40B4-BE49-F238E27FC236}">
                <a16:creationId xmlns:a16="http://schemas.microsoft.com/office/drawing/2014/main" id="{87E21192-50CE-40E7-BCB6-473A1FA8692A}"/>
              </a:ext>
            </a:extLst>
          </p:cNvPr>
          <p:cNvSpPr>
            <a:spLocks noGrp="1"/>
          </p:cNvSpPr>
          <p:nvPr>
            <p:ph type="body" sz="quarter" idx="10"/>
          </p:nvPr>
        </p:nvSpPr>
        <p:spPr>
          <a:xfrm>
            <a:off x="6197600" y="365127"/>
            <a:ext cx="5156200" cy="739774"/>
          </a:xfrm>
        </p:spPr>
        <p:style>
          <a:lnRef idx="2">
            <a:schemeClr val="accent4"/>
          </a:lnRef>
          <a:fillRef idx="1">
            <a:schemeClr val="lt1"/>
          </a:fillRef>
          <a:effectRef idx="0">
            <a:schemeClr val="accent4"/>
          </a:effectRef>
          <a:fontRef idx="minor">
            <a:schemeClr val="dk1"/>
          </a:fontRef>
        </p:style>
        <p:txBody>
          <a:bodyPr anchor="ctr"/>
          <a:lstStyle/>
          <a:p>
            <a:r>
              <a:rPr lang="en-GB"/>
              <a:t>Pedagogy: Advancing</a:t>
            </a:r>
          </a:p>
        </p:txBody>
      </p:sp>
      <p:pic>
        <p:nvPicPr>
          <p:cNvPr id="11" name="Picture 10">
            <a:extLst>
              <a:ext uri="{FF2B5EF4-FFF2-40B4-BE49-F238E27FC236}">
                <a16:creationId xmlns:a16="http://schemas.microsoft.com/office/drawing/2014/main" id="{42A10D45-F805-426D-B64F-27D94302792E}"/>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10902504" y="5042431"/>
            <a:ext cx="1147141" cy="925152"/>
          </a:xfrm>
          <a:prstGeom prst="rect">
            <a:avLst/>
          </a:prstGeom>
        </p:spPr>
      </p:pic>
    </p:spTree>
    <p:extLst>
      <p:ext uri="{BB962C8B-B14F-4D97-AF65-F5344CB8AC3E}">
        <p14:creationId xmlns:p14="http://schemas.microsoft.com/office/powerpoint/2010/main" val="3680138224"/>
      </p:ext>
    </p:extLst>
  </p:cSld>
  <p:clrMapOvr>
    <a:masterClrMapping/>
  </p:clrMapOvr>
  <mc:AlternateContent xmlns:mc="http://schemas.openxmlformats.org/markup-compatibility/2006" xmlns:p14="http://schemas.microsoft.com/office/powerpoint/2010/main">
    <mc:Choice Requires="p14">
      <p:transition spd="slow" p14:dur="800" advTm="40892">
        <p14:flythrough/>
      </p:transition>
    </mc:Choice>
    <mc:Fallback xmlns="">
      <p:transition spd="slow" advTm="40892">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0AF37-62C6-4332-8B79-DD7CEA1CD9C4}"/>
              </a:ext>
            </a:extLst>
          </p:cNvPr>
          <p:cNvSpPr>
            <a:spLocks noGrp="1"/>
          </p:cNvSpPr>
          <p:nvPr>
            <p:ph type="title" idx="4294967295"/>
          </p:nvPr>
        </p:nvSpPr>
        <p:spPr>
          <a:xfrm>
            <a:off x="725714" y="568325"/>
            <a:ext cx="5156200" cy="1325563"/>
          </a:xfrm>
          <a:prstGeom prst="rect">
            <a:avLst/>
          </a:prstGeom>
        </p:spPr>
        <p:style>
          <a:lnRef idx="2">
            <a:schemeClr val="accent4"/>
          </a:lnRef>
          <a:fillRef idx="1">
            <a:schemeClr val="lt1"/>
          </a:fillRef>
          <a:effectRef idx="0">
            <a:schemeClr val="accent4"/>
          </a:effectRef>
          <a:fontRef idx="minor">
            <a:schemeClr val="dk1"/>
          </a:fontRef>
        </p:style>
        <p:txBody>
          <a:bodyPr/>
          <a:lstStyle/>
          <a:p>
            <a:r>
              <a:rPr lang="cy-GB">
                <a:hlinkClick r:id="rId3"/>
              </a:rPr>
              <a:t>Asesiadau darllen a rhifedd</a:t>
            </a:r>
            <a:endParaRPr lang="cy-GB"/>
          </a:p>
        </p:txBody>
      </p:sp>
      <p:sp>
        <p:nvSpPr>
          <p:cNvPr id="5" name="Content Placeholder 4">
            <a:extLst>
              <a:ext uri="{FF2B5EF4-FFF2-40B4-BE49-F238E27FC236}">
                <a16:creationId xmlns:a16="http://schemas.microsoft.com/office/drawing/2014/main" id="{EEF3C367-EC2B-4A15-800D-1C0A0991402C}"/>
              </a:ext>
            </a:extLst>
          </p:cNvPr>
          <p:cNvSpPr>
            <a:spLocks noGrp="1"/>
          </p:cNvSpPr>
          <p:nvPr>
            <p:ph sz="half" idx="4294967295"/>
          </p:nvPr>
        </p:nvSpPr>
        <p:spPr>
          <a:xfrm>
            <a:off x="725714" y="2028825"/>
            <a:ext cx="5156200" cy="3848100"/>
          </a:xfrm>
          <a:prstGeom prst="rect">
            <a:avLst/>
          </a:prstGeom>
        </p:spPr>
        <p:style>
          <a:lnRef idx="2">
            <a:schemeClr val="accent4"/>
          </a:lnRef>
          <a:fillRef idx="1">
            <a:schemeClr val="lt1"/>
          </a:fillRef>
          <a:effectRef idx="0">
            <a:schemeClr val="accent4"/>
          </a:effectRef>
          <a:fontRef idx="minor">
            <a:schemeClr val="dk1"/>
          </a:fontRef>
        </p:style>
        <p:txBody>
          <a:bodyPr>
            <a:normAutofit/>
          </a:bodyPr>
          <a:lstStyle/>
          <a:p>
            <a:pPr lvl="0">
              <a:defRPr/>
            </a:pPr>
            <a:r>
              <a:rPr lang="cy-GB">
                <a:solidFill>
                  <a:prstClr val="black"/>
                </a:solidFill>
              </a:rPr>
              <a:t>Asesiadau personol ar-lein</a:t>
            </a:r>
          </a:p>
          <a:p>
            <a:pPr lvl="0">
              <a:defRPr/>
            </a:pPr>
            <a:r>
              <a:rPr lang="cy-GB">
                <a:solidFill>
                  <a:prstClr val="black"/>
                </a:solidFill>
              </a:rPr>
              <a:t>Mae'r wybodaeth ar gyfer</a:t>
            </a:r>
            <a:endParaRPr kumimoji="0" lang="cy-GB" sz="2800" b="0" i="0" u="none" strike="noStrike" kern="1200" cap="none" spc="0" normalizeH="0" baseline="0" noProof="0">
              <a:ln>
                <a:noFill/>
              </a:ln>
              <a:solidFill>
                <a:prstClr val="black"/>
              </a:solidFill>
              <a:effectLst/>
              <a:uLnTx/>
              <a:uFillTx/>
              <a:latin typeface="Calibri" panose="020F0502020204030204"/>
              <a:ea typeface="+mn-ea"/>
              <a:cs typeface="+mn-cs"/>
            </a:endParaRPr>
          </a:p>
          <a:p>
            <a:pPr lvl="1">
              <a:defRPr/>
            </a:pPr>
            <a:r>
              <a:rPr lang="cy-GB">
                <a:solidFill>
                  <a:prstClr val="black"/>
                </a:solidFill>
              </a:rPr>
              <a:t>Rhieni
Athrawon</a:t>
            </a:r>
            <a:endParaRPr kumimoji="0" lang="cy-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lvl="1">
              <a:defRPr/>
            </a:pPr>
            <a:r>
              <a:rPr lang="cy-GB">
                <a:solidFill>
                  <a:prstClr val="black"/>
                </a:solidFill>
              </a:rPr>
              <a:t>Disgyblion</a:t>
            </a:r>
            <a:endParaRPr kumimoji="0" lang="cy-GB" sz="2800" b="0" i="0" u="none" strike="noStrike" kern="1200" cap="none" spc="0" normalizeH="0" baseline="0" noProof="0">
              <a:ln>
                <a:noFill/>
              </a:ln>
              <a:solidFill>
                <a:prstClr val="black"/>
              </a:solidFill>
              <a:effectLst/>
              <a:uLnTx/>
              <a:uFillTx/>
              <a:latin typeface="Calibri" panose="020F0502020204030204"/>
              <a:ea typeface="+mn-ea"/>
              <a:cs typeface="+mn-cs"/>
            </a:endParaRPr>
          </a:p>
          <a:p>
            <a:pPr>
              <a:defRPr/>
            </a:pPr>
            <a:r>
              <a:rPr lang="cy-GB">
                <a:solidFill>
                  <a:prstClr val="black"/>
                </a:solidFill>
              </a:rPr>
              <a:t>Sut gall y data hwn eich helpu chi’n athro pwnc?</a:t>
            </a:r>
            <a:endParaRPr lang="cy-GB" sz="3200"/>
          </a:p>
        </p:txBody>
      </p:sp>
      <p:sp>
        <p:nvSpPr>
          <p:cNvPr id="6" name="Content Placeholder 5">
            <a:extLst>
              <a:ext uri="{FF2B5EF4-FFF2-40B4-BE49-F238E27FC236}">
                <a16:creationId xmlns:a16="http://schemas.microsoft.com/office/drawing/2014/main" id="{A23CE819-FD93-40CA-9745-4F2B5C09D637}"/>
              </a:ext>
            </a:extLst>
          </p:cNvPr>
          <p:cNvSpPr>
            <a:spLocks noGrp="1"/>
          </p:cNvSpPr>
          <p:nvPr>
            <p:ph sz="half" idx="4294967295"/>
          </p:nvPr>
        </p:nvSpPr>
        <p:spPr>
          <a:xfrm>
            <a:off x="6348187" y="2041979"/>
            <a:ext cx="5713183" cy="3848100"/>
          </a:xfrm>
          <a:prstGeom prst="rect">
            <a:avLst/>
          </a:prstGeom>
        </p:spPr>
        <p:style>
          <a:lnRef idx="2">
            <a:schemeClr val="accent4"/>
          </a:lnRef>
          <a:fillRef idx="1">
            <a:schemeClr val="lt1"/>
          </a:fillRef>
          <a:effectRef idx="0">
            <a:schemeClr val="accent4"/>
          </a:effectRef>
          <a:fontRef idx="minor">
            <a:schemeClr val="dk1"/>
          </a:fontRef>
        </p:style>
        <p:txBody>
          <a:bodyPr/>
          <a:lstStyle/>
          <a:p>
            <a:r>
              <a:rPr lang="en-GB"/>
              <a:t>Online personalised assessments</a:t>
            </a:r>
          </a:p>
          <a:p>
            <a:r>
              <a:rPr lang="en-GB"/>
              <a:t>The information is for</a:t>
            </a:r>
          </a:p>
          <a:p>
            <a:pPr lvl="1"/>
            <a:r>
              <a:rPr lang="en-GB"/>
              <a:t>Parents</a:t>
            </a:r>
          </a:p>
          <a:p>
            <a:pPr lvl="1"/>
            <a:r>
              <a:rPr lang="en-GB"/>
              <a:t>Teachers</a:t>
            </a:r>
          </a:p>
          <a:p>
            <a:pPr lvl="1"/>
            <a:r>
              <a:rPr lang="en-GB"/>
              <a:t>Pupils</a:t>
            </a:r>
          </a:p>
          <a:p>
            <a:r>
              <a:rPr lang="en-GB"/>
              <a:t>How can this data help you as a subject teacher?</a:t>
            </a:r>
          </a:p>
          <a:p>
            <a:endParaRPr lang="en-GB"/>
          </a:p>
        </p:txBody>
      </p:sp>
      <p:sp>
        <p:nvSpPr>
          <p:cNvPr id="7" name="Text Placeholder 6">
            <a:extLst>
              <a:ext uri="{FF2B5EF4-FFF2-40B4-BE49-F238E27FC236}">
                <a16:creationId xmlns:a16="http://schemas.microsoft.com/office/drawing/2014/main" id="{92794A12-96E1-4AC7-A781-41A96A7BFDA2}"/>
              </a:ext>
            </a:extLst>
          </p:cNvPr>
          <p:cNvSpPr>
            <a:spLocks noGrp="1"/>
          </p:cNvSpPr>
          <p:nvPr>
            <p:ph type="body" sz="quarter" idx="4294967295"/>
          </p:nvPr>
        </p:nvSpPr>
        <p:spPr>
          <a:xfrm>
            <a:off x="6348188" y="581479"/>
            <a:ext cx="5156200" cy="1325563"/>
          </a:xfrm>
          <a:prstGeom prst="rect">
            <a:avLst/>
          </a:prstGeom>
        </p:spPr>
        <p:style>
          <a:lnRef idx="2">
            <a:schemeClr val="accent4"/>
          </a:lnRef>
          <a:fillRef idx="1">
            <a:schemeClr val="lt1"/>
          </a:fillRef>
          <a:effectRef idx="0">
            <a:schemeClr val="accent4"/>
          </a:effectRef>
          <a:fontRef idx="minor">
            <a:schemeClr val="dk1"/>
          </a:fontRef>
        </p:style>
        <p:txBody>
          <a:bodyPr/>
          <a:lstStyle/>
          <a:p>
            <a:r>
              <a:rPr lang="en-GB" sz="4000">
                <a:hlinkClick r:id="rId4"/>
              </a:rPr>
              <a:t>Reading and numeracy assessments</a:t>
            </a:r>
            <a:endParaRPr lang="en-GB" sz="4000"/>
          </a:p>
        </p:txBody>
      </p:sp>
      <p:pic>
        <p:nvPicPr>
          <p:cNvPr id="4" name="Picture 3">
            <a:hlinkClick r:id="rId4"/>
            <a:extLst>
              <a:ext uri="{FF2B5EF4-FFF2-40B4-BE49-F238E27FC236}">
                <a16:creationId xmlns:a16="http://schemas.microsoft.com/office/drawing/2014/main" id="{F0220F1B-DABA-8203-B83E-1FC8C1FAD911}"/>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t="9133" b="16368"/>
          <a:stretch/>
        </p:blipFill>
        <p:spPr>
          <a:xfrm>
            <a:off x="1407887" y="5528011"/>
            <a:ext cx="6110514" cy="1281418"/>
          </a:xfrm>
          <a:prstGeom prst="rect">
            <a:avLst/>
          </a:prstGeom>
          <a:ln>
            <a:solidFill>
              <a:srgbClr val="FFC000"/>
            </a:solidFill>
          </a:ln>
        </p:spPr>
      </p:pic>
    </p:spTree>
    <p:extLst>
      <p:ext uri="{BB962C8B-B14F-4D97-AF65-F5344CB8AC3E}">
        <p14:creationId xmlns:p14="http://schemas.microsoft.com/office/powerpoint/2010/main" val="154697210"/>
      </p:ext>
    </p:extLst>
  </p:cSld>
  <p:clrMapOvr>
    <a:masterClrMapping/>
  </p:clrMapOvr>
  <p:transition spd="slow" advTm="23109">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692E61E-0321-4191-AC34-9385D3BCC7B2}"/>
              </a:ext>
            </a:extLst>
          </p:cNvPr>
          <p:cNvPicPr>
            <a:picLocks noChangeAspect="1"/>
          </p:cNvPicPr>
          <p:nvPr/>
        </p:nvPicPr>
        <p:blipFill rotWithShape="1">
          <a:blip r:embed="rId5" cstate="hqprint">
            <a:alphaModFix amt="20000"/>
            <a:extLst>
              <a:ext uri="{28A0092B-C50C-407E-A947-70E740481C1C}">
                <a14:useLocalDpi xmlns:a14="http://schemas.microsoft.com/office/drawing/2010/main"/>
              </a:ext>
            </a:extLst>
          </a:blip>
          <a:srcRect/>
          <a:stretch/>
        </p:blipFill>
        <p:spPr>
          <a:xfrm>
            <a:off x="0" y="1"/>
            <a:ext cx="12192000" cy="6096000"/>
          </a:xfrm>
          <a:prstGeom prst="rect">
            <a:avLst/>
          </a:prstGeom>
        </p:spPr>
      </p:pic>
      <p:sp>
        <p:nvSpPr>
          <p:cNvPr id="2" name="Title 1">
            <a:extLst>
              <a:ext uri="{FF2B5EF4-FFF2-40B4-BE49-F238E27FC236}">
                <a16:creationId xmlns:a16="http://schemas.microsoft.com/office/drawing/2014/main" id="{5F99A925-93D1-4DB8-81F6-2F43AF0E6720}"/>
              </a:ext>
            </a:extLst>
          </p:cNvPr>
          <p:cNvSpPr>
            <a:spLocks noGrp="1"/>
          </p:cNvSpPr>
          <p:nvPr>
            <p:ph type="title"/>
          </p:nvPr>
        </p:nvSpPr>
        <p:spPr>
          <a:xfrm>
            <a:off x="838200" y="365126"/>
            <a:ext cx="5156200" cy="818513"/>
          </a:xfrm>
        </p:spPr>
        <p:style>
          <a:lnRef idx="2">
            <a:schemeClr val="accent5"/>
          </a:lnRef>
          <a:fillRef idx="1">
            <a:schemeClr val="lt1"/>
          </a:fillRef>
          <a:effectRef idx="0">
            <a:schemeClr val="accent5"/>
          </a:effectRef>
          <a:fontRef idx="minor">
            <a:schemeClr val="dk1"/>
          </a:fontRef>
        </p:style>
        <p:txBody>
          <a:bodyPr/>
          <a:lstStyle/>
          <a:p>
            <a:r>
              <a:rPr lang="cy-GB"/>
              <a:t>Cynnydd</a:t>
            </a:r>
            <a:r>
              <a:rPr lang="en-GB">
                <a:highlight>
                  <a:srgbClr val="FFFF00"/>
                </a:highlight>
              </a:rPr>
              <a:t>
</a:t>
            </a:r>
          </a:p>
        </p:txBody>
      </p:sp>
      <p:sp>
        <p:nvSpPr>
          <p:cNvPr id="3" name="Content Placeholder 2">
            <a:extLst>
              <a:ext uri="{FF2B5EF4-FFF2-40B4-BE49-F238E27FC236}">
                <a16:creationId xmlns:a16="http://schemas.microsoft.com/office/drawing/2014/main" id="{F48435CF-20EC-4263-9723-FA1C7D548650}"/>
              </a:ext>
            </a:extLst>
          </p:cNvPr>
          <p:cNvSpPr>
            <a:spLocks noGrp="1"/>
          </p:cNvSpPr>
          <p:nvPr>
            <p:ph sz="half" idx="1"/>
          </p:nvPr>
        </p:nvSpPr>
        <p:spPr>
          <a:xfrm>
            <a:off x="838200" y="1435396"/>
            <a:ext cx="5156200" cy="4238965"/>
          </a:xfrm>
        </p:spPr>
        <p:style>
          <a:lnRef idx="2">
            <a:schemeClr val="accent5"/>
          </a:lnRef>
          <a:fillRef idx="1">
            <a:schemeClr val="lt1"/>
          </a:fillRef>
          <a:effectRef idx="0">
            <a:schemeClr val="accent5"/>
          </a:effectRef>
          <a:fontRef idx="minor">
            <a:schemeClr val="dk1"/>
          </a:fontRef>
        </p:style>
        <p:txBody>
          <a:bodyPr>
            <a:normAutofit lnSpcReduction="10000"/>
          </a:bodyPr>
          <a:lstStyle/>
          <a:p>
            <a:r>
              <a:rPr lang="cy-GB"/>
              <a:t>Ble mae'r disgyblion arni?
Sut gallwn ni eu helpu i symud ymlaen?
Beth yw'r cam nesaf?</a:t>
            </a:r>
          </a:p>
          <a:p>
            <a:endParaRPr lang="cy-GB"/>
          </a:p>
          <a:p>
            <a:pPr marL="0" indent="0">
              <a:buNone/>
            </a:pPr>
            <a:r>
              <a:rPr lang="cy-GB"/>
              <a:t>Er mwyn gwneud hynny RHAID i chi fod yn gyfarwydd â'r fframweithiau trawsgwricwlaidd.</a:t>
            </a:r>
          </a:p>
          <a:p>
            <a:pPr marL="0" indent="0">
              <a:buNone/>
            </a:pPr>
            <a:r>
              <a:rPr lang="cy-GB"/>
              <a:t>Dysgwch sut i wneud hynny yn eich meysydd pwnc.</a:t>
            </a:r>
          </a:p>
        </p:txBody>
      </p:sp>
      <p:sp>
        <p:nvSpPr>
          <p:cNvPr id="5" name="Content Placeholder 4">
            <a:extLst>
              <a:ext uri="{FF2B5EF4-FFF2-40B4-BE49-F238E27FC236}">
                <a16:creationId xmlns:a16="http://schemas.microsoft.com/office/drawing/2014/main" id="{6F9503DB-554C-44E3-A321-9121CD3E3F14}"/>
              </a:ext>
            </a:extLst>
          </p:cNvPr>
          <p:cNvSpPr>
            <a:spLocks noGrp="1"/>
          </p:cNvSpPr>
          <p:nvPr>
            <p:ph sz="half" idx="2"/>
          </p:nvPr>
        </p:nvSpPr>
        <p:spPr>
          <a:xfrm>
            <a:off x="6197600" y="1435396"/>
            <a:ext cx="5156200" cy="4238966"/>
          </a:xfrm>
        </p:spPr>
        <p:style>
          <a:lnRef idx="2">
            <a:schemeClr val="accent5"/>
          </a:lnRef>
          <a:fillRef idx="1">
            <a:schemeClr val="lt1"/>
          </a:fillRef>
          <a:effectRef idx="0">
            <a:schemeClr val="accent5"/>
          </a:effectRef>
          <a:fontRef idx="minor">
            <a:schemeClr val="dk1"/>
          </a:fontRef>
        </p:style>
        <p:txBody>
          <a:bodyPr>
            <a:normAutofit lnSpcReduction="10000"/>
          </a:bodyPr>
          <a:lstStyle/>
          <a:p>
            <a:r>
              <a:rPr lang="en-GB"/>
              <a:t>Where are the pupils at?</a:t>
            </a:r>
          </a:p>
          <a:p>
            <a:r>
              <a:rPr lang="en-GB"/>
              <a:t>How can we help them progress?</a:t>
            </a:r>
          </a:p>
          <a:p>
            <a:r>
              <a:rPr lang="en-GB"/>
              <a:t>What is the next step?</a:t>
            </a:r>
          </a:p>
          <a:p>
            <a:endParaRPr lang="en-GB"/>
          </a:p>
          <a:p>
            <a:pPr marL="0" indent="0">
              <a:buNone/>
            </a:pPr>
            <a:r>
              <a:rPr lang="en-GB"/>
              <a:t>In order to do that you MUST be familiar with the cross curricular frameworks.</a:t>
            </a:r>
          </a:p>
          <a:p>
            <a:pPr marL="0" indent="0">
              <a:buNone/>
            </a:pPr>
            <a:r>
              <a:rPr lang="en-GB"/>
              <a:t>Find out how to do that in your subject areas.</a:t>
            </a:r>
          </a:p>
        </p:txBody>
      </p:sp>
      <p:sp>
        <p:nvSpPr>
          <p:cNvPr id="6" name="Text Placeholder 5">
            <a:extLst>
              <a:ext uri="{FF2B5EF4-FFF2-40B4-BE49-F238E27FC236}">
                <a16:creationId xmlns:a16="http://schemas.microsoft.com/office/drawing/2014/main" id="{3D36F449-8304-45CA-A4BD-086D5027E777}"/>
              </a:ext>
            </a:extLst>
          </p:cNvPr>
          <p:cNvSpPr>
            <a:spLocks noGrp="1"/>
          </p:cNvSpPr>
          <p:nvPr>
            <p:ph type="body" sz="quarter" idx="10"/>
          </p:nvPr>
        </p:nvSpPr>
        <p:spPr>
          <a:xfrm>
            <a:off x="6197600" y="365126"/>
            <a:ext cx="5156200" cy="818513"/>
          </a:xfrm>
        </p:spPr>
        <p:style>
          <a:lnRef idx="2">
            <a:schemeClr val="accent5"/>
          </a:lnRef>
          <a:fillRef idx="1">
            <a:schemeClr val="lt1"/>
          </a:fillRef>
          <a:effectRef idx="0">
            <a:schemeClr val="accent5"/>
          </a:effectRef>
          <a:fontRef idx="minor">
            <a:schemeClr val="dk1"/>
          </a:fontRef>
        </p:style>
        <p:txBody>
          <a:bodyPr/>
          <a:lstStyle/>
          <a:p>
            <a:r>
              <a:rPr lang="en-GB"/>
              <a:t>Progress</a:t>
            </a:r>
          </a:p>
        </p:txBody>
      </p:sp>
      <p:pic>
        <p:nvPicPr>
          <p:cNvPr id="29" name="Audio 28">
            <a:hlinkClick r:id="" action="ppaction://media"/>
            <a:extLst>
              <a:ext uri="{FF2B5EF4-FFF2-40B4-BE49-F238E27FC236}">
                <a16:creationId xmlns:a16="http://schemas.microsoft.com/office/drawing/2014/main" id="{009CAE90-E8B2-AF8E-1797-024A89E1B2B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540751744"/>
      </p:ext>
    </p:extLst>
  </p:cSld>
  <p:clrMapOvr>
    <a:masterClrMapping/>
  </p:clrMapOvr>
  <p:transition spd="slow" advTm="19233">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9"/>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6">
            <a:extLst>
              <a:ext uri="{FF2B5EF4-FFF2-40B4-BE49-F238E27FC236}">
                <a16:creationId xmlns:a16="http://schemas.microsoft.com/office/drawing/2014/main" id="{33F374BE-4417-4FCD-B577-7B0D57076726}"/>
              </a:ext>
            </a:extLst>
          </p:cNvPr>
          <p:cNvSpPr>
            <a:spLocks noGrp="1"/>
          </p:cNvSpPr>
          <p:nvPr>
            <p:ph type="title"/>
          </p:nvPr>
        </p:nvSpPr>
        <p:spPr/>
        <p:style>
          <a:lnRef idx="2">
            <a:schemeClr val="accent5"/>
          </a:lnRef>
          <a:fillRef idx="1">
            <a:schemeClr val="lt1"/>
          </a:fillRef>
          <a:effectRef idx="0">
            <a:schemeClr val="accent5"/>
          </a:effectRef>
          <a:fontRef idx="minor">
            <a:schemeClr val="dk1"/>
          </a:fontRef>
        </p:style>
        <p:txBody>
          <a:bodyPr/>
          <a:lstStyle/>
          <a:p>
            <a:r>
              <a:rPr lang="cy-GB"/>
              <a:t>Amcanion</a:t>
            </a:r>
          </a:p>
        </p:txBody>
      </p:sp>
      <p:sp>
        <p:nvSpPr>
          <p:cNvPr id="5" name="Content Placeholder 4">
            <a:extLst>
              <a:ext uri="{FF2B5EF4-FFF2-40B4-BE49-F238E27FC236}">
                <a16:creationId xmlns:a16="http://schemas.microsoft.com/office/drawing/2014/main" id="{4DBD2E08-3FB0-4760-B880-2F519F28BAF7}"/>
              </a:ext>
            </a:extLst>
          </p:cNvPr>
          <p:cNvSpPr>
            <a:spLocks noGrp="1"/>
          </p:cNvSpPr>
          <p:nvPr>
            <p:ph sz="half" idx="1"/>
          </p:nvPr>
        </p:nvSpPr>
        <p:spPr>
          <a:xfrm>
            <a:off x="838200" y="1825627"/>
            <a:ext cx="5156200" cy="1715016"/>
          </a:xfrm>
        </p:spPr>
        <p:style>
          <a:lnRef idx="2">
            <a:schemeClr val="accent5"/>
          </a:lnRef>
          <a:fillRef idx="1">
            <a:schemeClr val="lt1"/>
          </a:fillRef>
          <a:effectRef idx="0">
            <a:schemeClr val="accent5"/>
          </a:effectRef>
          <a:fontRef idx="minor">
            <a:schemeClr val="dk1"/>
          </a:fontRef>
        </p:style>
        <p:txBody>
          <a:bodyPr/>
          <a:lstStyle/>
          <a:p>
            <a:r>
              <a:rPr lang="cy-GB"/>
              <a:t>Beth yw sgiliau trawsgwricwlaidd?
Pam maen nhw'n bwysig?</a:t>
            </a:r>
          </a:p>
        </p:txBody>
      </p:sp>
      <p:sp>
        <p:nvSpPr>
          <p:cNvPr id="6" name="Content Placeholder 5">
            <a:extLst>
              <a:ext uri="{FF2B5EF4-FFF2-40B4-BE49-F238E27FC236}">
                <a16:creationId xmlns:a16="http://schemas.microsoft.com/office/drawing/2014/main" id="{A61D6267-4F5D-4DBF-BBA1-22E8373A3BE3}"/>
              </a:ext>
            </a:extLst>
          </p:cNvPr>
          <p:cNvSpPr>
            <a:spLocks noGrp="1"/>
          </p:cNvSpPr>
          <p:nvPr>
            <p:ph sz="half" idx="2"/>
          </p:nvPr>
        </p:nvSpPr>
        <p:spPr>
          <a:xfrm>
            <a:off x="6197600" y="1825627"/>
            <a:ext cx="5156200" cy="1715016"/>
          </a:xfrm>
        </p:spPr>
        <p:style>
          <a:lnRef idx="2">
            <a:schemeClr val="accent5"/>
          </a:lnRef>
          <a:fillRef idx="1">
            <a:schemeClr val="lt1"/>
          </a:fillRef>
          <a:effectRef idx="0">
            <a:schemeClr val="accent5"/>
          </a:effectRef>
          <a:fontRef idx="minor">
            <a:schemeClr val="dk1"/>
          </a:fontRef>
        </p:style>
        <p:txBody>
          <a:bodyPr/>
          <a:lstStyle/>
          <a:p>
            <a:r>
              <a:rPr lang="en-GB"/>
              <a:t>What are cross curricular skills?</a:t>
            </a:r>
          </a:p>
          <a:p>
            <a:r>
              <a:rPr lang="en-GB"/>
              <a:t>Why are they important?</a:t>
            </a:r>
          </a:p>
        </p:txBody>
      </p:sp>
      <p:sp>
        <p:nvSpPr>
          <p:cNvPr id="7" name="Text Placeholder 6">
            <a:extLst>
              <a:ext uri="{FF2B5EF4-FFF2-40B4-BE49-F238E27FC236}">
                <a16:creationId xmlns:a16="http://schemas.microsoft.com/office/drawing/2014/main" id="{096B236B-0F4D-4683-B73F-FCD9A357EED9}"/>
              </a:ext>
            </a:extLst>
          </p:cNvPr>
          <p:cNvSpPr>
            <a:spLocks noGrp="1"/>
          </p:cNvSpPr>
          <p:nvPr>
            <p:ph type="body" sz="quarter" idx="10"/>
          </p:nvPr>
        </p:nvSpPr>
        <p:spPr/>
        <p:style>
          <a:lnRef idx="2">
            <a:schemeClr val="accent5"/>
          </a:lnRef>
          <a:fillRef idx="1">
            <a:schemeClr val="lt1"/>
          </a:fillRef>
          <a:effectRef idx="0">
            <a:schemeClr val="accent5"/>
          </a:effectRef>
          <a:fontRef idx="minor">
            <a:schemeClr val="dk1"/>
          </a:fontRef>
        </p:style>
        <p:txBody>
          <a:bodyPr/>
          <a:lstStyle/>
          <a:p>
            <a:r>
              <a:rPr lang="en-GB"/>
              <a:t>Objectives</a:t>
            </a:r>
          </a:p>
        </p:txBody>
      </p:sp>
      <p:sp>
        <p:nvSpPr>
          <p:cNvPr id="11" name="TextBox 10">
            <a:extLst>
              <a:ext uri="{FF2B5EF4-FFF2-40B4-BE49-F238E27FC236}">
                <a16:creationId xmlns:a16="http://schemas.microsoft.com/office/drawing/2014/main" id="{0151BFA7-F8AB-48E2-90D7-F051B956613F}"/>
              </a:ext>
            </a:extLst>
          </p:cNvPr>
          <p:cNvSpPr txBox="1"/>
          <p:nvPr/>
        </p:nvSpPr>
        <p:spPr>
          <a:xfrm>
            <a:off x="6535380" y="5045248"/>
            <a:ext cx="4818420" cy="646331"/>
          </a:xfrm>
          <a:prstGeom prst="rect">
            <a:avLst/>
          </a:prstGeom>
          <a:noFill/>
        </p:spPr>
        <p:txBody>
          <a:bodyPr wrap="square">
            <a:spAutoFit/>
          </a:bodyPr>
          <a:lstStyle/>
          <a:p>
            <a:pPr>
              <a:defRPr/>
            </a:pPr>
            <a:r>
              <a:rPr lang="en-GB"/>
              <a:t>Delivered by Lilian Martin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Developed by Jessica Roberts &amp; </a:t>
            </a:r>
            <a:r>
              <a:rPr lang="en-GB" err="1"/>
              <a:t>Dr.</a:t>
            </a:r>
            <a:r>
              <a:rPr lang="en-GB"/>
              <a:t> Julia Holloway</a:t>
            </a:r>
          </a:p>
        </p:txBody>
      </p:sp>
    </p:spTree>
    <p:extLst>
      <p:ext uri="{BB962C8B-B14F-4D97-AF65-F5344CB8AC3E}">
        <p14:creationId xmlns:p14="http://schemas.microsoft.com/office/powerpoint/2010/main" val="3019967638"/>
      </p:ext>
    </p:extLst>
  </p:cSld>
  <p:clrMapOvr>
    <a:masterClrMapping/>
  </p:clrMapOvr>
  <p:transition spd="slow" advTm="19402">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505A0E1-9542-4D54-8735-1CDE8F7064FD}"/>
              </a:ext>
            </a:extLst>
          </p:cNvPr>
          <p:cNvSpPr>
            <a:spLocks noGrp="1"/>
          </p:cNvSpPr>
          <p:nvPr>
            <p:ph type="title"/>
          </p:nvPr>
        </p:nvSpPr>
        <p:spPr/>
        <p:txBody>
          <a:bodyPr/>
          <a:lstStyle/>
          <a:p>
            <a:r>
              <a:rPr lang="en-GB"/>
              <a:t>Sources:</a:t>
            </a:r>
          </a:p>
        </p:txBody>
      </p:sp>
      <p:sp>
        <p:nvSpPr>
          <p:cNvPr id="7" name="Content Placeholder 6">
            <a:extLst>
              <a:ext uri="{FF2B5EF4-FFF2-40B4-BE49-F238E27FC236}">
                <a16:creationId xmlns:a16="http://schemas.microsoft.com/office/drawing/2014/main" id="{E215C255-07AB-4000-9187-CA35E9ECBBAD}"/>
              </a:ext>
            </a:extLst>
          </p:cNvPr>
          <p:cNvSpPr>
            <a:spLocks noGrp="1"/>
          </p:cNvSpPr>
          <p:nvPr>
            <p:ph idx="1"/>
          </p:nvPr>
        </p:nvSpPr>
        <p:spPr/>
        <p:txBody>
          <a:bodyPr>
            <a:normAutofit fontScale="47500" lnSpcReduction="20000"/>
          </a:bodyPr>
          <a:lstStyle/>
          <a:p>
            <a:r>
              <a:rPr lang="en-GB">
                <a:hlinkClick r:id="rId3"/>
              </a:rPr>
              <a:t>https://hwb.gov.wales/curriculum-for-wales/cross-curricular-skills-frameworks/</a:t>
            </a:r>
            <a:endParaRPr lang="en-GB"/>
          </a:p>
          <a:p>
            <a:r>
              <a:rPr lang="en-GB">
                <a:hlinkClick r:id="rId4"/>
              </a:rPr>
              <a:t>https://gov.wales/sites/default/files/publications/2018-03/successful-futures.pdf</a:t>
            </a:r>
            <a:r>
              <a:rPr lang="en-GB"/>
              <a:t> </a:t>
            </a:r>
          </a:p>
          <a:p>
            <a:r>
              <a:rPr lang="en-GB">
                <a:hlinkClick r:id="rId5"/>
              </a:rPr>
              <a:t>https://hwb.gov.wales/curriculum-for-wales/languages-literacy-and-communication/</a:t>
            </a:r>
            <a:endParaRPr lang="en-GB"/>
          </a:p>
          <a:p>
            <a:r>
              <a:rPr lang="en-GB">
                <a:hlinkClick r:id="rId6"/>
              </a:rPr>
              <a:t>https://literacytrust.org.uk/information/what-is-literacy/</a:t>
            </a:r>
            <a:endParaRPr lang="en-GB"/>
          </a:p>
          <a:p>
            <a:r>
              <a:rPr lang="en-GB">
                <a:hlinkClick r:id="rId7"/>
              </a:rPr>
              <a:t>https://hwb.gov.wales/curriculum-for-wales/mathematics-and-numeracy/</a:t>
            </a:r>
            <a:endParaRPr lang="en-GB"/>
          </a:p>
          <a:p>
            <a:r>
              <a:rPr lang="en-GB">
                <a:hlinkClick r:id="rId8"/>
              </a:rPr>
              <a:t>https://www.nationalnumeracy.org.uk/about/what-numeracy</a:t>
            </a:r>
            <a:endParaRPr lang="en-GB"/>
          </a:p>
          <a:p>
            <a:r>
              <a:rPr lang="en-GB">
                <a:hlinkClick r:id="rId9"/>
              </a:rPr>
              <a:t>https://hwb.gov.wales/curriculum-for-wales/cross-curricular-skills-frameworks/digital-competence-framework/</a:t>
            </a:r>
            <a:endParaRPr lang="en-GB"/>
          </a:p>
          <a:p>
            <a:r>
              <a:rPr lang="en-GB">
                <a:hlinkClick r:id="rId10"/>
              </a:rPr>
              <a:t>https://gov.wales/successful-futures-review-curriculum-and-assessment-arrangements</a:t>
            </a:r>
            <a:endParaRPr lang="en-GB"/>
          </a:p>
          <a:p>
            <a:r>
              <a:rPr lang="en-GB">
                <a:hlinkClick r:id="rId3"/>
              </a:rPr>
              <a:t>https://hwb.gov.wales/curriculum-for-wales/cross-curricular-skills-frameworks/</a:t>
            </a:r>
            <a:endParaRPr lang="en-GB"/>
          </a:p>
          <a:p>
            <a:r>
              <a:rPr lang="en-GB">
                <a:hlinkClick r:id="rId11"/>
              </a:rPr>
              <a:t>https://gov.wales/sites/default/files/publications/2018-03/education-in-wales-our-national-mission.pdf</a:t>
            </a:r>
            <a:endParaRPr lang="en-GB"/>
          </a:p>
          <a:p>
            <a:r>
              <a:rPr lang="en-GB">
                <a:hlinkClick r:id="rId12"/>
              </a:rPr>
              <a:t>https://llyw.cymru/sites/default/files/publications/2018-03/addysg-yng-nghymru-cenhadaeth-ein-cenedl.pdf</a:t>
            </a:r>
            <a:endParaRPr lang="en-GB"/>
          </a:p>
          <a:p>
            <a:r>
              <a:rPr lang="en-GB">
                <a:hlinkClick r:id="rId13"/>
              </a:rPr>
              <a:t>https://www.oecd.org/education/Improving-schools-in-Wales.pdf</a:t>
            </a:r>
            <a:endParaRPr lang="en-GB"/>
          </a:p>
          <a:p>
            <a:r>
              <a:rPr lang="en-GB">
                <a:hlinkClick r:id="rId14"/>
              </a:rPr>
              <a:t>https://hwb.gov.wales/professional-development/professional-standards/</a:t>
            </a:r>
            <a:endParaRPr lang="en-GB"/>
          </a:p>
          <a:p>
            <a:r>
              <a:rPr lang="en-GB">
                <a:hlinkClick r:id="rId15"/>
              </a:rPr>
              <a:t>https://hwb.gov.wales/curriculum-for-wales/reading-and-numeracy-assessments/</a:t>
            </a:r>
            <a:endParaRPr lang="en-GB"/>
          </a:p>
          <a:p>
            <a:r>
              <a:rPr lang="en-GB"/>
              <a:t>HWB(2022)NSP: Literacy Ideas https://hwb.gov.wales/repository/resource/f2e5efa0-2919-462c-aa19-473e360a85c5/en/overview Accessed on 15 August 2023</a:t>
            </a:r>
          </a:p>
          <a:p>
            <a:endParaRPr lang="en-GB"/>
          </a:p>
          <a:p>
            <a:endParaRPr lang="en-GB"/>
          </a:p>
          <a:p>
            <a:endParaRPr lang="en-GB"/>
          </a:p>
          <a:p>
            <a:endParaRPr lang="en-GB"/>
          </a:p>
          <a:p>
            <a:endParaRPr lang="en-GB"/>
          </a:p>
          <a:p>
            <a:endParaRPr lang="en-GB"/>
          </a:p>
          <a:p>
            <a:endParaRPr lang="en-GB"/>
          </a:p>
          <a:p>
            <a:endParaRPr lang="en-GB"/>
          </a:p>
          <a:p>
            <a:endParaRPr lang="en-GB"/>
          </a:p>
          <a:p>
            <a:endParaRPr lang="en-GB"/>
          </a:p>
        </p:txBody>
      </p:sp>
    </p:spTree>
    <p:extLst>
      <p:ext uri="{BB962C8B-B14F-4D97-AF65-F5344CB8AC3E}">
        <p14:creationId xmlns:p14="http://schemas.microsoft.com/office/powerpoint/2010/main" val="359857450"/>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throfa_Powerpoint_2021mod" id="{9E4920CA-16C7-4333-ABA8-9AD2737C5A7B}" vid="{AB3D51F7-4C39-4F65-8837-90B1A8F6472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 dockstate="right" visibility="0" width="350" row="10">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585058F6-E05B-458C-A844-74F06025A9BB}">
  <we:reference id="wa104051163" version="1.2.0.3" store="en-US" storeType="OMEX"/>
  <we:alternateReferences>
    <we:reference id="wa104051163" version="1.2.0.3" store="wa104051163"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7F1AE2C5-4FA3-45DD-A2F6-C6B9809DCC92}">
  <we:reference id="wa104380907" version="3.0.0.0" store="en-US" storeType="OMEX"/>
  <we:alternateReferences>
    <we:reference id="WA104380907" version="3.0.0.0" store=""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39" ma:contentTypeDescription="Create a new document." ma:contentTypeScope="" ma:versionID="e19cb442c17a8ed7500c7c0e729ab9e5">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99baa092df4bcbb8cdb0b52ad70a04b8"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ObjectDetectorVersions" ma:index="45"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e800afd8-9188-484f-822e-9df23d421d18}"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NotebookType xmlns="92c24619-d6d5-42cf-b618-23d930ad9f20" xsi:nil="true"/>
    <FolderType xmlns="92c24619-d6d5-42cf-b618-23d930ad9f20" xsi:nil="true"/>
    <Students xmlns="92c24619-d6d5-42cf-b618-23d930ad9f20">
      <UserInfo>
        <DisplayName/>
        <AccountId xsi:nil="true"/>
        <AccountType/>
      </UserInfo>
    </Students>
    <Student_Groups xmlns="92c24619-d6d5-42cf-b618-23d930ad9f20">
      <UserInfo>
        <DisplayName/>
        <AccountId xsi:nil="true"/>
        <AccountType/>
      </UserInfo>
    </Student_Groups>
    <TeamsChannelId xmlns="92c24619-d6d5-42cf-b618-23d930ad9f20" xsi:nil="true"/>
    <IsNotebookLocked xmlns="92c24619-d6d5-42cf-b618-23d930ad9f20" xsi:nil="true"/>
    <Distribution_Groups xmlns="92c24619-d6d5-42cf-b618-23d930ad9f20" xsi:nil="true"/>
    <Is_Collaboration_Space_Locked xmlns="92c24619-d6d5-42cf-b618-23d930ad9f20" xsi:nil="true"/>
    <Invited_Teachers xmlns="92c24619-d6d5-42cf-b618-23d930ad9f20" xsi:nil="true"/>
    <Invited_Students xmlns="92c24619-d6d5-42cf-b618-23d930ad9f20" xsi:nil="true"/>
    <Math_Settings xmlns="92c24619-d6d5-42cf-b618-23d930ad9f20" xsi:nil="true"/>
    <Templates xmlns="92c24619-d6d5-42cf-b618-23d930ad9f20" xsi:nil="true"/>
    <Self_Registration_Enabled xmlns="92c24619-d6d5-42cf-b618-23d930ad9f20" xsi:nil="true"/>
    <Has_Teacher_Only_SectionGroup xmlns="92c24619-d6d5-42cf-b618-23d930ad9f20" xsi:nil="true"/>
    <DefaultSectionNames xmlns="92c24619-d6d5-42cf-b618-23d930ad9f20" xsi:nil="true"/>
    <Teams_Channel_Section_Location xmlns="92c24619-d6d5-42cf-b618-23d930ad9f20" xsi:nil="true"/>
    <AppVersion xmlns="92c24619-d6d5-42cf-b618-23d930ad9f20" xsi:nil="true"/>
    <Teachers xmlns="92c24619-d6d5-42cf-b618-23d930ad9f20">
      <UserInfo>
        <DisplayName/>
        <AccountId xsi:nil="true"/>
        <AccountType/>
      </UserInfo>
    </Teachers>
    <CultureName xmlns="92c24619-d6d5-42cf-b618-23d930ad9f20" xsi:nil="true"/>
    <Owner xmlns="92c24619-d6d5-42cf-b618-23d930ad9f20">
      <UserInfo>
        <DisplayName/>
        <AccountId xsi:nil="true"/>
        <AccountType/>
      </UserInfo>
    </Owner>
    <TaxCatchAll xmlns="8ee9550b-f5f4-4dde-bce5-39f4ba45c2f1" xsi:nil="true"/>
    <lcf76f155ced4ddcb4097134ff3c332f xmlns="92c24619-d6d5-42cf-b618-23d930ad9f2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2C906A9-1E45-4391-BB1C-5D9936E722DD}">
  <ds:schemaRefs>
    <ds:schemaRef ds:uri="8ee9550b-f5f4-4dde-bce5-39f4ba45c2f1"/>
    <ds:schemaRef ds:uri="92c24619-d6d5-42cf-b618-23d930ad9f2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8C802A1A-0DD3-44A7-A0B8-9F4E2BF2A701}">
  <ds:schemaRefs>
    <ds:schemaRef ds:uri="http://schemas.microsoft.com/sharepoint/v3/contenttype/forms"/>
  </ds:schemaRefs>
</ds:datastoreItem>
</file>

<file path=customXml/itemProps3.xml><?xml version="1.0" encoding="utf-8"?>
<ds:datastoreItem xmlns:ds="http://schemas.openxmlformats.org/officeDocument/2006/customXml" ds:itemID="{B3BC27C8-C647-4E95-9A86-797AE4549640}">
  <ds:schemaRefs>
    <ds:schemaRef ds:uri="8ee9550b-f5f4-4dde-bce5-39f4ba45c2f1"/>
    <ds:schemaRef ds:uri="92c24619-d6d5-42cf-b618-23d930ad9f2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41</Slides>
  <Notes>38</Notes>
  <HiddenSlides>0</HiddenSlides>
  <ScaleCrop>false</ScaleCrop>
  <HeadingPairs>
    <vt:vector size="4" baseType="variant">
      <vt:variant>
        <vt:lpstr>Theme</vt:lpstr>
      </vt:variant>
      <vt:variant>
        <vt:i4>4</vt:i4>
      </vt:variant>
      <vt:variant>
        <vt:lpstr>Slide Titles</vt:lpstr>
      </vt:variant>
      <vt:variant>
        <vt:i4>41</vt:i4>
      </vt:variant>
    </vt:vector>
  </HeadingPairs>
  <TitlesOfParts>
    <vt:vector size="45" baseType="lpstr">
      <vt:lpstr>Custom Design</vt:lpstr>
      <vt:lpstr>Office Theme</vt:lpstr>
      <vt:lpstr>UWTSD 200_Text 5</vt:lpstr>
      <vt:lpstr>UWTSD Logo Variations with Image Behind</vt:lpstr>
      <vt:lpstr>Fframweithiau’r sgiliau trawsgwricwlaidd</vt:lpstr>
      <vt:lpstr>Amcanion</vt:lpstr>
      <vt:lpstr>Sgiliau Trawsgwricwlaidd</vt:lpstr>
      <vt:lpstr>Sgiliau Trawsgwricwlaidd</vt:lpstr>
      <vt:lpstr>Llythrennedd | Literacy </vt:lpstr>
      <vt:lpstr>Beth yw llythrennedd?
</vt:lpstr>
      <vt:lpstr>Fframwaith Llythrennedd</vt:lpstr>
      <vt:lpstr>‘Darllenwch e, Siaradwch e, Ysgrifennwch e’ </vt:lpstr>
      <vt:lpstr>PowerPoint Presentation</vt:lpstr>
      <vt:lpstr>Rhifedd | Numeracy </vt:lpstr>
      <vt:lpstr>Beth yw rhifedd?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Cymhwysedd Digidol Digital Competence </vt:lpstr>
      <vt:lpstr>Beth yw cymhwysedd digidol?
</vt:lpstr>
      <vt:lpstr>Beth yw cymhwysedd digidol?
</vt:lpstr>
      <vt:lpstr>Beth yw cymhwysedd digidol?
</vt:lpstr>
      <vt:lpstr>Beth yw cymhwysedd digidol?
</vt:lpstr>
      <vt:lpstr>Beth yw cymhwysedd digidol?
</vt:lpstr>
      <vt:lpstr>PowerPoint Presentation</vt:lpstr>
      <vt:lpstr>Fframwaith</vt:lpstr>
      <vt:lpstr>Amcanion</vt:lpstr>
      <vt:lpstr>Argymhellion</vt:lpstr>
      <vt:lpstr>Cenhadaeth ein cenedl</vt:lpstr>
      <vt:lpstr>Cenhadaeth ein cenedl</vt:lpstr>
      <vt:lpstr>PowerPoint Presentation</vt:lpstr>
      <vt:lpstr>Addysgeg: Hyrwyddo Dysgu</vt:lpstr>
      <vt:lpstr>Asesiadau darllen a rhifedd</vt:lpstr>
      <vt:lpstr>Cynnydd
</vt:lpstr>
      <vt:lpstr>Amcanion</vt:lpstr>
      <vt:lpstr>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Cross curricular skills frameworks</dc:title>
  <dc:creator>Lilian Martin</dc:creator>
  <cp:revision>2</cp:revision>
  <dcterms:created xsi:type="dcterms:W3CDTF">2021-07-07T15:28:18Z</dcterms:created>
  <dcterms:modified xsi:type="dcterms:W3CDTF">2023-10-03T18:53:12Z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y fmtid="{D5CDD505-2E9C-101B-9397-08002B2CF9AE}" pid="3" name="MediaServiceImageTags">
    <vt:lpwstr/>
  </property>
</Properties>
</file>