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3"/>
  </p:sldMasterIdLst>
  <p:notesMasterIdLst>
    <p:notesMasterId r:id="rId23"/>
  </p:notesMasterIdLst>
  <p:handoutMasterIdLst>
    <p:handoutMasterId r:id="rId24"/>
  </p:handoutMasterIdLst>
  <p:sldIdLst>
    <p:sldId id="277" r:id="rId4"/>
    <p:sldId id="278" r:id="rId5"/>
    <p:sldId id="282" r:id="rId6"/>
    <p:sldId id="369" r:id="rId7"/>
    <p:sldId id="370" r:id="rId8"/>
    <p:sldId id="364" r:id="rId9"/>
    <p:sldId id="280" r:id="rId10"/>
    <p:sldId id="281" r:id="rId11"/>
    <p:sldId id="377" r:id="rId12"/>
    <p:sldId id="371" r:id="rId13"/>
    <p:sldId id="372" r:id="rId14"/>
    <p:sldId id="290" r:id="rId15"/>
    <p:sldId id="376" r:id="rId16"/>
    <p:sldId id="375" r:id="rId17"/>
    <p:sldId id="373" r:id="rId18"/>
    <p:sldId id="289" r:id="rId19"/>
    <p:sldId id="378" r:id="rId20"/>
    <p:sldId id="374" r:id="rId21"/>
    <p:sldId id="296" r:id="rId22"/>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F30EB4-E4A9-4216-93BC-A6F29FBA7B20}" v="43" dt="2024-04-04T12:13:08.6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233" autoAdjust="0"/>
    <p:restoredTop sz="94597" autoAdjust="0"/>
  </p:normalViewPr>
  <p:slideViewPr>
    <p:cSldViewPr>
      <p:cViewPr varScale="1">
        <p:scale>
          <a:sx n="69" d="100"/>
          <a:sy n="69" d="100"/>
        </p:scale>
        <p:origin x="3296" y="4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viewProps" Target="viewProps.xml"/><Relationship Id="rId3" Type="http://schemas.openxmlformats.org/officeDocument/2006/relationships/slideMaster" Target="slideMasters/slideMaster1.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handoutMaster" Target="handoutMasters/handout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DF19E022-0990-4241-A43C-D25D3A5554C1}"/>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1DA6ED80-CC03-4317-A32B-BC175D07B90D}"/>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62ADCF39-10AE-41AC-AD90-24A700650CDC}"/>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20CA9609-5D8D-4632-B811-2B8F7328802C}"/>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76501C94-F7DB-284C-8DF3-5060FF5AA0D5}"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192A7DE-163E-4377-BF2C-07E8AA52D1F0}"/>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D5D53B0-ACE4-4995-AA11-B92CBD2FCFBE}"/>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979A2451-ED4F-61D2-6A3D-4C86F1349DDB}"/>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5E392152-3BC3-4C95-9DAF-09CEA8DFCBEB}"/>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F89D0B34-0C92-4B93-AB21-53CF285111B9}"/>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D655E13B-AFB3-4255-9BD7-DC7B43A4D4FA}"/>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C13169EB-5227-A74C-8593-D501462E3D37}"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1A684BB-4C77-1AEA-5AEA-8A06EAAB1A03}"/>
              </a:ext>
            </a:extLst>
          </p:cNvPr>
          <p:cNvSpPr>
            <a:spLocks noGrp="1"/>
          </p:cNvSpPr>
          <p:nvPr>
            <p:ph type="dt" sz="half" idx="10"/>
          </p:nvPr>
        </p:nvSpPr>
        <p:spPr>
          <a:xfrm>
            <a:off x="395288" y="6524625"/>
            <a:ext cx="971550" cy="219075"/>
          </a:xfrm>
        </p:spPr>
        <p:txBody>
          <a:bodyPr/>
          <a:lstStyle>
            <a:lvl1pPr>
              <a:defRPr/>
            </a:lvl1pPr>
          </a:lstStyle>
          <a:p>
            <a:pPr>
              <a:defRPr/>
            </a:pPr>
            <a:fld id="{12A91BA4-1889-4244-A6DB-02B8948120EB}" type="datetime1">
              <a:rPr lang="en-GB" altLang="en-US"/>
              <a:pPr>
                <a:defRPr/>
              </a:pPr>
              <a:t>01/08/2025</a:t>
            </a:fld>
            <a:endParaRPr lang="en-GB" altLang="en-US" dirty="0"/>
          </a:p>
        </p:txBody>
      </p:sp>
      <p:sp>
        <p:nvSpPr>
          <p:cNvPr id="5" name="Footer Placeholder 4">
            <a:extLst>
              <a:ext uri="{FF2B5EF4-FFF2-40B4-BE49-F238E27FC236}">
                <a16:creationId xmlns:a16="http://schemas.microsoft.com/office/drawing/2014/main" id="{D7FF00E9-67C1-200F-BFE1-36037B4EA92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00BB01DF-996F-4F43-BE82-E1EA6813D188}"/>
              </a:ext>
            </a:extLst>
          </p:cNvPr>
          <p:cNvSpPr>
            <a:spLocks noGrp="1"/>
          </p:cNvSpPr>
          <p:nvPr>
            <p:ph type="sldNum" sz="quarter" idx="12"/>
          </p:nvPr>
        </p:nvSpPr>
        <p:spPr/>
        <p:txBody>
          <a:bodyPr/>
          <a:lstStyle>
            <a:lvl1pPr>
              <a:defRPr/>
            </a:lvl1pPr>
          </a:lstStyle>
          <a:p>
            <a:fld id="{27ED5DBB-E8E7-C04F-97F3-03E9E1E87558}" type="slidenum">
              <a:rPr lang="en-GB" altLang="en-US"/>
              <a:pPr/>
              <a:t>‹#›</a:t>
            </a:fld>
            <a:endParaRPr lang="en-GB" altLang="en-US"/>
          </a:p>
        </p:txBody>
      </p:sp>
    </p:spTree>
    <p:extLst>
      <p:ext uri="{BB962C8B-B14F-4D97-AF65-F5344CB8AC3E}">
        <p14:creationId xmlns:p14="http://schemas.microsoft.com/office/powerpoint/2010/main" val="31842662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27E900-D634-14E9-CF94-5B90B71720C2}"/>
              </a:ext>
            </a:extLst>
          </p:cNvPr>
          <p:cNvSpPr>
            <a:spLocks noGrp="1"/>
          </p:cNvSpPr>
          <p:nvPr>
            <p:ph type="dt" sz="half" idx="10"/>
          </p:nvPr>
        </p:nvSpPr>
        <p:spPr/>
        <p:txBody>
          <a:bodyPr/>
          <a:lstStyle>
            <a:lvl1pPr>
              <a:defRPr/>
            </a:lvl1pPr>
          </a:lstStyle>
          <a:p>
            <a:pPr>
              <a:defRPr/>
            </a:pPr>
            <a:fld id="{EC6F73E4-2E5F-874E-9150-0D939BBA0D0A}" type="datetime1">
              <a:rPr lang="en-GB" altLang="en-US"/>
              <a:pPr>
                <a:defRPr/>
              </a:pPr>
              <a:t>01/08/2025</a:t>
            </a:fld>
            <a:endParaRPr lang="en-GB" altLang="en-US" dirty="0"/>
          </a:p>
        </p:txBody>
      </p:sp>
      <p:sp>
        <p:nvSpPr>
          <p:cNvPr id="5" name="Footer Placeholder 4">
            <a:extLst>
              <a:ext uri="{FF2B5EF4-FFF2-40B4-BE49-F238E27FC236}">
                <a16:creationId xmlns:a16="http://schemas.microsoft.com/office/drawing/2014/main" id="{FC6C8BE2-99FE-C326-676E-6A3832A02984}"/>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152C4E6-60D9-6067-4C3B-7A096EB5E598}"/>
              </a:ext>
            </a:extLst>
          </p:cNvPr>
          <p:cNvSpPr>
            <a:spLocks noGrp="1"/>
          </p:cNvSpPr>
          <p:nvPr>
            <p:ph type="sldNum" sz="quarter" idx="12"/>
          </p:nvPr>
        </p:nvSpPr>
        <p:spPr/>
        <p:txBody>
          <a:bodyPr/>
          <a:lstStyle>
            <a:lvl1pPr>
              <a:defRPr/>
            </a:lvl1pPr>
          </a:lstStyle>
          <a:p>
            <a:fld id="{A31300DD-F6F8-F740-BF31-0AC64C18D040}" type="slidenum">
              <a:rPr lang="en-GB" altLang="en-US"/>
              <a:pPr/>
              <a:t>‹#›</a:t>
            </a:fld>
            <a:endParaRPr lang="en-GB" altLang="en-US"/>
          </a:p>
        </p:txBody>
      </p:sp>
    </p:spTree>
    <p:extLst>
      <p:ext uri="{BB962C8B-B14F-4D97-AF65-F5344CB8AC3E}">
        <p14:creationId xmlns:p14="http://schemas.microsoft.com/office/powerpoint/2010/main" val="24850947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51ABC00-3A1F-B921-279A-FFE008D53ECB}"/>
              </a:ext>
            </a:extLst>
          </p:cNvPr>
          <p:cNvSpPr>
            <a:spLocks noGrp="1"/>
          </p:cNvSpPr>
          <p:nvPr>
            <p:ph type="dt" sz="half" idx="10"/>
          </p:nvPr>
        </p:nvSpPr>
        <p:spPr/>
        <p:txBody>
          <a:bodyPr/>
          <a:lstStyle>
            <a:lvl1pPr>
              <a:defRPr/>
            </a:lvl1pPr>
          </a:lstStyle>
          <a:p>
            <a:pPr>
              <a:defRPr/>
            </a:pPr>
            <a:fld id="{CCD1EEB6-E904-2B46-ACCD-1D3EB14D27F5}" type="datetime1">
              <a:rPr lang="en-GB" altLang="en-US"/>
              <a:pPr>
                <a:defRPr/>
              </a:pPr>
              <a:t>01/08/2025</a:t>
            </a:fld>
            <a:endParaRPr lang="en-GB" altLang="en-US" dirty="0"/>
          </a:p>
        </p:txBody>
      </p:sp>
      <p:sp>
        <p:nvSpPr>
          <p:cNvPr id="5" name="Slide Number Placeholder 5">
            <a:extLst>
              <a:ext uri="{FF2B5EF4-FFF2-40B4-BE49-F238E27FC236}">
                <a16:creationId xmlns:a16="http://schemas.microsoft.com/office/drawing/2014/main" id="{8039FF4C-03D2-7AEA-F0A4-10C3ABE96941}"/>
              </a:ext>
            </a:extLst>
          </p:cNvPr>
          <p:cNvSpPr>
            <a:spLocks noGrp="1"/>
          </p:cNvSpPr>
          <p:nvPr>
            <p:ph type="sldNum" sz="quarter" idx="11"/>
          </p:nvPr>
        </p:nvSpPr>
        <p:spPr/>
        <p:txBody>
          <a:bodyPr/>
          <a:lstStyle>
            <a:lvl1pPr>
              <a:defRPr/>
            </a:lvl1pPr>
          </a:lstStyle>
          <a:p>
            <a:fld id="{CC3BE051-353F-DB4F-9115-E8D5DBF325B3}" type="slidenum">
              <a:rPr lang="en-GB" altLang="en-US"/>
              <a:pPr/>
              <a:t>‹#›</a:t>
            </a:fld>
            <a:endParaRPr lang="en-GB" altLang="en-US"/>
          </a:p>
        </p:txBody>
      </p:sp>
    </p:spTree>
    <p:extLst>
      <p:ext uri="{BB962C8B-B14F-4D97-AF65-F5344CB8AC3E}">
        <p14:creationId xmlns:p14="http://schemas.microsoft.com/office/powerpoint/2010/main" val="21142280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FD5B7DDF-3B7E-6E75-8423-075A897BE067}"/>
              </a:ext>
            </a:extLst>
          </p:cNvPr>
          <p:cNvSpPr>
            <a:spLocks noGrp="1"/>
          </p:cNvSpPr>
          <p:nvPr>
            <p:ph type="dt" sz="half" idx="10"/>
          </p:nvPr>
        </p:nvSpPr>
        <p:spPr/>
        <p:txBody>
          <a:bodyPr/>
          <a:lstStyle>
            <a:lvl1pPr>
              <a:defRPr/>
            </a:lvl1pPr>
          </a:lstStyle>
          <a:p>
            <a:pPr>
              <a:defRPr/>
            </a:pPr>
            <a:fld id="{E78B7A73-1F75-3A40-AB61-678AAC9F5F34}" type="datetime1">
              <a:rPr lang="en-GB" altLang="en-US"/>
              <a:pPr>
                <a:defRPr/>
              </a:pPr>
              <a:t>01/08/2025</a:t>
            </a:fld>
            <a:endParaRPr lang="en-GB" altLang="en-US" dirty="0"/>
          </a:p>
        </p:txBody>
      </p:sp>
      <p:sp>
        <p:nvSpPr>
          <p:cNvPr id="6" name="Slide Number Placeholder 5">
            <a:extLst>
              <a:ext uri="{FF2B5EF4-FFF2-40B4-BE49-F238E27FC236}">
                <a16:creationId xmlns:a16="http://schemas.microsoft.com/office/drawing/2014/main" id="{04500F27-8454-3C31-6D74-BB0917394BC8}"/>
              </a:ext>
            </a:extLst>
          </p:cNvPr>
          <p:cNvSpPr>
            <a:spLocks noGrp="1"/>
          </p:cNvSpPr>
          <p:nvPr>
            <p:ph type="sldNum" sz="quarter" idx="11"/>
          </p:nvPr>
        </p:nvSpPr>
        <p:spPr/>
        <p:txBody>
          <a:bodyPr/>
          <a:lstStyle>
            <a:lvl1pPr>
              <a:defRPr/>
            </a:lvl1pPr>
          </a:lstStyle>
          <a:p>
            <a:fld id="{8E72A45C-A02F-5748-8428-A9F750FC88BD}" type="slidenum">
              <a:rPr lang="en-GB" altLang="en-US"/>
              <a:pPr/>
              <a:t>‹#›</a:t>
            </a:fld>
            <a:endParaRPr lang="en-GB" altLang="en-US"/>
          </a:p>
        </p:txBody>
      </p:sp>
    </p:spTree>
    <p:extLst>
      <p:ext uri="{BB962C8B-B14F-4D97-AF65-F5344CB8AC3E}">
        <p14:creationId xmlns:p14="http://schemas.microsoft.com/office/powerpoint/2010/main" val="34142629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ABEAA2A-E60D-6455-CD13-39B3036C93C6}"/>
              </a:ext>
            </a:extLst>
          </p:cNvPr>
          <p:cNvSpPr>
            <a:spLocks noGrp="1"/>
          </p:cNvSpPr>
          <p:nvPr>
            <p:ph type="dt" sz="half" idx="10"/>
          </p:nvPr>
        </p:nvSpPr>
        <p:spPr/>
        <p:txBody>
          <a:bodyPr/>
          <a:lstStyle>
            <a:lvl1pPr>
              <a:defRPr/>
            </a:lvl1pPr>
          </a:lstStyle>
          <a:p>
            <a:pPr>
              <a:defRPr/>
            </a:pPr>
            <a:fld id="{933EF2A0-0D01-FB40-91DB-FABBC4625107}" type="datetime1">
              <a:rPr lang="en-GB" altLang="en-US"/>
              <a:pPr>
                <a:defRPr/>
              </a:pPr>
              <a:t>01/08/2025</a:t>
            </a:fld>
            <a:endParaRPr lang="en-GB" altLang="en-US" dirty="0"/>
          </a:p>
        </p:txBody>
      </p:sp>
      <p:sp>
        <p:nvSpPr>
          <p:cNvPr id="8" name="Slide Number Placeholder 5">
            <a:extLst>
              <a:ext uri="{FF2B5EF4-FFF2-40B4-BE49-F238E27FC236}">
                <a16:creationId xmlns:a16="http://schemas.microsoft.com/office/drawing/2014/main" id="{2CDF3B98-7B8E-F325-9029-23DE518B3829}"/>
              </a:ext>
            </a:extLst>
          </p:cNvPr>
          <p:cNvSpPr>
            <a:spLocks noGrp="1"/>
          </p:cNvSpPr>
          <p:nvPr>
            <p:ph type="sldNum" sz="quarter" idx="11"/>
          </p:nvPr>
        </p:nvSpPr>
        <p:spPr/>
        <p:txBody>
          <a:bodyPr/>
          <a:lstStyle>
            <a:lvl1pPr>
              <a:defRPr/>
            </a:lvl1pPr>
          </a:lstStyle>
          <a:p>
            <a:fld id="{0C378CEA-4384-3F43-B54A-2D468F1B0E4B}" type="slidenum">
              <a:rPr lang="en-GB" altLang="en-US"/>
              <a:pPr/>
              <a:t>‹#›</a:t>
            </a:fld>
            <a:endParaRPr lang="en-GB" altLang="en-US"/>
          </a:p>
        </p:txBody>
      </p:sp>
    </p:spTree>
    <p:extLst>
      <p:ext uri="{BB962C8B-B14F-4D97-AF65-F5344CB8AC3E}">
        <p14:creationId xmlns:p14="http://schemas.microsoft.com/office/powerpoint/2010/main" val="3430292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B2A15AC-75D5-DCDD-5337-856DCD5BD1A2}"/>
              </a:ext>
            </a:extLst>
          </p:cNvPr>
          <p:cNvSpPr>
            <a:spLocks noGrp="1"/>
          </p:cNvSpPr>
          <p:nvPr>
            <p:ph type="dt" sz="half" idx="10"/>
          </p:nvPr>
        </p:nvSpPr>
        <p:spPr/>
        <p:txBody>
          <a:bodyPr/>
          <a:lstStyle>
            <a:lvl1pPr>
              <a:defRPr/>
            </a:lvl1pPr>
          </a:lstStyle>
          <a:p>
            <a:pPr>
              <a:defRPr/>
            </a:pPr>
            <a:fld id="{40D229D2-FA91-EC4D-9ED4-CC13A693191B}" type="datetime1">
              <a:rPr lang="en-GB" altLang="en-US"/>
              <a:pPr>
                <a:defRPr/>
              </a:pPr>
              <a:t>01/08/2025</a:t>
            </a:fld>
            <a:endParaRPr lang="en-GB" altLang="en-US" dirty="0"/>
          </a:p>
        </p:txBody>
      </p:sp>
      <p:sp>
        <p:nvSpPr>
          <p:cNvPr id="4" name="Slide Number Placeholder 5">
            <a:extLst>
              <a:ext uri="{FF2B5EF4-FFF2-40B4-BE49-F238E27FC236}">
                <a16:creationId xmlns:a16="http://schemas.microsoft.com/office/drawing/2014/main" id="{225B9599-9EA6-6257-3284-B30003946281}"/>
              </a:ext>
            </a:extLst>
          </p:cNvPr>
          <p:cNvSpPr>
            <a:spLocks noGrp="1"/>
          </p:cNvSpPr>
          <p:nvPr>
            <p:ph type="sldNum" sz="quarter" idx="11"/>
          </p:nvPr>
        </p:nvSpPr>
        <p:spPr/>
        <p:txBody>
          <a:bodyPr/>
          <a:lstStyle>
            <a:lvl1pPr>
              <a:defRPr/>
            </a:lvl1pPr>
          </a:lstStyle>
          <a:p>
            <a:fld id="{EEE1B541-9082-EB49-A33F-CCB5855F0D5C}" type="slidenum">
              <a:rPr lang="en-GB" altLang="en-US"/>
              <a:pPr/>
              <a:t>‹#›</a:t>
            </a:fld>
            <a:endParaRPr lang="en-GB" altLang="en-US"/>
          </a:p>
        </p:txBody>
      </p:sp>
    </p:spTree>
    <p:extLst>
      <p:ext uri="{BB962C8B-B14F-4D97-AF65-F5344CB8AC3E}">
        <p14:creationId xmlns:p14="http://schemas.microsoft.com/office/powerpoint/2010/main" val="1124356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712F7C5-1962-9A0B-ECBB-31CDB85C3343}"/>
              </a:ext>
            </a:extLst>
          </p:cNvPr>
          <p:cNvSpPr>
            <a:spLocks noGrp="1"/>
          </p:cNvSpPr>
          <p:nvPr>
            <p:ph type="dt" sz="half" idx="10"/>
          </p:nvPr>
        </p:nvSpPr>
        <p:spPr/>
        <p:txBody>
          <a:bodyPr/>
          <a:lstStyle>
            <a:lvl1pPr>
              <a:defRPr/>
            </a:lvl1pPr>
          </a:lstStyle>
          <a:p>
            <a:pPr>
              <a:defRPr/>
            </a:pPr>
            <a:fld id="{6D6181C4-3F45-8341-960F-13276F86B58A}" type="datetime1">
              <a:rPr lang="en-GB" altLang="en-US"/>
              <a:pPr>
                <a:defRPr/>
              </a:pPr>
              <a:t>01/08/2025</a:t>
            </a:fld>
            <a:endParaRPr lang="en-GB" altLang="en-US" dirty="0"/>
          </a:p>
        </p:txBody>
      </p:sp>
      <p:sp>
        <p:nvSpPr>
          <p:cNvPr id="3" name="Slide Number Placeholder 5">
            <a:extLst>
              <a:ext uri="{FF2B5EF4-FFF2-40B4-BE49-F238E27FC236}">
                <a16:creationId xmlns:a16="http://schemas.microsoft.com/office/drawing/2014/main" id="{CFE4F73A-2FD8-FCEA-4CCA-60787CC30EFB}"/>
              </a:ext>
            </a:extLst>
          </p:cNvPr>
          <p:cNvSpPr>
            <a:spLocks noGrp="1"/>
          </p:cNvSpPr>
          <p:nvPr>
            <p:ph type="sldNum" sz="quarter" idx="11"/>
          </p:nvPr>
        </p:nvSpPr>
        <p:spPr/>
        <p:txBody>
          <a:bodyPr/>
          <a:lstStyle>
            <a:lvl1pPr>
              <a:defRPr/>
            </a:lvl1pPr>
          </a:lstStyle>
          <a:p>
            <a:fld id="{6235D6E8-5961-DB49-BA76-5695D7364E07}" type="slidenum">
              <a:rPr lang="en-GB" altLang="en-US"/>
              <a:pPr/>
              <a:t>‹#›</a:t>
            </a:fld>
            <a:endParaRPr lang="en-GB" altLang="en-US"/>
          </a:p>
        </p:txBody>
      </p:sp>
    </p:spTree>
    <p:extLst>
      <p:ext uri="{BB962C8B-B14F-4D97-AF65-F5344CB8AC3E}">
        <p14:creationId xmlns:p14="http://schemas.microsoft.com/office/powerpoint/2010/main" val="7283990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EA30CFFE-1927-DFD4-8953-9731946E2587}"/>
              </a:ext>
            </a:extLst>
          </p:cNvPr>
          <p:cNvSpPr>
            <a:spLocks noGrp="1"/>
          </p:cNvSpPr>
          <p:nvPr>
            <p:ph type="dt" sz="half" idx="10"/>
          </p:nvPr>
        </p:nvSpPr>
        <p:spPr/>
        <p:txBody>
          <a:bodyPr/>
          <a:lstStyle>
            <a:lvl1pPr>
              <a:defRPr/>
            </a:lvl1pPr>
          </a:lstStyle>
          <a:p>
            <a:pPr>
              <a:defRPr/>
            </a:pPr>
            <a:fld id="{252D4D91-0370-2E4C-B5D6-8DA30935A1ED}" type="datetime1">
              <a:rPr lang="en-GB" altLang="en-US"/>
              <a:pPr>
                <a:defRPr/>
              </a:pPr>
              <a:t>01/08/2025</a:t>
            </a:fld>
            <a:endParaRPr lang="en-GB" altLang="en-US" dirty="0"/>
          </a:p>
        </p:txBody>
      </p:sp>
      <p:sp>
        <p:nvSpPr>
          <p:cNvPr id="6" name="Slide Number Placeholder 5">
            <a:extLst>
              <a:ext uri="{FF2B5EF4-FFF2-40B4-BE49-F238E27FC236}">
                <a16:creationId xmlns:a16="http://schemas.microsoft.com/office/drawing/2014/main" id="{1C424599-614B-9658-7549-828D471E4985}"/>
              </a:ext>
            </a:extLst>
          </p:cNvPr>
          <p:cNvSpPr>
            <a:spLocks noGrp="1"/>
          </p:cNvSpPr>
          <p:nvPr>
            <p:ph type="sldNum" sz="quarter" idx="11"/>
          </p:nvPr>
        </p:nvSpPr>
        <p:spPr/>
        <p:txBody>
          <a:bodyPr/>
          <a:lstStyle>
            <a:lvl1pPr>
              <a:defRPr/>
            </a:lvl1pPr>
          </a:lstStyle>
          <a:p>
            <a:fld id="{9F7EC05C-C573-2A49-8180-616E3B3A06C8}" type="slidenum">
              <a:rPr lang="en-GB" altLang="en-US"/>
              <a:pPr/>
              <a:t>‹#›</a:t>
            </a:fld>
            <a:endParaRPr lang="en-GB" altLang="en-US"/>
          </a:p>
        </p:txBody>
      </p:sp>
    </p:spTree>
    <p:extLst>
      <p:ext uri="{BB962C8B-B14F-4D97-AF65-F5344CB8AC3E}">
        <p14:creationId xmlns:p14="http://schemas.microsoft.com/office/powerpoint/2010/main" val="6905564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052EF6D-4482-3988-1E03-A553F103E13D}"/>
              </a:ext>
            </a:extLst>
          </p:cNvPr>
          <p:cNvSpPr>
            <a:spLocks noGrp="1"/>
          </p:cNvSpPr>
          <p:nvPr>
            <p:ph type="dt" sz="half" idx="10"/>
          </p:nvPr>
        </p:nvSpPr>
        <p:spPr/>
        <p:txBody>
          <a:bodyPr/>
          <a:lstStyle>
            <a:lvl1pPr>
              <a:defRPr/>
            </a:lvl1pPr>
          </a:lstStyle>
          <a:p>
            <a:pPr>
              <a:defRPr/>
            </a:pPr>
            <a:fld id="{F40CB447-9EBA-0B42-AB56-8F777366BC12}" type="datetime1">
              <a:rPr lang="en-GB" altLang="en-US"/>
              <a:pPr>
                <a:defRPr/>
              </a:pPr>
              <a:t>01/08/2025</a:t>
            </a:fld>
            <a:endParaRPr lang="en-GB" altLang="en-US" dirty="0"/>
          </a:p>
        </p:txBody>
      </p:sp>
      <p:sp>
        <p:nvSpPr>
          <p:cNvPr id="6" name="Slide Number Placeholder 5">
            <a:extLst>
              <a:ext uri="{FF2B5EF4-FFF2-40B4-BE49-F238E27FC236}">
                <a16:creationId xmlns:a16="http://schemas.microsoft.com/office/drawing/2014/main" id="{43639B74-E3C3-9506-65F3-B3AC05778999}"/>
              </a:ext>
            </a:extLst>
          </p:cNvPr>
          <p:cNvSpPr>
            <a:spLocks noGrp="1"/>
          </p:cNvSpPr>
          <p:nvPr>
            <p:ph type="sldNum" sz="quarter" idx="11"/>
          </p:nvPr>
        </p:nvSpPr>
        <p:spPr/>
        <p:txBody>
          <a:bodyPr/>
          <a:lstStyle>
            <a:lvl1pPr>
              <a:defRPr/>
            </a:lvl1pPr>
          </a:lstStyle>
          <a:p>
            <a:fld id="{9DD26E23-041B-EF4F-9F57-71B7D1E92731}" type="slidenum">
              <a:rPr lang="en-GB" altLang="en-US"/>
              <a:pPr/>
              <a:t>‹#›</a:t>
            </a:fld>
            <a:endParaRPr lang="en-GB" altLang="en-US"/>
          </a:p>
        </p:txBody>
      </p:sp>
    </p:spTree>
    <p:extLst>
      <p:ext uri="{BB962C8B-B14F-4D97-AF65-F5344CB8AC3E}">
        <p14:creationId xmlns:p14="http://schemas.microsoft.com/office/powerpoint/2010/main" val="1983213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9DF7CE-B819-8EF9-1C20-A7C76D0DB857}"/>
              </a:ext>
            </a:extLst>
          </p:cNvPr>
          <p:cNvSpPr>
            <a:spLocks noGrp="1"/>
          </p:cNvSpPr>
          <p:nvPr>
            <p:ph type="dt" sz="half" idx="10"/>
          </p:nvPr>
        </p:nvSpPr>
        <p:spPr/>
        <p:txBody>
          <a:bodyPr/>
          <a:lstStyle>
            <a:lvl1pPr>
              <a:defRPr/>
            </a:lvl1pPr>
          </a:lstStyle>
          <a:p>
            <a:pPr>
              <a:defRPr/>
            </a:pPr>
            <a:fld id="{A276FB46-DA2E-7442-B65A-B98BC4FA521C}" type="datetime1">
              <a:rPr lang="en-GB" altLang="en-US"/>
              <a:pPr>
                <a:defRPr/>
              </a:pPr>
              <a:t>01/08/2025</a:t>
            </a:fld>
            <a:endParaRPr lang="en-GB" altLang="en-US" dirty="0"/>
          </a:p>
        </p:txBody>
      </p:sp>
      <p:sp>
        <p:nvSpPr>
          <p:cNvPr id="5" name="Slide Number Placeholder 5">
            <a:extLst>
              <a:ext uri="{FF2B5EF4-FFF2-40B4-BE49-F238E27FC236}">
                <a16:creationId xmlns:a16="http://schemas.microsoft.com/office/drawing/2014/main" id="{91D2316E-122C-1EEC-7B0C-340668248D80}"/>
              </a:ext>
            </a:extLst>
          </p:cNvPr>
          <p:cNvSpPr>
            <a:spLocks noGrp="1"/>
          </p:cNvSpPr>
          <p:nvPr>
            <p:ph type="sldNum" sz="quarter" idx="11"/>
          </p:nvPr>
        </p:nvSpPr>
        <p:spPr/>
        <p:txBody>
          <a:bodyPr/>
          <a:lstStyle>
            <a:lvl1pPr>
              <a:defRPr/>
            </a:lvl1pPr>
          </a:lstStyle>
          <a:p>
            <a:fld id="{27093517-D4C2-6944-A437-F971C855E575}" type="slidenum">
              <a:rPr lang="en-GB" altLang="en-US"/>
              <a:pPr/>
              <a:t>‹#›</a:t>
            </a:fld>
            <a:endParaRPr lang="en-GB" altLang="en-US"/>
          </a:p>
        </p:txBody>
      </p:sp>
    </p:spTree>
    <p:extLst>
      <p:ext uri="{BB962C8B-B14F-4D97-AF65-F5344CB8AC3E}">
        <p14:creationId xmlns:p14="http://schemas.microsoft.com/office/powerpoint/2010/main" val="4072292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F58831-FDC5-B775-F5E3-049346CAA427}"/>
              </a:ext>
            </a:extLst>
          </p:cNvPr>
          <p:cNvSpPr>
            <a:spLocks noGrp="1"/>
          </p:cNvSpPr>
          <p:nvPr>
            <p:ph type="dt" sz="half" idx="10"/>
          </p:nvPr>
        </p:nvSpPr>
        <p:spPr/>
        <p:txBody>
          <a:bodyPr/>
          <a:lstStyle>
            <a:lvl1pPr>
              <a:defRPr/>
            </a:lvl1pPr>
          </a:lstStyle>
          <a:p>
            <a:pPr>
              <a:defRPr/>
            </a:pPr>
            <a:fld id="{129B9E2B-FEF1-BC44-8476-56522ABE73C2}" type="datetime1">
              <a:rPr lang="en-GB" altLang="en-US"/>
              <a:pPr>
                <a:defRPr/>
              </a:pPr>
              <a:t>01/08/2025</a:t>
            </a:fld>
            <a:endParaRPr lang="en-GB" altLang="en-US" dirty="0"/>
          </a:p>
        </p:txBody>
      </p:sp>
      <p:sp>
        <p:nvSpPr>
          <p:cNvPr id="5" name="Slide Number Placeholder 5">
            <a:extLst>
              <a:ext uri="{FF2B5EF4-FFF2-40B4-BE49-F238E27FC236}">
                <a16:creationId xmlns:a16="http://schemas.microsoft.com/office/drawing/2014/main" id="{8687A046-F448-DBA3-F069-1C004064744A}"/>
              </a:ext>
            </a:extLst>
          </p:cNvPr>
          <p:cNvSpPr>
            <a:spLocks noGrp="1"/>
          </p:cNvSpPr>
          <p:nvPr>
            <p:ph type="sldNum" sz="quarter" idx="11"/>
          </p:nvPr>
        </p:nvSpPr>
        <p:spPr/>
        <p:txBody>
          <a:bodyPr/>
          <a:lstStyle>
            <a:lvl1pPr>
              <a:defRPr/>
            </a:lvl1pPr>
          </a:lstStyle>
          <a:p>
            <a:fld id="{630982A8-AB3E-FF49-B3D4-FDB14F1F3265}" type="slidenum">
              <a:rPr lang="en-GB" altLang="en-US"/>
              <a:pPr/>
              <a:t>‹#›</a:t>
            </a:fld>
            <a:endParaRPr lang="en-GB" altLang="en-US"/>
          </a:p>
        </p:txBody>
      </p:sp>
    </p:spTree>
    <p:extLst>
      <p:ext uri="{BB962C8B-B14F-4D97-AF65-F5344CB8AC3E}">
        <p14:creationId xmlns:p14="http://schemas.microsoft.com/office/powerpoint/2010/main" val="27280396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971655C-C889-E85E-54EA-1565FE9E19C5}"/>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6D9566B5-265C-AC98-3DFA-5C78E51AFE62}"/>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2C78C860-9EAF-4075-99DA-5D3D324BA597}"/>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885441E6-4B03-8F4B-859B-DCEE2905EA87}" type="datetime1">
              <a:rPr lang="en-GB" altLang="en-US"/>
              <a:pPr>
                <a:defRPr/>
              </a:pPr>
              <a:t>01/08/2025</a:t>
            </a:fld>
            <a:endParaRPr lang="en-GB" altLang="en-US" dirty="0"/>
          </a:p>
        </p:txBody>
      </p:sp>
      <p:sp>
        <p:nvSpPr>
          <p:cNvPr id="6" name="Slide Number Placeholder 5">
            <a:extLst>
              <a:ext uri="{FF2B5EF4-FFF2-40B4-BE49-F238E27FC236}">
                <a16:creationId xmlns:a16="http://schemas.microsoft.com/office/drawing/2014/main" id="{CC5155E6-A3BD-4029-82D2-20F200A63A5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B9E3A6FE-F966-A24B-92F8-2547047A03AD}"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86" r:id="rId1"/>
    <p:sldLayoutId id="2147483987" r:id="rId2"/>
    <p:sldLayoutId id="2147483977" r:id="rId3"/>
    <p:sldLayoutId id="2147483978" r:id="rId4"/>
    <p:sldLayoutId id="2147483979" r:id="rId5"/>
    <p:sldLayoutId id="2147483980" r:id="rId6"/>
    <p:sldLayoutId id="2147483981" r:id="rId7"/>
    <p:sldLayoutId id="2147483982" r:id="rId8"/>
    <p:sldLayoutId id="2147483983" r:id="rId9"/>
    <p:sldLayoutId id="2147483984" r:id="rId10"/>
    <p:sldLayoutId id="21474839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dmBqwWlJg8U" TargetMode="External"/><Relationship Id="rId2" Type="http://schemas.openxmlformats.org/officeDocument/2006/relationships/hyperlink" Target="https://youtu.be/XHIhkM1cAv4" TargetMode="Externa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O-4ithG_07Q"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verywellmind.com/depression-4157261" TargetMode="External"/><Relationship Id="rId2" Type="http://schemas.openxmlformats.org/officeDocument/2006/relationships/hyperlink" Target="https://www.verywellmind.com/loneliness-causes-effects-and-treatments-2795749"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3738033A-081C-4B8B-56A0-EE3ABC89F2DD}"/>
              </a:ext>
            </a:extLst>
          </p:cNvPr>
          <p:cNvSpPr>
            <a:spLocks noGrp="1"/>
          </p:cNvSpPr>
          <p:nvPr>
            <p:ph type="ctrTitle"/>
          </p:nvPr>
        </p:nvSpPr>
        <p:spPr>
          <a:xfrm>
            <a:off x="684213" y="908050"/>
            <a:ext cx="7772400" cy="1512888"/>
          </a:xfrm>
        </p:spPr>
        <p:txBody>
          <a:bodyPr/>
          <a:lstStyle/>
          <a:p>
            <a:pPr eaLnBrk="1" hangingPunct="1"/>
            <a:r>
              <a:rPr lang="en-GB" altLang="en-US" b="1" dirty="0">
                <a:solidFill>
                  <a:srgbClr val="1D2125"/>
                </a:solidFill>
                <a:latin typeface="-apple-system"/>
              </a:rPr>
              <a:t>Psychology in Health and Social Care (LCHS4010_LON)</a:t>
            </a:r>
            <a:endParaRPr lang="en-GB" altLang="en-US" dirty="0"/>
          </a:p>
        </p:txBody>
      </p:sp>
      <p:sp>
        <p:nvSpPr>
          <p:cNvPr id="7171" name="Subtitle 4">
            <a:extLst>
              <a:ext uri="{FF2B5EF4-FFF2-40B4-BE49-F238E27FC236}">
                <a16:creationId xmlns:a16="http://schemas.microsoft.com/office/drawing/2014/main" id="{E90D9357-0FF0-B86D-74D7-484AD7635D4D}"/>
              </a:ext>
            </a:extLst>
          </p:cNvPr>
          <p:cNvSpPr>
            <a:spLocks noGrp="1"/>
          </p:cNvSpPr>
          <p:nvPr>
            <p:ph type="subTitle" idx="1"/>
          </p:nvPr>
        </p:nvSpPr>
        <p:spPr>
          <a:xfrm>
            <a:off x="539552" y="2708921"/>
            <a:ext cx="7772400" cy="2448271"/>
          </a:xfrm>
        </p:spPr>
        <p:txBody>
          <a:bodyPr/>
          <a:lstStyle/>
          <a:p>
            <a:endParaRPr lang="en-GB" altLang="en-US" sz="1100" dirty="0">
              <a:solidFill>
                <a:schemeClr val="tx1"/>
              </a:solidFill>
            </a:endParaRPr>
          </a:p>
          <a:p>
            <a:pPr eaLnBrk="1" hangingPunct="1"/>
            <a:r>
              <a:rPr lang="en-GB" altLang="en-US" sz="2800" dirty="0">
                <a:solidFill>
                  <a:schemeClr val="tx1"/>
                </a:solidFill>
              </a:rPr>
              <a:t> </a:t>
            </a:r>
          </a:p>
          <a:p>
            <a:pPr>
              <a:spcBef>
                <a:spcPct val="0"/>
              </a:spcBef>
            </a:pPr>
            <a:r>
              <a:rPr lang="en-GB" altLang="en-US" dirty="0">
                <a:solidFill>
                  <a:schemeClr val="tx1"/>
                </a:solidFill>
              </a:rPr>
              <a:t> </a:t>
            </a:r>
            <a:r>
              <a:rPr lang="en-GB" altLang="en-US" b="1" dirty="0">
                <a:solidFill>
                  <a:srgbClr val="FFFF00"/>
                </a:solidFill>
                <a:latin typeface="Arial" panose="020B0604020202020204" pitchFamily="34" charset="0"/>
              </a:rPr>
              <a:t>Week 8</a:t>
            </a:r>
          </a:p>
          <a:p>
            <a:pPr>
              <a:spcBef>
                <a:spcPct val="0"/>
              </a:spcBef>
            </a:pPr>
            <a:endParaRPr lang="en-GB" altLang="en-US" dirty="0">
              <a:solidFill>
                <a:srgbClr val="FFFF00"/>
              </a:solidFill>
              <a:latin typeface="Arial" panose="020B0604020202020204" pitchFamily="34" charset="0"/>
            </a:endParaRPr>
          </a:p>
          <a:p>
            <a:pPr>
              <a:spcBef>
                <a:spcPct val="0"/>
              </a:spcBef>
            </a:pPr>
            <a:r>
              <a:rPr lang="en-GB" altLang="en-US" dirty="0">
                <a:solidFill>
                  <a:srgbClr val="FFFF00"/>
                </a:solidFill>
                <a:latin typeface="Arial" panose="020B0604020202020204" pitchFamily="34" charset="0"/>
              </a:rPr>
              <a:t>Bandura and Maslow</a:t>
            </a:r>
          </a:p>
          <a:p>
            <a:pPr eaLnBrk="1" hangingPunct="1"/>
            <a:endParaRPr lang="en-GB" altLang="en-US" dirty="0">
              <a:solidFill>
                <a:schemeClr val="tx1"/>
              </a:solidFill>
            </a:endParaRPr>
          </a:p>
        </p:txBody>
      </p:sp>
      <p:sp>
        <p:nvSpPr>
          <p:cNvPr id="3" name="Date Placeholder 2">
            <a:extLst>
              <a:ext uri="{FF2B5EF4-FFF2-40B4-BE49-F238E27FC236}">
                <a16:creationId xmlns:a16="http://schemas.microsoft.com/office/drawing/2014/main" id="{C0AC9211-F237-4199-A10C-6D53674DDBD4}"/>
              </a:ext>
            </a:extLst>
          </p:cNvPr>
          <p:cNvSpPr>
            <a:spLocks noGrp="1"/>
          </p:cNvSpPr>
          <p:nvPr>
            <p:ph type="dt" sz="quarter" idx="10"/>
          </p:nvPr>
        </p:nvSpPr>
        <p:spPr/>
        <p:txBody>
          <a:bodyPr/>
          <a:lstStyle/>
          <a:p>
            <a:pPr>
              <a:defRPr/>
            </a:pPr>
            <a:fld id="{5EC0FA7E-6D3B-48D7-9F80-6C4D37659D9C}" type="datetime1">
              <a:rPr lang="en-GB" altLang="en-US"/>
              <a:pPr>
                <a:defRPr/>
              </a:pPr>
              <a:t>01/08/2025</a:t>
            </a:fld>
            <a:endParaRPr lang="en-GB" altLang="en-US" dirty="0"/>
          </a:p>
        </p:txBody>
      </p:sp>
      <p:sp>
        <p:nvSpPr>
          <p:cNvPr id="7173" name="Slide Number Placeholder 5">
            <a:extLst>
              <a:ext uri="{FF2B5EF4-FFF2-40B4-BE49-F238E27FC236}">
                <a16:creationId xmlns:a16="http://schemas.microsoft.com/office/drawing/2014/main" id="{BA519850-D023-E3CD-C7A6-F9AFB91EC9D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CFB8F63-23EF-144F-9FEC-03FE066C208D}" type="slidenum">
              <a:rPr lang="en-GB" altLang="en-US" sz="1200">
                <a:solidFill>
                  <a:srgbClr val="898989"/>
                </a:solidFill>
              </a:rPr>
              <a:pPr>
                <a:spcBef>
                  <a:spcPct val="0"/>
                </a:spcBef>
                <a:buFontTx/>
                <a:buNone/>
              </a:pPr>
              <a:t>1</a:t>
            </a:fld>
            <a:endParaRPr lang="en-GB" altLang="en-US" sz="1200">
              <a:solidFill>
                <a:srgbClr val="898989"/>
              </a:solidFill>
            </a:endParaRPr>
          </a:p>
        </p:txBody>
      </p:sp>
      <p:sp>
        <p:nvSpPr>
          <p:cNvPr id="7174" name="Rectangle 1">
            <a:extLst>
              <a:ext uri="{FF2B5EF4-FFF2-40B4-BE49-F238E27FC236}">
                <a16:creationId xmlns:a16="http://schemas.microsoft.com/office/drawing/2014/main" id="{47D64EED-352F-F3F8-AD87-C40ED0AE23EF}"/>
              </a:ext>
            </a:extLst>
          </p:cNvPr>
          <p:cNvSpPr>
            <a:spLocks noChangeArrowheads="1"/>
          </p:cNvSpPr>
          <p:nvPr/>
        </p:nvSpPr>
        <p:spPr bwMode="auto">
          <a:xfrm>
            <a:off x="2339975" y="2565400"/>
            <a:ext cx="4518025"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br>
              <a:rPr lang="en-GB" altLang="en-US" sz="1800" dirty="0">
                <a:latin typeface="Arial" panose="020B0604020202020204" pitchFamily="34" charset="0"/>
              </a:rPr>
            </a:br>
            <a:endParaRPr lang="en-GB" altLang="en-US" dirty="0">
              <a:solidFill>
                <a:srgbClr val="FFFF00"/>
              </a:solidFill>
              <a:latin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0630B-56C1-DE67-2526-30731FC9E6F8}"/>
              </a:ext>
            </a:extLst>
          </p:cNvPr>
          <p:cNvSpPr>
            <a:spLocks noGrp="1"/>
          </p:cNvSpPr>
          <p:nvPr>
            <p:ph type="title"/>
          </p:nvPr>
        </p:nvSpPr>
        <p:spPr/>
        <p:txBody>
          <a:bodyPr/>
          <a:lstStyle/>
          <a:p>
            <a:r>
              <a:rPr lang="en-US" dirty="0"/>
              <a:t>Learning Objectives </a:t>
            </a:r>
          </a:p>
        </p:txBody>
      </p:sp>
      <p:sp>
        <p:nvSpPr>
          <p:cNvPr id="3" name="Content Placeholder 2">
            <a:extLst>
              <a:ext uri="{FF2B5EF4-FFF2-40B4-BE49-F238E27FC236}">
                <a16:creationId xmlns:a16="http://schemas.microsoft.com/office/drawing/2014/main" id="{9E253FD1-D3EF-F450-36C1-DDA1BDFFDA40}"/>
              </a:ext>
            </a:extLst>
          </p:cNvPr>
          <p:cNvSpPr>
            <a:spLocks noGrp="1"/>
          </p:cNvSpPr>
          <p:nvPr>
            <p:ph idx="1"/>
          </p:nvPr>
        </p:nvSpPr>
        <p:spPr/>
        <p:txBody>
          <a:bodyPr/>
          <a:lstStyle/>
          <a:p>
            <a:r>
              <a:rPr lang="en-GB" sz="3200" dirty="0">
                <a:effectLst/>
                <a:latin typeface="Calibri" panose="020F0502020204030204" pitchFamily="34" charset="0"/>
                <a:ea typeface="Calibri" panose="020F0502020204030204" pitchFamily="34" charset="0"/>
                <a:cs typeface="Times New Roman" panose="02020603050405020304" pitchFamily="18" charset="0"/>
              </a:rPr>
              <a:t>To learn about Bandura’s social learning theory</a:t>
            </a:r>
          </a:p>
          <a:p>
            <a:r>
              <a:rPr lang="en-GB" sz="3200" dirty="0">
                <a:effectLst/>
                <a:latin typeface="Calibri" panose="020F0502020204030204" pitchFamily="34" charset="0"/>
                <a:ea typeface="Calibri" panose="020F0502020204030204" pitchFamily="34" charset="0"/>
                <a:cs typeface="Times New Roman" panose="02020603050405020304" pitchFamily="18" charset="0"/>
              </a:rPr>
              <a:t>To learn about Maslow’s hierarchy of needs</a:t>
            </a:r>
          </a:p>
          <a:p>
            <a:endParaRPr lang="en-US" dirty="0"/>
          </a:p>
        </p:txBody>
      </p:sp>
      <p:sp>
        <p:nvSpPr>
          <p:cNvPr id="4" name="Date Placeholder 3">
            <a:extLst>
              <a:ext uri="{FF2B5EF4-FFF2-40B4-BE49-F238E27FC236}">
                <a16:creationId xmlns:a16="http://schemas.microsoft.com/office/drawing/2014/main" id="{AA179BA3-EB7B-2E2C-8EFC-81FE0FB74E31}"/>
              </a:ext>
            </a:extLst>
          </p:cNvPr>
          <p:cNvSpPr>
            <a:spLocks noGrp="1"/>
          </p:cNvSpPr>
          <p:nvPr>
            <p:ph type="dt" sz="half" idx="10"/>
          </p:nvPr>
        </p:nvSpPr>
        <p:spPr/>
        <p:txBody>
          <a:bodyPr/>
          <a:lstStyle/>
          <a:p>
            <a:pPr>
              <a:defRPr/>
            </a:pPr>
            <a:fld id="{A0BF0485-522B-A847-805E-08E58C2275EF}" type="datetime1">
              <a:rPr lang="en-GB" altLang="en-US" smtClean="0"/>
              <a:pPr>
                <a:defRPr/>
              </a:pPr>
              <a:t>01/08/2025</a:t>
            </a:fld>
            <a:endParaRPr lang="en-GB" altLang="en-US" dirty="0"/>
          </a:p>
        </p:txBody>
      </p:sp>
      <p:sp>
        <p:nvSpPr>
          <p:cNvPr id="5" name="Slide Number Placeholder 4">
            <a:extLst>
              <a:ext uri="{FF2B5EF4-FFF2-40B4-BE49-F238E27FC236}">
                <a16:creationId xmlns:a16="http://schemas.microsoft.com/office/drawing/2014/main" id="{6F4271D2-534F-88F7-08EF-38F7275F99E1}"/>
              </a:ext>
            </a:extLst>
          </p:cNvPr>
          <p:cNvSpPr>
            <a:spLocks noGrp="1"/>
          </p:cNvSpPr>
          <p:nvPr>
            <p:ph type="sldNum" sz="quarter" idx="12"/>
          </p:nvPr>
        </p:nvSpPr>
        <p:spPr/>
        <p:txBody>
          <a:bodyPr/>
          <a:lstStyle/>
          <a:p>
            <a:fld id="{477DEA08-CFEC-D143-BB8B-8EBF4DD29D02}" type="slidenum">
              <a:rPr lang="en-GB" altLang="en-US" smtClean="0"/>
              <a:pPr/>
              <a:t>2</a:t>
            </a:fld>
            <a:endParaRPr lang="en-GB" altLang="en-US"/>
          </a:p>
        </p:txBody>
      </p:sp>
    </p:spTree>
    <p:extLst>
      <p:ext uri="{BB962C8B-B14F-4D97-AF65-F5344CB8AC3E}">
        <p14:creationId xmlns:p14="http://schemas.microsoft.com/office/powerpoint/2010/main" val="30006204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46525580-2A6B-07FA-2D4C-6AD190148FFF}"/>
              </a:ext>
            </a:extLst>
          </p:cNvPr>
          <p:cNvSpPr>
            <a:spLocks noGrp="1"/>
          </p:cNvSpPr>
          <p:nvPr>
            <p:ph type="title"/>
          </p:nvPr>
        </p:nvSpPr>
        <p:spPr/>
        <p:txBody>
          <a:bodyPr/>
          <a:lstStyle/>
          <a:p>
            <a:pPr eaLnBrk="1" hangingPunct="1"/>
            <a:r>
              <a:rPr lang="en-GB" altLang="en-US" dirty="0"/>
              <a:t>Social learning theory </a:t>
            </a:r>
          </a:p>
        </p:txBody>
      </p:sp>
      <p:sp>
        <p:nvSpPr>
          <p:cNvPr id="38915" name="Content Placeholder 2">
            <a:extLst>
              <a:ext uri="{FF2B5EF4-FFF2-40B4-BE49-F238E27FC236}">
                <a16:creationId xmlns:a16="http://schemas.microsoft.com/office/drawing/2014/main" id="{904A9DA5-FCCC-F93D-0787-60988DE2771C}"/>
              </a:ext>
            </a:extLst>
          </p:cNvPr>
          <p:cNvSpPr>
            <a:spLocks noGrp="1"/>
          </p:cNvSpPr>
          <p:nvPr>
            <p:ph idx="1"/>
          </p:nvPr>
        </p:nvSpPr>
        <p:spPr>
          <a:xfrm>
            <a:off x="1116013" y="1600200"/>
            <a:ext cx="6985000" cy="4525963"/>
          </a:xfrm>
        </p:spPr>
        <p:txBody>
          <a:bodyPr/>
          <a:lstStyle/>
          <a:p>
            <a:pPr eaLnBrk="1" hangingPunct="1"/>
            <a:r>
              <a:rPr lang="en-GB" altLang="en-US" dirty="0"/>
              <a:t>More ‘modern’ behaviourist</a:t>
            </a:r>
          </a:p>
          <a:p>
            <a:pPr eaLnBrk="1" hangingPunct="1"/>
            <a:endParaRPr lang="en-GB" altLang="en-US" dirty="0"/>
          </a:p>
          <a:p>
            <a:pPr eaLnBrk="1" hangingPunct="1"/>
            <a:r>
              <a:rPr lang="en-GB" altLang="en-US" dirty="0"/>
              <a:t>Learning in a social context – learning from other through observation/watching</a:t>
            </a:r>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1" fill="hold"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animEffect transition="in" filter="barn(inVertical)">
                                      <p:cBhvr>
                                        <p:cTn id="7" dur="500"/>
                                        <p:tgtEl>
                                          <p:spTgt spid="3891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38915">
                                            <p:txEl>
                                              <p:pRg st="2" end="2"/>
                                            </p:txEl>
                                          </p:spTgt>
                                        </p:tgtEl>
                                        <p:attrNameLst>
                                          <p:attrName>style.visibility</p:attrName>
                                        </p:attrNameLst>
                                      </p:cBhvr>
                                      <p:to>
                                        <p:strVal val="visible"/>
                                      </p:to>
                                    </p:set>
                                    <p:animEffect transition="in" filter="barn(inVertical)">
                                      <p:cBhvr>
                                        <p:cTn id="12" dur="500"/>
                                        <p:tgtEl>
                                          <p:spTgt spid="3891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99FA8-6B7D-360D-4F35-9E39D56184C4}"/>
              </a:ext>
            </a:extLst>
          </p:cNvPr>
          <p:cNvSpPr>
            <a:spLocks noGrp="1"/>
          </p:cNvSpPr>
          <p:nvPr>
            <p:ph type="title"/>
          </p:nvPr>
        </p:nvSpPr>
        <p:spPr/>
        <p:txBody>
          <a:bodyPr/>
          <a:lstStyle/>
          <a:p>
            <a:r>
              <a:rPr lang="en-GB" altLang="en-US" dirty="0"/>
              <a:t>Social learning theory </a:t>
            </a:r>
            <a:endParaRPr lang="en-GB" dirty="0"/>
          </a:p>
        </p:txBody>
      </p:sp>
      <p:sp>
        <p:nvSpPr>
          <p:cNvPr id="3" name="Content Placeholder 2">
            <a:extLst>
              <a:ext uri="{FF2B5EF4-FFF2-40B4-BE49-F238E27FC236}">
                <a16:creationId xmlns:a16="http://schemas.microsoft.com/office/drawing/2014/main" id="{529F06FB-CE51-840B-B4F4-BE0F91E51339}"/>
              </a:ext>
            </a:extLst>
          </p:cNvPr>
          <p:cNvSpPr>
            <a:spLocks noGrp="1"/>
          </p:cNvSpPr>
          <p:nvPr>
            <p:ph idx="1"/>
          </p:nvPr>
        </p:nvSpPr>
        <p:spPr/>
        <p:txBody>
          <a:bodyPr/>
          <a:lstStyle/>
          <a:p>
            <a:r>
              <a:rPr lang="en-GB" altLang="en-US" sz="2000" dirty="0"/>
              <a:t>Social learning theory, introduced by psychologist Albert Bandura, proposed that learning occurs through observation, imitation, and modelling and is influenced by factors such as attention, motivation, attitudes, and emotions.</a:t>
            </a:r>
          </a:p>
          <a:p>
            <a:endParaRPr lang="en-GB" altLang="en-US" sz="2000" dirty="0"/>
          </a:p>
          <a:p>
            <a:r>
              <a:rPr lang="en-GB" altLang="en-US" sz="2000" dirty="0"/>
              <a:t>The theory accounts for the interaction of environmental and cognitive elements that affect how people learn.</a:t>
            </a:r>
          </a:p>
          <a:p>
            <a:endParaRPr lang="en-GB" altLang="en-US" sz="2000" dirty="0"/>
          </a:p>
          <a:p>
            <a:r>
              <a:rPr lang="en-GB" altLang="en-US" sz="2000" dirty="0"/>
              <a:t>The theory suggests that learning occurs because people observe the consequences of other people's behaviours. </a:t>
            </a:r>
          </a:p>
          <a:p>
            <a:endParaRPr lang="en-GB" dirty="0"/>
          </a:p>
        </p:txBody>
      </p:sp>
      <p:sp>
        <p:nvSpPr>
          <p:cNvPr id="4" name="Date Placeholder 3">
            <a:extLst>
              <a:ext uri="{FF2B5EF4-FFF2-40B4-BE49-F238E27FC236}">
                <a16:creationId xmlns:a16="http://schemas.microsoft.com/office/drawing/2014/main" id="{DF372494-5BA0-7E47-8713-05DBF58C4874}"/>
              </a:ext>
            </a:extLst>
          </p:cNvPr>
          <p:cNvSpPr>
            <a:spLocks noGrp="1"/>
          </p:cNvSpPr>
          <p:nvPr>
            <p:ph type="dt" sz="half" idx="10"/>
          </p:nvPr>
        </p:nvSpPr>
        <p:spPr/>
        <p:txBody>
          <a:bodyPr/>
          <a:lstStyle/>
          <a:p>
            <a:pPr>
              <a:defRPr/>
            </a:pPr>
            <a:fld id="{EC6F73E4-2E5F-874E-9150-0D939BBA0D0A}" type="datetime1">
              <a:rPr lang="en-GB" altLang="en-US" smtClean="0"/>
              <a:pPr>
                <a:defRPr/>
              </a:pPr>
              <a:t>01/08/2025</a:t>
            </a:fld>
            <a:endParaRPr lang="en-GB" altLang="en-US" dirty="0"/>
          </a:p>
        </p:txBody>
      </p:sp>
      <p:sp>
        <p:nvSpPr>
          <p:cNvPr id="5" name="Slide Number Placeholder 4">
            <a:extLst>
              <a:ext uri="{FF2B5EF4-FFF2-40B4-BE49-F238E27FC236}">
                <a16:creationId xmlns:a16="http://schemas.microsoft.com/office/drawing/2014/main" id="{0531A458-183F-9EB9-A461-98F852494199}"/>
              </a:ext>
            </a:extLst>
          </p:cNvPr>
          <p:cNvSpPr>
            <a:spLocks noGrp="1"/>
          </p:cNvSpPr>
          <p:nvPr>
            <p:ph type="sldNum" sz="quarter" idx="12"/>
          </p:nvPr>
        </p:nvSpPr>
        <p:spPr/>
        <p:txBody>
          <a:bodyPr/>
          <a:lstStyle/>
          <a:p>
            <a:fld id="{A31300DD-F6F8-F740-BF31-0AC64C18D040}" type="slidenum">
              <a:rPr lang="en-GB" altLang="en-US" smtClean="0"/>
              <a:pPr/>
              <a:t>4</a:t>
            </a:fld>
            <a:endParaRPr lang="en-GB" altLang="en-US"/>
          </a:p>
        </p:txBody>
      </p:sp>
    </p:spTree>
    <p:extLst>
      <p:ext uri="{BB962C8B-B14F-4D97-AF65-F5344CB8AC3E}">
        <p14:creationId xmlns:p14="http://schemas.microsoft.com/office/powerpoint/2010/main" val="1463082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09FCB-0936-95B7-D538-6716582681B7}"/>
              </a:ext>
            </a:extLst>
          </p:cNvPr>
          <p:cNvSpPr>
            <a:spLocks noGrp="1"/>
          </p:cNvSpPr>
          <p:nvPr>
            <p:ph type="title"/>
          </p:nvPr>
        </p:nvSpPr>
        <p:spPr>
          <a:xfrm>
            <a:off x="457200" y="274638"/>
            <a:ext cx="8229600" cy="562074"/>
          </a:xfrm>
        </p:spPr>
        <p:txBody>
          <a:bodyPr/>
          <a:lstStyle/>
          <a:p>
            <a:r>
              <a:rPr lang="en-GB" altLang="en-US" dirty="0"/>
              <a:t>Social learning theory </a:t>
            </a:r>
            <a:endParaRPr lang="en-GB" dirty="0"/>
          </a:p>
        </p:txBody>
      </p:sp>
      <p:sp>
        <p:nvSpPr>
          <p:cNvPr id="3" name="Content Placeholder 2">
            <a:extLst>
              <a:ext uri="{FF2B5EF4-FFF2-40B4-BE49-F238E27FC236}">
                <a16:creationId xmlns:a16="http://schemas.microsoft.com/office/drawing/2014/main" id="{F9FB30B4-A6E6-732F-DA6C-821F5937FB20}"/>
              </a:ext>
            </a:extLst>
          </p:cNvPr>
          <p:cNvSpPr>
            <a:spLocks noGrp="1"/>
          </p:cNvSpPr>
          <p:nvPr>
            <p:ph idx="1"/>
          </p:nvPr>
        </p:nvSpPr>
        <p:spPr>
          <a:xfrm>
            <a:off x="457200" y="1052736"/>
            <a:ext cx="8229600" cy="4464497"/>
          </a:xfrm>
        </p:spPr>
        <p:txBody>
          <a:bodyPr/>
          <a:lstStyle/>
          <a:p>
            <a:pPr marL="0" indent="0">
              <a:buNone/>
            </a:pPr>
            <a:r>
              <a:rPr lang="en-GB" altLang="en-US" dirty="0">
                <a:solidFill>
                  <a:srgbClr val="0000FF"/>
                </a:solidFill>
                <a:hlinkClick r:id="rId2">
                  <a:extLst>
                    <a:ext uri="{A12FA001-AC4F-418D-AE19-62706E023703}">
                      <ahyp:hlinkClr xmlns:ahyp="http://schemas.microsoft.com/office/drawing/2018/hyperlinkcolor" val="tx"/>
                    </a:ext>
                  </a:extLst>
                </a:hlinkClick>
              </a:rPr>
              <a:t>Watch the 2 videos and make notes</a:t>
            </a:r>
          </a:p>
          <a:p>
            <a:r>
              <a:rPr lang="en-GB" altLang="en-US" dirty="0">
                <a:solidFill>
                  <a:srgbClr val="467886"/>
                </a:solidFill>
                <a:hlinkClick r:id="rId2">
                  <a:extLst>
                    <a:ext uri="{A12FA001-AC4F-418D-AE19-62706E023703}">
                      <ahyp:hlinkClr xmlns:ahyp="http://schemas.microsoft.com/office/drawing/2018/hyperlinkcolor" val="tx"/>
                    </a:ext>
                  </a:extLst>
                </a:hlinkClick>
              </a:rPr>
              <a:t>https://www.youtube.com/watch?v=dmBqwWlJg8U</a:t>
            </a:r>
          </a:p>
          <a:p>
            <a:endParaRPr lang="en-GB" altLang="en-US" dirty="0">
              <a:solidFill>
                <a:srgbClr val="467886"/>
              </a:solidFill>
              <a:hlinkClick r:id="rId2">
                <a:extLst>
                  <a:ext uri="{A12FA001-AC4F-418D-AE19-62706E023703}">
                    <ahyp:hlinkClr xmlns:ahyp="http://schemas.microsoft.com/office/drawing/2018/hyperlinkcolor" val="tx"/>
                  </a:ext>
                </a:extLst>
              </a:hlinkClick>
            </a:endParaRPr>
          </a:p>
          <a:p>
            <a:endParaRPr lang="en-GB" altLang="en-US" dirty="0">
              <a:solidFill>
                <a:srgbClr val="467886"/>
              </a:solidFill>
              <a:hlinkClick r:id="rId2">
                <a:extLst>
                  <a:ext uri="{A12FA001-AC4F-418D-AE19-62706E023703}">
                    <ahyp:hlinkClr xmlns:ahyp="http://schemas.microsoft.com/office/drawing/2018/hyperlinkcolor" val="tx"/>
                  </a:ext>
                </a:extLst>
              </a:hlinkClick>
            </a:endParaRPr>
          </a:p>
          <a:p>
            <a:endParaRPr lang="en-GB" altLang="en-US" dirty="0">
              <a:solidFill>
                <a:srgbClr val="467886"/>
              </a:solidFill>
              <a:hlinkClick r:id="rId2">
                <a:extLst>
                  <a:ext uri="{A12FA001-AC4F-418D-AE19-62706E023703}">
                    <ahyp:hlinkClr xmlns:ahyp="http://schemas.microsoft.com/office/drawing/2018/hyperlinkcolor" val="tx"/>
                  </a:ext>
                </a:extLst>
              </a:hlinkClick>
            </a:endParaRPr>
          </a:p>
          <a:p>
            <a:r>
              <a:rPr lang="en-GB" dirty="0">
                <a:hlinkClick r:id="rId3"/>
              </a:rPr>
              <a:t>https://www.youtube.com/watch?v</a:t>
            </a:r>
            <a:r>
              <a:rPr lang="en-GB">
                <a:hlinkClick r:id="rId3"/>
              </a:rPr>
              <a:t>=dmBqwWlJg8U</a:t>
            </a:r>
            <a:r>
              <a:rPr lang="en-GB"/>
              <a:t> </a:t>
            </a:r>
            <a:endParaRPr lang="en-GB" dirty="0"/>
          </a:p>
        </p:txBody>
      </p:sp>
      <p:sp>
        <p:nvSpPr>
          <p:cNvPr id="4" name="Date Placeholder 3">
            <a:extLst>
              <a:ext uri="{FF2B5EF4-FFF2-40B4-BE49-F238E27FC236}">
                <a16:creationId xmlns:a16="http://schemas.microsoft.com/office/drawing/2014/main" id="{9ECCA42F-FE44-1E11-64B6-5DFE7B69D6F4}"/>
              </a:ext>
            </a:extLst>
          </p:cNvPr>
          <p:cNvSpPr>
            <a:spLocks noGrp="1"/>
          </p:cNvSpPr>
          <p:nvPr>
            <p:ph type="dt" sz="half" idx="10"/>
          </p:nvPr>
        </p:nvSpPr>
        <p:spPr/>
        <p:txBody>
          <a:bodyPr/>
          <a:lstStyle/>
          <a:p>
            <a:pPr>
              <a:defRPr/>
            </a:pPr>
            <a:fld id="{EC6F73E4-2E5F-874E-9150-0D939BBA0D0A}" type="datetime1">
              <a:rPr lang="en-GB" altLang="en-US" smtClean="0"/>
              <a:pPr>
                <a:defRPr/>
              </a:pPr>
              <a:t>01/08/2025</a:t>
            </a:fld>
            <a:endParaRPr lang="en-GB" altLang="en-US" dirty="0"/>
          </a:p>
        </p:txBody>
      </p:sp>
      <p:sp>
        <p:nvSpPr>
          <p:cNvPr id="5" name="Slide Number Placeholder 4">
            <a:extLst>
              <a:ext uri="{FF2B5EF4-FFF2-40B4-BE49-F238E27FC236}">
                <a16:creationId xmlns:a16="http://schemas.microsoft.com/office/drawing/2014/main" id="{903C16B5-0DDE-215F-0E83-25FC20250D27}"/>
              </a:ext>
            </a:extLst>
          </p:cNvPr>
          <p:cNvSpPr>
            <a:spLocks noGrp="1"/>
          </p:cNvSpPr>
          <p:nvPr>
            <p:ph type="sldNum" sz="quarter" idx="12"/>
          </p:nvPr>
        </p:nvSpPr>
        <p:spPr/>
        <p:txBody>
          <a:bodyPr/>
          <a:lstStyle/>
          <a:p>
            <a:fld id="{A31300DD-F6F8-F740-BF31-0AC64C18D040}" type="slidenum">
              <a:rPr lang="en-GB" altLang="en-US" smtClean="0"/>
              <a:pPr/>
              <a:t>5</a:t>
            </a:fld>
            <a:endParaRPr lang="en-GB" altLang="en-US"/>
          </a:p>
        </p:txBody>
      </p:sp>
      <p:pic>
        <p:nvPicPr>
          <p:cNvPr id="6" name="Picture 2">
            <a:extLst>
              <a:ext uri="{FF2B5EF4-FFF2-40B4-BE49-F238E27FC236}">
                <a16:creationId xmlns:a16="http://schemas.microsoft.com/office/drawing/2014/main" id="{B393FC67-31AC-AAD0-75CE-DCC4CE9DFE7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347864" y="2274805"/>
            <a:ext cx="3139522" cy="20203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742797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408D50A0-D102-FF09-89E5-A192EC66553B}"/>
              </a:ext>
            </a:extLst>
          </p:cNvPr>
          <p:cNvSpPr>
            <a:spLocks noGrp="1"/>
          </p:cNvSpPr>
          <p:nvPr>
            <p:ph type="title"/>
          </p:nvPr>
        </p:nvSpPr>
        <p:spPr>
          <a:xfrm>
            <a:off x="457200" y="188640"/>
            <a:ext cx="8229600" cy="576064"/>
          </a:xfrm>
        </p:spPr>
        <p:txBody>
          <a:bodyPr/>
          <a:lstStyle/>
          <a:p>
            <a:pPr eaLnBrk="1" hangingPunct="1"/>
            <a:r>
              <a:rPr lang="en-GB" altLang="en-US" dirty="0"/>
              <a:t>Modelling: </a:t>
            </a:r>
            <a:endParaRPr lang="en-US" altLang="en-US" dirty="0"/>
          </a:p>
        </p:txBody>
      </p:sp>
      <p:sp>
        <p:nvSpPr>
          <p:cNvPr id="29699" name="Rectangle 3">
            <a:extLst>
              <a:ext uri="{FF2B5EF4-FFF2-40B4-BE49-F238E27FC236}">
                <a16:creationId xmlns:a16="http://schemas.microsoft.com/office/drawing/2014/main" id="{46DE6D14-82AA-4387-A775-993A611A9F70}"/>
              </a:ext>
            </a:extLst>
          </p:cNvPr>
          <p:cNvSpPr>
            <a:spLocks noGrp="1"/>
          </p:cNvSpPr>
          <p:nvPr>
            <p:ph idx="1"/>
          </p:nvPr>
        </p:nvSpPr>
        <p:spPr>
          <a:xfrm>
            <a:off x="457200" y="1201738"/>
            <a:ext cx="8229600" cy="4454525"/>
          </a:xfrm>
        </p:spPr>
        <p:txBody>
          <a:bodyPr/>
          <a:lstStyle/>
          <a:p>
            <a:pPr eaLnBrk="1" hangingPunct="1">
              <a:lnSpc>
                <a:spcPct val="90000"/>
              </a:lnSpc>
              <a:buFont typeface="Wingdings" panose="05000000000000000000" pitchFamily="2" charset="2"/>
              <a:buChar char="v"/>
              <a:defRPr/>
            </a:pPr>
            <a:r>
              <a:rPr lang="en-GB" sz="2400" b="1" dirty="0">
                <a:latin typeface="Arial" panose="020B0604020202020204" pitchFamily="34" charset="0"/>
                <a:cs typeface="Arial" panose="020B0604020202020204" pitchFamily="34" charset="0"/>
              </a:rPr>
              <a:t>Role modelling </a:t>
            </a:r>
            <a:r>
              <a:rPr lang="en-GB" sz="2400" dirty="0">
                <a:latin typeface="Arial" panose="020B0604020202020204" pitchFamily="34" charset="0"/>
                <a:cs typeface="Arial" panose="020B0604020202020204" pitchFamily="34" charset="0"/>
              </a:rPr>
              <a:t>is a central concept of social learning theory. </a:t>
            </a:r>
          </a:p>
          <a:p>
            <a:pPr eaLnBrk="1" hangingPunct="1">
              <a:lnSpc>
                <a:spcPct val="90000"/>
              </a:lnSpc>
              <a:buFont typeface="Wingdings" panose="05000000000000000000" pitchFamily="2" charset="2"/>
              <a:buChar char="v"/>
              <a:defRPr/>
            </a:pPr>
            <a:endParaRPr lang="en-GB" sz="2400" dirty="0">
              <a:latin typeface="Arial" panose="020B0604020202020204" pitchFamily="34" charset="0"/>
              <a:cs typeface="Arial" panose="020B0604020202020204" pitchFamily="34" charset="0"/>
            </a:endParaRPr>
          </a:p>
          <a:p>
            <a:pPr marL="0" indent="0" eaLnBrk="1" hangingPunct="1">
              <a:lnSpc>
                <a:spcPct val="90000"/>
              </a:lnSpc>
              <a:buFont typeface="Arial" panose="020B0604020202020204" pitchFamily="34" charset="0"/>
              <a:buNone/>
              <a:defRPr/>
            </a:pPr>
            <a:r>
              <a:rPr lang="en-GB" altLang="en-US" sz="2400" dirty="0">
                <a:latin typeface="Arial" panose="020B0604020202020204" pitchFamily="34" charset="0"/>
                <a:cs typeface="Arial" panose="020B0604020202020204" pitchFamily="34" charset="0"/>
              </a:rPr>
              <a:t>There are 4 steps to this processes which is known as ‘modelling’</a:t>
            </a:r>
          </a:p>
          <a:p>
            <a:pPr marL="0" indent="0" eaLnBrk="1" hangingPunct="1">
              <a:lnSpc>
                <a:spcPct val="90000"/>
              </a:lnSpc>
              <a:buFont typeface="Arial" panose="020B0604020202020204" pitchFamily="34" charset="0"/>
              <a:buNone/>
              <a:defRPr/>
            </a:pPr>
            <a:endParaRPr lang="en-GB" altLang="en-US" sz="2400" dirty="0">
              <a:latin typeface="Arial" panose="020B0604020202020204" pitchFamily="34" charset="0"/>
              <a:cs typeface="Arial" panose="020B0604020202020204" pitchFamily="34" charset="0"/>
            </a:endParaRPr>
          </a:p>
          <a:p>
            <a:pPr marL="609600" indent="-609600" eaLnBrk="1" hangingPunct="1">
              <a:lnSpc>
                <a:spcPct val="90000"/>
              </a:lnSpc>
              <a:buFont typeface="Wingdings" panose="05000000000000000000" pitchFamily="2" charset="2"/>
              <a:buAutoNum type="arabicPeriod"/>
              <a:defRPr/>
            </a:pPr>
            <a:r>
              <a:rPr lang="en-GB" altLang="en-US" sz="2400" dirty="0">
                <a:highlight>
                  <a:srgbClr val="FFFF00"/>
                </a:highlight>
                <a:latin typeface="Arial" panose="020B0604020202020204" pitchFamily="34" charset="0"/>
                <a:cs typeface="Arial" panose="020B0604020202020204" pitchFamily="34" charset="0"/>
              </a:rPr>
              <a:t>Attention </a:t>
            </a:r>
            <a:r>
              <a:rPr lang="en-GB" altLang="en-US" sz="2400" dirty="0">
                <a:latin typeface="Arial" panose="020B0604020202020204" pitchFamily="34" charset="0"/>
                <a:cs typeface="Arial" panose="020B0604020202020204" pitchFamily="34" charset="0"/>
              </a:rPr>
              <a:t>– paying attention to all aspects of behaviour</a:t>
            </a:r>
          </a:p>
          <a:p>
            <a:pPr marL="609600" indent="-609600" eaLnBrk="1" hangingPunct="1">
              <a:lnSpc>
                <a:spcPct val="90000"/>
              </a:lnSpc>
              <a:buFont typeface="Wingdings" panose="05000000000000000000" pitchFamily="2" charset="2"/>
              <a:buAutoNum type="arabicPeriod"/>
              <a:defRPr/>
            </a:pPr>
            <a:r>
              <a:rPr lang="en-GB" altLang="en-US" sz="2400" dirty="0">
                <a:highlight>
                  <a:srgbClr val="00FFFF"/>
                </a:highlight>
                <a:latin typeface="Arial" panose="020B0604020202020204" pitchFamily="34" charset="0"/>
                <a:cs typeface="Arial" panose="020B0604020202020204" pitchFamily="34" charset="0"/>
              </a:rPr>
              <a:t>Retention</a:t>
            </a:r>
            <a:r>
              <a:rPr lang="en-GB" altLang="en-US" sz="2400" dirty="0">
                <a:latin typeface="Arial" panose="020B0604020202020204" pitchFamily="34" charset="0"/>
                <a:cs typeface="Arial" panose="020B0604020202020204" pitchFamily="34" charset="0"/>
              </a:rPr>
              <a:t> – remembering that behaviour</a:t>
            </a:r>
          </a:p>
          <a:p>
            <a:pPr marL="609600" indent="-609600" eaLnBrk="1" hangingPunct="1">
              <a:lnSpc>
                <a:spcPct val="90000"/>
              </a:lnSpc>
              <a:buFont typeface="Wingdings" panose="05000000000000000000" pitchFamily="2" charset="2"/>
              <a:buAutoNum type="arabicPeriod"/>
              <a:defRPr/>
            </a:pPr>
            <a:r>
              <a:rPr lang="en-GB" altLang="en-US" sz="2400" dirty="0">
                <a:highlight>
                  <a:srgbClr val="00FF00"/>
                </a:highlight>
                <a:latin typeface="Arial" panose="020B0604020202020204" pitchFamily="34" charset="0"/>
                <a:cs typeface="Arial" panose="020B0604020202020204" pitchFamily="34" charset="0"/>
              </a:rPr>
              <a:t>Reproduction</a:t>
            </a:r>
            <a:r>
              <a:rPr lang="en-GB" altLang="en-US" sz="2400" dirty="0">
                <a:latin typeface="Arial" panose="020B0604020202020204" pitchFamily="34" charset="0"/>
                <a:cs typeface="Arial" panose="020B0604020202020204" pitchFamily="34" charset="0"/>
              </a:rPr>
              <a:t> – using the memories to reproduce actions/behaviour</a:t>
            </a:r>
          </a:p>
          <a:p>
            <a:pPr marL="609600" indent="-609600" eaLnBrk="1" hangingPunct="1">
              <a:lnSpc>
                <a:spcPct val="90000"/>
              </a:lnSpc>
              <a:buFont typeface="Wingdings" panose="05000000000000000000" pitchFamily="2" charset="2"/>
              <a:buAutoNum type="arabicPeriod"/>
              <a:defRPr/>
            </a:pPr>
            <a:r>
              <a:rPr lang="en-GB" altLang="en-US" sz="2400" dirty="0">
                <a:highlight>
                  <a:srgbClr val="FF0000"/>
                </a:highlight>
                <a:latin typeface="Arial" panose="020B0604020202020204" pitchFamily="34" charset="0"/>
                <a:cs typeface="Arial" panose="020B0604020202020204" pitchFamily="34" charset="0"/>
              </a:rPr>
              <a:t>Motivation </a:t>
            </a:r>
            <a:r>
              <a:rPr lang="en-GB" altLang="en-US" sz="2400" dirty="0">
                <a:latin typeface="Arial" panose="020B0604020202020204" pitchFamily="34" charset="0"/>
                <a:cs typeface="Arial" panose="020B0604020202020204" pitchFamily="34" charset="0"/>
              </a:rPr>
              <a:t>– a reason for reproducing that behaviour</a:t>
            </a:r>
            <a:endParaRPr lang="en-US" altLang="en-US" sz="2400" dirty="0">
              <a:latin typeface="Arial" panose="020B0604020202020204" pitchFamily="34" charset="0"/>
              <a:cs typeface="Arial" panose="020B0604020202020204" pitchFamily="34" charset="0"/>
            </a:endParaRPr>
          </a:p>
        </p:txBody>
      </p:sp>
    </p:spTree>
  </p:cSld>
  <p:clrMapOvr>
    <a:masterClrMapping/>
  </p:clrMapOvr>
  <p:transition spd="slow">
    <p:comb/>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9699">
                                            <p:txEl>
                                              <p:pRg st="4" end="4"/>
                                            </p:txEl>
                                          </p:spTgt>
                                        </p:tgtEl>
                                        <p:attrNameLst>
                                          <p:attrName>style.visibility</p:attrName>
                                        </p:attrNameLst>
                                      </p:cBhvr>
                                      <p:to>
                                        <p:strVal val="visible"/>
                                      </p:to>
                                    </p:set>
                                    <p:anim calcmode="lin" valueType="num">
                                      <p:cBhvr additive="base">
                                        <p:cTn id="7" dur="500" fill="hold"/>
                                        <p:tgtEl>
                                          <p:spTgt spid="29699">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969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9699">
                                            <p:txEl>
                                              <p:pRg st="5" end="5"/>
                                            </p:txEl>
                                          </p:spTgt>
                                        </p:tgtEl>
                                        <p:attrNameLst>
                                          <p:attrName>style.visibility</p:attrName>
                                        </p:attrNameLst>
                                      </p:cBhvr>
                                      <p:to>
                                        <p:strVal val="visible"/>
                                      </p:to>
                                    </p:set>
                                    <p:anim calcmode="lin" valueType="num">
                                      <p:cBhvr additive="base">
                                        <p:cTn id="13" dur="500" fill="hold"/>
                                        <p:tgtEl>
                                          <p:spTgt spid="29699">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969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9699">
                                            <p:txEl>
                                              <p:pRg st="6" end="6"/>
                                            </p:txEl>
                                          </p:spTgt>
                                        </p:tgtEl>
                                        <p:attrNameLst>
                                          <p:attrName>style.visibility</p:attrName>
                                        </p:attrNameLst>
                                      </p:cBhvr>
                                      <p:to>
                                        <p:strVal val="visible"/>
                                      </p:to>
                                    </p:set>
                                    <p:anim calcmode="lin" valueType="num">
                                      <p:cBhvr additive="base">
                                        <p:cTn id="19" dur="500" fill="hold"/>
                                        <p:tgtEl>
                                          <p:spTgt spid="29699">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969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9699">
                                            <p:txEl>
                                              <p:pRg st="7" end="7"/>
                                            </p:txEl>
                                          </p:spTgt>
                                        </p:tgtEl>
                                        <p:attrNameLst>
                                          <p:attrName>style.visibility</p:attrName>
                                        </p:attrNameLst>
                                      </p:cBhvr>
                                      <p:to>
                                        <p:strVal val="visible"/>
                                      </p:to>
                                    </p:set>
                                    <p:anim calcmode="lin" valueType="num">
                                      <p:cBhvr additive="base">
                                        <p:cTn id="25" dur="500" fill="hold"/>
                                        <p:tgtEl>
                                          <p:spTgt spid="29699">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9699">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4147E-635C-158F-A6F4-0473C1CC13CE}"/>
              </a:ext>
            </a:extLst>
          </p:cNvPr>
          <p:cNvSpPr>
            <a:spLocks noGrp="1"/>
          </p:cNvSpPr>
          <p:nvPr>
            <p:ph type="title"/>
          </p:nvPr>
        </p:nvSpPr>
        <p:spPr>
          <a:xfrm>
            <a:off x="467544" y="592808"/>
            <a:ext cx="8219256" cy="1252016"/>
          </a:xfrm>
        </p:spPr>
        <p:txBody>
          <a:bodyPr/>
          <a:lstStyle/>
          <a:p>
            <a:r>
              <a:rPr lang="en-GB" b="0" i="0" u="none" strike="noStrike" dirty="0">
                <a:solidFill>
                  <a:srgbClr val="202124"/>
                </a:solidFill>
                <a:effectLst/>
                <a:latin typeface="Google Sans"/>
              </a:rPr>
              <a:t>What is an example of social learning theory in heal</a:t>
            </a:r>
            <a:r>
              <a:rPr lang="en-GB" dirty="0">
                <a:solidFill>
                  <a:srgbClr val="202124"/>
                </a:solidFill>
                <a:latin typeface="Google Sans"/>
              </a:rPr>
              <a:t>th</a:t>
            </a:r>
            <a:r>
              <a:rPr lang="en-GB" b="0" i="0" u="none" strike="noStrike" dirty="0">
                <a:solidFill>
                  <a:srgbClr val="202124"/>
                </a:solidFill>
                <a:effectLst/>
                <a:latin typeface="Google Sans"/>
              </a:rPr>
              <a:t> and social care?</a:t>
            </a:r>
            <a:endParaRPr lang="en-US" dirty="0"/>
          </a:p>
        </p:txBody>
      </p:sp>
      <p:sp>
        <p:nvSpPr>
          <p:cNvPr id="4" name="Date Placeholder 3">
            <a:extLst>
              <a:ext uri="{FF2B5EF4-FFF2-40B4-BE49-F238E27FC236}">
                <a16:creationId xmlns:a16="http://schemas.microsoft.com/office/drawing/2014/main" id="{A789F4C1-6381-2DF1-7229-59E7B3851274}"/>
              </a:ext>
            </a:extLst>
          </p:cNvPr>
          <p:cNvSpPr>
            <a:spLocks noGrp="1"/>
          </p:cNvSpPr>
          <p:nvPr>
            <p:ph type="dt" sz="half" idx="10"/>
          </p:nvPr>
        </p:nvSpPr>
        <p:spPr/>
        <p:txBody>
          <a:bodyPr/>
          <a:lstStyle/>
          <a:p>
            <a:pPr>
              <a:defRPr/>
            </a:pPr>
            <a:fld id="{A0BF0485-522B-A847-805E-08E58C2275EF}" type="datetime1">
              <a:rPr lang="en-GB" altLang="en-US" smtClean="0"/>
              <a:pPr>
                <a:defRPr/>
              </a:pPr>
              <a:t>01/08/2025</a:t>
            </a:fld>
            <a:endParaRPr lang="en-GB" altLang="en-US" dirty="0"/>
          </a:p>
        </p:txBody>
      </p:sp>
      <p:sp>
        <p:nvSpPr>
          <p:cNvPr id="5" name="Slide Number Placeholder 4">
            <a:extLst>
              <a:ext uri="{FF2B5EF4-FFF2-40B4-BE49-F238E27FC236}">
                <a16:creationId xmlns:a16="http://schemas.microsoft.com/office/drawing/2014/main" id="{6EFD3ECF-FFAB-6414-8CAD-B207C61C426D}"/>
              </a:ext>
            </a:extLst>
          </p:cNvPr>
          <p:cNvSpPr>
            <a:spLocks noGrp="1"/>
          </p:cNvSpPr>
          <p:nvPr>
            <p:ph type="sldNum" sz="quarter" idx="12"/>
          </p:nvPr>
        </p:nvSpPr>
        <p:spPr/>
        <p:txBody>
          <a:bodyPr/>
          <a:lstStyle/>
          <a:p>
            <a:fld id="{477DEA08-CFEC-D143-BB8B-8EBF4DD29D02}" type="slidenum">
              <a:rPr lang="en-GB" altLang="en-US" smtClean="0"/>
              <a:pPr/>
              <a:t>7</a:t>
            </a:fld>
            <a:endParaRPr lang="en-GB" altLang="en-US"/>
          </a:p>
        </p:txBody>
      </p:sp>
      <p:pic>
        <p:nvPicPr>
          <p:cNvPr id="7" name="Picture 6">
            <a:extLst>
              <a:ext uri="{FF2B5EF4-FFF2-40B4-BE49-F238E27FC236}">
                <a16:creationId xmlns:a16="http://schemas.microsoft.com/office/drawing/2014/main" id="{81C67794-924C-9CD8-E214-3E8E67C1E2D6}"/>
              </a:ext>
            </a:extLst>
          </p:cNvPr>
          <p:cNvPicPr>
            <a:picLocks noChangeAspect="1"/>
          </p:cNvPicPr>
          <p:nvPr/>
        </p:nvPicPr>
        <p:blipFill>
          <a:blip r:embed="rId2"/>
          <a:stretch>
            <a:fillRect/>
          </a:stretch>
        </p:blipFill>
        <p:spPr>
          <a:xfrm>
            <a:off x="2555776" y="2879577"/>
            <a:ext cx="3810000" cy="2133600"/>
          </a:xfrm>
          <a:prstGeom prst="rect">
            <a:avLst/>
          </a:prstGeom>
        </p:spPr>
      </p:pic>
    </p:spTree>
    <p:extLst>
      <p:ext uri="{BB962C8B-B14F-4D97-AF65-F5344CB8AC3E}">
        <p14:creationId xmlns:p14="http://schemas.microsoft.com/office/powerpoint/2010/main" val="2686064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A7836-A6CA-34AD-DF66-7D90BDE20188}"/>
              </a:ext>
            </a:extLst>
          </p:cNvPr>
          <p:cNvSpPr>
            <a:spLocks noGrp="1"/>
          </p:cNvSpPr>
          <p:nvPr>
            <p:ph type="title"/>
          </p:nvPr>
        </p:nvSpPr>
        <p:spPr>
          <a:xfrm>
            <a:off x="539552" y="274638"/>
            <a:ext cx="8147248" cy="850106"/>
          </a:xfrm>
        </p:spPr>
        <p:txBody>
          <a:bodyPr/>
          <a:lstStyle/>
          <a:p>
            <a:r>
              <a:rPr lang="en-US" dirty="0"/>
              <a:t>Role modelling </a:t>
            </a:r>
          </a:p>
        </p:txBody>
      </p:sp>
      <p:sp>
        <p:nvSpPr>
          <p:cNvPr id="3" name="Content Placeholder 2">
            <a:extLst>
              <a:ext uri="{FF2B5EF4-FFF2-40B4-BE49-F238E27FC236}">
                <a16:creationId xmlns:a16="http://schemas.microsoft.com/office/drawing/2014/main" id="{4E5AC85F-4D02-D474-778E-83266A549398}"/>
              </a:ext>
            </a:extLst>
          </p:cNvPr>
          <p:cNvSpPr>
            <a:spLocks noGrp="1"/>
          </p:cNvSpPr>
          <p:nvPr>
            <p:ph idx="1"/>
          </p:nvPr>
        </p:nvSpPr>
        <p:spPr>
          <a:xfrm>
            <a:off x="683568" y="1268760"/>
            <a:ext cx="7632848" cy="3960441"/>
          </a:xfrm>
        </p:spPr>
        <p:txBody>
          <a:bodyPr/>
          <a:lstStyle/>
          <a:p>
            <a:pPr algn="just"/>
            <a:r>
              <a:rPr lang="en-GB" b="0" i="0" u="none" strike="noStrike" dirty="0">
                <a:effectLst/>
                <a:latin typeface="Google Sans"/>
              </a:rPr>
              <a:t>Example</a:t>
            </a:r>
            <a:r>
              <a:rPr lang="en-GB" dirty="0">
                <a:latin typeface="Google Sans"/>
              </a:rPr>
              <a:t>:</a:t>
            </a:r>
            <a:r>
              <a:rPr lang="en-GB" b="0" i="0" u="none" strike="noStrike" dirty="0">
                <a:effectLst/>
                <a:latin typeface="Google Sans"/>
              </a:rPr>
              <a:t> </a:t>
            </a:r>
            <a:r>
              <a:rPr lang="en-GB" b="0" i="0" u="none" strike="noStrike" dirty="0">
                <a:solidFill>
                  <a:srgbClr val="040C28"/>
                </a:solidFill>
                <a:effectLst/>
                <a:latin typeface="Google Sans"/>
              </a:rPr>
              <a:t>a more experienced nurse who demonstrates desirable professional attitudes and behaviours sometimes serves as a mentor for a less experienced colleague. </a:t>
            </a:r>
            <a:endParaRPr lang="en-US" dirty="0"/>
          </a:p>
        </p:txBody>
      </p:sp>
      <p:sp>
        <p:nvSpPr>
          <p:cNvPr id="4" name="Date Placeholder 3">
            <a:extLst>
              <a:ext uri="{FF2B5EF4-FFF2-40B4-BE49-F238E27FC236}">
                <a16:creationId xmlns:a16="http://schemas.microsoft.com/office/drawing/2014/main" id="{CF5DAAF4-6886-001B-E29F-F12F40D39C93}"/>
              </a:ext>
            </a:extLst>
          </p:cNvPr>
          <p:cNvSpPr>
            <a:spLocks noGrp="1"/>
          </p:cNvSpPr>
          <p:nvPr>
            <p:ph type="dt" sz="half" idx="10"/>
          </p:nvPr>
        </p:nvSpPr>
        <p:spPr/>
        <p:txBody>
          <a:bodyPr/>
          <a:lstStyle/>
          <a:p>
            <a:pPr>
              <a:defRPr/>
            </a:pPr>
            <a:fld id="{A0BF0485-522B-A847-805E-08E58C2275EF}" type="datetime1">
              <a:rPr lang="en-GB" altLang="en-US" smtClean="0"/>
              <a:pPr>
                <a:defRPr/>
              </a:pPr>
              <a:t>01/08/2025</a:t>
            </a:fld>
            <a:endParaRPr lang="en-GB" altLang="en-US" dirty="0"/>
          </a:p>
        </p:txBody>
      </p:sp>
      <p:sp>
        <p:nvSpPr>
          <p:cNvPr id="5" name="Slide Number Placeholder 4">
            <a:extLst>
              <a:ext uri="{FF2B5EF4-FFF2-40B4-BE49-F238E27FC236}">
                <a16:creationId xmlns:a16="http://schemas.microsoft.com/office/drawing/2014/main" id="{8F34A625-80E2-0B86-C7CE-F8B0E3BF6A76}"/>
              </a:ext>
            </a:extLst>
          </p:cNvPr>
          <p:cNvSpPr>
            <a:spLocks noGrp="1"/>
          </p:cNvSpPr>
          <p:nvPr>
            <p:ph type="sldNum" sz="quarter" idx="12"/>
          </p:nvPr>
        </p:nvSpPr>
        <p:spPr/>
        <p:txBody>
          <a:bodyPr/>
          <a:lstStyle/>
          <a:p>
            <a:fld id="{477DEA08-CFEC-D143-BB8B-8EBF4DD29D02}" type="slidenum">
              <a:rPr lang="en-GB" altLang="en-US" smtClean="0"/>
              <a:pPr/>
              <a:t>8</a:t>
            </a:fld>
            <a:endParaRPr lang="en-GB" altLang="en-US"/>
          </a:p>
        </p:txBody>
      </p:sp>
    </p:spTree>
    <p:extLst>
      <p:ext uri="{BB962C8B-B14F-4D97-AF65-F5344CB8AC3E}">
        <p14:creationId xmlns:p14="http://schemas.microsoft.com/office/powerpoint/2010/main" val="2228181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130DF-D85D-7796-3411-091C0D45C30B}"/>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400" b="1" i="0" u="none" strike="noStrike">
                <a:effectLst/>
              </a:rPr>
              <a:t>Application of Social Learning Theory</a:t>
            </a:r>
            <a:br>
              <a:rPr lang="en-GB" sz="3400" b="0" i="0" u="none" strike="noStrike">
                <a:effectLst/>
              </a:rPr>
            </a:br>
            <a:endParaRPr lang="en-US" sz="3400"/>
          </a:p>
        </p:txBody>
      </p:sp>
      <p:sp>
        <p:nvSpPr>
          <p:cNvPr id="3" name="Content Placeholder 2">
            <a:extLst>
              <a:ext uri="{FF2B5EF4-FFF2-40B4-BE49-F238E27FC236}">
                <a16:creationId xmlns:a16="http://schemas.microsoft.com/office/drawing/2014/main" id="{0F92AD21-5C55-1814-4665-569ADC47B352}"/>
              </a:ext>
            </a:extLst>
          </p:cNvPr>
          <p:cNvSpPr>
            <a:spLocks noGrp="1"/>
          </p:cNvSpPr>
          <p:nvPr>
            <p:ph sz="half" idx="1"/>
          </p:nvPr>
        </p:nvSpPr>
        <p:spPr>
          <a:xfrm>
            <a:off x="395536" y="1268760"/>
            <a:ext cx="5904656" cy="4320481"/>
          </a:xfrm>
        </p:spPr>
        <p:txBody>
          <a:bodyPr wrap="square" anchor="t">
            <a:normAutofit fontScale="70000" lnSpcReduction="20000"/>
          </a:bodyPr>
          <a:lstStyle/>
          <a:p>
            <a:pPr algn="just">
              <a:lnSpc>
                <a:spcPct val="90000"/>
              </a:lnSpc>
            </a:pPr>
            <a:r>
              <a:rPr lang="en-GB" sz="3600" b="0" i="0" u="none" strike="noStrike" dirty="0">
                <a:effectLst/>
                <a:latin typeface="Arial" panose="020B0604020202020204" pitchFamily="34" charset="0"/>
                <a:cs typeface="Arial" panose="020B0604020202020204" pitchFamily="34" charset="0"/>
              </a:rPr>
              <a:t>Social learning theory can be used to explain why young people may succumb to </a:t>
            </a:r>
            <a:r>
              <a:rPr lang="en-GB" sz="3600" b="1" i="0" u="none" strike="noStrike" dirty="0">
                <a:effectLst/>
                <a:latin typeface="Arial" panose="020B0604020202020204" pitchFamily="34" charset="0"/>
                <a:cs typeface="Arial" panose="020B0604020202020204" pitchFamily="34" charset="0"/>
              </a:rPr>
              <a:t>peer pressure</a:t>
            </a:r>
            <a:r>
              <a:rPr lang="en-GB" sz="3600" b="0" i="0" u="none" strike="noStrike" dirty="0">
                <a:effectLst/>
                <a:latin typeface="Arial" panose="020B0604020202020204" pitchFamily="34" charset="0"/>
                <a:cs typeface="Arial" panose="020B0604020202020204" pitchFamily="34" charset="0"/>
              </a:rPr>
              <a:t> and carry out risk-taking behaviour such as having unprotected sex or drinking alcohol. </a:t>
            </a:r>
          </a:p>
          <a:p>
            <a:pPr marL="0" indent="0" algn="just">
              <a:lnSpc>
                <a:spcPct val="90000"/>
              </a:lnSpc>
              <a:buNone/>
            </a:pPr>
            <a:endParaRPr lang="en-GB" sz="3600" dirty="0">
              <a:latin typeface="Arial" panose="020B0604020202020204" pitchFamily="34" charset="0"/>
              <a:cs typeface="Arial" panose="020B0604020202020204" pitchFamily="34" charset="0"/>
            </a:endParaRPr>
          </a:p>
          <a:p>
            <a:pPr algn="just">
              <a:lnSpc>
                <a:spcPct val="90000"/>
              </a:lnSpc>
            </a:pPr>
            <a:endParaRPr lang="en-GB" sz="3600" b="0" i="0" u="none" strike="noStrike" dirty="0">
              <a:effectLst/>
              <a:latin typeface="Arial" panose="020B0604020202020204" pitchFamily="34" charset="0"/>
              <a:cs typeface="Arial" panose="020B0604020202020204" pitchFamily="34" charset="0"/>
            </a:endParaRPr>
          </a:p>
          <a:p>
            <a:pPr algn="just">
              <a:lnSpc>
                <a:spcPct val="90000"/>
              </a:lnSpc>
            </a:pPr>
            <a:r>
              <a:rPr lang="en-GB" sz="3600" b="0" i="0" u="none" strike="noStrike" dirty="0">
                <a:effectLst/>
                <a:latin typeface="Arial" panose="020B0604020202020204" pitchFamily="34" charset="0"/>
                <a:cs typeface="Arial" panose="020B0604020202020204" pitchFamily="34" charset="0"/>
              </a:rPr>
              <a:t>If a young person feels they do not fit in and are lonely, they may start to imitate the behaviour of individuals who appear to be popular and liked by others in order to be accepted themselves by their peer group.</a:t>
            </a:r>
          </a:p>
          <a:p>
            <a:pPr>
              <a:lnSpc>
                <a:spcPct val="90000"/>
              </a:lnSpc>
            </a:pPr>
            <a:endParaRPr lang="en-US" sz="1800" dirty="0"/>
          </a:p>
        </p:txBody>
      </p:sp>
      <p:pic>
        <p:nvPicPr>
          <p:cNvPr id="9" name="Picture 8">
            <a:extLst>
              <a:ext uri="{FF2B5EF4-FFF2-40B4-BE49-F238E27FC236}">
                <a16:creationId xmlns:a16="http://schemas.microsoft.com/office/drawing/2014/main" id="{F366B3EB-ADD7-4349-3820-7D6F81B56E82}"/>
              </a:ext>
            </a:extLst>
          </p:cNvPr>
          <p:cNvPicPr>
            <a:picLocks noChangeAspect="1"/>
          </p:cNvPicPr>
          <p:nvPr/>
        </p:nvPicPr>
        <p:blipFill rotWithShape="1">
          <a:blip r:embed="rId2"/>
          <a:srcRect l="9219" r="30035"/>
          <a:stretch/>
        </p:blipFill>
        <p:spPr>
          <a:xfrm>
            <a:off x="6516216" y="2060848"/>
            <a:ext cx="2288937" cy="2260848"/>
          </a:xfrm>
          <a:prstGeom prst="rect">
            <a:avLst/>
          </a:prstGeom>
          <a:noFill/>
        </p:spPr>
      </p:pic>
      <p:sp>
        <p:nvSpPr>
          <p:cNvPr id="4" name="Date Placeholder 3">
            <a:extLst>
              <a:ext uri="{FF2B5EF4-FFF2-40B4-BE49-F238E27FC236}">
                <a16:creationId xmlns:a16="http://schemas.microsoft.com/office/drawing/2014/main" id="{22A699CD-F4A6-E9C2-40DC-1856D942A47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A0BF0485-522B-A847-805E-08E58C2275EF}" type="datetime1">
              <a:rPr lang="en-GB" altLang="en-US" sz="900" smtClean="0"/>
              <a:pPr>
                <a:lnSpc>
                  <a:spcPct val="90000"/>
                </a:lnSpc>
                <a:spcAft>
                  <a:spcPts val="600"/>
                </a:spcAft>
                <a:defRPr/>
              </a:pPr>
              <a:t>01/08/2025</a:t>
            </a:fld>
            <a:endParaRPr lang="en-GB" altLang="en-US" sz="900"/>
          </a:p>
        </p:txBody>
      </p:sp>
      <p:sp>
        <p:nvSpPr>
          <p:cNvPr id="5" name="Slide Number Placeholder 4">
            <a:extLst>
              <a:ext uri="{FF2B5EF4-FFF2-40B4-BE49-F238E27FC236}">
                <a16:creationId xmlns:a16="http://schemas.microsoft.com/office/drawing/2014/main" id="{5FC6DCB6-60E1-AE97-F5BA-594453F27D4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477DEA08-CFEC-D143-BB8B-8EBF4DD29D02}" type="slidenum">
              <a:rPr lang="en-GB" altLang="en-US" smtClean="0"/>
              <a:pPr>
                <a:spcAft>
                  <a:spcPts val="600"/>
                </a:spcAft>
              </a:pPr>
              <a:t>9</a:t>
            </a:fld>
            <a:endParaRPr lang="en-GB" altLang="en-US"/>
          </a:p>
        </p:txBody>
      </p:sp>
    </p:spTree>
    <p:extLst>
      <p:ext uri="{BB962C8B-B14F-4D97-AF65-F5344CB8AC3E}">
        <p14:creationId xmlns:p14="http://schemas.microsoft.com/office/powerpoint/2010/main" val="5431662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37A8C-D6BE-CCD0-4851-AB0C9FB576CC}"/>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2FC29ED9-8266-D693-FB60-B3052BCEAB69}"/>
              </a:ext>
            </a:extLst>
          </p:cNvPr>
          <p:cNvSpPr>
            <a:spLocks noGrp="1"/>
          </p:cNvSpPr>
          <p:nvPr>
            <p:ph idx="1"/>
          </p:nvPr>
        </p:nvSpPr>
        <p:spPr/>
        <p:txBody>
          <a:bodyPr/>
          <a:lstStyle/>
          <a:p>
            <a:pPr marL="0" indent="0">
              <a:buNone/>
            </a:pPr>
            <a:r>
              <a:rPr lang="en-GB" altLang="en-US" sz="3200" dirty="0"/>
              <a:t>1.Think about </a:t>
            </a:r>
            <a:r>
              <a:rPr lang="en-GB" altLang="en-US" sz="3200" b="1" dirty="0"/>
              <a:t>social learning theory </a:t>
            </a:r>
            <a:r>
              <a:rPr lang="en-GB" altLang="en-US" sz="3200" dirty="0"/>
              <a:t>and say how it has impacted you. </a:t>
            </a:r>
          </a:p>
          <a:p>
            <a:pPr marL="0" indent="0">
              <a:buNone/>
            </a:pPr>
            <a:endParaRPr lang="en-GB" altLang="en-US" sz="3200" dirty="0"/>
          </a:p>
          <a:p>
            <a:pPr marL="0" indent="0">
              <a:buNone/>
            </a:pPr>
            <a:r>
              <a:rPr lang="en-GB" altLang="en-US" dirty="0"/>
              <a:t>2.Give an example of how </a:t>
            </a:r>
            <a:r>
              <a:rPr lang="en-GB" altLang="en-US" b="1" dirty="0"/>
              <a:t>social learning theory </a:t>
            </a:r>
            <a:r>
              <a:rPr lang="en-GB" altLang="en-US" dirty="0"/>
              <a:t>can be applied to </a:t>
            </a:r>
            <a:r>
              <a:rPr lang="en-GB" altLang="en-US" dirty="0" err="1"/>
              <a:t>HSc</a:t>
            </a:r>
            <a:r>
              <a:rPr lang="en-GB" altLang="en-US" dirty="0"/>
              <a:t>.</a:t>
            </a:r>
            <a:endParaRPr lang="en-GB" altLang="en-US" sz="3200" dirty="0"/>
          </a:p>
          <a:p>
            <a:endParaRPr lang="en-GB" dirty="0"/>
          </a:p>
        </p:txBody>
      </p:sp>
      <p:sp>
        <p:nvSpPr>
          <p:cNvPr id="4" name="Date Placeholder 3">
            <a:extLst>
              <a:ext uri="{FF2B5EF4-FFF2-40B4-BE49-F238E27FC236}">
                <a16:creationId xmlns:a16="http://schemas.microsoft.com/office/drawing/2014/main" id="{F2293D54-EA62-3B34-8358-51B66081D816}"/>
              </a:ext>
            </a:extLst>
          </p:cNvPr>
          <p:cNvSpPr>
            <a:spLocks noGrp="1"/>
          </p:cNvSpPr>
          <p:nvPr>
            <p:ph type="dt" sz="half" idx="10"/>
          </p:nvPr>
        </p:nvSpPr>
        <p:spPr/>
        <p:txBody>
          <a:bodyPr/>
          <a:lstStyle/>
          <a:p>
            <a:pPr>
              <a:defRPr/>
            </a:pPr>
            <a:fld id="{EC6F73E4-2E5F-874E-9150-0D939BBA0D0A}" type="datetime1">
              <a:rPr lang="en-GB" altLang="en-US" smtClean="0"/>
              <a:pPr>
                <a:defRPr/>
              </a:pPr>
              <a:t>01/08/2025</a:t>
            </a:fld>
            <a:endParaRPr lang="en-GB" altLang="en-US" dirty="0"/>
          </a:p>
        </p:txBody>
      </p:sp>
      <p:sp>
        <p:nvSpPr>
          <p:cNvPr id="5" name="Slide Number Placeholder 4">
            <a:extLst>
              <a:ext uri="{FF2B5EF4-FFF2-40B4-BE49-F238E27FC236}">
                <a16:creationId xmlns:a16="http://schemas.microsoft.com/office/drawing/2014/main" id="{B7284E03-04DC-48B6-9DF6-A1C5863D0585}"/>
              </a:ext>
            </a:extLst>
          </p:cNvPr>
          <p:cNvSpPr>
            <a:spLocks noGrp="1"/>
          </p:cNvSpPr>
          <p:nvPr>
            <p:ph type="sldNum" sz="quarter" idx="12"/>
          </p:nvPr>
        </p:nvSpPr>
        <p:spPr/>
        <p:txBody>
          <a:bodyPr/>
          <a:lstStyle/>
          <a:p>
            <a:fld id="{A31300DD-F6F8-F740-BF31-0AC64C18D040}" type="slidenum">
              <a:rPr lang="en-GB" altLang="en-US" smtClean="0"/>
              <a:pPr/>
              <a:t>10</a:t>
            </a:fld>
            <a:endParaRPr lang="en-GB" altLang="en-US"/>
          </a:p>
        </p:txBody>
      </p:sp>
    </p:spTree>
    <p:extLst>
      <p:ext uri="{BB962C8B-B14F-4D97-AF65-F5344CB8AC3E}">
        <p14:creationId xmlns:p14="http://schemas.microsoft.com/office/powerpoint/2010/main" val="30722005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2B4C1-EEE5-144E-3C71-6B437AB985E1}"/>
              </a:ext>
            </a:extLst>
          </p:cNvPr>
          <p:cNvSpPr>
            <a:spLocks noGrp="1"/>
          </p:cNvSpPr>
          <p:nvPr>
            <p:ph type="title"/>
          </p:nvPr>
        </p:nvSpPr>
        <p:spPr>
          <a:xfrm>
            <a:off x="457200" y="274638"/>
            <a:ext cx="8229600" cy="706090"/>
          </a:xfrm>
        </p:spPr>
        <p:txBody>
          <a:bodyPr/>
          <a:lstStyle/>
          <a:p>
            <a:r>
              <a:rPr lang="en-GB" dirty="0"/>
              <a:t>Humanistic approach</a:t>
            </a:r>
          </a:p>
        </p:txBody>
      </p:sp>
      <p:sp>
        <p:nvSpPr>
          <p:cNvPr id="3" name="Content Placeholder 2">
            <a:extLst>
              <a:ext uri="{FF2B5EF4-FFF2-40B4-BE49-F238E27FC236}">
                <a16:creationId xmlns:a16="http://schemas.microsoft.com/office/drawing/2014/main" id="{511855C1-0177-392B-6C23-72BA2E65F94C}"/>
              </a:ext>
            </a:extLst>
          </p:cNvPr>
          <p:cNvSpPr>
            <a:spLocks noGrp="1"/>
          </p:cNvSpPr>
          <p:nvPr>
            <p:ph idx="1"/>
          </p:nvPr>
        </p:nvSpPr>
        <p:spPr>
          <a:xfrm>
            <a:off x="457200" y="1340768"/>
            <a:ext cx="8363272" cy="4176465"/>
          </a:xfrm>
        </p:spPr>
        <p:txBody>
          <a:bodyPr/>
          <a:lstStyle/>
          <a:p>
            <a:r>
              <a:rPr lang="en-GB" altLang="en-US" dirty="0">
                <a:solidFill>
                  <a:srgbClr val="282828"/>
                </a:solidFill>
              </a:rPr>
              <a:t>Humanistic psychology is a perspective that emphasizes looking at the whole person, and the uniqueness of each individual. </a:t>
            </a:r>
          </a:p>
          <a:p>
            <a:endParaRPr lang="en-GB" altLang="en-US" dirty="0">
              <a:solidFill>
                <a:srgbClr val="282828"/>
              </a:solidFill>
            </a:endParaRPr>
          </a:p>
          <a:p>
            <a:r>
              <a:rPr lang="en-GB" altLang="en-US" dirty="0">
                <a:solidFill>
                  <a:srgbClr val="282828"/>
                </a:solidFill>
              </a:rPr>
              <a:t>Humanistic psychology begins with the existential assumptions that people have free will and are motivated to achieve their potential and self-actualize.</a:t>
            </a:r>
            <a:endParaRPr lang="en-GB" altLang="en-US" dirty="0"/>
          </a:p>
          <a:p>
            <a:endParaRPr lang="en-GB" dirty="0"/>
          </a:p>
        </p:txBody>
      </p:sp>
      <p:sp>
        <p:nvSpPr>
          <p:cNvPr id="4" name="Date Placeholder 3">
            <a:extLst>
              <a:ext uri="{FF2B5EF4-FFF2-40B4-BE49-F238E27FC236}">
                <a16:creationId xmlns:a16="http://schemas.microsoft.com/office/drawing/2014/main" id="{C4620E60-165D-F84E-6F71-357EF5204505}"/>
              </a:ext>
            </a:extLst>
          </p:cNvPr>
          <p:cNvSpPr>
            <a:spLocks noGrp="1"/>
          </p:cNvSpPr>
          <p:nvPr>
            <p:ph type="dt" sz="half" idx="10"/>
          </p:nvPr>
        </p:nvSpPr>
        <p:spPr/>
        <p:txBody>
          <a:bodyPr/>
          <a:lstStyle/>
          <a:p>
            <a:pPr>
              <a:defRPr/>
            </a:pPr>
            <a:fld id="{EC6F73E4-2E5F-874E-9150-0D939BBA0D0A}" type="datetime1">
              <a:rPr lang="en-GB" altLang="en-US" smtClean="0"/>
              <a:pPr>
                <a:defRPr/>
              </a:pPr>
              <a:t>01/08/2025</a:t>
            </a:fld>
            <a:endParaRPr lang="en-GB" altLang="en-US" dirty="0"/>
          </a:p>
        </p:txBody>
      </p:sp>
      <p:sp>
        <p:nvSpPr>
          <p:cNvPr id="5" name="Slide Number Placeholder 4">
            <a:extLst>
              <a:ext uri="{FF2B5EF4-FFF2-40B4-BE49-F238E27FC236}">
                <a16:creationId xmlns:a16="http://schemas.microsoft.com/office/drawing/2014/main" id="{186551A8-CCAE-C5D7-2F02-671614905FE4}"/>
              </a:ext>
            </a:extLst>
          </p:cNvPr>
          <p:cNvSpPr>
            <a:spLocks noGrp="1"/>
          </p:cNvSpPr>
          <p:nvPr>
            <p:ph type="sldNum" sz="quarter" idx="12"/>
          </p:nvPr>
        </p:nvSpPr>
        <p:spPr/>
        <p:txBody>
          <a:bodyPr/>
          <a:lstStyle/>
          <a:p>
            <a:fld id="{A31300DD-F6F8-F740-BF31-0AC64C18D040}" type="slidenum">
              <a:rPr lang="en-GB" altLang="en-US" smtClean="0"/>
              <a:pPr/>
              <a:t>11</a:t>
            </a:fld>
            <a:endParaRPr lang="en-GB" altLang="en-US"/>
          </a:p>
        </p:txBody>
      </p:sp>
    </p:spTree>
    <p:extLst>
      <p:ext uri="{BB962C8B-B14F-4D97-AF65-F5344CB8AC3E}">
        <p14:creationId xmlns:p14="http://schemas.microsoft.com/office/powerpoint/2010/main" val="28378480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http://slideplayer.com/slide/4792477/15/images/29/Humanistic+Psychology.jpg">
            <a:extLst>
              <a:ext uri="{FF2B5EF4-FFF2-40B4-BE49-F238E27FC236}">
                <a16:creationId xmlns:a16="http://schemas.microsoft.com/office/drawing/2014/main" id="{D263BEA0-10E7-24E8-2328-C326CC3D3B6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07950" y="44450"/>
            <a:ext cx="8713788" cy="5618163"/>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9ABB5-4E36-F194-8CEE-46C9502653E4}"/>
              </a:ext>
            </a:extLst>
          </p:cNvPr>
          <p:cNvSpPr>
            <a:spLocks noGrp="1"/>
          </p:cNvSpPr>
          <p:nvPr>
            <p:ph type="title"/>
          </p:nvPr>
        </p:nvSpPr>
        <p:spPr>
          <a:xfrm>
            <a:off x="250825" y="274638"/>
            <a:ext cx="8435975" cy="1143000"/>
          </a:xfrm>
        </p:spPr>
        <p:txBody>
          <a:bodyPr/>
          <a:lstStyle/>
          <a:p>
            <a:r>
              <a:rPr lang="en-GB" dirty="0">
                <a:solidFill>
                  <a:srgbClr val="0070C0"/>
                </a:solidFill>
              </a:rPr>
              <a:t>Watch the video and make notes</a:t>
            </a:r>
          </a:p>
        </p:txBody>
      </p:sp>
      <p:sp>
        <p:nvSpPr>
          <p:cNvPr id="3" name="Content Placeholder 2">
            <a:extLst>
              <a:ext uri="{FF2B5EF4-FFF2-40B4-BE49-F238E27FC236}">
                <a16:creationId xmlns:a16="http://schemas.microsoft.com/office/drawing/2014/main" id="{E1F24787-7649-702C-E5EB-EBF1091F0BEA}"/>
              </a:ext>
            </a:extLst>
          </p:cNvPr>
          <p:cNvSpPr>
            <a:spLocks noGrp="1"/>
          </p:cNvSpPr>
          <p:nvPr>
            <p:ph idx="1"/>
          </p:nvPr>
        </p:nvSpPr>
        <p:spPr/>
        <p:txBody>
          <a:bodyPr/>
          <a:lstStyle/>
          <a:p>
            <a:r>
              <a:rPr lang="en-GB" dirty="0">
                <a:hlinkClick r:id="rId2"/>
              </a:rPr>
              <a:t>https://www.youtube.com/watch?v=O-4ithG_07Q</a:t>
            </a:r>
            <a:endParaRPr lang="en-GB" dirty="0"/>
          </a:p>
          <a:p>
            <a:endParaRPr lang="en-GB" dirty="0"/>
          </a:p>
        </p:txBody>
      </p:sp>
      <p:sp>
        <p:nvSpPr>
          <p:cNvPr id="4" name="Date Placeholder 3">
            <a:extLst>
              <a:ext uri="{FF2B5EF4-FFF2-40B4-BE49-F238E27FC236}">
                <a16:creationId xmlns:a16="http://schemas.microsoft.com/office/drawing/2014/main" id="{A1C46B9B-DFCE-D671-ACD2-3F537C733600}"/>
              </a:ext>
            </a:extLst>
          </p:cNvPr>
          <p:cNvSpPr>
            <a:spLocks noGrp="1"/>
          </p:cNvSpPr>
          <p:nvPr>
            <p:ph type="dt" sz="half" idx="10"/>
          </p:nvPr>
        </p:nvSpPr>
        <p:spPr/>
        <p:txBody>
          <a:bodyPr/>
          <a:lstStyle/>
          <a:p>
            <a:pPr>
              <a:defRPr/>
            </a:pPr>
            <a:fld id="{EC6F73E4-2E5F-874E-9150-0D939BBA0D0A}" type="datetime1">
              <a:rPr lang="en-GB" altLang="en-US" smtClean="0"/>
              <a:pPr>
                <a:defRPr/>
              </a:pPr>
              <a:t>01/08/2025</a:t>
            </a:fld>
            <a:endParaRPr lang="en-GB" altLang="en-US" dirty="0"/>
          </a:p>
        </p:txBody>
      </p:sp>
      <p:sp>
        <p:nvSpPr>
          <p:cNvPr id="5" name="Slide Number Placeholder 4">
            <a:extLst>
              <a:ext uri="{FF2B5EF4-FFF2-40B4-BE49-F238E27FC236}">
                <a16:creationId xmlns:a16="http://schemas.microsoft.com/office/drawing/2014/main" id="{3EBA7BAD-BB6F-275B-A2D5-686A4D72ADCE}"/>
              </a:ext>
            </a:extLst>
          </p:cNvPr>
          <p:cNvSpPr>
            <a:spLocks noGrp="1"/>
          </p:cNvSpPr>
          <p:nvPr>
            <p:ph type="sldNum" sz="quarter" idx="12"/>
          </p:nvPr>
        </p:nvSpPr>
        <p:spPr/>
        <p:txBody>
          <a:bodyPr/>
          <a:lstStyle/>
          <a:p>
            <a:fld id="{A31300DD-F6F8-F740-BF31-0AC64C18D040}" type="slidenum">
              <a:rPr lang="en-GB" altLang="en-US" smtClean="0"/>
              <a:pPr/>
              <a:t>13</a:t>
            </a:fld>
            <a:endParaRPr lang="en-GB" altLang="en-US"/>
          </a:p>
        </p:txBody>
      </p:sp>
    </p:spTree>
    <p:extLst>
      <p:ext uri="{BB962C8B-B14F-4D97-AF65-F5344CB8AC3E}">
        <p14:creationId xmlns:p14="http://schemas.microsoft.com/office/powerpoint/2010/main" val="37446355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AC625-9908-6DAB-D2FC-D23161E32A5D}"/>
              </a:ext>
            </a:extLst>
          </p:cNvPr>
          <p:cNvSpPr>
            <a:spLocks noGrp="1"/>
          </p:cNvSpPr>
          <p:nvPr>
            <p:ph type="title"/>
          </p:nvPr>
        </p:nvSpPr>
        <p:spPr/>
        <p:txBody>
          <a:bodyPr/>
          <a:lstStyle/>
          <a:p>
            <a:endParaRPr lang="en-GB" dirty="0"/>
          </a:p>
        </p:txBody>
      </p:sp>
      <p:sp>
        <p:nvSpPr>
          <p:cNvPr id="4" name="Date Placeholder 3">
            <a:extLst>
              <a:ext uri="{FF2B5EF4-FFF2-40B4-BE49-F238E27FC236}">
                <a16:creationId xmlns:a16="http://schemas.microsoft.com/office/drawing/2014/main" id="{C1A1BD29-384D-D277-7484-B8009D943AF1}"/>
              </a:ext>
            </a:extLst>
          </p:cNvPr>
          <p:cNvSpPr>
            <a:spLocks noGrp="1"/>
          </p:cNvSpPr>
          <p:nvPr>
            <p:ph type="dt" sz="half" idx="10"/>
          </p:nvPr>
        </p:nvSpPr>
        <p:spPr/>
        <p:txBody>
          <a:bodyPr/>
          <a:lstStyle/>
          <a:p>
            <a:pPr>
              <a:defRPr/>
            </a:pPr>
            <a:fld id="{EC6F73E4-2E5F-874E-9150-0D939BBA0D0A}" type="datetime1">
              <a:rPr lang="en-GB" altLang="en-US" smtClean="0"/>
              <a:pPr>
                <a:defRPr/>
              </a:pPr>
              <a:t>01/08/2025</a:t>
            </a:fld>
            <a:endParaRPr lang="en-GB" altLang="en-US" dirty="0"/>
          </a:p>
        </p:txBody>
      </p:sp>
      <p:sp>
        <p:nvSpPr>
          <p:cNvPr id="5" name="Slide Number Placeholder 4">
            <a:extLst>
              <a:ext uri="{FF2B5EF4-FFF2-40B4-BE49-F238E27FC236}">
                <a16:creationId xmlns:a16="http://schemas.microsoft.com/office/drawing/2014/main" id="{1CDF94AE-75C1-5BD5-7BF3-927F37FC0E94}"/>
              </a:ext>
            </a:extLst>
          </p:cNvPr>
          <p:cNvSpPr>
            <a:spLocks noGrp="1"/>
          </p:cNvSpPr>
          <p:nvPr>
            <p:ph type="sldNum" sz="quarter" idx="12"/>
          </p:nvPr>
        </p:nvSpPr>
        <p:spPr/>
        <p:txBody>
          <a:bodyPr/>
          <a:lstStyle/>
          <a:p>
            <a:fld id="{A31300DD-F6F8-F740-BF31-0AC64C18D040}" type="slidenum">
              <a:rPr lang="en-GB" altLang="en-US" smtClean="0"/>
              <a:pPr/>
              <a:t>14</a:t>
            </a:fld>
            <a:endParaRPr lang="en-GB" altLang="en-US"/>
          </a:p>
        </p:txBody>
      </p:sp>
      <p:pic>
        <p:nvPicPr>
          <p:cNvPr id="6" name="Content Placeholder 6">
            <a:extLst>
              <a:ext uri="{FF2B5EF4-FFF2-40B4-BE49-F238E27FC236}">
                <a16:creationId xmlns:a16="http://schemas.microsoft.com/office/drawing/2014/main" id="{73A536E1-AECD-575F-7E3A-97999A0D337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50824" y="274638"/>
            <a:ext cx="8435975" cy="5241925"/>
          </a:xfrm>
        </p:spPr>
      </p:pic>
    </p:spTree>
    <p:extLst>
      <p:ext uri="{BB962C8B-B14F-4D97-AF65-F5344CB8AC3E}">
        <p14:creationId xmlns:p14="http://schemas.microsoft.com/office/powerpoint/2010/main" val="34043357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CCA09-A1A5-7F8D-AB6C-0B0C21D53965}"/>
              </a:ext>
            </a:extLst>
          </p:cNvPr>
          <p:cNvSpPr>
            <a:spLocks noGrp="1"/>
          </p:cNvSpPr>
          <p:nvPr>
            <p:ph type="title"/>
          </p:nvPr>
        </p:nvSpPr>
        <p:spPr>
          <a:xfrm>
            <a:off x="457200" y="-171400"/>
            <a:ext cx="8229600" cy="1143000"/>
          </a:xfrm>
        </p:spPr>
        <p:txBody>
          <a:bodyPr/>
          <a:lstStyle/>
          <a:p>
            <a:r>
              <a:rPr lang="en-GB" sz="3200" b="1" dirty="0"/>
              <a:t>Maslow: Hierarchy of needs</a:t>
            </a:r>
          </a:p>
        </p:txBody>
      </p:sp>
      <p:sp>
        <p:nvSpPr>
          <p:cNvPr id="3" name="Content Placeholder 2">
            <a:extLst>
              <a:ext uri="{FF2B5EF4-FFF2-40B4-BE49-F238E27FC236}">
                <a16:creationId xmlns:a16="http://schemas.microsoft.com/office/drawing/2014/main" id="{98031B5D-CD02-3126-22A4-D7C5F94EF0E5}"/>
              </a:ext>
            </a:extLst>
          </p:cNvPr>
          <p:cNvSpPr>
            <a:spLocks noGrp="1"/>
          </p:cNvSpPr>
          <p:nvPr>
            <p:ph idx="1"/>
          </p:nvPr>
        </p:nvSpPr>
        <p:spPr>
          <a:xfrm>
            <a:off x="323528" y="764704"/>
            <a:ext cx="8496944" cy="4752529"/>
          </a:xfrm>
        </p:spPr>
        <p:txBody>
          <a:bodyPr/>
          <a:lstStyle/>
          <a:p>
            <a:r>
              <a:rPr lang="en-GB" sz="2400" b="0" dirty="0">
                <a:effectLst/>
                <a:latin typeface="Arial" panose="020B0604020202020204" pitchFamily="34" charset="0"/>
                <a:cs typeface="Arial" panose="020B0604020202020204" pitchFamily="34" charset="0"/>
              </a:rPr>
              <a:t>Maslow’s theory is based around the need for humans to find a state of fulfilment called self- actualisation, where a person achieves the highest level of their capability. </a:t>
            </a:r>
          </a:p>
          <a:p>
            <a:r>
              <a:rPr lang="en-GB" altLang="en-US" sz="2400" dirty="0">
                <a:solidFill>
                  <a:srgbClr val="202124"/>
                </a:solidFill>
                <a:latin typeface="Arial" panose="020B0604020202020204" pitchFamily="34" charset="0"/>
                <a:cs typeface="Arial" panose="020B0604020202020204" pitchFamily="34" charset="0"/>
              </a:rPr>
              <a:t>Maslow's theory explained that </a:t>
            </a:r>
            <a:r>
              <a:rPr lang="en-GB" altLang="en-US" sz="2400" dirty="0">
                <a:solidFill>
                  <a:srgbClr val="040C28"/>
                </a:solidFill>
                <a:latin typeface="Arial" panose="020B0604020202020204" pitchFamily="34" charset="0"/>
                <a:cs typeface="Arial" panose="020B0604020202020204" pitchFamily="34" charset="0"/>
              </a:rPr>
              <a:t>every person is born with a set of basic needs: </a:t>
            </a:r>
          </a:p>
          <a:p>
            <a:pPr marL="0" indent="0">
              <a:buNone/>
            </a:pPr>
            <a:r>
              <a:rPr lang="en-GB" altLang="en-US" sz="2400" dirty="0">
                <a:solidFill>
                  <a:srgbClr val="040C28"/>
                </a:solidFill>
                <a:latin typeface="Arial" panose="020B0604020202020204" pitchFamily="34" charset="0"/>
                <a:cs typeface="Arial" panose="020B0604020202020204" pitchFamily="34" charset="0"/>
              </a:rPr>
              <a:t>(1) physiological, </a:t>
            </a:r>
          </a:p>
          <a:p>
            <a:pPr marL="0" indent="0">
              <a:buNone/>
            </a:pPr>
            <a:r>
              <a:rPr lang="en-GB" altLang="en-US" sz="2400" dirty="0">
                <a:solidFill>
                  <a:srgbClr val="040C28"/>
                </a:solidFill>
                <a:latin typeface="Arial" panose="020B0604020202020204" pitchFamily="34" charset="0"/>
                <a:cs typeface="Arial" panose="020B0604020202020204" pitchFamily="34" charset="0"/>
              </a:rPr>
              <a:t>(2) safety </a:t>
            </a:r>
          </a:p>
          <a:p>
            <a:pPr marL="0" indent="0">
              <a:buNone/>
            </a:pPr>
            <a:r>
              <a:rPr lang="en-GB" altLang="en-US" sz="2400" dirty="0">
                <a:solidFill>
                  <a:srgbClr val="040C28"/>
                </a:solidFill>
                <a:latin typeface="Arial" panose="020B0604020202020204" pitchFamily="34" charset="0"/>
                <a:cs typeface="Arial" panose="020B0604020202020204" pitchFamily="34" charset="0"/>
              </a:rPr>
              <a:t>(3) belongingness or love, </a:t>
            </a:r>
          </a:p>
          <a:p>
            <a:pPr marL="0" indent="0">
              <a:buNone/>
            </a:pPr>
            <a:r>
              <a:rPr lang="en-GB" altLang="en-US" sz="2400" dirty="0">
                <a:solidFill>
                  <a:srgbClr val="040C28"/>
                </a:solidFill>
                <a:latin typeface="Arial" panose="020B0604020202020204" pitchFamily="34" charset="0"/>
                <a:cs typeface="Arial" panose="020B0604020202020204" pitchFamily="34" charset="0"/>
              </a:rPr>
              <a:t>(4) self-esteem, and </a:t>
            </a:r>
          </a:p>
          <a:p>
            <a:pPr marL="0" indent="0">
              <a:buNone/>
            </a:pPr>
            <a:r>
              <a:rPr lang="en-GB" altLang="en-US" sz="2400" dirty="0">
                <a:solidFill>
                  <a:srgbClr val="040C28"/>
                </a:solidFill>
                <a:latin typeface="Arial" panose="020B0604020202020204" pitchFamily="34" charset="0"/>
                <a:cs typeface="Arial" panose="020B0604020202020204" pitchFamily="34" charset="0"/>
              </a:rPr>
              <a:t>(5) self-actualization</a:t>
            </a:r>
            <a:r>
              <a:rPr lang="en-GB" altLang="en-US" sz="2400" dirty="0">
                <a:solidFill>
                  <a:srgbClr val="202124"/>
                </a:solidFill>
                <a:latin typeface="Arial" panose="020B0604020202020204" pitchFamily="34" charset="0"/>
                <a:cs typeface="Arial" panose="020B0604020202020204" pitchFamily="34" charset="0"/>
              </a:rPr>
              <a:t>. </a:t>
            </a:r>
          </a:p>
          <a:p>
            <a:r>
              <a:rPr lang="en-GB" altLang="en-US" sz="2400" dirty="0">
                <a:solidFill>
                  <a:srgbClr val="202124"/>
                </a:solidFill>
                <a:latin typeface="Arial" panose="020B0604020202020204" pitchFamily="34" charset="0"/>
                <a:cs typeface="Arial" panose="020B0604020202020204" pitchFamily="34" charset="0"/>
              </a:rPr>
              <a:t>He theorized that higher needs emerge as the lower-level needs are met.</a:t>
            </a:r>
            <a:endParaRPr lang="en-GB" altLang="en-US" sz="2400"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DFE0F5A5-399F-2E74-101E-E20AFB5802D0}"/>
              </a:ext>
            </a:extLst>
          </p:cNvPr>
          <p:cNvSpPr>
            <a:spLocks noGrp="1"/>
          </p:cNvSpPr>
          <p:nvPr>
            <p:ph type="dt" sz="half" idx="10"/>
          </p:nvPr>
        </p:nvSpPr>
        <p:spPr/>
        <p:txBody>
          <a:bodyPr/>
          <a:lstStyle/>
          <a:p>
            <a:pPr>
              <a:defRPr/>
            </a:pPr>
            <a:fld id="{EC6F73E4-2E5F-874E-9150-0D939BBA0D0A}" type="datetime1">
              <a:rPr lang="en-GB" altLang="en-US" smtClean="0"/>
              <a:pPr>
                <a:defRPr/>
              </a:pPr>
              <a:t>01/08/2025</a:t>
            </a:fld>
            <a:endParaRPr lang="en-GB" altLang="en-US" dirty="0"/>
          </a:p>
        </p:txBody>
      </p:sp>
      <p:sp>
        <p:nvSpPr>
          <p:cNvPr id="5" name="Slide Number Placeholder 4">
            <a:extLst>
              <a:ext uri="{FF2B5EF4-FFF2-40B4-BE49-F238E27FC236}">
                <a16:creationId xmlns:a16="http://schemas.microsoft.com/office/drawing/2014/main" id="{2C319B56-694B-03F2-C81E-A107F8369AFA}"/>
              </a:ext>
            </a:extLst>
          </p:cNvPr>
          <p:cNvSpPr>
            <a:spLocks noGrp="1"/>
          </p:cNvSpPr>
          <p:nvPr>
            <p:ph type="sldNum" sz="quarter" idx="12"/>
          </p:nvPr>
        </p:nvSpPr>
        <p:spPr/>
        <p:txBody>
          <a:bodyPr/>
          <a:lstStyle/>
          <a:p>
            <a:fld id="{A31300DD-F6F8-F740-BF31-0AC64C18D040}" type="slidenum">
              <a:rPr lang="en-GB" altLang="en-US" smtClean="0"/>
              <a:pPr/>
              <a:t>15</a:t>
            </a:fld>
            <a:endParaRPr lang="en-GB" altLang="en-US"/>
          </a:p>
        </p:txBody>
      </p:sp>
    </p:spTree>
    <p:extLst>
      <p:ext uri="{BB962C8B-B14F-4D97-AF65-F5344CB8AC3E}">
        <p14:creationId xmlns:p14="http://schemas.microsoft.com/office/powerpoint/2010/main" val="15197974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49FFB-3FEE-EF74-2DBE-ABF2B16E5DA2}"/>
              </a:ext>
            </a:extLst>
          </p:cNvPr>
          <p:cNvSpPr>
            <a:spLocks noGrp="1"/>
          </p:cNvSpPr>
          <p:nvPr>
            <p:ph type="title"/>
          </p:nvPr>
        </p:nvSpPr>
        <p:spPr/>
        <p:txBody>
          <a:bodyPr/>
          <a:lstStyle/>
          <a:p>
            <a:r>
              <a:rPr lang="en-US" dirty="0"/>
              <a:t>Application of Maslow’s theory</a:t>
            </a:r>
          </a:p>
        </p:txBody>
      </p:sp>
      <p:sp>
        <p:nvSpPr>
          <p:cNvPr id="3" name="Content Placeholder 2">
            <a:extLst>
              <a:ext uri="{FF2B5EF4-FFF2-40B4-BE49-F238E27FC236}">
                <a16:creationId xmlns:a16="http://schemas.microsoft.com/office/drawing/2014/main" id="{A4CF5FAA-CEE3-5E41-5F69-A117BDEDD86C}"/>
              </a:ext>
            </a:extLst>
          </p:cNvPr>
          <p:cNvSpPr>
            <a:spLocks noGrp="1"/>
          </p:cNvSpPr>
          <p:nvPr>
            <p:ph idx="1"/>
          </p:nvPr>
        </p:nvSpPr>
        <p:spPr/>
        <p:txBody>
          <a:bodyPr/>
          <a:lstStyle/>
          <a:p>
            <a:r>
              <a:rPr lang="en-GB" sz="2800" i="0" u="none" strike="noStrike" dirty="0">
                <a:solidFill>
                  <a:srgbClr val="212121"/>
                </a:solidFill>
                <a:effectLst/>
                <a:latin typeface="Miriam" panose="020B0502050101010101" pitchFamily="34" charset="-79"/>
                <a:cs typeface="Miriam" panose="020B0502050101010101" pitchFamily="34" charset="-79"/>
              </a:rPr>
              <a:t>In order to avoid </a:t>
            </a:r>
            <a:r>
              <a:rPr lang="en-GB" sz="2800" i="0" u="sng" dirty="0">
                <a:solidFill>
                  <a:srgbClr val="642F6F"/>
                </a:solidFill>
                <a:effectLst/>
                <a:latin typeface="Miriam" panose="020B0502050101010101" pitchFamily="34" charset="-79"/>
                <a:cs typeface="Miriam" panose="020B0502050101010101" pitchFamily="34" charset="-79"/>
                <a:hlinkClick r:id="rId2"/>
              </a:rPr>
              <a:t>loneliness</a:t>
            </a:r>
            <a:r>
              <a:rPr lang="en-GB" sz="2800" i="0" u="none" strike="noStrike" dirty="0">
                <a:solidFill>
                  <a:srgbClr val="212121"/>
                </a:solidFill>
                <a:effectLst/>
                <a:latin typeface="Miriam" panose="020B0502050101010101" pitchFamily="34" charset="-79"/>
                <a:cs typeface="Miriam" panose="020B0502050101010101" pitchFamily="34" charset="-79"/>
              </a:rPr>
              <a:t>, </a:t>
            </a:r>
            <a:r>
              <a:rPr lang="en-GB" sz="2800" i="0" u="sng" dirty="0">
                <a:solidFill>
                  <a:srgbClr val="642F6F"/>
                </a:solidFill>
                <a:effectLst/>
                <a:latin typeface="Miriam" panose="020B0502050101010101" pitchFamily="34" charset="-79"/>
                <a:cs typeface="Miriam" panose="020B0502050101010101" pitchFamily="34" charset="-79"/>
                <a:hlinkClick r:id="rId3"/>
              </a:rPr>
              <a:t>depression</a:t>
            </a:r>
            <a:r>
              <a:rPr lang="en-GB" sz="2800" i="0" u="none" strike="noStrike" dirty="0">
                <a:solidFill>
                  <a:srgbClr val="212121"/>
                </a:solidFill>
                <a:effectLst/>
                <a:latin typeface="Miriam" panose="020B0502050101010101" pitchFamily="34" charset="-79"/>
                <a:cs typeface="Miriam" panose="020B0502050101010101" pitchFamily="34" charset="-79"/>
              </a:rPr>
              <a:t>, and anxiety, it is important for people to feel loved and accepted by others.</a:t>
            </a:r>
          </a:p>
          <a:p>
            <a:endParaRPr lang="en-GB" sz="2800" dirty="0">
              <a:solidFill>
                <a:srgbClr val="212121"/>
              </a:solidFill>
              <a:latin typeface="Miriam" panose="020B0502050101010101" pitchFamily="34" charset="-79"/>
              <a:cs typeface="Miriam" panose="020B0502050101010101" pitchFamily="34" charset="-79"/>
            </a:endParaRPr>
          </a:p>
          <a:p>
            <a:r>
              <a:rPr lang="en-GB" sz="2800" i="0" u="none" strike="noStrike" dirty="0">
                <a:solidFill>
                  <a:srgbClr val="212121"/>
                </a:solidFill>
                <a:effectLst/>
                <a:latin typeface="Miriam" panose="020B0502050101010101" pitchFamily="34" charset="-79"/>
                <a:cs typeface="Miriam" panose="020B0502050101010101" pitchFamily="34" charset="-79"/>
              </a:rPr>
              <a:t>Personal relationships with friends, family, and lovers play an important role, as does involvement in groups—such as religious groups, sports teams, book clubs, and other group activities.</a:t>
            </a:r>
            <a:endParaRPr lang="en-US" sz="2800" dirty="0">
              <a:latin typeface="Miriam" panose="020B0502050101010101" pitchFamily="34" charset="-79"/>
              <a:cs typeface="Miriam" panose="020B0502050101010101" pitchFamily="34" charset="-79"/>
            </a:endParaRPr>
          </a:p>
        </p:txBody>
      </p:sp>
      <p:sp>
        <p:nvSpPr>
          <p:cNvPr id="4" name="Date Placeholder 3">
            <a:extLst>
              <a:ext uri="{FF2B5EF4-FFF2-40B4-BE49-F238E27FC236}">
                <a16:creationId xmlns:a16="http://schemas.microsoft.com/office/drawing/2014/main" id="{B9013AAF-E035-03F0-DF00-BD872CA7BF1D}"/>
              </a:ext>
            </a:extLst>
          </p:cNvPr>
          <p:cNvSpPr>
            <a:spLocks noGrp="1"/>
          </p:cNvSpPr>
          <p:nvPr>
            <p:ph type="dt" sz="half" idx="10"/>
          </p:nvPr>
        </p:nvSpPr>
        <p:spPr/>
        <p:txBody>
          <a:bodyPr/>
          <a:lstStyle/>
          <a:p>
            <a:pPr>
              <a:defRPr/>
            </a:pPr>
            <a:fld id="{A0BF0485-522B-A847-805E-08E58C2275EF}" type="datetime1">
              <a:rPr lang="en-GB" altLang="en-US" smtClean="0"/>
              <a:pPr>
                <a:defRPr/>
              </a:pPr>
              <a:t>01/08/2025</a:t>
            </a:fld>
            <a:endParaRPr lang="en-GB" altLang="en-US" dirty="0"/>
          </a:p>
        </p:txBody>
      </p:sp>
      <p:sp>
        <p:nvSpPr>
          <p:cNvPr id="5" name="Slide Number Placeholder 4">
            <a:extLst>
              <a:ext uri="{FF2B5EF4-FFF2-40B4-BE49-F238E27FC236}">
                <a16:creationId xmlns:a16="http://schemas.microsoft.com/office/drawing/2014/main" id="{AF9807F2-563B-433E-15E2-3D2C933BE55C}"/>
              </a:ext>
            </a:extLst>
          </p:cNvPr>
          <p:cNvSpPr>
            <a:spLocks noGrp="1"/>
          </p:cNvSpPr>
          <p:nvPr>
            <p:ph type="sldNum" sz="quarter" idx="12"/>
          </p:nvPr>
        </p:nvSpPr>
        <p:spPr/>
        <p:txBody>
          <a:bodyPr/>
          <a:lstStyle/>
          <a:p>
            <a:fld id="{477DEA08-CFEC-D143-BB8B-8EBF4DD29D02}" type="slidenum">
              <a:rPr lang="en-GB" altLang="en-US" smtClean="0"/>
              <a:pPr/>
              <a:t>16</a:t>
            </a:fld>
            <a:endParaRPr lang="en-GB" altLang="en-US"/>
          </a:p>
        </p:txBody>
      </p:sp>
    </p:spTree>
    <p:extLst>
      <p:ext uri="{BB962C8B-B14F-4D97-AF65-F5344CB8AC3E}">
        <p14:creationId xmlns:p14="http://schemas.microsoft.com/office/powerpoint/2010/main" val="38820659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9274A-3543-6E77-BDDF-82F020ED4387}"/>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2400" b="1" dirty="0">
                <a:effectLst/>
              </a:rPr>
              <a:t>Application of the Humanistic approach for HSC practitioners </a:t>
            </a:r>
            <a:br>
              <a:rPr lang="en-GB" sz="2400" dirty="0">
                <a:effectLst/>
              </a:rPr>
            </a:br>
            <a:endParaRPr lang="en-US" sz="2400" dirty="0"/>
          </a:p>
        </p:txBody>
      </p:sp>
      <p:sp>
        <p:nvSpPr>
          <p:cNvPr id="3" name="Content Placeholder 2">
            <a:extLst>
              <a:ext uri="{FF2B5EF4-FFF2-40B4-BE49-F238E27FC236}">
                <a16:creationId xmlns:a16="http://schemas.microsoft.com/office/drawing/2014/main" id="{E6F2651F-176F-C314-0E56-F7DB091BEABE}"/>
              </a:ext>
            </a:extLst>
          </p:cNvPr>
          <p:cNvSpPr>
            <a:spLocks noGrp="1"/>
          </p:cNvSpPr>
          <p:nvPr>
            <p:ph sz="half" idx="1"/>
          </p:nvPr>
        </p:nvSpPr>
        <p:spPr>
          <a:xfrm>
            <a:off x="250825" y="1268760"/>
            <a:ext cx="4969247" cy="4320481"/>
          </a:xfrm>
        </p:spPr>
        <p:txBody>
          <a:bodyPr wrap="square" anchor="t">
            <a:noAutofit/>
          </a:bodyPr>
          <a:lstStyle/>
          <a:p>
            <a:pPr algn="just">
              <a:lnSpc>
                <a:spcPct val="90000"/>
              </a:lnSpc>
            </a:pPr>
            <a:r>
              <a:rPr lang="en-GB" sz="2000" b="0" dirty="0">
                <a:effectLst/>
              </a:rPr>
              <a:t>For a service user to be healthy, they need to be well fed, sleeping well, feeling safe at home and have confidence in themselves. </a:t>
            </a:r>
          </a:p>
          <a:p>
            <a:pPr algn="just">
              <a:lnSpc>
                <a:spcPct val="90000"/>
              </a:lnSpc>
            </a:pPr>
            <a:endParaRPr lang="en-GB" sz="2000" dirty="0"/>
          </a:p>
          <a:p>
            <a:pPr algn="just">
              <a:lnSpc>
                <a:spcPct val="90000"/>
              </a:lnSpc>
            </a:pPr>
            <a:r>
              <a:rPr lang="en-GB" sz="2000" b="0" dirty="0">
                <a:effectLst/>
              </a:rPr>
              <a:t>Maslow’s hierarchy of needs helps practitioners understand how to meet service users’ specific needs. Biological and physiological needs must be met first. If service users are hungry or tired, they have difficulty concentrating or feeling positive about themselves. Therefore, it is important to meet these needs. </a:t>
            </a:r>
            <a:endParaRPr lang="en-US" sz="2000" dirty="0"/>
          </a:p>
        </p:txBody>
      </p:sp>
      <p:pic>
        <p:nvPicPr>
          <p:cNvPr id="6" name="Picture 5">
            <a:extLst>
              <a:ext uri="{FF2B5EF4-FFF2-40B4-BE49-F238E27FC236}">
                <a16:creationId xmlns:a16="http://schemas.microsoft.com/office/drawing/2014/main" id="{5481A13D-0F4A-6422-2076-5BD01C025AC5}"/>
              </a:ext>
            </a:extLst>
          </p:cNvPr>
          <p:cNvPicPr>
            <a:picLocks noChangeAspect="1"/>
          </p:cNvPicPr>
          <p:nvPr/>
        </p:nvPicPr>
        <p:blipFill rotWithShape="1">
          <a:blip r:embed="rId2"/>
          <a:srcRect l="42631" r="17884" b="1"/>
          <a:stretch/>
        </p:blipFill>
        <p:spPr>
          <a:xfrm>
            <a:off x="5741740" y="1600201"/>
            <a:ext cx="2945060" cy="2908919"/>
          </a:xfrm>
          <a:prstGeom prst="rect">
            <a:avLst/>
          </a:prstGeom>
          <a:noFill/>
        </p:spPr>
      </p:pic>
      <p:sp>
        <p:nvSpPr>
          <p:cNvPr id="4" name="Date Placeholder 3">
            <a:extLst>
              <a:ext uri="{FF2B5EF4-FFF2-40B4-BE49-F238E27FC236}">
                <a16:creationId xmlns:a16="http://schemas.microsoft.com/office/drawing/2014/main" id="{D609C1B3-EE77-E163-5803-93C9EEA6DE3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A0BF0485-522B-A847-805E-08E58C2275EF}" type="datetime1">
              <a:rPr lang="en-GB" altLang="en-US" sz="900" smtClean="0"/>
              <a:pPr>
                <a:lnSpc>
                  <a:spcPct val="90000"/>
                </a:lnSpc>
                <a:spcAft>
                  <a:spcPts val="600"/>
                </a:spcAft>
                <a:defRPr/>
              </a:pPr>
              <a:t>01/08/2025</a:t>
            </a:fld>
            <a:endParaRPr lang="en-GB" altLang="en-US" sz="900"/>
          </a:p>
        </p:txBody>
      </p:sp>
      <p:sp>
        <p:nvSpPr>
          <p:cNvPr id="5" name="Slide Number Placeholder 4">
            <a:extLst>
              <a:ext uri="{FF2B5EF4-FFF2-40B4-BE49-F238E27FC236}">
                <a16:creationId xmlns:a16="http://schemas.microsoft.com/office/drawing/2014/main" id="{7DEEC443-FA5C-5849-F098-13C31EDB026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477DEA08-CFEC-D143-BB8B-8EBF4DD29D02}" type="slidenum">
              <a:rPr lang="en-GB" altLang="en-US" smtClean="0"/>
              <a:pPr>
                <a:spcAft>
                  <a:spcPts val="600"/>
                </a:spcAft>
              </a:pPr>
              <a:t>17</a:t>
            </a:fld>
            <a:endParaRPr lang="en-GB" altLang="en-US"/>
          </a:p>
        </p:txBody>
      </p:sp>
    </p:spTree>
    <p:extLst>
      <p:ext uri="{BB962C8B-B14F-4D97-AF65-F5344CB8AC3E}">
        <p14:creationId xmlns:p14="http://schemas.microsoft.com/office/powerpoint/2010/main" val="3840080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95C2F-969E-7819-A9E6-68115E8A61EC}"/>
              </a:ext>
            </a:extLst>
          </p:cNvPr>
          <p:cNvSpPr>
            <a:spLocks noGrp="1"/>
          </p:cNvSpPr>
          <p:nvPr>
            <p:ph type="title"/>
          </p:nvPr>
        </p:nvSpPr>
        <p:spPr/>
        <p:txBody>
          <a:bodyPr/>
          <a:lstStyle/>
          <a:p>
            <a:r>
              <a:rPr lang="en-GB" dirty="0"/>
              <a:t>Group work activity</a:t>
            </a:r>
          </a:p>
        </p:txBody>
      </p:sp>
      <p:sp>
        <p:nvSpPr>
          <p:cNvPr id="3" name="Content Placeholder 2">
            <a:extLst>
              <a:ext uri="{FF2B5EF4-FFF2-40B4-BE49-F238E27FC236}">
                <a16:creationId xmlns:a16="http://schemas.microsoft.com/office/drawing/2014/main" id="{36FFCBB4-5986-B829-1162-A6CB7D79E797}"/>
              </a:ext>
            </a:extLst>
          </p:cNvPr>
          <p:cNvSpPr>
            <a:spLocks noGrp="1"/>
          </p:cNvSpPr>
          <p:nvPr>
            <p:ph idx="1"/>
          </p:nvPr>
        </p:nvSpPr>
        <p:spPr/>
        <p:txBody>
          <a:bodyPr/>
          <a:lstStyle/>
          <a:p>
            <a:pPr marL="0" indent="0">
              <a:buNone/>
            </a:pPr>
            <a:r>
              <a:rPr lang="en-GB" altLang="en-US" sz="3200" dirty="0"/>
              <a:t>1.Think about </a:t>
            </a:r>
            <a:r>
              <a:rPr lang="en-GB" altLang="en-US" b="1" dirty="0"/>
              <a:t>Maslow’s hierarchy of needs </a:t>
            </a:r>
            <a:r>
              <a:rPr lang="en-GB" altLang="en-US" sz="3200" dirty="0"/>
              <a:t>and say how it has impacted you. </a:t>
            </a:r>
          </a:p>
          <a:p>
            <a:pPr marL="0" indent="0">
              <a:buNone/>
            </a:pPr>
            <a:endParaRPr lang="en-GB" altLang="en-US" sz="3200" dirty="0"/>
          </a:p>
          <a:p>
            <a:pPr marL="0" indent="0">
              <a:buNone/>
            </a:pPr>
            <a:r>
              <a:rPr lang="en-GB" altLang="en-US" dirty="0"/>
              <a:t>2.Give an example of how </a:t>
            </a:r>
            <a:r>
              <a:rPr lang="en-GB" altLang="en-US" b="1" dirty="0"/>
              <a:t>Maslow’s hierarchy of needs </a:t>
            </a:r>
            <a:r>
              <a:rPr lang="en-GB" altLang="en-US" dirty="0"/>
              <a:t>can be applied to </a:t>
            </a:r>
            <a:r>
              <a:rPr lang="en-GB" altLang="en-US" dirty="0" err="1"/>
              <a:t>HSc</a:t>
            </a:r>
            <a:r>
              <a:rPr lang="en-GB" altLang="en-US" dirty="0"/>
              <a:t>.</a:t>
            </a:r>
            <a:endParaRPr lang="en-GB" altLang="en-US" sz="3200" dirty="0"/>
          </a:p>
          <a:p>
            <a:endParaRPr lang="en-GB" altLang="en-US" sz="3200" dirty="0"/>
          </a:p>
          <a:p>
            <a:endParaRPr lang="en-GB" dirty="0"/>
          </a:p>
        </p:txBody>
      </p:sp>
      <p:sp>
        <p:nvSpPr>
          <p:cNvPr id="4" name="Date Placeholder 3">
            <a:extLst>
              <a:ext uri="{FF2B5EF4-FFF2-40B4-BE49-F238E27FC236}">
                <a16:creationId xmlns:a16="http://schemas.microsoft.com/office/drawing/2014/main" id="{4DE38E92-FD9E-039B-AEA9-2517E76AFA75}"/>
              </a:ext>
            </a:extLst>
          </p:cNvPr>
          <p:cNvSpPr>
            <a:spLocks noGrp="1"/>
          </p:cNvSpPr>
          <p:nvPr>
            <p:ph type="dt" sz="half" idx="10"/>
          </p:nvPr>
        </p:nvSpPr>
        <p:spPr/>
        <p:txBody>
          <a:bodyPr/>
          <a:lstStyle/>
          <a:p>
            <a:pPr>
              <a:defRPr/>
            </a:pPr>
            <a:fld id="{EC6F73E4-2E5F-874E-9150-0D939BBA0D0A}" type="datetime1">
              <a:rPr lang="en-GB" altLang="en-US" smtClean="0"/>
              <a:pPr>
                <a:defRPr/>
              </a:pPr>
              <a:t>01/08/2025</a:t>
            </a:fld>
            <a:endParaRPr lang="en-GB" altLang="en-US" dirty="0"/>
          </a:p>
        </p:txBody>
      </p:sp>
      <p:sp>
        <p:nvSpPr>
          <p:cNvPr id="5" name="Slide Number Placeholder 4">
            <a:extLst>
              <a:ext uri="{FF2B5EF4-FFF2-40B4-BE49-F238E27FC236}">
                <a16:creationId xmlns:a16="http://schemas.microsoft.com/office/drawing/2014/main" id="{07A65C60-BB58-336B-A261-9AFC8AB6F6E5}"/>
              </a:ext>
            </a:extLst>
          </p:cNvPr>
          <p:cNvSpPr>
            <a:spLocks noGrp="1"/>
          </p:cNvSpPr>
          <p:nvPr>
            <p:ph type="sldNum" sz="quarter" idx="12"/>
          </p:nvPr>
        </p:nvSpPr>
        <p:spPr/>
        <p:txBody>
          <a:bodyPr/>
          <a:lstStyle/>
          <a:p>
            <a:fld id="{A31300DD-F6F8-F740-BF31-0AC64C18D040}" type="slidenum">
              <a:rPr lang="en-GB" altLang="en-US" smtClean="0"/>
              <a:pPr/>
              <a:t>18</a:t>
            </a:fld>
            <a:endParaRPr lang="en-GB" altLang="en-US"/>
          </a:p>
        </p:txBody>
      </p:sp>
    </p:spTree>
    <p:extLst>
      <p:ext uri="{BB962C8B-B14F-4D97-AF65-F5344CB8AC3E}">
        <p14:creationId xmlns:p14="http://schemas.microsoft.com/office/powerpoint/2010/main" val="39153419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9C9C3E91-4750-1A80-6118-0D44C3982273}"/>
              </a:ext>
            </a:extLst>
          </p:cNvPr>
          <p:cNvSpPr>
            <a:spLocks noGrp="1"/>
          </p:cNvSpPr>
          <p:nvPr>
            <p:ph type="title"/>
          </p:nvPr>
        </p:nvSpPr>
        <p:spPr/>
        <p:txBody>
          <a:bodyPr/>
          <a:lstStyle/>
          <a:p>
            <a:r>
              <a:rPr lang="en-GB" altLang="en-US"/>
              <a:t>References and Bibliography</a:t>
            </a:r>
          </a:p>
        </p:txBody>
      </p:sp>
      <p:sp>
        <p:nvSpPr>
          <p:cNvPr id="3" name="Content Placeholder 2">
            <a:extLst>
              <a:ext uri="{FF2B5EF4-FFF2-40B4-BE49-F238E27FC236}">
                <a16:creationId xmlns:a16="http://schemas.microsoft.com/office/drawing/2014/main" id="{358B11C5-5BB0-4D80-954B-033B63CC3387}"/>
              </a:ext>
            </a:extLst>
          </p:cNvPr>
          <p:cNvSpPr>
            <a:spLocks noGrp="1"/>
          </p:cNvSpPr>
          <p:nvPr>
            <p:ph idx="1"/>
          </p:nvPr>
        </p:nvSpPr>
        <p:spPr>
          <a:xfrm>
            <a:off x="457200" y="1600200"/>
            <a:ext cx="8229600" cy="3916363"/>
          </a:xfrm>
        </p:spPr>
        <p:txBody>
          <a:bodyPr/>
          <a:lstStyle/>
          <a:p>
            <a:pPr>
              <a:defRPr/>
            </a:pPr>
            <a:r>
              <a:rPr lang="en-GB" sz="2400" dirty="0"/>
              <a:t>Gross, R. (2005) </a:t>
            </a:r>
            <a:r>
              <a:rPr lang="en-GB" sz="2400" u="sng" dirty="0"/>
              <a:t>Psychology: The Science of the Mind and Behaviour</a:t>
            </a:r>
            <a:r>
              <a:rPr lang="en-GB" sz="2400" i="1" dirty="0"/>
              <a:t>. </a:t>
            </a:r>
            <a:r>
              <a:rPr lang="en-GB" sz="2400" dirty="0"/>
              <a:t>(5</a:t>
            </a:r>
            <a:r>
              <a:rPr lang="en-GB" sz="2400" baseline="30000" dirty="0"/>
              <a:t>th</a:t>
            </a:r>
            <a:r>
              <a:rPr lang="en-GB" sz="2400" dirty="0"/>
              <a:t> Edition), London: Hodder Arnold.</a:t>
            </a:r>
          </a:p>
          <a:p>
            <a:pPr>
              <a:defRPr/>
            </a:pPr>
            <a:endParaRPr lang="en-GB" sz="2400" dirty="0"/>
          </a:p>
          <a:p>
            <a:pPr>
              <a:defRPr/>
            </a:pPr>
            <a:r>
              <a:rPr lang="en-GB" sz="2400" dirty="0"/>
              <a:t>Griggs, R. A.(2014) </a:t>
            </a:r>
            <a:r>
              <a:rPr lang="en-GB" sz="2400" u="sng" dirty="0"/>
              <a:t>Psychology: A Concise Introduction</a:t>
            </a:r>
            <a:r>
              <a:rPr lang="en-GB" sz="2400" dirty="0"/>
              <a:t> (3</a:t>
            </a:r>
            <a:r>
              <a:rPr lang="en-GB" sz="2400" baseline="30000" dirty="0"/>
              <a:t>rd</a:t>
            </a:r>
            <a:r>
              <a:rPr lang="en-GB" sz="2400" dirty="0"/>
              <a:t>) Oxford: Worth Publishers</a:t>
            </a:r>
          </a:p>
          <a:p>
            <a:pPr marL="0" indent="0">
              <a:buFont typeface="Arial" panose="020B0604020202020204" pitchFamily="34" charset="0"/>
              <a:buNone/>
              <a:defRPr/>
            </a:pPr>
            <a:r>
              <a:rPr lang="en-GB" sz="2400" dirty="0"/>
              <a:t> </a:t>
            </a:r>
          </a:p>
          <a:p>
            <a:pPr>
              <a:defRPr/>
            </a:pPr>
            <a:r>
              <a:rPr lang="en-GB" sz="2400" dirty="0"/>
              <a:t>Smith, J. R. and Haslam, S. A. (2012)</a:t>
            </a:r>
            <a:r>
              <a:rPr lang="en-GB" sz="2400" u="sng" dirty="0"/>
              <a:t> Social Psychology</a:t>
            </a:r>
            <a:r>
              <a:rPr lang="en-GB" sz="2400" dirty="0"/>
              <a:t> London: Sage Publications Ltd</a:t>
            </a:r>
          </a:p>
          <a:p>
            <a:pPr>
              <a:defRPr/>
            </a:pPr>
            <a:endParaRPr lang="en-GB" sz="2400" dirty="0"/>
          </a:p>
          <a:p>
            <a:pPr>
              <a:defRPr/>
            </a:pPr>
            <a:endParaRPr lang="en-GB" dirty="0"/>
          </a:p>
          <a:p>
            <a:pPr>
              <a:defRPr/>
            </a:pPr>
            <a:endParaRPr lang="en-GB" dirty="0"/>
          </a:p>
        </p:txBody>
      </p:sp>
      <p:sp>
        <p:nvSpPr>
          <p:cNvPr id="4" name="Date Placeholder 3">
            <a:extLst>
              <a:ext uri="{FF2B5EF4-FFF2-40B4-BE49-F238E27FC236}">
                <a16:creationId xmlns:a16="http://schemas.microsoft.com/office/drawing/2014/main" id="{028C26DE-E3DA-40A4-843D-100A81132E19}"/>
              </a:ext>
            </a:extLst>
          </p:cNvPr>
          <p:cNvSpPr>
            <a:spLocks noGrp="1"/>
          </p:cNvSpPr>
          <p:nvPr>
            <p:ph type="dt" sz="quarter" idx="10"/>
          </p:nvPr>
        </p:nvSpPr>
        <p:spPr/>
        <p:txBody>
          <a:bodyPr/>
          <a:lstStyle/>
          <a:p>
            <a:pPr>
              <a:defRPr/>
            </a:pPr>
            <a:fld id="{1028791A-B044-496D-A5F1-19ADCA5BA42A}" type="datetime1">
              <a:rPr lang="en-GB" altLang="en-US" smtClean="0"/>
              <a:pPr>
                <a:defRPr/>
              </a:pPr>
              <a:t>01/08/2025</a:t>
            </a:fld>
            <a:endParaRPr lang="en-GB" altLang="en-US" dirty="0"/>
          </a:p>
        </p:txBody>
      </p:sp>
      <p:sp>
        <p:nvSpPr>
          <p:cNvPr id="35845" name="Slide Number Placeholder 4">
            <a:extLst>
              <a:ext uri="{FF2B5EF4-FFF2-40B4-BE49-F238E27FC236}">
                <a16:creationId xmlns:a16="http://schemas.microsoft.com/office/drawing/2014/main" id="{5C9001EB-931A-4728-A85A-B950C9834DE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E2C4BDD-43C7-064F-AF44-58768584F7B4}" type="slidenum">
              <a:rPr lang="en-GB" altLang="en-US" sz="1200">
                <a:solidFill>
                  <a:srgbClr val="898989"/>
                </a:solidFill>
              </a:rPr>
              <a:pPr>
                <a:spcBef>
                  <a:spcPct val="0"/>
                </a:spcBef>
                <a:buFontTx/>
                <a:buNone/>
              </a:pPr>
              <a:t>19</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37FCDE2454B5D4AA3EF5C4450A090BD" ma:contentTypeVersion="7" ma:contentTypeDescription="Create a new document." ma:contentTypeScope="" ma:versionID="27d99757db8e4755225cc613ff1fc519">
  <xsd:schema xmlns:xsd="http://www.w3.org/2001/XMLSchema" xmlns:xs="http://www.w3.org/2001/XMLSchema" xmlns:p="http://schemas.microsoft.com/office/2006/metadata/properties" xmlns:ns3="8b38c207-d33f-48c3-9051-834cdbb76a3f" xmlns:ns4="47edf517-a845-4767-9843-da4f74c86aaa" targetNamespace="http://schemas.microsoft.com/office/2006/metadata/properties" ma:root="true" ma:fieldsID="d255ebf4ab84ab40fc26f95d462ffd31" ns3:_="" ns4:_="">
    <xsd:import namespace="8b38c207-d33f-48c3-9051-834cdbb76a3f"/>
    <xsd:import namespace="47edf517-a845-4767-9843-da4f74c86aa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b38c207-d33f-48c3-9051-834cdbb76a3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7edf517-a845-4767-9843-da4f74c86aa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E884603-2139-4AAD-BE42-EA69C5A4A16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b38c207-d33f-48c3-9051-834cdbb76a3f"/>
    <ds:schemaRef ds:uri="47edf517-a845-4767-9843-da4f74c86aa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684F058-A30D-41AE-B2D0-B68549768A0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5830</TotalTime>
  <Words>826</Words>
  <Application>Microsoft Macintosh PowerPoint</Application>
  <PresentationFormat>On-screen Show (4:3)</PresentationFormat>
  <Paragraphs>114</Paragraphs>
  <Slides>19</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19</vt:i4>
      </vt:variant>
    </vt:vector>
  </HeadingPairs>
  <TitlesOfParts>
    <vt:vector size="28" baseType="lpstr">
      <vt:lpstr>-apple-system</vt:lpstr>
      <vt:lpstr>Arial</vt:lpstr>
      <vt:lpstr>Calibri</vt:lpstr>
      <vt:lpstr>Google Sans</vt:lpstr>
      <vt:lpstr>Miriam</vt:lpstr>
      <vt:lpstr>Myriad Pro</vt:lpstr>
      <vt:lpstr>Verdana</vt:lpstr>
      <vt:lpstr>Wingdings</vt:lpstr>
      <vt:lpstr>20140311PresentationUWTSDTemplate</vt:lpstr>
      <vt:lpstr>Psychology in Health and Social Care (LCHS4010_LON)</vt:lpstr>
      <vt:lpstr>Learning Objectives </vt:lpstr>
      <vt:lpstr>Social learning theory </vt:lpstr>
      <vt:lpstr>Social learning theory </vt:lpstr>
      <vt:lpstr>Social learning theory </vt:lpstr>
      <vt:lpstr>Modelling: </vt:lpstr>
      <vt:lpstr>What is an example of social learning theory in health and social care?</vt:lpstr>
      <vt:lpstr>Role modelling </vt:lpstr>
      <vt:lpstr>Application of Social Learning Theory </vt:lpstr>
      <vt:lpstr>Group Activity</vt:lpstr>
      <vt:lpstr>Humanistic approach</vt:lpstr>
      <vt:lpstr>PowerPoint Presentation</vt:lpstr>
      <vt:lpstr>Watch the video and make notes</vt:lpstr>
      <vt:lpstr>PowerPoint Presentation</vt:lpstr>
      <vt:lpstr>Maslow: Hierarchy of needs</vt:lpstr>
      <vt:lpstr>Application of Maslow’s theory</vt:lpstr>
      <vt:lpstr>Application of the Humanistic approach for HSC practitioners  </vt:lpstr>
      <vt:lpstr>Group work activity</vt:lpstr>
      <vt:lpstr>References and Bibliography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Farah Wiita</cp:lastModifiedBy>
  <cp:revision>83</cp:revision>
  <cp:lastPrinted>1601-01-01T00:00:00Z</cp:lastPrinted>
  <dcterms:created xsi:type="dcterms:W3CDTF">2002-10-07T19:43:58Z</dcterms:created>
  <dcterms:modified xsi:type="dcterms:W3CDTF">2025-08-01T15:06:55Z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0x010100937FCDE2454B5D4AA3EF5C4450A090BD</vt:lpwstr>
  </property>
</Properties>
</file>