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9"/>
  </p:notesMasterIdLst>
  <p:handoutMasterIdLst>
    <p:handoutMasterId r:id="rId20"/>
  </p:handoutMasterIdLst>
  <p:sldIdLst>
    <p:sldId id="285" r:id="rId2"/>
    <p:sldId id="288" r:id="rId3"/>
    <p:sldId id="286" r:id="rId4"/>
    <p:sldId id="297" r:id="rId5"/>
    <p:sldId id="300" r:id="rId6"/>
    <p:sldId id="301" r:id="rId7"/>
    <p:sldId id="302" r:id="rId8"/>
    <p:sldId id="303" r:id="rId9"/>
    <p:sldId id="304" r:id="rId10"/>
    <p:sldId id="306" r:id="rId11"/>
    <p:sldId id="310" r:id="rId12"/>
    <p:sldId id="292" r:id="rId13"/>
    <p:sldId id="295" r:id="rId14"/>
    <p:sldId id="293" r:id="rId15"/>
    <p:sldId id="296" r:id="rId16"/>
    <p:sldId id="298" r:id="rId17"/>
    <p:sldId id="308" r:id="rId18"/>
  </p:sldIdLst>
  <p:sldSz cx="9144000" cy="6858000" type="screen4x3"/>
  <p:notesSz cx="6797675" cy="9926638"/>
  <p:defaultTextStyle>
    <a:defPPr>
      <a:defRPr lang="en-US"/>
    </a:defPPr>
    <a:lvl1pPr algn="l" rtl="0" fontAlgn="base">
      <a:spcBef>
        <a:spcPct val="0"/>
      </a:spcBef>
      <a:spcAft>
        <a:spcPct val="0"/>
      </a:spcAft>
      <a:defRPr sz="2400" kern="1200">
        <a:solidFill>
          <a:schemeClr val="tx1"/>
        </a:solidFill>
        <a:latin typeface="Times" pitchFamily="18" charset="0"/>
        <a:ea typeface="ＭＳ Ｐゴシック"/>
        <a:cs typeface="Arial" charset="0"/>
      </a:defRPr>
    </a:lvl1pPr>
    <a:lvl2pPr marL="457200" algn="l" rtl="0" fontAlgn="base">
      <a:spcBef>
        <a:spcPct val="0"/>
      </a:spcBef>
      <a:spcAft>
        <a:spcPct val="0"/>
      </a:spcAft>
      <a:defRPr sz="2400" kern="1200">
        <a:solidFill>
          <a:schemeClr val="tx1"/>
        </a:solidFill>
        <a:latin typeface="Times" pitchFamily="18" charset="0"/>
        <a:ea typeface="ＭＳ Ｐゴシック"/>
        <a:cs typeface="Arial" charset="0"/>
      </a:defRPr>
    </a:lvl2pPr>
    <a:lvl3pPr marL="914400" algn="l" rtl="0" fontAlgn="base">
      <a:spcBef>
        <a:spcPct val="0"/>
      </a:spcBef>
      <a:spcAft>
        <a:spcPct val="0"/>
      </a:spcAft>
      <a:defRPr sz="2400" kern="1200">
        <a:solidFill>
          <a:schemeClr val="tx1"/>
        </a:solidFill>
        <a:latin typeface="Times" pitchFamily="18" charset="0"/>
        <a:ea typeface="ＭＳ Ｐゴシック"/>
        <a:cs typeface="Arial" charset="0"/>
      </a:defRPr>
    </a:lvl3pPr>
    <a:lvl4pPr marL="1371600" algn="l" rtl="0" fontAlgn="base">
      <a:spcBef>
        <a:spcPct val="0"/>
      </a:spcBef>
      <a:spcAft>
        <a:spcPct val="0"/>
      </a:spcAft>
      <a:defRPr sz="2400" kern="1200">
        <a:solidFill>
          <a:schemeClr val="tx1"/>
        </a:solidFill>
        <a:latin typeface="Times" pitchFamily="18" charset="0"/>
        <a:ea typeface="ＭＳ Ｐゴシック"/>
        <a:cs typeface="Arial" charset="0"/>
      </a:defRPr>
    </a:lvl4pPr>
    <a:lvl5pPr marL="1828800" algn="l" rtl="0" fontAlgn="base">
      <a:spcBef>
        <a:spcPct val="0"/>
      </a:spcBef>
      <a:spcAft>
        <a:spcPct val="0"/>
      </a:spcAft>
      <a:defRPr sz="2400" kern="1200">
        <a:solidFill>
          <a:schemeClr val="tx1"/>
        </a:solidFill>
        <a:latin typeface="Times" pitchFamily="18" charset="0"/>
        <a:ea typeface="ＭＳ Ｐゴシック"/>
        <a:cs typeface="Arial" charset="0"/>
      </a:defRPr>
    </a:lvl5pPr>
    <a:lvl6pPr marL="2286000" algn="l" defTabSz="914400" rtl="0" eaLnBrk="1" latinLnBrk="0" hangingPunct="1">
      <a:defRPr sz="2400" kern="1200">
        <a:solidFill>
          <a:schemeClr val="tx1"/>
        </a:solidFill>
        <a:latin typeface="Times" pitchFamily="18" charset="0"/>
        <a:ea typeface="ＭＳ Ｐゴシック"/>
        <a:cs typeface="Arial" charset="0"/>
      </a:defRPr>
    </a:lvl6pPr>
    <a:lvl7pPr marL="2743200" algn="l" defTabSz="914400" rtl="0" eaLnBrk="1" latinLnBrk="0" hangingPunct="1">
      <a:defRPr sz="2400" kern="1200">
        <a:solidFill>
          <a:schemeClr val="tx1"/>
        </a:solidFill>
        <a:latin typeface="Times" pitchFamily="18" charset="0"/>
        <a:ea typeface="ＭＳ Ｐゴシック"/>
        <a:cs typeface="Arial" charset="0"/>
      </a:defRPr>
    </a:lvl7pPr>
    <a:lvl8pPr marL="3200400" algn="l" defTabSz="914400" rtl="0" eaLnBrk="1" latinLnBrk="0" hangingPunct="1">
      <a:defRPr sz="2400" kern="1200">
        <a:solidFill>
          <a:schemeClr val="tx1"/>
        </a:solidFill>
        <a:latin typeface="Times" pitchFamily="18" charset="0"/>
        <a:ea typeface="ＭＳ Ｐゴシック"/>
        <a:cs typeface="Arial" charset="0"/>
      </a:defRPr>
    </a:lvl8pPr>
    <a:lvl9pPr marL="3657600" algn="l" defTabSz="914400" rtl="0" eaLnBrk="1" latinLnBrk="0" hangingPunct="1">
      <a:defRPr sz="2400" kern="1200">
        <a:solidFill>
          <a:schemeClr val="tx1"/>
        </a:solidFill>
        <a:latin typeface="Times" pitchFamily="18" charset="0"/>
        <a:ea typeface="ＭＳ Ｐゴシック"/>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fld id="{700DA265-7C14-4587-9B89-269A71F32BAA}" type="slidenum">
              <a:rPr lang="cy-GB"/>
              <a:pPr>
                <a:defRPr/>
              </a:pPr>
              <a:t>‹#›</a:t>
            </a:fld>
            <a:endParaRPr lang="cy-GB"/>
          </a:p>
        </p:txBody>
      </p:sp>
    </p:spTree>
    <p:extLst>
      <p:ext uri="{BB962C8B-B14F-4D97-AF65-F5344CB8AC3E}">
        <p14:creationId xmlns:p14="http://schemas.microsoft.com/office/powerpoint/2010/main" val="23769775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4340"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smtClean="0"/>
              <a:t>Cliciwch i olygu arddulliau'r Meistr testun</a:t>
            </a:r>
          </a:p>
          <a:p>
            <a:pPr lvl="1"/>
            <a:r>
              <a:rPr lang="cy-GB" noProof="0" smtClean="0"/>
              <a:t>Ail lefel</a:t>
            </a:r>
          </a:p>
          <a:p>
            <a:pPr lvl="2"/>
            <a:r>
              <a:rPr lang="cy-GB" noProof="0" smtClean="0"/>
              <a:t>Trydydd lefel</a:t>
            </a:r>
          </a:p>
          <a:p>
            <a:pPr lvl="3"/>
            <a:r>
              <a:rPr lang="cy-GB" noProof="0" smtClean="0"/>
              <a:t>Pedwerydd lefel</a:t>
            </a:r>
          </a:p>
          <a:p>
            <a:pPr lvl="4"/>
            <a:r>
              <a:rPr lang="cy-GB" noProof="0" smtClean="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fld id="{AAF383F5-2C25-468F-BE44-79C675F39A99}" type="slidenum">
              <a:rPr lang="cy-GB"/>
              <a:pPr>
                <a:defRPr/>
              </a:pPr>
              <a:t>‹#›</a:t>
            </a:fld>
            <a:endParaRPr lang="cy-GB"/>
          </a:p>
        </p:txBody>
      </p:sp>
    </p:spTree>
    <p:extLst>
      <p:ext uri="{BB962C8B-B14F-4D97-AF65-F5344CB8AC3E}">
        <p14:creationId xmlns:p14="http://schemas.microsoft.com/office/powerpoint/2010/main" val="34217803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en-US" smtClean="0"/>
              <a:t>Click to edit Master title style</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4FC71F5-25C8-4288-BD14-E787A5559511}"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Cynnwys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24934D5-1AEB-49BA-AD55-4D54B70C3292}"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B7C7798-A1B0-4529-861C-8E3F38EEC2B9}"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41732B2-C783-4AB0-8D24-D39FB2E0BE93}"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0271E665-1FA2-4644-9CDF-1C630C82BF0E}"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41AF150A-D12A-41B5-9708-4FAA09FBB480}"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F524F48-B5AA-4CD7-B1A5-4A9F6E54F200}"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CDE05C1-712F-45B1-B806-3BF17985A347}"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CD2290C-DAE6-484B-8C58-03E8B2E6F8BC}"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Testun ar i fyny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43D4A4A-67F2-4DC5-9E78-3D439487C91F}"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en-US" smtClean="0"/>
              <a:t>Click to edit Master title style</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D8911CA-C47E-418C-87E2-068F97BEF38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a:latin typeface="Arial" charset="0"/>
                <a:ea typeface="ＭＳ Ｐゴシック" charset="-128"/>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a:latin typeface="Arial" charset="0"/>
                <a:ea typeface="ＭＳ Ｐゴシック" charset="-128"/>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atin typeface="Arial" charset="0"/>
                <a:ea typeface="ＭＳ Ｐゴシック" charset="-128"/>
                <a:cs typeface="+mn-cs"/>
              </a:defRPr>
            </a:lvl1pPr>
          </a:lstStyle>
          <a:p>
            <a:pPr>
              <a:defRPr/>
            </a:pPr>
            <a:fld id="{C3867CD2-4CB7-48B3-8E8E-1D52D5542818}" type="slidenum">
              <a:rPr lang="en-US"/>
              <a:pPr>
                <a:defRPr/>
              </a:pPr>
              <a:t>‹#›</a:t>
            </a:fld>
            <a:endParaRPr lang="en-US"/>
          </a:p>
        </p:txBody>
      </p:sp>
      <p:pic>
        <p:nvPicPr>
          <p:cNvPr id="1031" name="Picture 8" descr="PP_TSD_white.jpg"/>
          <p:cNvPicPr>
            <a:picLocks noChangeAspect="1"/>
          </p:cNvPicPr>
          <p:nvPr/>
        </p:nvPicPr>
        <p:blipFill>
          <a:blip r:embed="rId13" cstate="print"/>
          <a:srcRect/>
          <a:stretch>
            <a:fillRect/>
          </a:stretch>
        </p:blipFill>
        <p:spPr bwMode="auto">
          <a:xfrm>
            <a:off x="0" y="0"/>
            <a:ext cx="9144000" cy="68580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fontAlgn="base">
        <a:spcBef>
          <a:spcPct val="0"/>
        </a:spcBef>
        <a:spcAft>
          <a:spcPct val="0"/>
        </a:spcAft>
        <a:defRPr sz="4400">
          <a:solidFill>
            <a:schemeClr val="tx2"/>
          </a:solidFill>
          <a:latin typeface="+mj-lt"/>
          <a:ea typeface="ＭＳ Ｐゴシック" charset="-128"/>
          <a:cs typeface="ＭＳ Ｐゴシック"/>
        </a:defRPr>
      </a:lvl1pPr>
      <a:lvl2pPr algn="ctr" rtl="0" fontAlgn="base">
        <a:spcBef>
          <a:spcPct val="0"/>
        </a:spcBef>
        <a:spcAft>
          <a:spcPct val="0"/>
        </a:spcAft>
        <a:defRPr sz="4400">
          <a:solidFill>
            <a:schemeClr val="tx2"/>
          </a:solidFill>
          <a:latin typeface="Arial" charset="0"/>
          <a:ea typeface="ＭＳ Ｐゴシック" charset="-128"/>
          <a:cs typeface="ＭＳ Ｐゴシック"/>
        </a:defRPr>
      </a:lvl2pPr>
      <a:lvl3pPr algn="ctr" rtl="0" fontAlgn="base">
        <a:spcBef>
          <a:spcPct val="0"/>
        </a:spcBef>
        <a:spcAft>
          <a:spcPct val="0"/>
        </a:spcAft>
        <a:defRPr sz="4400">
          <a:solidFill>
            <a:schemeClr val="tx2"/>
          </a:solidFill>
          <a:latin typeface="Arial" charset="0"/>
          <a:ea typeface="ＭＳ Ｐゴシック" charset="-128"/>
          <a:cs typeface="ＭＳ Ｐゴシック"/>
        </a:defRPr>
      </a:lvl3pPr>
      <a:lvl4pPr algn="ctr" rtl="0" fontAlgn="base">
        <a:spcBef>
          <a:spcPct val="0"/>
        </a:spcBef>
        <a:spcAft>
          <a:spcPct val="0"/>
        </a:spcAft>
        <a:defRPr sz="4400">
          <a:solidFill>
            <a:schemeClr val="tx2"/>
          </a:solidFill>
          <a:latin typeface="Arial" charset="0"/>
          <a:ea typeface="ＭＳ Ｐゴシック" charset="-128"/>
          <a:cs typeface="ＭＳ Ｐゴシック"/>
        </a:defRPr>
      </a:lvl4pPr>
      <a:lvl5pPr algn="ctr" rtl="0" fontAlgn="base">
        <a:spcBef>
          <a:spcPct val="0"/>
        </a:spcBef>
        <a:spcAft>
          <a:spcPct val="0"/>
        </a:spcAft>
        <a:defRPr sz="4400">
          <a:solidFill>
            <a:schemeClr val="tx2"/>
          </a:solidFill>
          <a:latin typeface="Arial" charset="0"/>
          <a:ea typeface="ＭＳ Ｐゴシック" charset="-128"/>
          <a:cs typeface="ＭＳ Ｐゴシック"/>
        </a:defRPr>
      </a:lvl5pPr>
      <a:lvl6pPr marL="457200" algn="ctr" rtl="0" eaLnBrk="1" fontAlgn="base" hangingPunct="1">
        <a:spcBef>
          <a:spcPct val="0"/>
        </a:spcBef>
        <a:spcAft>
          <a:spcPct val="0"/>
        </a:spcAft>
        <a:defRPr sz="4400">
          <a:solidFill>
            <a:schemeClr val="tx2"/>
          </a:solidFill>
          <a:latin typeface="Arial" charset="0"/>
        </a:defRPr>
      </a:lvl6pPr>
      <a:lvl7pPr marL="914400" algn="ctr" rtl="0" eaLnBrk="1" fontAlgn="base" hangingPunct="1">
        <a:spcBef>
          <a:spcPct val="0"/>
        </a:spcBef>
        <a:spcAft>
          <a:spcPct val="0"/>
        </a:spcAft>
        <a:defRPr sz="4400">
          <a:solidFill>
            <a:schemeClr val="tx2"/>
          </a:solidFill>
          <a:latin typeface="Arial" charset="0"/>
        </a:defRPr>
      </a:lvl7pPr>
      <a:lvl8pPr marL="1371600" algn="ctr" rtl="0" eaLnBrk="1" fontAlgn="base" hangingPunct="1">
        <a:spcBef>
          <a:spcPct val="0"/>
        </a:spcBef>
        <a:spcAft>
          <a:spcPct val="0"/>
        </a:spcAft>
        <a:defRPr sz="4400">
          <a:solidFill>
            <a:schemeClr val="tx2"/>
          </a:solidFill>
          <a:latin typeface="Arial" charset="0"/>
        </a:defRPr>
      </a:lvl8pPr>
      <a:lvl9pPr marL="1828800" algn="ctr" rtl="0" eaLnBrk="1" fontAlgn="base" hangingPunct="1">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ＭＳ Ｐゴシック" charset="-128"/>
          <a:cs typeface="ＭＳ Ｐゴシック"/>
        </a:defRPr>
      </a:lvl1pPr>
      <a:lvl2pPr marL="742950" indent="-285750" algn="l" rtl="0" fontAlgn="base">
        <a:spcBef>
          <a:spcPct val="20000"/>
        </a:spcBef>
        <a:spcAft>
          <a:spcPct val="0"/>
        </a:spcAft>
        <a:buChar char="–"/>
        <a:defRPr sz="2800">
          <a:solidFill>
            <a:schemeClr val="tx1"/>
          </a:solidFill>
          <a:latin typeface="+mn-lt"/>
          <a:ea typeface="ＭＳ Ｐゴシック" charset="-128"/>
          <a:cs typeface="ＭＳ Ｐゴシック"/>
        </a:defRPr>
      </a:lvl2pPr>
      <a:lvl3pPr marL="1143000" indent="-228600" algn="l" rtl="0" fontAlgn="base">
        <a:spcBef>
          <a:spcPct val="20000"/>
        </a:spcBef>
        <a:spcAft>
          <a:spcPct val="0"/>
        </a:spcAft>
        <a:buChar char="•"/>
        <a:defRPr sz="2400">
          <a:solidFill>
            <a:schemeClr val="tx1"/>
          </a:solidFill>
          <a:latin typeface="+mn-lt"/>
          <a:ea typeface="ＭＳ Ｐゴシック" charset="-128"/>
          <a:cs typeface="ＭＳ Ｐゴシック"/>
        </a:defRPr>
      </a:lvl3pPr>
      <a:lvl4pPr marL="1600200" indent="-228600" algn="l" rtl="0" fontAlgn="base">
        <a:spcBef>
          <a:spcPct val="20000"/>
        </a:spcBef>
        <a:spcAft>
          <a:spcPct val="0"/>
        </a:spcAft>
        <a:buChar char="–"/>
        <a:defRPr sz="2000">
          <a:solidFill>
            <a:schemeClr val="tx1"/>
          </a:solidFill>
          <a:latin typeface="+mn-lt"/>
          <a:ea typeface="ＭＳ Ｐゴシック" charset="-128"/>
          <a:cs typeface="ＭＳ Ｐゴシック"/>
        </a:defRPr>
      </a:lvl4pPr>
      <a:lvl5pPr marL="2057400" indent="-228600" algn="l" rtl="0" fontAlgn="base">
        <a:spcBef>
          <a:spcPct val="20000"/>
        </a:spcBef>
        <a:spcAft>
          <a:spcPct val="0"/>
        </a:spcAft>
        <a:buChar char="»"/>
        <a:defRPr sz="2000">
          <a:solidFill>
            <a:schemeClr val="tx1"/>
          </a:solidFill>
          <a:latin typeface="+mn-lt"/>
          <a:ea typeface="ＭＳ Ｐゴシック" charset="-128"/>
          <a:cs typeface="ＭＳ Ｐゴシック"/>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200" dirty="0" smtClean="0"/>
              <a:t>Methods and Approaches for the Humanities: Exploring Sustainability</a:t>
            </a:r>
            <a:endParaRPr lang="en-US" sz="3200" dirty="0"/>
          </a:p>
        </p:txBody>
      </p:sp>
      <p:sp>
        <p:nvSpPr>
          <p:cNvPr id="3" name="Subtitle 2"/>
          <p:cNvSpPr>
            <a:spLocks noGrp="1"/>
          </p:cNvSpPr>
          <p:nvPr>
            <p:ph type="subTitle" idx="1"/>
          </p:nvPr>
        </p:nvSpPr>
        <p:spPr/>
        <p:txBody>
          <a:bodyPr/>
          <a:lstStyle/>
          <a:p>
            <a:r>
              <a:rPr lang="en-US" sz="3600" dirty="0" smtClean="0"/>
              <a:t>Interview</a:t>
            </a:r>
          </a:p>
          <a:p>
            <a:r>
              <a:rPr lang="en-US" smtClean="0"/>
              <a:t>Week 4-2</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Reading</a:t>
            </a:r>
            <a:endParaRPr lang="en-US" dirty="0"/>
          </a:p>
        </p:txBody>
      </p:sp>
      <p:sp>
        <p:nvSpPr>
          <p:cNvPr id="3" name="Content Placeholder 2"/>
          <p:cNvSpPr>
            <a:spLocks noGrp="1"/>
          </p:cNvSpPr>
          <p:nvPr>
            <p:ph idx="1"/>
          </p:nvPr>
        </p:nvSpPr>
        <p:spPr/>
        <p:txBody>
          <a:bodyPr/>
          <a:lstStyle/>
          <a:p>
            <a:pPr>
              <a:buNone/>
            </a:pPr>
            <a:endParaRPr lang="en-US" dirty="0" smtClean="0"/>
          </a:p>
          <a:p>
            <a:pPr>
              <a:buNone/>
            </a:pPr>
            <a:r>
              <a:rPr lang="en-US" dirty="0" smtClean="0"/>
              <a:t>	Judith Bell, </a:t>
            </a:r>
            <a:r>
              <a:rPr lang="en-US" i="1" dirty="0" smtClean="0"/>
              <a:t>Doing Your Research Project </a:t>
            </a:r>
            <a:r>
              <a:rPr lang="en-US" dirty="0" smtClean="0"/>
              <a:t>(Buckingham: </a:t>
            </a:r>
            <a:r>
              <a:rPr lang="en-US" smtClean="0"/>
              <a:t>Open University </a:t>
            </a:r>
            <a:r>
              <a:rPr lang="en-US" dirty="0" smtClean="0"/>
              <a:t>Press, 5</a:t>
            </a:r>
            <a:r>
              <a:rPr lang="en-US" baseline="30000" dirty="0" smtClean="0"/>
              <a:t>th</a:t>
            </a:r>
            <a:r>
              <a:rPr lang="en-US" dirty="0" smtClean="0"/>
              <a:t> edition, 2010).</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 </a:t>
            </a:r>
            <a:endParaRPr lang="en-GB" dirty="0"/>
          </a:p>
        </p:txBody>
      </p:sp>
      <p:sp>
        <p:nvSpPr>
          <p:cNvPr id="3" name="Content Placeholder 2"/>
          <p:cNvSpPr>
            <a:spLocks noGrp="1"/>
          </p:cNvSpPr>
          <p:nvPr>
            <p:ph idx="1"/>
          </p:nvPr>
        </p:nvSpPr>
        <p:spPr/>
        <p:txBody>
          <a:bodyPr/>
          <a:lstStyle/>
          <a:p>
            <a:r>
              <a:rPr lang="en-GB" dirty="0" smtClean="0"/>
              <a:t>Interview techniques and participant observation often </a:t>
            </a:r>
          </a:p>
          <a:p>
            <a:endParaRPr lang="en-GB" dirty="0" smtClean="0"/>
          </a:p>
          <a:p>
            <a:r>
              <a:rPr lang="en-GB" dirty="0" smtClean="0"/>
              <a:t>put under the heading “Ethnographic Research”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What is Ethnographic Research? </a:t>
            </a:r>
            <a:endParaRPr lang="en-GB" sz="3600" dirty="0"/>
          </a:p>
        </p:txBody>
      </p:sp>
      <p:sp>
        <p:nvSpPr>
          <p:cNvPr id="3" name="Content Placeholder 2"/>
          <p:cNvSpPr>
            <a:spLocks noGrp="1"/>
          </p:cNvSpPr>
          <p:nvPr>
            <p:ph idx="1"/>
          </p:nvPr>
        </p:nvSpPr>
        <p:spPr/>
        <p:txBody>
          <a:bodyPr/>
          <a:lstStyle/>
          <a:p>
            <a:r>
              <a:rPr lang="en-GB" dirty="0" smtClean="0"/>
              <a:t>“</a:t>
            </a:r>
            <a:r>
              <a:rPr lang="en-GB" sz="2400" dirty="0" smtClean="0"/>
              <a:t>the study of people in naturally occurring settings or ‘fields’ by methods of data collection which capture their social meanings and ordinary activities, involving the researcher participating directly in the setting, if not also the activities, </a:t>
            </a:r>
          </a:p>
          <a:p>
            <a:r>
              <a:rPr lang="en-GB" sz="2400" dirty="0" smtClean="0"/>
              <a:t>in order to collect data in a systematic manner but without meaning being imposed on them externally.”  (Brewer 2006: 6, quoted from Bell  2010: 14) </a:t>
            </a: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endParaRPr lang="en-GB" dirty="0" smtClean="0">
              <a:ea typeface="ＭＳ Ｐゴシック" pitchFamily="34" charset="-128"/>
            </a:endParaRPr>
          </a:p>
        </p:txBody>
      </p:sp>
      <p:pic>
        <p:nvPicPr>
          <p:cNvPr id="11269" name="Picture 7" descr="imagesCAJQWS2O.jpg"/>
          <p:cNvPicPr>
            <a:picLocks noChangeAspect="1"/>
          </p:cNvPicPr>
          <p:nvPr/>
        </p:nvPicPr>
        <p:blipFill>
          <a:blip r:embed="rId2" cstate="print"/>
          <a:srcRect/>
          <a:stretch>
            <a:fillRect/>
          </a:stretch>
        </p:blipFill>
        <p:spPr bwMode="auto">
          <a:xfrm>
            <a:off x="6012160" y="3501008"/>
            <a:ext cx="2016125" cy="3041650"/>
          </a:xfrm>
          <a:prstGeom prst="rect">
            <a:avLst/>
          </a:prstGeom>
          <a:noFill/>
          <a:ln w="9525">
            <a:noFill/>
            <a:miter lim="800000"/>
            <a:headEnd/>
            <a:tailEnd/>
          </a:ln>
        </p:spPr>
      </p:pic>
      <p:pic>
        <p:nvPicPr>
          <p:cNvPr id="11270" name="Content Placeholder 3" descr="images.jpg"/>
          <p:cNvPicPr>
            <a:picLocks noGrp="1" noChangeAspect="1"/>
          </p:cNvPicPr>
          <p:nvPr>
            <p:ph idx="1"/>
          </p:nvPr>
        </p:nvPicPr>
        <p:blipFill>
          <a:blip r:embed="rId3" cstate="print"/>
          <a:srcRect/>
          <a:stretch>
            <a:fillRect/>
          </a:stretch>
        </p:blipFill>
        <p:spPr>
          <a:xfrm>
            <a:off x="5076056" y="620688"/>
            <a:ext cx="3363912" cy="2520950"/>
          </a:xfrm>
        </p:spPr>
      </p:pic>
      <p:pic>
        <p:nvPicPr>
          <p:cNvPr id="11271" name="Picture 4" descr="malinowski.jpg"/>
          <p:cNvPicPr>
            <a:picLocks noChangeAspect="1"/>
          </p:cNvPicPr>
          <p:nvPr/>
        </p:nvPicPr>
        <p:blipFill>
          <a:blip r:embed="rId4" cstate="print"/>
          <a:srcRect/>
          <a:stretch>
            <a:fillRect/>
          </a:stretch>
        </p:blipFill>
        <p:spPr bwMode="auto">
          <a:xfrm>
            <a:off x="683568" y="3501008"/>
            <a:ext cx="3631051" cy="2232248"/>
          </a:xfrm>
          <a:prstGeom prst="rect">
            <a:avLst/>
          </a:prstGeom>
          <a:noFill/>
          <a:ln w="9525">
            <a:noFill/>
            <a:miter lim="800000"/>
            <a:headEnd/>
            <a:tailEnd/>
          </a:ln>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1336" y="620688"/>
            <a:ext cx="3895514" cy="2592288"/>
          </a:xfrm>
          <a:prstGeom prst="rect">
            <a:avLst/>
          </a:prstGeom>
        </p:spPr>
      </p:pic>
    </p:spTree>
  </p:cSld>
  <p:clrMapOvr>
    <a:masterClrMapping/>
  </p:clrMapOvr>
  <p:transition advClick="0"/>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Grp="1" noChangeArrowheads="1"/>
          </p:cNvSpPr>
          <p:nvPr>
            <p:ph type="title"/>
          </p:nvPr>
        </p:nvSpPr>
        <p:spPr/>
        <p:txBody>
          <a:bodyPr/>
          <a:lstStyle/>
          <a:p>
            <a:pPr eaLnBrk="1" hangingPunct="1"/>
            <a:r>
              <a:rPr lang="en-GB" dirty="0" smtClean="0">
                <a:ea typeface="ＭＳ Ｐゴシック" pitchFamily="34" charset="-128"/>
              </a:rPr>
              <a:t>Nigel Barley’s (funny) books </a:t>
            </a:r>
            <a:br>
              <a:rPr lang="en-GB" dirty="0" smtClean="0">
                <a:ea typeface="ＭＳ Ｐゴシック" pitchFamily="34" charset="-128"/>
              </a:rPr>
            </a:br>
            <a:r>
              <a:rPr lang="en-GB" dirty="0" smtClean="0">
                <a:ea typeface="ＭＳ Ｐゴシック" pitchFamily="34" charset="-128"/>
              </a:rPr>
              <a:t>about his work as an anthropologist   </a:t>
            </a:r>
          </a:p>
        </p:txBody>
      </p:sp>
      <p:pic>
        <p:nvPicPr>
          <p:cNvPr id="12291" name="Content Placeholder 3" descr="imagesCA23A0KZ.jpg"/>
          <p:cNvPicPr>
            <a:picLocks noGrp="1" noChangeAspect="1"/>
          </p:cNvPicPr>
          <p:nvPr>
            <p:ph idx="1"/>
          </p:nvPr>
        </p:nvPicPr>
        <p:blipFill>
          <a:blip r:embed="rId2" cstate="print"/>
          <a:srcRect/>
          <a:stretch>
            <a:fillRect/>
          </a:stretch>
        </p:blipFill>
        <p:spPr>
          <a:xfrm>
            <a:off x="4211638" y="2924175"/>
            <a:ext cx="2081212" cy="2601913"/>
          </a:xfrm>
        </p:spPr>
      </p:pic>
      <p:pic>
        <p:nvPicPr>
          <p:cNvPr id="12292" name="Picture 4" descr="imagesCAQIOUFM.jpg"/>
          <p:cNvPicPr>
            <a:picLocks noChangeAspect="1"/>
          </p:cNvPicPr>
          <p:nvPr/>
        </p:nvPicPr>
        <p:blipFill>
          <a:blip r:embed="rId3" cstate="print"/>
          <a:srcRect/>
          <a:stretch>
            <a:fillRect/>
          </a:stretch>
        </p:blipFill>
        <p:spPr bwMode="auto">
          <a:xfrm>
            <a:off x="6804025" y="1844675"/>
            <a:ext cx="1655763" cy="2600325"/>
          </a:xfrm>
          <a:prstGeom prst="rect">
            <a:avLst/>
          </a:prstGeom>
          <a:noFill/>
          <a:ln w="9525">
            <a:noFill/>
            <a:miter lim="800000"/>
            <a:headEnd/>
            <a:tailEnd/>
          </a:ln>
        </p:spPr>
      </p:pic>
      <p:pic>
        <p:nvPicPr>
          <p:cNvPr id="12293" name="Picture 5" descr="imagesCAHX9KDZ.jpg"/>
          <p:cNvPicPr>
            <a:picLocks noChangeAspect="1"/>
          </p:cNvPicPr>
          <p:nvPr/>
        </p:nvPicPr>
        <p:blipFill>
          <a:blip r:embed="rId4" cstate="print"/>
          <a:srcRect/>
          <a:stretch>
            <a:fillRect/>
          </a:stretch>
        </p:blipFill>
        <p:spPr bwMode="auto">
          <a:xfrm>
            <a:off x="2719388" y="3284538"/>
            <a:ext cx="1131887" cy="1800225"/>
          </a:xfrm>
          <a:prstGeom prst="rect">
            <a:avLst/>
          </a:prstGeom>
          <a:noFill/>
          <a:ln w="9525">
            <a:noFill/>
            <a:miter lim="800000"/>
            <a:headEnd/>
            <a:tailEnd/>
          </a:ln>
        </p:spPr>
      </p:pic>
      <p:pic>
        <p:nvPicPr>
          <p:cNvPr id="12294" name="Picture 7" descr="imagesCAG34VND.jpg"/>
          <p:cNvPicPr>
            <a:picLocks noChangeAspect="1"/>
          </p:cNvPicPr>
          <p:nvPr/>
        </p:nvPicPr>
        <p:blipFill>
          <a:blip r:embed="rId5" cstate="print"/>
          <a:srcRect/>
          <a:stretch>
            <a:fillRect/>
          </a:stretch>
        </p:blipFill>
        <p:spPr bwMode="auto">
          <a:xfrm>
            <a:off x="250825" y="2060575"/>
            <a:ext cx="2143125" cy="2143125"/>
          </a:xfrm>
          <a:prstGeom prst="rect">
            <a:avLst/>
          </a:prstGeom>
          <a:noFill/>
          <a:ln w="9525">
            <a:noFill/>
            <a:miter lim="800000"/>
            <a:headEnd/>
            <a:tailEnd/>
          </a:ln>
        </p:spPr>
      </p:pic>
    </p:spTree>
  </p:cSld>
  <p:clrMapOvr>
    <a:masterClrMapping/>
  </p:clrMapOvr>
  <p:transition advClick="0"/>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de-DE" sz="2800" dirty="0" smtClean="0">
                <a:ea typeface="ＭＳ Ｐゴシック" pitchFamily="34" charset="-128"/>
              </a:rPr>
              <a:t>You can’t take the subway to the field!</a:t>
            </a:r>
            <a:r>
              <a:rPr lang="en-GB" sz="2800" dirty="0" smtClean="0">
                <a:ea typeface="ＭＳ Ｐゴシック" pitchFamily="34" charset="-128"/>
              </a:rPr>
              <a:t/>
            </a:r>
            <a:br>
              <a:rPr lang="en-GB" sz="2800" dirty="0" smtClean="0">
                <a:ea typeface="ＭＳ Ｐゴシック" pitchFamily="34" charset="-128"/>
              </a:rPr>
            </a:br>
            <a:r>
              <a:rPr lang="en-GB" sz="2800" dirty="0" smtClean="0">
                <a:ea typeface="ＭＳ Ｐゴシック" pitchFamily="34" charset="-128"/>
              </a:rPr>
              <a:t>(</a:t>
            </a:r>
            <a:r>
              <a:rPr lang="de-DE" sz="2800" dirty="0" smtClean="0">
                <a:ea typeface="ＭＳ Ｐゴシック" pitchFamily="34" charset="-128"/>
              </a:rPr>
              <a:t>Joanne Passaro)</a:t>
            </a:r>
            <a:endParaRPr lang="en-GB" sz="2800" dirty="0" smtClean="0">
              <a:ea typeface="ＭＳ Ｐゴシック" pitchFamily="34" charset="-128"/>
            </a:endParaRPr>
          </a:p>
        </p:txBody>
      </p:sp>
      <p:sp>
        <p:nvSpPr>
          <p:cNvPr id="13315" name="Rectangle 3"/>
          <p:cNvSpPr>
            <a:spLocks noGrp="1" noChangeArrowheads="1"/>
          </p:cNvSpPr>
          <p:nvPr>
            <p:ph type="body" idx="1"/>
          </p:nvPr>
        </p:nvSpPr>
        <p:spPr/>
        <p:txBody>
          <a:bodyPr/>
          <a:lstStyle/>
          <a:p>
            <a:pPr eaLnBrk="1" hangingPunct="1"/>
            <a:r>
              <a:rPr lang="en-GB" sz="2800" smtClean="0">
                <a:ea typeface="ＭＳ Ｐゴシック" pitchFamily="34" charset="-128"/>
              </a:rPr>
              <a:t>Traditionally ethnographic research was restricted to small communities (see photos) </a:t>
            </a:r>
          </a:p>
          <a:p>
            <a:pPr eaLnBrk="1" hangingPunct="1"/>
            <a:r>
              <a:rPr lang="en-GB" sz="2800" smtClean="0">
                <a:ea typeface="ＭＳ Ｐゴシック" pitchFamily="34" charset="-128"/>
              </a:rPr>
              <a:t>Anthropologists who wanted to do research in urban environments had problems (e.g. getting funding) </a:t>
            </a:r>
          </a:p>
          <a:p>
            <a:pPr eaLnBrk="1" hangingPunct="1"/>
            <a:r>
              <a:rPr lang="en-GB" sz="2800" smtClean="0">
                <a:ea typeface="ＭＳ Ｐゴシック" pitchFamily="34" charset="-128"/>
              </a:rPr>
              <a:t>Urban studies research requires special methods </a:t>
            </a:r>
          </a:p>
        </p:txBody>
      </p:sp>
    </p:spTree>
  </p:cSld>
  <p:clrMapOvr>
    <a:masterClrMapping/>
  </p:clrMapOvr>
  <p:transition advClick="0"/>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z="3200" b="1" dirty="0" smtClean="0">
                <a:ea typeface="ＭＳ Ｐゴシック" pitchFamily="34" charset="-128"/>
              </a:rPr>
              <a:t>Ethnographic research ….. in a big city</a:t>
            </a:r>
          </a:p>
        </p:txBody>
      </p:sp>
      <p:sp>
        <p:nvSpPr>
          <p:cNvPr id="14339" name="Rectangle 3"/>
          <p:cNvSpPr>
            <a:spLocks noGrp="1" noChangeArrowheads="1"/>
          </p:cNvSpPr>
          <p:nvPr>
            <p:ph type="body" sz="half" idx="1"/>
          </p:nvPr>
        </p:nvSpPr>
        <p:spPr/>
        <p:txBody>
          <a:bodyPr/>
          <a:lstStyle/>
          <a:p>
            <a:pPr eaLnBrk="1" hangingPunct="1"/>
            <a:r>
              <a:rPr lang="en-GB" sz="2400" smtClean="0">
                <a:ea typeface="ＭＳ Ｐゴシック" pitchFamily="34" charset="-128"/>
              </a:rPr>
              <a:t>Ethnographic approach</a:t>
            </a:r>
          </a:p>
          <a:p>
            <a:pPr lvl="1" eaLnBrk="1" hangingPunct="1"/>
            <a:r>
              <a:rPr lang="en-GB" sz="2000" smtClean="0">
                <a:ea typeface="ＭＳ Ｐゴシック" pitchFamily="34" charset="-128"/>
              </a:rPr>
              <a:t>usually in a small environment </a:t>
            </a:r>
          </a:p>
          <a:p>
            <a:pPr eaLnBrk="1" hangingPunct="1"/>
            <a:r>
              <a:rPr lang="en-GB" sz="2400" smtClean="0">
                <a:ea typeface="ＭＳ Ｐゴシック" pitchFamily="34" charset="-128"/>
              </a:rPr>
              <a:t>Living together with the community for a certain amount of time </a:t>
            </a:r>
          </a:p>
          <a:p>
            <a:pPr lvl="1" eaLnBrk="1" hangingPunct="1"/>
            <a:r>
              <a:rPr lang="en-GB" sz="2000" smtClean="0">
                <a:ea typeface="ＭＳ Ｐゴシック" pitchFamily="34" charset="-128"/>
              </a:rPr>
              <a:t>-&gt; sharing daily work with them </a:t>
            </a:r>
          </a:p>
        </p:txBody>
      </p:sp>
      <p:sp>
        <p:nvSpPr>
          <p:cNvPr id="14340" name="Rectangle 4"/>
          <p:cNvSpPr>
            <a:spLocks noGrp="1" noChangeArrowheads="1"/>
          </p:cNvSpPr>
          <p:nvPr>
            <p:ph type="body" sz="half" idx="2"/>
          </p:nvPr>
        </p:nvSpPr>
        <p:spPr>
          <a:xfrm>
            <a:off x="4648200" y="1628800"/>
            <a:ext cx="3810000" cy="4104456"/>
          </a:xfrm>
        </p:spPr>
        <p:txBody>
          <a:bodyPr/>
          <a:lstStyle/>
          <a:p>
            <a:pPr eaLnBrk="1" hangingPunct="1"/>
            <a:r>
              <a:rPr lang="en-GB" sz="2400" dirty="0" smtClean="0">
                <a:ea typeface="ＭＳ Ｐゴシック" pitchFamily="34" charset="-128"/>
              </a:rPr>
              <a:t>New York City </a:t>
            </a:r>
          </a:p>
          <a:p>
            <a:pPr eaLnBrk="1" hangingPunct="1"/>
            <a:r>
              <a:rPr lang="en-GB" sz="2400" dirty="0" smtClean="0">
                <a:ea typeface="ＭＳ Ｐゴシック" pitchFamily="34" charset="-128"/>
              </a:rPr>
              <a:t>One of the largest metropolis </a:t>
            </a:r>
          </a:p>
          <a:p>
            <a:pPr lvl="1" eaLnBrk="1" hangingPunct="1"/>
            <a:r>
              <a:rPr lang="en-GB" sz="2000" dirty="0" smtClean="0">
                <a:ea typeface="ＭＳ Ｐゴシック" pitchFamily="34" charset="-128"/>
              </a:rPr>
              <a:t>Brooklyn alone is bigger than most cities in the UK  </a:t>
            </a:r>
          </a:p>
          <a:p>
            <a:pPr eaLnBrk="1" hangingPunct="1"/>
            <a:r>
              <a:rPr lang="en-GB" sz="2400" dirty="0" smtClean="0">
                <a:ea typeface="ＭＳ Ｐゴシック" pitchFamily="34" charset="-128"/>
              </a:rPr>
              <a:t>Members of the communities are spread around the city -&gt; impossible to share daily life with them </a:t>
            </a:r>
          </a:p>
        </p:txBody>
      </p:sp>
    </p:spTree>
  </p:cSld>
  <p:clrMapOvr>
    <a:masterClrMapping/>
  </p:clrMapOvr>
  <p:transition advClick="0"/>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536" y="609600"/>
            <a:ext cx="8062664" cy="947192"/>
          </a:xfrm>
        </p:spPr>
        <p:txBody>
          <a:bodyPr/>
          <a:lstStyle/>
          <a:p>
            <a:pPr eaLnBrk="1" hangingPunct="1"/>
            <a:r>
              <a:rPr lang="en-GB" sz="2800" b="1" dirty="0" smtClean="0">
                <a:ea typeface="ＭＳ Ｐゴシック" pitchFamily="34" charset="-128"/>
              </a:rPr>
              <a:t>Adaptation of ethnographic research method </a:t>
            </a:r>
          </a:p>
        </p:txBody>
      </p:sp>
      <p:sp>
        <p:nvSpPr>
          <p:cNvPr id="15363" name="Rectangle 3"/>
          <p:cNvSpPr>
            <a:spLocks noGrp="1" noChangeArrowheads="1"/>
          </p:cNvSpPr>
          <p:nvPr>
            <p:ph type="body" idx="1"/>
          </p:nvPr>
        </p:nvSpPr>
        <p:spPr/>
        <p:txBody>
          <a:bodyPr/>
          <a:lstStyle/>
          <a:p>
            <a:pPr eaLnBrk="1" hangingPunct="1">
              <a:lnSpc>
                <a:spcPct val="90000"/>
              </a:lnSpc>
            </a:pPr>
            <a:r>
              <a:rPr lang="en-GB" sz="2800" dirty="0" smtClean="0">
                <a:ea typeface="ＭＳ Ｐゴシック" pitchFamily="34" charset="-128"/>
              </a:rPr>
              <a:t>Making contact to the communities</a:t>
            </a:r>
          </a:p>
          <a:p>
            <a:pPr lvl="1" eaLnBrk="1" hangingPunct="1">
              <a:lnSpc>
                <a:spcPct val="90000"/>
              </a:lnSpc>
            </a:pPr>
            <a:r>
              <a:rPr lang="en-GB" dirty="0" smtClean="0">
                <a:ea typeface="ＭＳ Ｐゴシック" pitchFamily="34" charset="-128"/>
              </a:rPr>
              <a:t>-&gt; </a:t>
            </a:r>
            <a:r>
              <a:rPr lang="en-GB" b="1" dirty="0" smtClean="0">
                <a:ea typeface="ＭＳ Ｐゴシック" pitchFamily="34" charset="-128"/>
              </a:rPr>
              <a:t>approval</a:t>
            </a:r>
            <a:r>
              <a:rPr lang="en-GB" dirty="0" smtClean="0">
                <a:ea typeface="ＭＳ Ｐゴシック" pitchFamily="34" charset="-128"/>
              </a:rPr>
              <a:t> to conduct research </a:t>
            </a:r>
          </a:p>
          <a:p>
            <a:pPr lvl="1" eaLnBrk="1" hangingPunct="1">
              <a:lnSpc>
                <a:spcPct val="90000"/>
              </a:lnSpc>
            </a:pPr>
            <a:endParaRPr lang="en-GB" dirty="0" smtClean="0">
              <a:ea typeface="ＭＳ Ｐゴシック" pitchFamily="34" charset="-128"/>
            </a:endParaRPr>
          </a:p>
          <a:p>
            <a:pPr eaLnBrk="1" hangingPunct="1">
              <a:lnSpc>
                <a:spcPct val="90000"/>
              </a:lnSpc>
            </a:pPr>
            <a:r>
              <a:rPr lang="en-GB" sz="2800" i="1" dirty="0" smtClean="0">
                <a:ea typeface="ＭＳ Ｐゴシック" pitchFamily="34" charset="-128"/>
              </a:rPr>
              <a:t>Participant observation </a:t>
            </a:r>
            <a:r>
              <a:rPr lang="en-GB" sz="2800" dirty="0" smtClean="0">
                <a:ea typeface="ＭＳ Ｐゴシック" pitchFamily="34" charset="-128"/>
              </a:rPr>
              <a:t>of ceremonies </a:t>
            </a:r>
          </a:p>
          <a:p>
            <a:pPr eaLnBrk="1" hangingPunct="1">
              <a:lnSpc>
                <a:spcPct val="90000"/>
              </a:lnSpc>
            </a:pPr>
            <a:endParaRPr lang="en-GB" sz="2800" dirty="0" smtClean="0">
              <a:ea typeface="ＭＳ Ｐゴシック" pitchFamily="34" charset="-128"/>
            </a:endParaRPr>
          </a:p>
          <a:p>
            <a:pPr eaLnBrk="1" hangingPunct="1">
              <a:lnSpc>
                <a:spcPct val="90000"/>
              </a:lnSpc>
            </a:pPr>
            <a:r>
              <a:rPr lang="en-GB" sz="2800" i="1" dirty="0" smtClean="0">
                <a:ea typeface="ＭＳ Ｐゴシック" pitchFamily="34" charset="-128"/>
              </a:rPr>
              <a:t>Interviewing</a:t>
            </a:r>
            <a:r>
              <a:rPr lang="en-GB" sz="2800" dirty="0" smtClean="0">
                <a:ea typeface="ＭＳ Ｐゴシック" pitchFamily="34" charset="-128"/>
              </a:rPr>
              <a:t> members of communities (leaders as well as ordinary members) as well as people connected to the communities</a:t>
            </a:r>
          </a:p>
        </p:txBody>
      </p:sp>
    </p:spTree>
  </p:cSld>
  <p:clrMapOvr>
    <a:masterClrMapping/>
  </p:clrMapOvr>
  <p:transition advClick="0"/>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Ethnographical methods is... </a:t>
            </a:r>
            <a:endParaRPr lang="en-GB" dirty="0"/>
          </a:p>
        </p:txBody>
      </p:sp>
      <p:sp>
        <p:nvSpPr>
          <p:cNvPr id="3" name="Content Placeholder 2"/>
          <p:cNvSpPr>
            <a:spLocks noGrp="1"/>
          </p:cNvSpPr>
          <p:nvPr>
            <p:ph idx="1"/>
          </p:nvPr>
        </p:nvSpPr>
        <p:spPr/>
        <p:txBody>
          <a:bodyPr/>
          <a:lstStyle/>
          <a:p>
            <a:r>
              <a:rPr lang="en-GB" sz="2400" dirty="0" smtClean="0"/>
              <a:t>“Participant observation, interview, mapping and charting, interaction analysis, study of historical records and current public documents, the use of demographic data, etc. But ethnography </a:t>
            </a:r>
            <a:r>
              <a:rPr lang="en-GB" sz="2400" dirty="0" err="1" smtClean="0"/>
              <a:t>centers</a:t>
            </a:r>
            <a:r>
              <a:rPr lang="en-GB" sz="2400" dirty="0" smtClean="0"/>
              <a:t> on the participant observation of a society or culture through a complete cycle of events that regularly occur as that society interacts with its environment.” (Lutz 1986: 108, quoted from Bell 2010: 14-15)</a:t>
            </a: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2 - Interviewing </a:t>
            </a:r>
            <a:endParaRPr lang="en-GB" dirty="0"/>
          </a:p>
        </p:txBody>
      </p:sp>
      <p:sp>
        <p:nvSpPr>
          <p:cNvPr id="3" name="Content Placeholder 2"/>
          <p:cNvSpPr>
            <a:spLocks noGrp="1"/>
          </p:cNvSpPr>
          <p:nvPr>
            <p:ph idx="1"/>
          </p:nvPr>
        </p:nvSpPr>
        <p:spPr/>
        <p:txBody>
          <a:bodyPr/>
          <a:lstStyle/>
          <a:p>
            <a:r>
              <a:rPr lang="en-GB" dirty="0"/>
              <a:t>What could be potential questions? </a:t>
            </a:r>
            <a:endParaRPr lang="en-GB" dirty="0" smtClean="0"/>
          </a:p>
          <a:p>
            <a:endParaRPr lang="en-GB" dirty="0"/>
          </a:p>
          <a:p>
            <a:r>
              <a:rPr lang="en-GB" dirty="0"/>
              <a:t>Types of interviews </a:t>
            </a:r>
            <a:endParaRPr lang="en-GB" dirty="0" smtClean="0"/>
          </a:p>
          <a:p>
            <a:endParaRPr lang="en-GB" dirty="0" smtClean="0"/>
          </a:p>
          <a:p>
            <a:r>
              <a:rPr lang="en-GB" dirty="0"/>
              <a:t>Interview context </a:t>
            </a:r>
          </a:p>
          <a:p>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What could be potential questions? </a:t>
            </a:r>
            <a:endParaRPr lang="en-GB" sz="3600" dirty="0"/>
          </a:p>
        </p:txBody>
      </p:sp>
      <p:sp>
        <p:nvSpPr>
          <p:cNvPr id="3" name="Content Placeholder 2"/>
          <p:cNvSpPr>
            <a:spLocks noGrp="1"/>
          </p:cNvSpPr>
          <p:nvPr>
            <p:ph idx="1"/>
          </p:nvPr>
        </p:nvSpPr>
        <p:spPr/>
        <p:txBody>
          <a:bodyPr/>
          <a:lstStyle/>
          <a:p>
            <a:r>
              <a:rPr lang="en-GB" b="1" dirty="0" smtClean="0"/>
              <a:t>Important</a:t>
            </a:r>
            <a:r>
              <a:rPr lang="en-GB" dirty="0" smtClean="0"/>
              <a:t>: </a:t>
            </a:r>
            <a:r>
              <a:rPr lang="en-GB" dirty="0" smtClean="0">
                <a:solidFill>
                  <a:srgbClr val="FF0000"/>
                </a:solidFill>
              </a:rPr>
              <a:t>no leading</a:t>
            </a:r>
            <a:r>
              <a:rPr lang="en-GB" dirty="0" smtClean="0"/>
              <a:t>, </a:t>
            </a:r>
            <a:r>
              <a:rPr lang="en-GB" dirty="0" smtClean="0">
                <a:solidFill>
                  <a:srgbClr val="FF0000"/>
                </a:solidFill>
              </a:rPr>
              <a:t>presumptive</a:t>
            </a:r>
            <a:r>
              <a:rPr lang="en-GB" dirty="0" smtClean="0"/>
              <a:t> or </a:t>
            </a:r>
            <a:r>
              <a:rPr lang="en-GB" dirty="0" smtClean="0">
                <a:solidFill>
                  <a:srgbClr val="FF0000"/>
                </a:solidFill>
              </a:rPr>
              <a:t>offensive</a:t>
            </a:r>
            <a:r>
              <a:rPr lang="en-GB" dirty="0" smtClean="0"/>
              <a:t> questions </a:t>
            </a:r>
          </a:p>
          <a:p>
            <a:r>
              <a:rPr lang="en-GB" dirty="0" smtClean="0"/>
              <a:t>Start with establishing a relationship between you and the interviewee </a:t>
            </a:r>
          </a:p>
          <a:p>
            <a:r>
              <a:rPr lang="en-GB" dirty="0" smtClean="0"/>
              <a:t>Prepare questions carefully but allow variations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interviews </a:t>
            </a:r>
            <a:endParaRPr lang="en-GB" dirty="0"/>
          </a:p>
        </p:txBody>
      </p:sp>
      <p:sp>
        <p:nvSpPr>
          <p:cNvPr id="3" name="Content Placeholder 2"/>
          <p:cNvSpPr>
            <a:spLocks noGrp="1"/>
          </p:cNvSpPr>
          <p:nvPr>
            <p:ph idx="1"/>
          </p:nvPr>
        </p:nvSpPr>
        <p:spPr/>
        <p:txBody>
          <a:bodyPr/>
          <a:lstStyle/>
          <a:p>
            <a:r>
              <a:rPr lang="en-GB" dirty="0" smtClean="0"/>
              <a:t>Structured or semi-structured interview</a:t>
            </a:r>
          </a:p>
          <a:p>
            <a:pPr lvl="2"/>
            <a:r>
              <a:rPr lang="en-GB" dirty="0" smtClean="0"/>
              <a:t>List of items you want to discuss with some prompts to remind you about particular issues you want to cover </a:t>
            </a:r>
          </a:p>
          <a:p>
            <a:r>
              <a:rPr lang="en-GB" smtClean="0"/>
              <a:t>Unstructured or </a:t>
            </a:r>
            <a:r>
              <a:rPr lang="en-GB" dirty="0" smtClean="0"/>
              <a:t>focused interview </a:t>
            </a:r>
          </a:p>
          <a:p>
            <a:pPr lvl="2"/>
            <a:r>
              <a:rPr lang="en-GB" dirty="0" smtClean="0"/>
              <a:t>Conversations around a topic with no checklist but a framework by selecting topics </a:t>
            </a:r>
          </a:p>
          <a:p>
            <a:pPr lvl="2"/>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context </a:t>
            </a:r>
            <a:endParaRPr lang="en-GB" dirty="0"/>
          </a:p>
        </p:txBody>
      </p:sp>
      <p:sp>
        <p:nvSpPr>
          <p:cNvPr id="3" name="Content Placeholder 2"/>
          <p:cNvSpPr>
            <a:spLocks noGrp="1"/>
          </p:cNvSpPr>
          <p:nvPr>
            <p:ph idx="1"/>
          </p:nvPr>
        </p:nvSpPr>
        <p:spPr/>
        <p:txBody>
          <a:bodyPr/>
          <a:lstStyle/>
          <a:p>
            <a:r>
              <a:rPr lang="en-GB" dirty="0" smtClean="0"/>
              <a:t>Venue of interviews (office, street, </a:t>
            </a:r>
            <a:r>
              <a:rPr lang="en-GB" dirty="0" smtClean="0"/>
              <a:t>church, centres, park </a:t>
            </a:r>
            <a:r>
              <a:rPr lang="en-GB" dirty="0" smtClean="0"/>
              <a:t>....) </a:t>
            </a:r>
          </a:p>
          <a:p>
            <a:r>
              <a:rPr lang="en-GB" dirty="0" smtClean="0"/>
              <a:t>Invisible responses (tone of voice, facial expression, </a:t>
            </a:r>
            <a:r>
              <a:rPr lang="en-GB" dirty="0" smtClean="0"/>
              <a:t>body language, hesitations </a:t>
            </a:r>
            <a:r>
              <a:rPr lang="en-GB" dirty="0" smtClean="0"/>
              <a:t>and so on) </a:t>
            </a:r>
          </a:p>
          <a:p>
            <a:r>
              <a:rPr lang="en-GB" dirty="0" smtClean="0"/>
              <a:t>Selection of interviewee</a:t>
            </a:r>
          </a:p>
          <a:p>
            <a:r>
              <a:rPr lang="en-GB" dirty="0" smtClean="0"/>
              <a:t>Recording / note taking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8820472" cy="947192"/>
          </a:xfrm>
        </p:spPr>
        <p:txBody>
          <a:bodyPr/>
          <a:lstStyle/>
          <a:p>
            <a:r>
              <a:rPr lang="en-GB" sz="4000" dirty="0" smtClean="0"/>
              <a:t>Group interviews and Focus groups </a:t>
            </a:r>
            <a:endParaRPr lang="en-GB" sz="4000" dirty="0"/>
          </a:p>
        </p:txBody>
      </p:sp>
      <p:sp>
        <p:nvSpPr>
          <p:cNvPr id="3" name="Content Placeholder 2"/>
          <p:cNvSpPr>
            <a:spLocks noGrp="1"/>
          </p:cNvSpPr>
          <p:nvPr>
            <p:ph idx="1"/>
          </p:nvPr>
        </p:nvSpPr>
        <p:spPr>
          <a:xfrm>
            <a:off x="685800" y="1700808"/>
            <a:ext cx="7772400" cy="3672408"/>
          </a:xfrm>
        </p:spPr>
        <p:txBody>
          <a:bodyPr/>
          <a:lstStyle/>
          <a:p>
            <a:r>
              <a:rPr lang="en-GB" sz="2000" dirty="0" smtClean="0"/>
              <a:t>“Groups have to be carefully balanced in relation to the </a:t>
            </a:r>
            <a:r>
              <a:rPr lang="en-GB" sz="2000" b="1" dirty="0" smtClean="0"/>
              <a:t>age</a:t>
            </a:r>
            <a:r>
              <a:rPr lang="en-GB" sz="2000" dirty="0" smtClean="0"/>
              <a:t>, </a:t>
            </a:r>
            <a:r>
              <a:rPr lang="en-GB" sz="2000" b="1" dirty="0" smtClean="0"/>
              <a:t>sex</a:t>
            </a:r>
            <a:r>
              <a:rPr lang="en-GB" sz="2000" dirty="0" smtClean="0"/>
              <a:t> and </a:t>
            </a:r>
            <a:r>
              <a:rPr lang="en-GB" sz="2000" b="1" dirty="0" smtClean="0"/>
              <a:t>ethnic status </a:t>
            </a:r>
            <a:r>
              <a:rPr lang="en-GB" sz="2000" dirty="0" smtClean="0"/>
              <a:t>of respondents: for example, if young people, women, or people in ethnic minority groups are in disproportionately fewer numbers in the group they may feel socially constrained and not contribute freely to the discussion. </a:t>
            </a:r>
          </a:p>
          <a:p>
            <a:endParaRPr lang="en-GB" sz="2000" dirty="0" smtClean="0"/>
          </a:p>
          <a:p>
            <a:r>
              <a:rPr lang="en-GB" sz="2000" dirty="0" smtClean="0"/>
              <a:t>It may sometimes be necessary to have single sex groups in similar age ranges in order for the atmosphere to be permissive and relaxed.” (Hayes 2000: 395, quoted from Bell 2010: 166)</a:t>
            </a:r>
            <a:endParaRPr lang="en-GB"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Be careful .... </a:t>
            </a:r>
            <a:endParaRPr lang="en-GB" dirty="0"/>
          </a:p>
        </p:txBody>
      </p:sp>
      <p:sp>
        <p:nvSpPr>
          <p:cNvPr id="3" name="Content Placeholder 2"/>
          <p:cNvSpPr>
            <a:spLocks noGrp="1"/>
          </p:cNvSpPr>
          <p:nvPr>
            <p:ph idx="1"/>
          </p:nvPr>
        </p:nvSpPr>
        <p:spPr/>
        <p:txBody>
          <a:bodyPr/>
          <a:lstStyle/>
          <a:p>
            <a:r>
              <a:rPr lang="en-GB" dirty="0" smtClean="0"/>
              <a:t>“interviewers are human beings and not machines, and their manner may have an effect on respondents” (</a:t>
            </a:r>
            <a:r>
              <a:rPr lang="en-GB" dirty="0" err="1" smtClean="0"/>
              <a:t>Selltiez</a:t>
            </a:r>
            <a:r>
              <a:rPr lang="en-GB" dirty="0" smtClean="0"/>
              <a:t> et al. (1962: 583, quoted from Bell 2005: 169) </a:t>
            </a:r>
          </a:p>
          <a:p>
            <a:r>
              <a:rPr lang="en-GB" dirty="0" smtClean="0"/>
              <a:t>-&gt; </a:t>
            </a:r>
            <a:r>
              <a:rPr lang="en-GB" dirty="0" err="1" smtClean="0"/>
              <a:t>Ninian</a:t>
            </a:r>
            <a:r>
              <a:rPr lang="en-GB" dirty="0" smtClean="0"/>
              <a:t> Smart’s methodological agnosticism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Reading</a:t>
            </a:r>
            <a:endParaRPr lang="en-GB" dirty="0"/>
          </a:p>
        </p:txBody>
      </p:sp>
      <p:sp>
        <p:nvSpPr>
          <p:cNvPr id="3" name="Content Placeholder 2"/>
          <p:cNvSpPr>
            <a:spLocks noGrp="1"/>
          </p:cNvSpPr>
          <p:nvPr>
            <p:ph idx="1"/>
          </p:nvPr>
        </p:nvSpPr>
        <p:spPr/>
        <p:txBody>
          <a:bodyPr/>
          <a:lstStyle/>
          <a:p>
            <a:r>
              <a:rPr lang="en-GB" dirty="0" smtClean="0"/>
              <a:t>Day, Abby. ‘Researching belief without asking religious questions’. </a:t>
            </a:r>
            <a:r>
              <a:rPr lang="en-GB" i="1" dirty="0" smtClean="0"/>
              <a:t>Fieldwork in Religion</a:t>
            </a:r>
            <a:r>
              <a:rPr lang="en-GB" dirty="0" smtClean="0"/>
              <a:t>, 4 no 1 (2009), pp. 86-104. </a:t>
            </a:r>
            <a:endParaRPr lang="en-GB" dirty="0"/>
          </a:p>
        </p:txBody>
      </p:sp>
    </p:spTree>
  </p:cSld>
  <p:clrMapOvr>
    <a:masterClrMapping/>
  </p:clrMapOvr>
</p:sld>
</file>

<file path=ppt/theme/theme1.xml><?xml version="1.0" encoding="utf-8"?>
<a:theme xmlns:a="http://schemas.openxmlformats.org/drawingml/2006/main" name="PP_TSD_white">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PP_TSD_white</Template>
  <TotalTime>356</TotalTime>
  <Words>639</Words>
  <Application>Microsoft Office PowerPoint</Application>
  <PresentationFormat>On-screen Show (4:3)</PresentationFormat>
  <Paragraphs>65</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ＭＳ Ｐゴシック</vt:lpstr>
      <vt:lpstr>Arial</vt:lpstr>
      <vt:lpstr>Times</vt:lpstr>
      <vt:lpstr>PP_TSD_white</vt:lpstr>
      <vt:lpstr>Methods and Approaches for the Humanities: Exploring Sustainability</vt:lpstr>
      <vt:lpstr>Reading</vt:lpstr>
      <vt:lpstr>Today </vt:lpstr>
      <vt:lpstr>What is Ethnographic Research? </vt:lpstr>
      <vt:lpstr>PowerPoint Presentation</vt:lpstr>
      <vt:lpstr>Nigel Barley’s (funny) books  about his work as an anthropologist   </vt:lpstr>
      <vt:lpstr>You can’t take the subway to the field! (Joanne Passaro)</vt:lpstr>
      <vt:lpstr>Ethnographic research ….. in a big city</vt:lpstr>
      <vt:lpstr>Adaptation of ethnographic research method </vt:lpstr>
      <vt:lpstr>Ethnographical methods is... </vt:lpstr>
      <vt:lpstr>Part 2 - Interviewing </vt:lpstr>
      <vt:lpstr>What could be potential questions? </vt:lpstr>
      <vt:lpstr>Types of interviews </vt:lpstr>
      <vt:lpstr>Interview context </vt:lpstr>
      <vt:lpstr>Group interviews and Focus groups </vt:lpstr>
      <vt:lpstr>Be careful .... </vt:lpstr>
      <vt:lpstr>Additional Reading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Thinking about Religion</dc:title>
  <dc:creator>b.schmidt</dc:creator>
  <cp:keywords>templed, dempled, thempled, powerpoint, bwrdd, fwrdd, iaith, cymraeg, gymraeg, chymraeg, cyflwyniadau, gyflwyniadau, chyflwyniadau, delwedd, ddelwedd,</cp:keywords>
  <cp:lastModifiedBy>Yanxia Zhao</cp:lastModifiedBy>
  <cp:revision>98</cp:revision>
  <dcterms:created xsi:type="dcterms:W3CDTF">2010-12-16T10:27:37Z</dcterms:created>
  <dcterms:modified xsi:type="dcterms:W3CDTF">2016-10-27T07:53:21Z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