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1" r:id="rId5"/>
    <p:sldId id="257" r:id="rId6"/>
    <p:sldId id="262" r:id="rId7"/>
    <p:sldId id="263" r:id="rId8"/>
    <p:sldId id="270" r:id="rId9"/>
    <p:sldId id="265" r:id="rId10"/>
    <p:sldId id="267" r:id="rId11"/>
    <p:sldId id="266" r:id="rId12"/>
    <p:sldId id="268" r:id="rId13"/>
    <p:sldId id="269" r:id="rId14"/>
    <p:sldId id="264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3C793"/>
    <a:srgbClr val="6FA5D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66" y="2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150926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422100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4111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17331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90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07853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5645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72993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95599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63196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05238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83C793"/>
            </a:gs>
            <a:gs pos="100000">
              <a:schemeClr val="accent1">
                <a:lumMod val="40000"/>
                <a:lumOff val="60000"/>
              </a:schemeClr>
            </a:gs>
            <a:gs pos="83000">
              <a:schemeClr val="accent1">
                <a:lumMod val="40000"/>
                <a:lumOff val="60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48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3F554B-3D93-4F27-9822-7F8197E389E9}" type="datetimeFigureOut">
              <a:rPr lang="en-GB" smtClean="0"/>
              <a:t>19/11/2019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BAD659-3A53-4738-8595-47BF055A827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9339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microsoft.com/office/2007/relationships/hdphoto" Target="../media/hdphoto1.wdp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2.wdp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bbc.co.uk/programmes/p057n3y6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>
                <a:latin typeface="Comic Sans MS" panose="030F0702030302020204" pitchFamily="66" charset="0"/>
              </a:rPr>
              <a:t>Beowulf- Norse Words </a:t>
            </a:r>
            <a:endParaRPr lang="en-GB" b="1" dirty="0">
              <a:latin typeface="Comic Sans MS" panose="030F0702030302020204" pitchFamily="66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25526" y="4530505"/>
            <a:ext cx="9144000" cy="1655762"/>
          </a:xfrm>
        </p:spPr>
        <p:txBody>
          <a:bodyPr>
            <a:normAutofit/>
          </a:bodyPr>
          <a:lstStyle/>
          <a:p>
            <a:r>
              <a:rPr lang="en-GB" sz="3200" b="1" u="sng" dirty="0" smtClean="0">
                <a:latin typeface="Comic Sans MS" panose="030F0702030302020204" pitchFamily="66" charset="0"/>
              </a:rPr>
              <a:t>Lesson Objective</a:t>
            </a:r>
            <a:r>
              <a:rPr lang="en-GB" sz="3200" dirty="0" smtClean="0">
                <a:latin typeface="Comic Sans MS" panose="030F0702030302020204" pitchFamily="66" charset="0"/>
              </a:rPr>
              <a:t>: To understand who influenced the English language.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407963" y="759655"/>
            <a:ext cx="116199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 err="1" smtClean="0">
                <a:latin typeface="Comic Sans MS" panose="030F0702030302020204" pitchFamily="66" charset="0"/>
              </a:rPr>
              <a:t>Gwaith</a:t>
            </a:r>
            <a:r>
              <a:rPr lang="en-GB" sz="2400" b="1" u="sng" dirty="0" smtClean="0">
                <a:latin typeface="Comic Sans MS" panose="030F0702030302020204" pitchFamily="66" charset="0"/>
              </a:rPr>
              <a:t> </a:t>
            </a:r>
            <a:r>
              <a:rPr lang="en-GB" sz="2400" b="1" u="sng" dirty="0" err="1" smtClean="0">
                <a:latin typeface="Comic Sans MS" panose="030F0702030302020204" pitchFamily="66" charset="0"/>
              </a:rPr>
              <a:t>Dosbarth</a:t>
            </a:r>
            <a:r>
              <a:rPr lang="en-GB" sz="2400" b="1" u="sng" dirty="0" smtClean="0">
                <a:latin typeface="Comic Sans MS" panose="030F0702030302020204" pitchFamily="66" charset="0"/>
              </a:rPr>
              <a:t> </a:t>
            </a:r>
            <a:r>
              <a:rPr lang="en-GB" sz="2400" b="1" dirty="0" smtClean="0">
                <a:latin typeface="Comic Sans MS" panose="030F0702030302020204" pitchFamily="66" charset="0"/>
              </a:rPr>
              <a:t>					</a:t>
            </a:r>
            <a:endParaRPr lang="en-GB" sz="2400" b="1" u="sng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371209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 smtClean="0">
                <a:latin typeface="Comic Sans MS" panose="030F0702030302020204" pitchFamily="66" charset="0"/>
              </a:rPr>
              <a:t>Starter Task- Pair Work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8639" y="1477108"/>
            <a:ext cx="11465169" cy="5380892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>
                <a:latin typeface="Comic Sans MS" panose="030F0702030302020204" pitchFamily="66" charset="0"/>
              </a:rPr>
              <a:t>With the person sitting next to you…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 smtClean="0">
                <a:latin typeface="Comic Sans MS" panose="030F0702030302020204" pitchFamily="66" charset="0"/>
              </a:rPr>
              <a:t>Come up with one language that English has stolen words from.</a:t>
            </a:r>
          </a:p>
          <a:p>
            <a:pPr>
              <a:lnSpc>
                <a:spcPct val="150000"/>
              </a:lnSpc>
            </a:pPr>
            <a:r>
              <a:rPr lang="en-GB" sz="3200" dirty="0" smtClean="0">
                <a:latin typeface="Comic Sans MS" panose="030F0702030302020204" pitchFamily="66" charset="0"/>
              </a:rPr>
              <a:t>Extension: </a:t>
            </a:r>
            <a:endParaRPr lang="en-GB" sz="3200" dirty="0">
              <a:latin typeface="Comic Sans MS" panose="030F0702030302020204" pitchFamily="66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3200" dirty="0">
                <a:latin typeface="Comic Sans MS" panose="030F0702030302020204" pitchFamily="66" charset="0"/>
              </a:rPr>
              <a:t>G</a:t>
            </a:r>
            <a:r>
              <a:rPr lang="en-GB" sz="3200" dirty="0" smtClean="0">
                <a:latin typeface="Comic Sans MS" panose="030F0702030302020204" pitchFamily="66" charset="0"/>
              </a:rPr>
              <a:t>ive me an example of a stolen word, and the country it was stolen from. </a:t>
            </a:r>
          </a:p>
        </p:txBody>
      </p:sp>
      <p:sp>
        <p:nvSpPr>
          <p:cNvPr id="4" name="AutoShape 2" descr="Image result for viking clip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7498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 smtClean="0">
                <a:latin typeface="Comic Sans MS" panose="030F0702030302020204" pitchFamily="66" charset="0"/>
              </a:rPr>
              <a:t>Norse Words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2559" y="1525484"/>
            <a:ext cx="10515600" cy="4351338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>
                <a:latin typeface="Comic Sans MS" panose="030F0702030302020204" pitchFamily="66" charset="0"/>
              </a:rPr>
              <a:t>Just like Italian, Japanese and French, English has stolen words from the Norse language that helped shape how we speak today. </a:t>
            </a:r>
          </a:p>
          <a:p>
            <a:pPr>
              <a:lnSpc>
                <a:spcPct val="150000"/>
              </a:lnSpc>
            </a:pPr>
            <a:r>
              <a:rPr lang="en-GB" sz="3200" dirty="0" smtClean="0">
                <a:latin typeface="Comic Sans MS" panose="030F0702030302020204" pitchFamily="66" charset="0"/>
              </a:rPr>
              <a:t>The influence of Norse over the English language is due to the Viking Invasion of England in 793 AD. </a:t>
            </a:r>
            <a:endParaRPr lang="en-GB" sz="3200" dirty="0">
              <a:latin typeface="Comic Sans MS" panose="030F0702030302020204" pitchFamily="66" charset="0"/>
            </a:endParaRPr>
          </a:p>
        </p:txBody>
      </p:sp>
      <p:sp>
        <p:nvSpPr>
          <p:cNvPr id="4" name="AutoShape 2" descr="Image result for viking clipart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AutoShape 6" descr="Image result for viking clipart"/>
          <p:cNvSpPr>
            <a:spLocks noChangeAspect="1" noChangeArrowheads="1"/>
          </p:cNvSpPr>
          <p:nvPr/>
        </p:nvSpPr>
        <p:spPr bwMode="auto">
          <a:xfrm>
            <a:off x="307974" y="7937"/>
            <a:ext cx="2519631" cy="251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13704" y="4530755"/>
            <a:ext cx="2274670" cy="220968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27433340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dirty="0" smtClean="0">
                <a:latin typeface="Comic Sans MS" panose="030F0702030302020204" pitchFamily="66" charset="0"/>
              </a:rPr>
              <a:t>The Days of the Week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74320" y="1690688"/>
            <a:ext cx="6335486" cy="4496798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3200" dirty="0" smtClean="0">
                <a:latin typeface="Comic Sans MS" panose="030F0702030302020204" pitchFamily="66" charset="0"/>
              </a:rPr>
              <a:t>The Vikings named the days of the week in honour of the Norse gods. </a:t>
            </a:r>
          </a:p>
          <a:p>
            <a:pPr>
              <a:lnSpc>
                <a:spcPct val="150000"/>
              </a:lnSpc>
            </a:pPr>
            <a:r>
              <a:rPr lang="en-GB" sz="3200" dirty="0" smtClean="0">
                <a:latin typeface="Comic Sans MS" panose="030F0702030302020204" pitchFamily="66" charset="0"/>
              </a:rPr>
              <a:t>Due to the influence of the Viking invasion the English language does the same.  </a:t>
            </a:r>
            <a:endParaRPr lang="en-GB" sz="3200" dirty="0">
              <a:latin typeface="Comic Sans MS" panose="030F0702030302020204" pitchFamily="66" charset="0"/>
            </a:endParaRPr>
          </a:p>
          <a:p>
            <a:endParaRPr lang="en-GB" sz="3200" dirty="0">
              <a:latin typeface="Comic Sans MS" panose="030F0702030302020204" pitchFamily="66" charset="0"/>
            </a:endParaRPr>
          </a:p>
        </p:txBody>
      </p:sp>
      <p:pic>
        <p:nvPicPr>
          <p:cNvPr id="5124" name="Picture 4" descr="Image result for norse gods 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31137" y="1825625"/>
            <a:ext cx="3822663" cy="38926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020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449532"/>
            <a:ext cx="4614203" cy="718087"/>
          </a:xfrm>
        </p:spPr>
        <p:txBody>
          <a:bodyPr>
            <a:normAutofit fontScale="90000"/>
          </a:bodyPr>
          <a:lstStyle/>
          <a:p>
            <a:pPr algn="ctr"/>
            <a:r>
              <a:rPr lang="en-GB" sz="6000" b="1" dirty="0" smtClean="0">
                <a:latin typeface="Comic Sans MS" panose="030F0702030302020204" pitchFamily="66" charset="0"/>
              </a:rPr>
              <a:t>Sunday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 descr="Image result for norse sol goddess clipart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480" r="37695"/>
          <a:stretch/>
        </p:blipFill>
        <p:spPr bwMode="auto">
          <a:xfrm>
            <a:off x="232689" y="1539468"/>
            <a:ext cx="2346972" cy="3314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579661" y="1482235"/>
            <a:ext cx="3986317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latin typeface="Comic Sans MS" panose="030F0702030302020204" pitchFamily="66" charset="0"/>
              </a:rPr>
              <a:t>Sunday</a:t>
            </a:r>
            <a:r>
              <a:rPr lang="en-GB" sz="3600" dirty="0" smtClean="0">
                <a:latin typeface="Comic Sans MS" panose="030F0702030302020204" pitchFamily="66" charset="0"/>
              </a:rPr>
              <a:t> is named after the goddess of the sun, Sol. </a:t>
            </a:r>
          </a:p>
          <a:p>
            <a:endParaRPr lang="en-GB" sz="3600" dirty="0">
              <a:latin typeface="Comic Sans MS" panose="030F0702030302020204" pitchFamily="66" charset="0"/>
            </a:endParaRPr>
          </a:p>
          <a:p>
            <a:pPr marL="571500" indent="-571500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Comic Sans MS" panose="030F0702030302020204" pitchFamily="66" charset="0"/>
              </a:rPr>
              <a:t>It is Sol’s day, the sun’s day. </a:t>
            </a:r>
          </a:p>
          <a:p>
            <a:endParaRPr lang="en-GB" dirty="0"/>
          </a:p>
        </p:txBody>
      </p:sp>
      <p:pic>
        <p:nvPicPr>
          <p:cNvPr id="6" name="Picture 2" descr="Image result for norse sol goddess clipar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578"/>
          <a:stretch/>
        </p:blipFill>
        <p:spPr bwMode="auto">
          <a:xfrm>
            <a:off x="6565978" y="1482235"/>
            <a:ext cx="2303325" cy="33720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itle 1"/>
          <p:cNvSpPr txBox="1">
            <a:spLocks/>
          </p:cNvSpPr>
          <p:nvPr/>
        </p:nvSpPr>
        <p:spPr>
          <a:xfrm>
            <a:off x="6702292" y="75772"/>
            <a:ext cx="4334022" cy="146560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GB" sz="6000" b="1" dirty="0" smtClean="0">
                <a:latin typeface="Comic Sans MS" panose="030F0702030302020204" pitchFamily="66" charset="0"/>
              </a:rPr>
              <a:t>Monday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005617" y="1482235"/>
            <a:ext cx="3235571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latin typeface="Comic Sans MS" panose="030F0702030302020204" pitchFamily="66" charset="0"/>
              </a:rPr>
              <a:t>Monday</a:t>
            </a:r>
            <a:r>
              <a:rPr lang="en-GB" sz="3600" dirty="0" smtClean="0">
                <a:latin typeface="Comic Sans MS" panose="030F0702030302020204" pitchFamily="66" charset="0"/>
              </a:rPr>
              <a:t> is named after Mani, the moon god. </a:t>
            </a:r>
          </a:p>
          <a:p>
            <a:endParaRPr lang="en-GB" sz="3600" dirty="0">
              <a:latin typeface="Comic Sans MS" panose="030F0702030302020204" pitchFamily="66" charset="0"/>
            </a:endParaRP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sz="3600" dirty="0" smtClean="0">
                <a:latin typeface="Comic Sans MS" panose="030F0702030302020204" pitchFamily="66" charset="0"/>
              </a:rPr>
              <a:t>Mani’s day, Monday. </a:t>
            </a:r>
          </a:p>
        </p:txBody>
      </p:sp>
    </p:spTree>
    <p:extLst>
      <p:ext uri="{BB962C8B-B14F-4D97-AF65-F5344CB8AC3E}">
        <p14:creationId xmlns:p14="http://schemas.microsoft.com/office/powerpoint/2010/main" val="11796774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0"/>
            <a:ext cx="3241431" cy="1210457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Comic Sans MS" panose="030F0702030302020204" pitchFamily="66" charset="0"/>
              </a:rPr>
              <a:t>Tuesday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54" y="1392701"/>
            <a:ext cx="2569113" cy="4530153"/>
          </a:xfrm>
        </p:spPr>
      </p:pic>
      <p:sp>
        <p:nvSpPr>
          <p:cNvPr id="6" name="TextBox 5"/>
          <p:cNvSpPr txBox="1"/>
          <p:nvPr/>
        </p:nvSpPr>
        <p:spPr>
          <a:xfrm>
            <a:off x="2751741" y="1392701"/>
            <a:ext cx="3066756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latin typeface="Comic Sans MS" panose="030F0702030302020204" pitchFamily="66" charset="0"/>
              </a:rPr>
              <a:t>Tuesday</a:t>
            </a:r>
            <a:r>
              <a:rPr lang="en-GB" sz="3600" b="1" dirty="0" smtClean="0">
                <a:latin typeface="Comic Sans MS" panose="030F0702030302020204" pitchFamily="66" charset="0"/>
              </a:rPr>
              <a:t> is named after the Norse god of war, Tyr. </a:t>
            </a:r>
          </a:p>
          <a:p>
            <a:endParaRPr lang="en-GB" sz="3600" b="1" dirty="0" smtClean="0">
              <a:latin typeface="Comic Sans MS" panose="030F0702030302020204" pitchFamily="66" charset="0"/>
            </a:endParaRP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en-GB" sz="3600" b="1" dirty="0" smtClean="0">
                <a:latin typeface="Comic Sans MS" panose="030F0702030302020204" pitchFamily="66" charset="0"/>
              </a:rPr>
              <a:t>Tyr’s day, Tuesday. </a:t>
            </a:r>
            <a:endParaRPr lang="en-GB" sz="3600" b="1" dirty="0">
              <a:latin typeface="Comic Sans MS" panose="030F0702030302020204" pitchFamily="66" charset="0"/>
            </a:endParaRPr>
          </a:p>
        </p:txBody>
      </p:sp>
      <p:pic>
        <p:nvPicPr>
          <p:cNvPr id="8196" name="Picture 4" descr="Image result for Odin clipart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2331" t="12259" r="23058" b="5671"/>
          <a:stretch/>
        </p:blipFill>
        <p:spPr bwMode="auto">
          <a:xfrm>
            <a:off x="5812971" y="1392701"/>
            <a:ext cx="2494446" cy="4524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/>
          <p:cNvSpPr txBox="1"/>
          <p:nvPr/>
        </p:nvSpPr>
        <p:spPr>
          <a:xfrm>
            <a:off x="5578286" y="143563"/>
            <a:ext cx="405149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latin typeface="Comic Sans MS" panose="030F0702030302020204" pitchFamily="66" charset="0"/>
              </a:rPr>
              <a:t>Wednesday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8307417" y="1157569"/>
            <a:ext cx="3884584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latin typeface="Comic Sans MS" panose="030F0702030302020204" pitchFamily="66" charset="0"/>
              </a:rPr>
              <a:t>Wednesday</a:t>
            </a:r>
            <a:r>
              <a:rPr lang="en-GB" sz="3600" b="1" dirty="0" smtClean="0">
                <a:latin typeface="Comic Sans MS" panose="030F0702030302020204" pitchFamily="66" charset="0"/>
              </a:rPr>
              <a:t> is named in honour of the king of the Norse gods- Odin. </a:t>
            </a:r>
          </a:p>
          <a:p>
            <a:r>
              <a:rPr lang="en-GB" sz="3600" b="1" dirty="0" smtClean="0">
                <a:latin typeface="Comic Sans MS" panose="030F0702030302020204" pitchFamily="66" charset="0"/>
              </a:rPr>
              <a:t>He is often called </a:t>
            </a:r>
            <a:r>
              <a:rPr lang="en-GB" sz="3600" b="1" dirty="0" err="1" smtClean="0">
                <a:latin typeface="Comic Sans MS" panose="030F0702030302020204" pitchFamily="66" charset="0"/>
              </a:rPr>
              <a:t>Woden</a:t>
            </a:r>
            <a:r>
              <a:rPr lang="en-GB" sz="3600" b="1" dirty="0" smtClean="0">
                <a:latin typeface="Comic Sans MS" panose="030F0702030302020204" pitchFamily="66" charset="0"/>
              </a:rPr>
              <a:t>.</a:t>
            </a:r>
          </a:p>
          <a:p>
            <a:endParaRPr lang="en-GB" sz="3600" b="1" dirty="0" smtClean="0">
              <a:latin typeface="Comic Sans MS" panose="030F0702030302020204" pitchFamily="66" charset="0"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 b="1" dirty="0" err="1" smtClean="0">
                <a:latin typeface="Comic Sans MS" panose="030F0702030302020204" pitchFamily="66" charset="0"/>
              </a:rPr>
              <a:t>Woden’s</a:t>
            </a:r>
            <a:r>
              <a:rPr lang="en-GB" sz="3600" b="1" dirty="0" smtClean="0">
                <a:latin typeface="Comic Sans MS" panose="030F0702030302020204" pitchFamily="66" charset="0"/>
              </a:rPr>
              <a:t> day is Wednesday.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14556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19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692" y="1"/>
            <a:ext cx="3278778" cy="1031966"/>
          </a:xfrm>
        </p:spPr>
        <p:txBody>
          <a:bodyPr>
            <a:normAutofit/>
          </a:bodyPr>
          <a:lstStyle/>
          <a:p>
            <a:pPr algn="ctr"/>
            <a:r>
              <a:rPr lang="en-GB" sz="5400" b="1" dirty="0" smtClean="0">
                <a:latin typeface="Comic Sans MS" panose="030F0702030302020204" pitchFamily="66" charset="0"/>
              </a:rPr>
              <a:t>Thursday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08976" y="1031967"/>
            <a:ext cx="3530122" cy="4605608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3600" b="1" u="sng" dirty="0" smtClean="0">
                <a:latin typeface="Comic Sans MS" panose="030F0702030302020204" pitchFamily="66" charset="0"/>
              </a:rPr>
              <a:t>Thursday</a:t>
            </a:r>
            <a:r>
              <a:rPr lang="en-GB" sz="3600" b="1" dirty="0" smtClean="0">
                <a:latin typeface="Comic Sans MS" panose="030F0702030302020204" pitchFamily="66" charset="0"/>
              </a:rPr>
              <a:t> is named after the god of storms, Thor. The superhero Thor is based on the Viking legend. </a:t>
            </a:r>
          </a:p>
          <a:p>
            <a:pPr marL="0" indent="0">
              <a:buNone/>
            </a:pPr>
            <a:endParaRPr lang="en-GB" sz="3600" b="1" dirty="0">
              <a:latin typeface="Comic Sans MS" panose="030F0702030302020204" pitchFamily="66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3600" b="1" dirty="0" smtClean="0">
                <a:latin typeface="Comic Sans MS" panose="030F0702030302020204" pitchFamily="66" charset="0"/>
              </a:rPr>
              <a:t>Thor’s day is Thursday</a:t>
            </a:r>
            <a:r>
              <a:rPr lang="en-GB" sz="3600" dirty="0" smtClean="0"/>
              <a:t>.</a:t>
            </a:r>
            <a:endParaRPr lang="en-GB" sz="3600" dirty="0"/>
          </a:p>
        </p:txBody>
      </p:sp>
      <p:pic>
        <p:nvPicPr>
          <p:cNvPr id="9218" name="Picture 2" descr="Image result for Thor clipart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885" t="3253" r="10247" b="4569"/>
          <a:stretch/>
        </p:blipFill>
        <p:spPr bwMode="auto">
          <a:xfrm>
            <a:off x="-48665" y="1336152"/>
            <a:ext cx="2357640" cy="40700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2" name="Picture 6" descr="Image result for frigg goddess clipart"/>
          <p:cNvPicPr>
            <a:picLocks noChangeAspect="1" noChangeArrowheads="1"/>
          </p:cNvPicPr>
          <p:nvPr/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750" b="90000" l="18542" r="79375">
                        <a14:foregroundMark x1="75625" y1="1750" x2="79271" y2="26417"/>
                        <a14:foregroundMark x1="47396" y1="12333" x2="47708" y2="16167"/>
                        <a14:foregroundMark x1="44063" y1="16417" x2="46979" y2="15000"/>
                        <a14:foregroundMark x1="56146" y1="15000" x2="57292" y2="7083"/>
                        <a14:foregroundMark x1="56146" y1="15250" x2="58021" y2="6167"/>
                        <a14:foregroundMark x1="58021" y1="17000" x2="59167" y2="9417"/>
                        <a14:backgroundMark x1="74896" y1="22333" x2="78229" y2="15000"/>
                        <a14:backgroundMark x1="55833" y1="8833" x2="57708" y2="10250"/>
                        <a14:backgroundMark x1="73021" y1="21750" x2="78542" y2="28500"/>
                        <a14:backgroundMark x1="78958" y1="23500" x2="77813" y2="18167"/>
                      </a14:backgroundRemoval>
                    </a14:imgEffect>
                    <a14:imgEffect>
                      <a14:colorTemperature colorTemp="7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1044" r="12981"/>
          <a:stretch/>
        </p:blipFill>
        <p:spPr bwMode="auto">
          <a:xfrm>
            <a:off x="5839098" y="1136469"/>
            <a:ext cx="2913832" cy="47940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6821149" y="54319"/>
            <a:ext cx="295220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5400" b="1" dirty="0" smtClean="0">
                <a:latin typeface="Comic Sans MS" panose="030F0702030302020204" pitchFamily="66" charset="0"/>
              </a:rPr>
              <a:t>Friday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8477794" y="1136469"/>
            <a:ext cx="3542372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u="sng" dirty="0" smtClean="0">
                <a:latin typeface="Comic Sans MS" panose="030F0702030302020204" pitchFamily="66" charset="0"/>
              </a:rPr>
              <a:t>Friday</a:t>
            </a:r>
            <a:r>
              <a:rPr lang="en-GB" sz="3600" b="1" dirty="0" smtClean="0">
                <a:latin typeface="Comic Sans MS" panose="030F0702030302020204" pitchFamily="66" charset="0"/>
              </a:rPr>
              <a:t> is named after Frigg, the Norse goddess of love and marriage and the wife of Odin.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3600" b="1" dirty="0" smtClean="0">
                <a:latin typeface="Comic Sans MS" panose="030F0702030302020204" pitchFamily="66" charset="0"/>
              </a:rPr>
              <a:t>Frigg’s day, Friday.  </a:t>
            </a:r>
            <a:endParaRPr lang="en-GB" sz="36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46620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6000" b="1" dirty="0" smtClean="0">
                <a:latin typeface="Comic Sans MS" panose="030F0702030302020204" pitchFamily="66" charset="0"/>
              </a:rPr>
              <a:t>Individual Work- Viking Quiz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509" y="1690688"/>
            <a:ext cx="11743507" cy="4984432"/>
          </a:xfrm>
        </p:spPr>
        <p:txBody>
          <a:bodyPr>
            <a:normAutofit fontScale="85000" lnSpcReduction="10000"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4200" b="1" dirty="0" smtClean="0">
                <a:latin typeface="Comic Sans MS" panose="030F0702030302020204" pitchFamily="66" charset="0"/>
              </a:rPr>
              <a:t>Complete the quiz worksheet on what we have covered in today’s lesson. </a:t>
            </a:r>
          </a:p>
          <a:p>
            <a:pPr algn="ctr">
              <a:lnSpc>
                <a:spcPct val="150000"/>
              </a:lnSpc>
            </a:pPr>
            <a:r>
              <a:rPr lang="en-GB" sz="4200" b="1" dirty="0" smtClean="0">
                <a:solidFill>
                  <a:srgbClr val="002060"/>
                </a:solidFill>
                <a:latin typeface="Comic Sans MS" panose="030F0702030302020204" pitchFamily="66" charset="0"/>
              </a:rPr>
              <a:t>Use capital letters for proper nouns. </a:t>
            </a:r>
          </a:p>
          <a:p>
            <a:pPr marL="0" indent="0">
              <a:lnSpc>
                <a:spcPct val="150000"/>
              </a:lnSpc>
              <a:buNone/>
            </a:pPr>
            <a:endParaRPr lang="en-GB" sz="3200" b="1" dirty="0">
              <a:latin typeface="Comic Sans MS" panose="030F0702030302020204" pitchFamily="66" charset="0"/>
            </a:endParaRPr>
          </a:p>
          <a:p>
            <a:pPr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3300" b="1" dirty="0" smtClean="0">
                <a:latin typeface="Comic Sans MS" panose="030F0702030302020204" pitchFamily="66" charset="0"/>
              </a:rPr>
              <a:t>If you </a:t>
            </a:r>
            <a:r>
              <a:rPr lang="en-GB" sz="3300" b="1" dirty="0">
                <a:latin typeface="Comic Sans MS" panose="030F0702030302020204" pitchFamily="66" charset="0"/>
              </a:rPr>
              <a:t>have finished, write the days of the week in order with the name of the Norse god/goddess that they refer to</a:t>
            </a:r>
            <a:r>
              <a:rPr lang="en-GB" sz="3300" b="1" dirty="0" smtClean="0">
                <a:latin typeface="Comic Sans MS" panose="030F0702030302020204" pitchFamily="66" charset="0"/>
              </a:rPr>
              <a:t>. </a:t>
            </a:r>
            <a:endParaRPr lang="en-GB" sz="3300" b="1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9089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7861" y="308854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	Hill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11" name="Content Placeholder 10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157458" y="1839936"/>
            <a:ext cx="6008383" cy="35271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/>
          <p:cNvSpPr txBox="1"/>
          <p:nvPr/>
        </p:nvSpPr>
        <p:spPr>
          <a:xfrm>
            <a:off x="365760" y="1955409"/>
            <a:ext cx="2166425" cy="2760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Welsh/Celtic:</a:t>
            </a:r>
          </a:p>
          <a:p>
            <a:pPr>
              <a:lnSpc>
                <a:spcPct val="150000"/>
              </a:lnSpc>
            </a:pPr>
            <a:r>
              <a:rPr lang="en-GB" sz="4000" dirty="0" smtClean="0">
                <a:latin typeface="Comic Sans MS" panose="030F0702030302020204" pitchFamily="66" charset="0"/>
              </a:rPr>
              <a:t>Don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>
            <a:off x="9791114" y="1839936"/>
            <a:ext cx="1941341" cy="18369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Viking:</a:t>
            </a:r>
          </a:p>
          <a:p>
            <a:pPr>
              <a:lnSpc>
                <a:spcPct val="150000"/>
              </a:lnSpc>
            </a:pPr>
            <a:r>
              <a:rPr lang="en-GB" sz="4000" dirty="0" smtClean="0">
                <a:latin typeface="Comic Sans MS" panose="030F0702030302020204" pitchFamily="66" charset="0"/>
              </a:rPr>
              <a:t>Fell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505431" y="5534561"/>
            <a:ext cx="1131243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Comic Sans MS" panose="030F0702030302020204" pitchFamily="66" charset="0"/>
              </a:rPr>
              <a:t>So the English and the Viking word for hill have the same “</a:t>
            </a:r>
            <a:r>
              <a:rPr lang="en-GB" sz="4000" dirty="0" err="1" smtClean="0">
                <a:latin typeface="Comic Sans MS" panose="030F0702030302020204" pitchFamily="66" charset="0"/>
              </a:rPr>
              <a:t>ll</a:t>
            </a:r>
            <a:r>
              <a:rPr lang="en-GB" sz="4000" dirty="0" smtClean="0">
                <a:latin typeface="Comic Sans MS" panose="030F0702030302020204" pitchFamily="66" charset="0"/>
              </a:rPr>
              <a:t>” ending. </a:t>
            </a:r>
            <a:endParaRPr lang="en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578119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Church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10252" name="Picture 12" descr="Image result for church clipart"/>
          <p:cNvPicPr>
            <a:picLocks noChangeAspect="1" noChangeArrowheads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aturation sat="2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7412" y="1451014"/>
            <a:ext cx="5486399" cy="370427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685799" y="2155369"/>
            <a:ext cx="3002280" cy="27602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Welsh/</a:t>
            </a:r>
          </a:p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Celtic:</a:t>
            </a:r>
          </a:p>
          <a:p>
            <a:pPr>
              <a:lnSpc>
                <a:spcPct val="150000"/>
              </a:lnSpc>
            </a:pPr>
            <a:r>
              <a:rPr lang="en-GB" sz="4000" dirty="0" err="1" smtClean="0">
                <a:latin typeface="Comic Sans MS" panose="030F0702030302020204" pitchFamily="66" charset="0"/>
              </a:rPr>
              <a:t>Llan</a:t>
            </a:r>
            <a:endParaRPr lang="en-GB" sz="4000" dirty="0" smtClean="0">
              <a:latin typeface="Comic Sans MS" panose="030F0702030302020204" pitchFamily="66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257211" y="2168429"/>
            <a:ext cx="2643051" cy="18369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Viking:</a:t>
            </a:r>
          </a:p>
          <a:p>
            <a:pPr>
              <a:lnSpc>
                <a:spcPct val="150000"/>
              </a:lnSpc>
            </a:pPr>
            <a:r>
              <a:rPr lang="en-GB" sz="4000" dirty="0" smtClean="0">
                <a:latin typeface="Comic Sans MS" panose="030F0702030302020204" pitchFamily="66" charset="0"/>
              </a:rPr>
              <a:t>Kirk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4503" y="5394960"/>
            <a:ext cx="12087497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Comic Sans MS" panose="030F0702030302020204" pitchFamily="66" charset="0"/>
              </a:rPr>
              <a:t>The “</a:t>
            </a:r>
            <a:r>
              <a:rPr lang="en-GB" sz="4000" dirty="0" err="1" smtClean="0">
                <a:latin typeface="Comic Sans MS" panose="030F0702030302020204" pitchFamily="66" charset="0"/>
              </a:rPr>
              <a:t>ur</a:t>
            </a:r>
            <a:r>
              <a:rPr lang="en-GB" sz="4000" dirty="0" smtClean="0">
                <a:latin typeface="Comic Sans MS" panose="030F0702030302020204" pitchFamily="66" charset="0"/>
              </a:rPr>
              <a:t>” sound in the English church, has a similar sound in the middle of the Viking word kirk. </a:t>
            </a:r>
            <a:endParaRPr lang="en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493847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Lake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6146" name="Picture 2" descr="Image result for lake clipart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370" y="1997612"/>
            <a:ext cx="6395103" cy="36025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81354" y="1997612"/>
            <a:ext cx="2053883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Welsh/Celtic</a:t>
            </a:r>
            <a:r>
              <a:rPr lang="en-GB" sz="4000" dirty="0" smtClean="0">
                <a:latin typeface="Comic Sans MS" panose="030F070203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4000" dirty="0" err="1" smtClean="0">
                <a:latin typeface="Comic Sans MS" panose="030F0702030302020204" pitchFamily="66" charset="0"/>
              </a:rPr>
              <a:t>Llyn</a:t>
            </a:r>
            <a:r>
              <a:rPr lang="en-GB" sz="4000" dirty="0" smtClean="0">
                <a:latin typeface="Comic Sans MS" panose="030F0702030302020204" pitchFamily="66" charset="0"/>
              </a:rPr>
              <a:t> 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678572" y="2025747"/>
            <a:ext cx="2658794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Viking</a:t>
            </a:r>
            <a:r>
              <a:rPr lang="en-GB" sz="4000" dirty="0" smtClean="0">
                <a:latin typeface="Comic Sans MS" panose="030F0702030302020204" pitchFamily="66" charset="0"/>
              </a:rPr>
              <a:t>: </a:t>
            </a:r>
          </a:p>
          <a:p>
            <a:pPr>
              <a:lnSpc>
                <a:spcPct val="150000"/>
              </a:lnSpc>
            </a:pPr>
            <a:r>
              <a:rPr lang="en-GB" sz="4000" dirty="0" smtClean="0">
                <a:latin typeface="Comic Sans MS" panose="030F0702030302020204" pitchFamily="66" charset="0"/>
              </a:rPr>
              <a:t>Tam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2350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Valley</a:t>
            </a:r>
            <a:r>
              <a:rPr lang="en-GB" sz="6000" b="1" dirty="0" smtClean="0">
                <a:latin typeface="Comic Sans MS" panose="030F0702030302020204" pitchFamily="66" charset="0"/>
              </a:rPr>
              <a:t> </a:t>
            </a:r>
            <a:endParaRPr lang="en-GB" sz="6000" b="1" dirty="0">
              <a:latin typeface="Comic Sans MS" panose="030F0702030302020204" pitchFamily="66" charset="0"/>
            </a:endParaRPr>
          </a:p>
        </p:txBody>
      </p:sp>
      <p:pic>
        <p:nvPicPr>
          <p:cNvPr id="11266" name="Picture 2" descr="Image result for valley clipar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3300" y="1690688"/>
            <a:ext cx="5394960" cy="38004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99061" y="1704476"/>
            <a:ext cx="3672839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Comic Sans MS" panose="030F0702030302020204" pitchFamily="66" charset="0"/>
              </a:rPr>
              <a:t>Anglo-Saxon</a:t>
            </a:r>
            <a:r>
              <a:rPr lang="en-GB" sz="4000" dirty="0" smtClean="0">
                <a:latin typeface="Comic Sans MS" panose="030F0702030302020204" pitchFamily="66" charset="0"/>
              </a:rPr>
              <a:t>:</a:t>
            </a:r>
          </a:p>
          <a:p>
            <a:r>
              <a:rPr lang="en-GB" sz="4000" dirty="0" smtClean="0">
                <a:latin typeface="Comic Sans MS" panose="030F0702030302020204" pitchFamily="66" charset="0"/>
              </a:rPr>
              <a:t>Combe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030788" y="1644521"/>
            <a:ext cx="288689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u="sng" dirty="0" smtClean="0">
                <a:latin typeface="Comic Sans MS" panose="030F0702030302020204" pitchFamily="66" charset="0"/>
              </a:rPr>
              <a:t>Viking:</a:t>
            </a:r>
          </a:p>
          <a:p>
            <a:r>
              <a:rPr lang="en-GB" sz="4000" dirty="0" smtClean="0">
                <a:latin typeface="Comic Sans MS" panose="030F0702030302020204" pitchFamily="66" charset="0"/>
              </a:rPr>
              <a:t>Gill </a:t>
            </a:r>
            <a:endParaRPr lang="en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439791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2885" y="367248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Stream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pic>
        <p:nvPicPr>
          <p:cNvPr id="12294" name="Picture 6" descr="Related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3947" y="1438039"/>
            <a:ext cx="5056505" cy="38911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235040" y="1692811"/>
            <a:ext cx="352579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Anglo-Saxon</a:t>
            </a:r>
            <a:r>
              <a:rPr lang="en-GB" sz="4000" dirty="0" smtClean="0">
                <a:latin typeface="Comic Sans MS" panose="030F070203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4000" dirty="0" smtClean="0">
                <a:latin typeface="Comic Sans MS" panose="030F0702030302020204" pitchFamily="66" charset="0"/>
              </a:rPr>
              <a:t>Bourne/burn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8934994" y="1722393"/>
            <a:ext cx="3845831" cy="19411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4000" b="1" u="sng" dirty="0" smtClean="0">
                <a:latin typeface="Comic Sans MS" panose="030F0702030302020204" pitchFamily="66" charset="0"/>
              </a:rPr>
              <a:t>Viking</a:t>
            </a:r>
            <a:r>
              <a:rPr lang="en-GB" sz="4000" dirty="0" smtClean="0">
                <a:latin typeface="Comic Sans MS" panose="030F0702030302020204" pitchFamily="66" charset="0"/>
              </a:rPr>
              <a:t>:</a:t>
            </a:r>
          </a:p>
          <a:p>
            <a:pPr>
              <a:lnSpc>
                <a:spcPct val="150000"/>
              </a:lnSpc>
            </a:pPr>
            <a:r>
              <a:rPr lang="en-GB" sz="4000" dirty="0" smtClean="0">
                <a:latin typeface="Comic Sans MS" panose="030F0702030302020204" pitchFamily="66" charset="0"/>
              </a:rPr>
              <a:t>Beck </a:t>
            </a:r>
            <a:endParaRPr lang="en-GB" sz="4000" dirty="0">
              <a:latin typeface="Comic Sans MS" panose="030F0702030302020204" pitchFamily="66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548639" y="5358760"/>
            <a:ext cx="112471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>
                <a:latin typeface="Comic Sans MS" panose="030F0702030302020204" pitchFamily="66" charset="0"/>
              </a:rPr>
              <a:t>In Northern England, they still refer to streams as a beck today!</a:t>
            </a:r>
            <a:endParaRPr lang="en-GB" sz="40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6665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2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dirty="0" smtClean="0">
                <a:latin typeface="Comic Sans MS" panose="030F0702030302020204" pitchFamily="66" charset="0"/>
              </a:rPr>
              <a:t>Recap of Norse Mythology </a:t>
            </a:r>
            <a:endParaRPr lang="en-GB" sz="6000" dirty="0">
              <a:latin typeface="Comic Sans MS" panose="030F0702030302020204" pitchFamily="66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hlinkClick r:id="rId2"/>
              </a:rPr>
              <a:t>https://www.bbc.co.uk/programmes/p057n3y6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61099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329</TotalTime>
  <Words>420</Words>
  <Application>Microsoft Office PowerPoint</Application>
  <PresentationFormat>Widescreen</PresentationFormat>
  <Paragraphs>74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Arial</vt:lpstr>
      <vt:lpstr>Calibri</vt:lpstr>
      <vt:lpstr>Calibri Light</vt:lpstr>
      <vt:lpstr>Comic Sans MS</vt:lpstr>
      <vt:lpstr>Wingdings</vt:lpstr>
      <vt:lpstr>Office Theme</vt:lpstr>
      <vt:lpstr>Beowulf- Norse Words </vt:lpstr>
      <vt:lpstr>Starter Task- Pair Work</vt:lpstr>
      <vt:lpstr>Norse Words</vt:lpstr>
      <vt:lpstr>The Days of the Week</vt:lpstr>
      <vt:lpstr>Sunday</vt:lpstr>
      <vt:lpstr>Tuesday</vt:lpstr>
      <vt:lpstr>Thursday</vt:lpstr>
      <vt:lpstr>Individual Work- Viking Quiz</vt:lpstr>
      <vt:lpstr> Hill</vt:lpstr>
      <vt:lpstr>Church</vt:lpstr>
      <vt:lpstr>Lake</vt:lpstr>
      <vt:lpstr>Valley </vt:lpstr>
      <vt:lpstr>Stream</vt:lpstr>
      <vt:lpstr>Recap of Norse Mythology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Beowulf- Norse Words</dc:title>
  <dc:creator>dtc-student2</dc:creator>
  <cp:lastModifiedBy>Heather Tucker</cp:lastModifiedBy>
  <cp:revision>36</cp:revision>
  <dcterms:created xsi:type="dcterms:W3CDTF">2019-11-14T09:42:46Z</dcterms:created>
  <dcterms:modified xsi:type="dcterms:W3CDTF">2019-11-19T13:20:52Z</dcterms:modified>
</cp:coreProperties>
</file>