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FF73C4-D079-EEE9-91EC-F83767D92CAC}" v="1397" dt="2026-07-17T19:27:47.5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hcpc-uk.org/" TargetMode="External"/><Relationship Id="rId2" Type="http://schemas.openxmlformats.org/officeDocument/2006/relationships/hyperlink" Target="https://www.cqc.org.uk/" TargetMode="External"/><Relationship Id="rId1" Type="http://schemas.openxmlformats.org/officeDocument/2006/relationships/slideLayout" Target="../slideLayouts/slideLayout6.xml"/><Relationship Id="rId6" Type="http://schemas.openxmlformats.org/officeDocument/2006/relationships/hyperlink" Target="https://www.who.int/publications/i/item/framework-for-action-on-interprofessional-education-collaborative-practice" TargetMode="External"/><Relationship Id="rId5" Type="http://schemas.openxmlformats.org/officeDocument/2006/relationships/hyperlink" Target="https://www.skillsforcare.org.uk/"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78C21-C9A5-12C7-9A13-23CC072DBCE4}"/>
              </a:ext>
            </a:extLst>
          </p:cNvPr>
          <p:cNvSpPr>
            <a:spLocks noGrp="1"/>
          </p:cNvSpPr>
          <p:nvPr>
            <p:ph type="title"/>
          </p:nvPr>
        </p:nvSpPr>
        <p:spPr>
          <a:xfrm>
            <a:off x="838200" y="365125"/>
            <a:ext cx="10515600" cy="6023397"/>
          </a:xfrm>
        </p:spPr>
        <p:txBody>
          <a:bodyPr>
            <a:normAutofit/>
          </a:bodyPr>
          <a:lstStyle/>
          <a:p>
            <a:pPr algn="ctr">
              <a:spcBef>
                <a:spcPts val="1000"/>
              </a:spcBef>
            </a:pPr>
            <a:r>
              <a:rPr lang="en-US" sz="2200">
                <a:latin typeface="Arial"/>
                <a:cs typeface="Arial"/>
              </a:rPr>
              <a:t>Module Title: </a:t>
            </a:r>
            <a:r>
              <a:rPr lang="en-US" sz="2200" b="1" i="1">
                <a:latin typeface="Arial"/>
                <a:cs typeface="Arial"/>
              </a:rPr>
              <a:t>Professional Career Development within H&amp;SC</a:t>
            </a:r>
            <a:endParaRPr lang="en-US" sz="2200">
              <a:latin typeface="Arial"/>
              <a:cs typeface="Arial"/>
            </a:endParaRPr>
          </a:p>
          <a:p>
            <a:pPr algn="ctr">
              <a:spcBef>
                <a:spcPts val="1000"/>
              </a:spcBef>
            </a:pPr>
            <a:r>
              <a:rPr lang="en-US" sz="2200" u="sng">
                <a:latin typeface="Arial"/>
                <a:cs typeface="Arial"/>
              </a:rPr>
              <a:t>Module Number</a:t>
            </a:r>
            <a:r>
              <a:rPr lang="en-US" sz="2200">
                <a:latin typeface="Arial"/>
                <a:cs typeface="Arial"/>
              </a:rPr>
              <a:t>: </a:t>
            </a:r>
            <a:r>
              <a:rPr lang="en-US" sz="2200" b="1" i="1">
                <a:latin typeface="Arial"/>
                <a:cs typeface="Arial"/>
              </a:rPr>
              <a:t>LCHS 4009 (LON)</a:t>
            </a:r>
            <a:endParaRPr lang="en-US" sz="2200">
              <a:latin typeface="Arial"/>
              <a:cs typeface="Arial"/>
            </a:endParaRPr>
          </a:p>
          <a:p>
            <a:pPr algn="ctr">
              <a:spcBef>
                <a:spcPts val="1000"/>
              </a:spcBef>
            </a:pPr>
            <a:r>
              <a:rPr lang="en-US" sz="2200" u="sng">
                <a:latin typeface="Arial"/>
                <a:cs typeface="Arial"/>
              </a:rPr>
              <a:t>Assignment No</a:t>
            </a:r>
            <a:r>
              <a:rPr lang="en-US" sz="2200" b="1" i="1">
                <a:latin typeface="Arial"/>
                <a:cs typeface="Arial"/>
              </a:rPr>
              <a:t>:     ASSIGNMENT 1</a:t>
            </a:r>
            <a:endParaRPr lang="en-US" sz="2200">
              <a:latin typeface="Arial"/>
              <a:cs typeface="Arial"/>
            </a:endParaRPr>
          </a:p>
          <a:p>
            <a:pPr algn="ctr">
              <a:spcBef>
                <a:spcPts val="1000"/>
              </a:spcBef>
            </a:pPr>
            <a:endParaRPr lang="en-US" sz="2200" dirty="0">
              <a:latin typeface="Arial"/>
              <a:cs typeface="Arial"/>
            </a:endParaRPr>
          </a:p>
          <a:p>
            <a:pPr algn="ctr">
              <a:spcBef>
                <a:spcPts val="1000"/>
              </a:spcBef>
            </a:pPr>
            <a:endParaRPr lang="en-US" sz="2200" dirty="0">
              <a:latin typeface="Arial"/>
              <a:cs typeface="Arial"/>
            </a:endParaRPr>
          </a:p>
          <a:p>
            <a:pPr algn="ctr">
              <a:spcBef>
                <a:spcPts val="1000"/>
              </a:spcBef>
            </a:pPr>
            <a:endParaRPr lang="en-US" sz="2200" dirty="0">
              <a:latin typeface="Arial"/>
              <a:cs typeface="Arial"/>
            </a:endParaRPr>
          </a:p>
          <a:p>
            <a:pPr algn="ctr">
              <a:spcBef>
                <a:spcPts val="1000"/>
              </a:spcBef>
            </a:pPr>
            <a:r>
              <a:rPr lang="en-US" sz="2200" u="sng">
                <a:latin typeface="Arial"/>
                <a:cs typeface="Arial"/>
              </a:rPr>
              <a:t>Student Name</a:t>
            </a:r>
            <a:r>
              <a:rPr lang="en-US" sz="2200" b="1" i="1">
                <a:latin typeface="Arial"/>
                <a:cs typeface="Arial"/>
              </a:rPr>
              <a:t>: Afruza Akter</a:t>
            </a:r>
            <a:endParaRPr lang="en-US" sz="2200">
              <a:latin typeface="Arial"/>
              <a:cs typeface="Arial"/>
            </a:endParaRPr>
          </a:p>
          <a:p>
            <a:pPr algn="ctr">
              <a:spcBef>
                <a:spcPts val="1000"/>
              </a:spcBef>
            </a:pPr>
            <a:r>
              <a:rPr lang="en-US" sz="2200" u="sng">
                <a:latin typeface="Arial"/>
                <a:cs typeface="Arial"/>
              </a:rPr>
              <a:t>Student ID: 2514988 </a:t>
            </a:r>
            <a:endParaRPr lang="en-US" sz="2200">
              <a:latin typeface="Arial"/>
              <a:cs typeface="Arial"/>
            </a:endParaRPr>
          </a:p>
          <a:p>
            <a:pPr algn="ctr">
              <a:spcBef>
                <a:spcPts val="1000"/>
              </a:spcBef>
            </a:pPr>
            <a:r>
              <a:rPr lang="en-US" sz="2200" u="sng" dirty="0">
                <a:latin typeface="Arial"/>
                <a:cs typeface="Arial"/>
              </a:rPr>
              <a:t>Lecturer’s Name</a:t>
            </a:r>
            <a:r>
              <a:rPr lang="en-US" sz="2200" b="1" i="1" dirty="0">
                <a:latin typeface="Arial"/>
                <a:cs typeface="Arial"/>
              </a:rPr>
              <a:t>: Tola </a:t>
            </a:r>
            <a:r>
              <a:rPr lang="en-US" sz="2200" b="1" i="1" dirty="0" err="1">
                <a:latin typeface="Arial"/>
                <a:cs typeface="Arial"/>
              </a:rPr>
              <a:t>Odugbesan</a:t>
            </a:r>
            <a:endParaRPr lang="en-US" sz="2200" dirty="0" err="1">
              <a:latin typeface="Arial"/>
              <a:cs typeface="Arial"/>
            </a:endParaRPr>
          </a:p>
          <a:p>
            <a:endParaRPr lang="en-US" dirty="0"/>
          </a:p>
        </p:txBody>
      </p:sp>
    </p:spTree>
    <p:extLst>
      <p:ext uri="{BB962C8B-B14F-4D97-AF65-F5344CB8AC3E}">
        <p14:creationId xmlns:p14="http://schemas.microsoft.com/office/powerpoint/2010/main" val="2274671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A671C-52BB-86A2-343E-05D9CA654458}"/>
              </a:ext>
            </a:extLst>
          </p:cNvPr>
          <p:cNvSpPr>
            <a:spLocks noGrp="1"/>
          </p:cNvSpPr>
          <p:nvPr>
            <p:ph type="title"/>
          </p:nvPr>
        </p:nvSpPr>
        <p:spPr>
          <a:xfrm>
            <a:off x="838200" y="365125"/>
            <a:ext cx="9575563" cy="6132572"/>
          </a:xfrm>
        </p:spPr>
        <p:txBody>
          <a:bodyPr vert="horz" lIns="91440" tIns="45720" rIns="91440" bIns="45720" rtlCol="0" anchor="ctr">
            <a:normAutofit/>
          </a:bodyPr>
          <a:lstStyle/>
          <a:p>
            <a:r>
              <a:rPr lang="en-US" sz="2800" b="1">
                <a:latin typeface="UICTFontTextStyleEmphasizedBody"/>
              </a:rPr>
              <a:t>           Working in Teams in Health and Social Care</a:t>
            </a:r>
            <a:endParaRPr lang="en-US" sz="2800"/>
          </a:p>
          <a:p>
            <a:pPr algn="ctr"/>
            <a:br>
              <a:rPr lang="en-US" sz="2800" dirty="0">
                <a:latin typeface="UICTFontTextStyleBody"/>
              </a:rPr>
            </a:br>
            <a:r>
              <a:rPr lang="en-US" sz="2400">
                <a:latin typeface="UICTFontTextStyleBody"/>
              </a:rPr>
              <a:t>Today I will discuss the importance of working in teams as an essential skill in health and social care. I will explain what teamwork means, why it is important, how it improves patient care, a relevant teamwork model, a practical example, and how this skill supports my future career.</a:t>
            </a:r>
            <a:endParaRPr lang="en-US" sz="2400"/>
          </a:p>
          <a:p>
            <a:endParaRPr lang="en-US" sz="2800" dirty="0"/>
          </a:p>
        </p:txBody>
      </p:sp>
    </p:spTree>
    <p:extLst>
      <p:ext uri="{BB962C8B-B14F-4D97-AF65-F5344CB8AC3E}">
        <p14:creationId xmlns:p14="http://schemas.microsoft.com/office/powerpoint/2010/main" val="1762888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F174B-DAF6-F91B-0E8B-5D5123A24D6C}"/>
              </a:ext>
            </a:extLst>
          </p:cNvPr>
          <p:cNvSpPr>
            <a:spLocks noGrp="1"/>
          </p:cNvSpPr>
          <p:nvPr>
            <p:ph type="title"/>
          </p:nvPr>
        </p:nvSpPr>
        <p:spPr>
          <a:xfrm>
            <a:off x="838200" y="365125"/>
            <a:ext cx="10515600" cy="5883320"/>
          </a:xfrm>
        </p:spPr>
        <p:txBody>
          <a:bodyPr/>
          <a:lstStyle/>
          <a:p>
            <a:br>
              <a:rPr lang="en-US" sz="2400" b="1" dirty="0">
                <a:latin typeface="UICTFontTextStyleEmphasizedBody"/>
              </a:rPr>
            </a:br>
            <a:r>
              <a:rPr lang="en-US" sz="2400" b="1">
                <a:latin typeface="UICTFontTextStyleEmphasizedBody"/>
              </a:rPr>
              <a:t>                              What Does Working in Teams Mean?</a:t>
            </a:r>
            <a:br>
              <a:rPr lang="en-US" sz="2400" b="1" dirty="0">
                <a:latin typeface="UICTFontTextStyleEmphasizedBody"/>
              </a:rPr>
            </a:br>
            <a:endParaRPr lang="en-US" sz="2400"/>
          </a:p>
          <a:p>
            <a:r>
              <a:rPr lang="en-US" sz="2400">
                <a:latin typeface="UICTFontTextStyleBody"/>
              </a:rPr>
              <a:t>               1. Working together with others towards a shared goal.</a:t>
            </a:r>
            <a:endParaRPr lang="en-US" sz="2400"/>
          </a:p>
          <a:p>
            <a:r>
              <a:rPr lang="en-US" sz="2400">
                <a:latin typeface="UICTFontTextStyleBody"/>
              </a:rPr>
              <a:t>               2. Respecting different roles and responsibilities.</a:t>
            </a:r>
            <a:endParaRPr lang="en-US" sz="2400"/>
          </a:p>
          <a:p>
            <a:r>
              <a:rPr lang="en-US" sz="2400">
                <a:latin typeface="UICTFontTextStyleBody"/>
              </a:rPr>
              <a:t>               3. Sharing information and supporting one another.</a:t>
            </a:r>
            <a:endParaRPr lang="en-US" sz="2400"/>
          </a:p>
          <a:p>
            <a:r>
              <a:rPr lang="en-US" sz="2400">
                <a:latin typeface="UICTFontTextStyleBody"/>
              </a:rPr>
              <a:t>               4. Making decisions together to provide the best care.</a:t>
            </a:r>
            <a:endParaRPr lang="en-US" sz="2400"/>
          </a:p>
          <a:p>
            <a:r>
              <a:rPr lang="en-US" sz="2400" b="1" dirty="0">
                <a:latin typeface="UICTFontTextStyleEmphasizedBody"/>
              </a:rPr>
              <a:t>                                                                     </a:t>
            </a:r>
            <a:r>
              <a:rPr lang="en-US" sz="2400" i="1">
                <a:latin typeface="UICTFontTextStyleItalicBody"/>
              </a:rPr>
              <a:t>(NHS England, 2023; HCPC, 2024)</a:t>
            </a:r>
            <a:endParaRPr lang="en-US" sz="2400"/>
          </a:p>
          <a:p>
            <a:endParaRPr lang="en-US" dirty="0"/>
          </a:p>
          <a:p>
            <a:r>
              <a:rPr lang="en-US" sz="2400" b="1">
                <a:latin typeface="UICTFontTextStyleEmphasizedBody"/>
              </a:rPr>
              <a:t>                                             Everyday Practice</a:t>
            </a:r>
            <a:br>
              <a:rPr lang="en-US" sz="2400" b="1" dirty="0">
                <a:latin typeface="UICTFontTextStyleEmphasizedBody"/>
              </a:rPr>
            </a:br>
            <a:endParaRPr lang="en-US" sz="2400" dirty="0"/>
          </a:p>
          <a:p>
            <a:r>
              <a:rPr lang="en-US" sz="2400">
                <a:latin typeface="UICTFontTextStyleBody"/>
              </a:rPr>
              <a:t>               1. Communicating clearly with colleagues.</a:t>
            </a:r>
            <a:endParaRPr lang="en-US" sz="2400" dirty="0"/>
          </a:p>
          <a:p>
            <a:r>
              <a:rPr lang="en-US" sz="2400">
                <a:latin typeface="UICTFontTextStyleBody"/>
              </a:rPr>
              <a:t>               2. Attending handovers and team meetings.</a:t>
            </a:r>
            <a:endParaRPr lang="en-US" sz="2400" dirty="0"/>
          </a:p>
          <a:p>
            <a:r>
              <a:rPr lang="en-US" sz="2400">
                <a:latin typeface="UICTFontTextStyleBody"/>
              </a:rPr>
              <a:t>               3. Helping other team members when needed.</a:t>
            </a:r>
            <a:endParaRPr lang="en-US" sz="2400" dirty="0"/>
          </a:p>
          <a:p>
            <a:r>
              <a:rPr lang="en-US" sz="2400">
                <a:latin typeface="UICTFontTextStyleBody"/>
              </a:rPr>
              <a:t>               4. Respecting different opinions.</a:t>
            </a:r>
            <a:endParaRPr lang="en-US" sz="2400" dirty="0"/>
          </a:p>
          <a:p>
            <a:r>
              <a:rPr lang="en-US" sz="2400">
                <a:latin typeface="UICTFontTextStyleBody"/>
              </a:rPr>
              <a:t>               5. Solving problems together.</a:t>
            </a:r>
            <a:endParaRPr lang="en-US" sz="2400" dirty="0"/>
          </a:p>
          <a:p>
            <a:endParaRPr lang="en-US" sz="2400" dirty="0"/>
          </a:p>
        </p:txBody>
      </p:sp>
    </p:spTree>
    <p:extLst>
      <p:ext uri="{BB962C8B-B14F-4D97-AF65-F5344CB8AC3E}">
        <p14:creationId xmlns:p14="http://schemas.microsoft.com/office/powerpoint/2010/main" val="4211473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B3D1A-6782-A92E-0DB7-FE32A2C58A75}"/>
              </a:ext>
            </a:extLst>
          </p:cNvPr>
          <p:cNvSpPr>
            <a:spLocks noGrp="1"/>
          </p:cNvSpPr>
          <p:nvPr>
            <p:ph type="title"/>
          </p:nvPr>
        </p:nvSpPr>
        <p:spPr>
          <a:xfrm>
            <a:off x="838200" y="365125"/>
            <a:ext cx="10515600" cy="6018628"/>
          </a:xfrm>
        </p:spPr>
        <p:txBody>
          <a:bodyPr>
            <a:normAutofit fontScale="90000"/>
          </a:bodyPr>
          <a:lstStyle/>
          <a:p>
            <a:br>
              <a:rPr lang="en-US" sz="2400" b="1" dirty="0">
                <a:latin typeface="UICTFontTextStyleEmphasizedBody"/>
              </a:rPr>
            </a:br>
            <a:r>
              <a:rPr lang="en-US" sz="2400" b="1" dirty="0">
                <a:latin typeface="UICTFontTextStyleEmphasizedBody"/>
              </a:rPr>
              <a:t>                           </a:t>
            </a:r>
            <a:br>
              <a:rPr lang="en-US" sz="2400" b="1" dirty="0">
                <a:latin typeface="UICTFontTextStyleEmphasizedBody"/>
              </a:rPr>
            </a:br>
            <a:br>
              <a:rPr lang="en-US" sz="2400" b="1" dirty="0">
                <a:latin typeface="UICTFontTextStyleEmphasizedBody"/>
              </a:rPr>
            </a:br>
            <a:br>
              <a:rPr lang="en-US" sz="2400" b="1" dirty="0">
                <a:latin typeface="UICTFontTextStyleEmphasizedBody"/>
              </a:rPr>
            </a:br>
            <a:br>
              <a:rPr lang="en-US" sz="2400" b="1" dirty="0">
                <a:latin typeface="UICTFontTextStyleEmphasizedBody"/>
              </a:rPr>
            </a:br>
            <a:r>
              <a:rPr lang="en-US" sz="2400" b="1">
                <a:latin typeface="UICTFontTextStyleEmphasizedBody"/>
              </a:rPr>
              <a:t>                     Where and How I Have Developed This Skill.</a:t>
            </a:r>
            <a:br>
              <a:rPr lang="en-US" sz="2400" b="1" dirty="0">
                <a:latin typeface="UICTFontTextStyleEmphasizedBody"/>
              </a:rPr>
            </a:br>
            <a:r>
              <a:rPr lang="en-US" sz="2400" b="1" dirty="0">
                <a:latin typeface="UICTFontTextStyleEmphasizedBody"/>
              </a:rPr>
              <a:t>                     </a:t>
            </a:r>
            <a:br>
              <a:rPr lang="en-US" sz="2400" b="1" dirty="0">
                <a:latin typeface="UICTFontTextStyleEmphasizedBody"/>
              </a:rPr>
            </a:br>
            <a:r>
              <a:rPr lang="en-US" sz="2400" b="1">
                <a:latin typeface="UICTFontTextStyleEmphasizedBody"/>
              </a:rPr>
              <a:t>                    I have developed teamwork through:</a:t>
            </a:r>
            <a:endParaRPr lang="en-US" sz="2400"/>
          </a:p>
          <a:p>
            <a:r>
              <a:rPr lang="en-US" sz="2400">
                <a:latin typeface="UICTFontTextStyleBody"/>
              </a:rPr>
              <a:t>                          1. College group projects.</a:t>
            </a:r>
            <a:endParaRPr lang="en-US" sz="2400"/>
          </a:p>
          <a:p>
            <a:r>
              <a:rPr lang="en-US" sz="2400">
                <a:latin typeface="UICTFontTextStyleBody"/>
              </a:rPr>
              <a:t>                          2. Practical classroom activities.</a:t>
            </a:r>
            <a:endParaRPr lang="en-US" sz="2400"/>
          </a:p>
          <a:p>
            <a:r>
              <a:rPr lang="en-US" sz="2400">
                <a:latin typeface="UICTFontTextStyleBody"/>
              </a:rPr>
              <a:t>                          3. Communicating with classmates.</a:t>
            </a:r>
            <a:endParaRPr lang="en-US" sz="2400"/>
          </a:p>
          <a:p>
            <a:r>
              <a:rPr lang="en-US" sz="2400">
                <a:latin typeface="UICTFontTextStyleBody"/>
              </a:rPr>
              <a:t>                          4. Sports, clubs or community activities.</a:t>
            </a:r>
            <a:endParaRPr lang="en-US" sz="2400"/>
          </a:p>
          <a:p>
            <a:br>
              <a:rPr lang="en-US" dirty="0"/>
            </a:br>
            <a:r>
              <a:rPr lang="en-US" sz="2400" b="1">
                <a:latin typeface="UICTFontTextStyleEmphasizedBody"/>
              </a:rPr>
              <a:t>                                       Skills I have gained</a:t>
            </a:r>
            <a:endParaRPr lang="en-US" sz="2400"/>
          </a:p>
          <a:p>
            <a:r>
              <a:rPr lang="en-US" sz="2400">
                <a:latin typeface="UICTFontTextStyleBody"/>
              </a:rPr>
              <a:t>                             1. Listening</a:t>
            </a:r>
            <a:endParaRPr lang="en-US" sz="2400" dirty="0"/>
          </a:p>
          <a:p>
            <a:r>
              <a:rPr lang="en-US" sz="2400">
                <a:latin typeface="UICTFontTextStyleBody"/>
              </a:rPr>
              <a:t>                             2. Communication</a:t>
            </a:r>
            <a:endParaRPr lang="en-US" sz="2400" dirty="0"/>
          </a:p>
          <a:p>
            <a:r>
              <a:rPr lang="en-US" sz="2400">
                <a:latin typeface="UICTFontTextStyleBody"/>
              </a:rPr>
              <a:t>                             3. Respect</a:t>
            </a:r>
            <a:endParaRPr lang="en-US" sz="2400" dirty="0"/>
          </a:p>
          <a:p>
            <a:r>
              <a:rPr lang="en-US" sz="2400">
                <a:latin typeface="UICTFontTextStyleBody"/>
              </a:rPr>
              <a:t>                             4. Problem solving</a:t>
            </a:r>
            <a:endParaRPr lang="en-US" sz="2400" dirty="0"/>
          </a:p>
          <a:p>
            <a:r>
              <a:rPr lang="en-US" sz="2400">
                <a:latin typeface="UICTFontTextStyleBody"/>
              </a:rPr>
              <a:t>                             5. Responsibility</a:t>
            </a:r>
            <a:endParaRPr lang="en-US" sz="2400" dirty="0"/>
          </a:p>
          <a:p>
            <a:r>
              <a:rPr lang="en-US" sz="2400" dirty="0">
                <a:latin typeface="UICTFontTextStyleBody"/>
              </a:rPr>
              <a:t>                                                </a:t>
            </a:r>
            <a:r>
              <a:rPr lang="en-US" sz="2400" i="1">
                <a:latin typeface="UICTFontTextStyleItalicBody"/>
              </a:rPr>
              <a:t>(Skills for Care, 2024)</a:t>
            </a:r>
            <a:endParaRPr lang="en-US" sz="2400" dirty="0"/>
          </a:p>
          <a:p>
            <a:endParaRPr lang="en-US" sz="2400" dirty="0"/>
          </a:p>
        </p:txBody>
      </p:sp>
    </p:spTree>
    <p:extLst>
      <p:ext uri="{BB962C8B-B14F-4D97-AF65-F5344CB8AC3E}">
        <p14:creationId xmlns:p14="http://schemas.microsoft.com/office/powerpoint/2010/main" val="1481518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912F9-75AC-6FC3-DBBF-20DAC029B588}"/>
              </a:ext>
            </a:extLst>
          </p:cNvPr>
          <p:cNvSpPr>
            <a:spLocks noGrp="1"/>
          </p:cNvSpPr>
          <p:nvPr>
            <p:ph type="title"/>
          </p:nvPr>
        </p:nvSpPr>
        <p:spPr>
          <a:xfrm>
            <a:off x="1080332" y="365125"/>
            <a:ext cx="9782085" cy="6039992"/>
          </a:xfrm>
        </p:spPr>
        <p:txBody>
          <a:bodyPr/>
          <a:lstStyle/>
          <a:p>
            <a:br>
              <a:rPr lang="en-US" sz="2000" b="1" dirty="0">
                <a:latin typeface="UICTFontTextStyleEmphasizedBody"/>
              </a:rPr>
            </a:br>
            <a:r>
              <a:rPr lang="en-US" sz="2000" b="1">
                <a:latin typeface="UICTFontTextStyleEmphasizedBody"/>
              </a:rPr>
              <a:t>                    Why is Teamwork Essential in Health and Social Care?</a:t>
            </a:r>
            <a:endParaRPr lang="en-US" sz="2000" dirty="0"/>
          </a:p>
          <a:p>
            <a:r>
              <a:rPr lang="en-US" sz="2000" b="1">
                <a:latin typeface="UICTFontTextStyleEmphasizedBody"/>
              </a:rPr>
              <a:t>                                      Teamwork helps professionals:</a:t>
            </a:r>
            <a:endParaRPr lang="en-US" sz="2000" dirty="0"/>
          </a:p>
          <a:p>
            <a:r>
              <a:rPr lang="en-US" sz="2000">
                <a:latin typeface="UICTFontTextStyleBody"/>
              </a:rPr>
              <a:t>                                             1. Deliver safe care.</a:t>
            </a:r>
            <a:endParaRPr lang="en-US" sz="2000" dirty="0"/>
          </a:p>
          <a:p>
            <a:r>
              <a:rPr lang="en-US" sz="2000">
                <a:latin typeface="UICTFontTextStyleBody"/>
              </a:rPr>
              <a:t>                                             2. Improve communication.</a:t>
            </a:r>
            <a:endParaRPr lang="en-US" sz="2000" dirty="0"/>
          </a:p>
          <a:p>
            <a:r>
              <a:rPr lang="en-US" sz="2000">
                <a:latin typeface="UICTFontTextStyleBody"/>
              </a:rPr>
              <a:t>                                             3. Reduce mistakes.</a:t>
            </a:r>
            <a:endParaRPr lang="en-US" sz="2000" dirty="0"/>
          </a:p>
          <a:p>
            <a:r>
              <a:rPr lang="en-US" sz="2000">
                <a:latin typeface="UICTFontTextStyleBody"/>
              </a:rPr>
              <a:t>                                             4. Coordinate treatment.</a:t>
            </a:r>
            <a:endParaRPr lang="en-US" sz="2000" dirty="0"/>
          </a:p>
          <a:p>
            <a:r>
              <a:rPr lang="en-US" sz="2000" dirty="0">
                <a:latin typeface="UICTFontTextStyleBody"/>
              </a:rPr>
              <a:t>                                             5. Provide person-</a:t>
            </a:r>
            <a:r>
              <a:rPr lang="en-US" sz="2000" dirty="0" err="1">
                <a:latin typeface="UICTFontTextStyleBody"/>
              </a:rPr>
              <a:t>centred</a:t>
            </a:r>
            <a:r>
              <a:rPr lang="en-US" sz="2000" dirty="0">
                <a:latin typeface="UICTFontTextStyleBody"/>
              </a:rPr>
              <a:t> care.</a:t>
            </a:r>
            <a:endParaRPr lang="en-US" sz="2000" dirty="0"/>
          </a:p>
          <a:p>
            <a:r>
              <a:rPr lang="en-US" sz="2000" i="1">
                <a:latin typeface="UICTFontTextStyleItalicBody"/>
              </a:rPr>
              <a:t>                       (World Health Organization, 2010; NHS England, 2023)</a:t>
            </a:r>
            <a:endParaRPr lang="en-US" sz="2000" dirty="0"/>
          </a:p>
          <a:p>
            <a:br>
              <a:rPr lang="en-US" sz="2000" b="1" dirty="0">
                <a:latin typeface="UICTFontTextStyleEmphasizedBody"/>
              </a:rPr>
            </a:br>
            <a:r>
              <a:rPr lang="en-US" sz="2000" b="1">
                <a:latin typeface="UICTFontTextStyleEmphasizedBody"/>
              </a:rPr>
              <a:t>                                              Safe and Effective Care</a:t>
            </a:r>
            <a:endParaRPr lang="en-US" sz="2000" dirty="0"/>
          </a:p>
          <a:p>
            <a:r>
              <a:rPr lang="en-US" sz="2000">
                <a:latin typeface="UICTFontTextStyleBody"/>
              </a:rPr>
              <a:t>                              1. Better communication during handovers.</a:t>
            </a:r>
            <a:endParaRPr lang="en-US" sz="2000" dirty="0"/>
          </a:p>
          <a:p>
            <a:r>
              <a:rPr lang="en-US" sz="2000">
                <a:latin typeface="UICTFontTextStyleBody"/>
              </a:rPr>
              <a:t>                              2. Shared responsibility.</a:t>
            </a:r>
            <a:endParaRPr lang="en-US" sz="2000" dirty="0"/>
          </a:p>
          <a:p>
            <a:r>
              <a:rPr lang="en-US" sz="2000">
                <a:latin typeface="UICTFontTextStyleBody"/>
              </a:rPr>
              <a:t>                              3.  Faster responses.</a:t>
            </a:r>
            <a:endParaRPr lang="en-US" sz="2000" dirty="0"/>
          </a:p>
          <a:p>
            <a:r>
              <a:rPr lang="en-US" sz="2000">
                <a:latin typeface="UICTFontTextStyleBody"/>
              </a:rPr>
              <a:t>                              4. Improved decision-making.</a:t>
            </a:r>
            <a:endParaRPr lang="en-US" sz="2000" dirty="0"/>
          </a:p>
          <a:p>
            <a:br>
              <a:rPr lang="en-US" sz="2000" b="1" dirty="0">
                <a:latin typeface="UICTFontTextStyleEmphasizedBody"/>
              </a:rPr>
            </a:br>
            <a:r>
              <a:rPr lang="en-US" sz="2000" b="1">
                <a:latin typeface="UICTFontTextStyleEmphasizedBody"/>
              </a:rPr>
              <a:t>                                           Good Quality Outcomes</a:t>
            </a:r>
            <a:endParaRPr lang="en-US" sz="2000" dirty="0"/>
          </a:p>
          <a:p>
            <a:r>
              <a:rPr lang="en-US" sz="2000">
                <a:latin typeface="UICTFontTextStyleBody"/>
              </a:rPr>
              <a:t>                                    1. Better patient satisfaction.</a:t>
            </a:r>
            <a:endParaRPr lang="en-US" sz="2000" dirty="0"/>
          </a:p>
          <a:p>
            <a:r>
              <a:rPr lang="en-US" sz="2000">
                <a:latin typeface="UICTFontTextStyleBody"/>
              </a:rPr>
              <a:t>                                    2. Fewer medical errors.</a:t>
            </a:r>
            <a:endParaRPr lang="en-US" sz="2000" dirty="0"/>
          </a:p>
          <a:p>
            <a:r>
              <a:rPr lang="en-US" sz="2000">
                <a:latin typeface="UICTFontTextStyleBody"/>
              </a:rPr>
              <a:t>                                    3. Improved recovery.</a:t>
            </a:r>
            <a:endParaRPr lang="en-US" sz="2000" dirty="0"/>
          </a:p>
          <a:p>
            <a:r>
              <a:rPr lang="en-US" sz="2000">
                <a:latin typeface="UICTFontTextStyleBody"/>
              </a:rPr>
              <a:t>                                    4. Higher quality care.</a:t>
            </a:r>
            <a:endParaRPr lang="en-US" sz="2000" dirty="0"/>
          </a:p>
          <a:p>
            <a:endParaRPr lang="en-US" sz="2000" dirty="0"/>
          </a:p>
        </p:txBody>
      </p:sp>
    </p:spTree>
    <p:extLst>
      <p:ext uri="{BB962C8B-B14F-4D97-AF65-F5344CB8AC3E}">
        <p14:creationId xmlns:p14="http://schemas.microsoft.com/office/powerpoint/2010/main" val="2607082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1800E-BC02-EB23-4D7D-08975F2C9FDF}"/>
              </a:ext>
            </a:extLst>
          </p:cNvPr>
          <p:cNvSpPr>
            <a:spLocks noGrp="1"/>
          </p:cNvSpPr>
          <p:nvPr>
            <p:ph type="title"/>
          </p:nvPr>
        </p:nvSpPr>
        <p:spPr>
          <a:xfrm>
            <a:off x="838200" y="144359"/>
            <a:ext cx="10515600" cy="6510010"/>
          </a:xfrm>
        </p:spPr>
        <p:txBody>
          <a:bodyPr vert="horz" lIns="91440" tIns="45720" rIns="91440" bIns="45720" rtlCol="0" anchor="t">
            <a:normAutofit/>
          </a:bodyPr>
          <a:lstStyle/>
          <a:p>
            <a:r>
              <a:rPr lang="en-US" sz="2000" b="1" dirty="0">
                <a:latin typeface="UICTFontTextStyleEmphasizedBody"/>
              </a:rPr>
              <a:t>                                              </a:t>
            </a:r>
            <a:r>
              <a:rPr lang="en-US" sz="2400" b="1">
                <a:latin typeface="UICTFontTextStyleEmphasizedBody"/>
              </a:rPr>
              <a:t>Benefits of Teamwork</a:t>
            </a:r>
            <a:endParaRPr lang="en-US" sz="2400"/>
          </a:p>
          <a:p>
            <a:br>
              <a:rPr lang="en-US" sz="2000" b="1" dirty="0">
                <a:latin typeface="UICTFontTextStyleEmphasizedBody"/>
              </a:rPr>
            </a:br>
            <a:r>
              <a:rPr lang="en-US" sz="2000" b="1">
                <a:latin typeface="UICTFontTextStyleEmphasizedBody"/>
              </a:rPr>
              <a:t>                                              Benefits for Service Users</a:t>
            </a:r>
            <a:endParaRPr lang="en-US" sz="2000" dirty="0"/>
          </a:p>
          <a:p>
            <a:r>
              <a:rPr lang="en-US" sz="2000">
                <a:latin typeface="UICTFontTextStyleBody"/>
              </a:rPr>
              <a:t>                                                 1. Safer care.</a:t>
            </a:r>
            <a:endParaRPr lang="en-US" sz="2000" dirty="0"/>
          </a:p>
          <a:p>
            <a:r>
              <a:rPr lang="en-US" sz="2000">
                <a:latin typeface="UICTFontTextStyleBody"/>
              </a:rPr>
              <a:t>                                                 2. Better communication.</a:t>
            </a:r>
            <a:endParaRPr lang="en-US" sz="2000" dirty="0"/>
          </a:p>
          <a:p>
            <a:r>
              <a:rPr lang="en-US" sz="2000">
                <a:latin typeface="UICTFontTextStyleBody"/>
              </a:rPr>
              <a:t>                                                 3. Faster treatment.</a:t>
            </a:r>
            <a:endParaRPr lang="en-US" sz="2000" dirty="0"/>
          </a:p>
          <a:p>
            <a:r>
              <a:rPr lang="en-US" sz="2000">
                <a:latin typeface="UICTFontTextStyleBody"/>
              </a:rPr>
              <a:t>                                                 4. Better healthcare experience.</a:t>
            </a:r>
            <a:endParaRPr lang="en-US" sz="2000" dirty="0"/>
          </a:p>
          <a:p>
            <a:br>
              <a:rPr lang="en-US" sz="2000" b="1" dirty="0">
                <a:latin typeface="UICTFontTextStyleEmphasizedBody"/>
              </a:rPr>
            </a:br>
            <a:r>
              <a:rPr lang="en-US" sz="2000" b="1">
                <a:latin typeface="UICTFontTextStyleEmphasizedBody"/>
              </a:rPr>
              <a:t>                                                Benefits for Staff</a:t>
            </a:r>
            <a:endParaRPr lang="en-US" sz="2000" dirty="0"/>
          </a:p>
          <a:p>
            <a:r>
              <a:rPr lang="en-US" sz="2000">
                <a:latin typeface="UICTFontTextStyleBody"/>
              </a:rPr>
              <a:t>                                                 1. Reduced stress.</a:t>
            </a:r>
            <a:endParaRPr lang="en-US" sz="2000" dirty="0"/>
          </a:p>
          <a:p>
            <a:r>
              <a:rPr lang="en-US" sz="2000">
                <a:latin typeface="UICTFontTextStyleBody"/>
              </a:rPr>
              <a:t>                                                 2. Better support.</a:t>
            </a:r>
            <a:endParaRPr lang="en-US" sz="2000" dirty="0"/>
          </a:p>
          <a:p>
            <a:r>
              <a:rPr lang="en-US" sz="2000">
                <a:latin typeface="UICTFontTextStyleBody"/>
              </a:rPr>
              <a:t>                                                 3. Improved morale.</a:t>
            </a:r>
            <a:endParaRPr lang="en-US" sz="2000" dirty="0"/>
          </a:p>
          <a:p>
            <a:r>
              <a:rPr lang="en-US" sz="2000">
                <a:latin typeface="UICTFontTextStyleBody"/>
              </a:rPr>
              <a:t>                                                 4. Increased confidence.</a:t>
            </a:r>
            <a:endParaRPr lang="en-US" sz="2000" dirty="0"/>
          </a:p>
          <a:p>
            <a:br>
              <a:rPr lang="en-US" sz="2000" b="1" dirty="0">
                <a:latin typeface="UICTFontTextStyleEmphasizedBody"/>
              </a:rPr>
            </a:br>
            <a:r>
              <a:rPr lang="en-US" sz="2000" b="1" dirty="0">
                <a:latin typeface="UICTFontTextStyleEmphasizedBody"/>
              </a:rPr>
              <a:t>                                            Benefits for </a:t>
            </a:r>
            <a:r>
              <a:rPr lang="en-US" sz="2000" b="1" dirty="0" err="1">
                <a:latin typeface="UICTFontTextStyleEmphasizedBody"/>
              </a:rPr>
              <a:t>Organisations</a:t>
            </a:r>
            <a:endParaRPr lang="en-US" sz="2000" dirty="0" err="1"/>
          </a:p>
          <a:p>
            <a:r>
              <a:rPr lang="en-US" sz="2000">
                <a:latin typeface="UICTFontTextStyleBody"/>
              </a:rPr>
              <a:t>                                               1. Higher quality services.</a:t>
            </a:r>
            <a:endParaRPr lang="en-US" sz="2000" dirty="0"/>
          </a:p>
          <a:p>
            <a:r>
              <a:rPr lang="en-US" sz="2000">
                <a:latin typeface="UICTFontTextStyleBody"/>
              </a:rPr>
              <a:t>                                               2. Better patient outcomes.</a:t>
            </a:r>
            <a:endParaRPr lang="en-US" sz="2000" dirty="0"/>
          </a:p>
          <a:p>
            <a:r>
              <a:rPr lang="en-US" sz="2000">
                <a:latin typeface="UICTFontTextStyleBody"/>
              </a:rPr>
              <a:t>                                               3. Fewer complaints.</a:t>
            </a:r>
            <a:endParaRPr lang="en-US" sz="2000" dirty="0"/>
          </a:p>
          <a:p>
            <a:r>
              <a:rPr lang="en-US" sz="2000">
                <a:latin typeface="UICTFontTextStyleBody"/>
              </a:rPr>
              <a:t>                                               4. Greater efficiency.</a:t>
            </a:r>
            <a:endParaRPr lang="en-US" sz="2000" dirty="0"/>
          </a:p>
          <a:p>
            <a:r>
              <a:rPr lang="en-US" sz="2000" i="1">
                <a:latin typeface="UICTFontTextStyleItalicBody"/>
              </a:rPr>
              <a:t>                      (Care Quality Commission, 2023; NHS England, 2023)</a:t>
            </a:r>
            <a:endParaRPr lang="en-US" sz="2000" dirty="0"/>
          </a:p>
          <a:p>
            <a:endParaRPr lang="en-US" sz="2000" dirty="0"/>
          </a:p>
        </p:txBody>
      </p:sp>
    </p:spTree>
    <p:extLst>
      <p:ext uri="{BB962C8B-B14F-4D97-AF65-F5344CB8AC3E}">
        <p14:creationId xmlns:p14="http://schemas.microsoft.com/office/powerpoint/2010/main" val="3512098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6508D-F502-4627-16EA-4ADF2513803D}"/>
              </a:ext>
            </a:extLst>
          </p:cNvPr>
          <p:cNvSpPr>
            <a:spLocks noGrp="1"/>
          </p:cNvSpPr>
          <p:nvPr>
            <p:ph type="title"/>
          </p:nvPr>
        </p:nvSpPr>
        <p:spPr>
          <a:xfrm>
            <a:off x="838200" y="365125"/>
            <a:ext cx="10515600" cy="6039992"/>
          </a:xfrm>
        </p:spPr>
        <p:txBody>
          <a:bodyPr/>
          <a:lstStyle/>
          <a:p>
            <a:r>
              <a:rPr lang="en-US" sz="2400" b="1" dirty="0">
                <a:latin typeface="UICTFontTextStyleEmphasizedBody"/>
              </a:rPr>
              <a:t>                                 </a:t>
            </a:r>
            <a:br>
              <a:rPr lang="en-US" sz="2400" b="1" dirty="0">
                <a:latin typeface="UICTFontTextStyleEmphasizedBody"/>
              </a:rPr>
            </a:br>
            <a:r>
              <a:rPr lang="en-US" sz="2800" b="1">
                <a:latin typeface="UICTFontTextStyleEmphasizedBody"/>
              </a:rPr>
              <a:t>                        Problems if Teamwork is Poor</a:t>
            </a:r>
            <a:endParaRPr lang="en-US" sz="2800"/>
          </a:p>
          <a:p>
            <a:br>
              <a:rPr lang="en-US" sz="2400" b="1" dirty="0">
                <a:latin typeface="UICTFontTextStyleEmphasizedBody"/>
              </a:rPr>
            </a:br>
            <a:br>
              <a:rPr lang="en-US" sz="2400" b="1" dirty="0">
                <a:latin typeface="UICTFontTextStyleEmphasizedBody"/>
              </a:rPr>
            </a:br>
            <a:r>
              <a:rPr lang="en-US" sz="2400" b="1">
                <a:latin typeface="UICTFontTextStyleEmphasizedBody"/>
              </a:rPr>
              <a:t>                                    Poor teamwork may lead to:</a:t>
            </a:r>
            <a:endParaRPr lang="en-US" sz="2400" dirty="0"/>
          </a:p>
          <a:p>
            <a:r>
              <a:rPr lang="en-US" sz="2400">
                <a:latin typeface="UICTFontTextStyleBody"/>
              </a:rPr>
              <a:t>                                     1. Communication errors.</a:t>
            </a:r>
            <a:endParaRPr lang="en-US" sz="2400" dirty="0"/>
          </a:p>
          <a:p>
            <a:r>
              <a:rPr lang="en-US" sz="2400">
                <a:latin typeface="UICTFontTextStyleBody"/>
              </a:rPr>
              <a:t>                                     2. Medication mistakes.</a:t>
            </a:r>
            <a:endParaRPr lang="en-US" sz="2400" dirty="0"/>
          </a:p>
          <a:p>
            <a:r>
              <a:rPr lang="en-US" sz="2400">
                <a:latin typeface="UICTFontTextStyleBody"/>
              </a:rPr>
              <a:t>                                     3. Delayed treatment.</a:t>
            </a:r>
            <a:endParaRPr lang="en-US" sz="2400" dirty="0"/>
          </a:p>
          <a:p>
            <a:r>
              <a:rPr lang="en-US" sz="2400">
                <a:latin typeface="UICTFontTextStyleBody"/>
              </a:rPr>
              <a:t>                                     4. Patient harm.</a:t>
            </a:r>
            <a:endParaRPr lang="en-US" sz="2400" dirty="0"/>
          </a:p>
          <a:p>
            <a:r>
              <a:rPr lang="en-US" sz="2400">
                <a:latin typeface="UICTFontTextStyleBody"/>
              </a:rPr>
              <a:t>                                     5. Staff conflict.</a:t>
            </a:r>
            <a:endParaRPr lang="en-US" sz="2400" dirty="0"/>
          </a:p>
          <a:p>
            <a:r>
              <a:rPr lang="en-US" sz="2400">
                <a:latin typeface="UICTFontTextStyleBody"/>
              </a:rPr>
              <a:t>                                     6. Increased stress.</a:t>
            </a:r>
            <a:endParaRPr lang="en-US" sz="2400" dirty="0"/>
          </a:p>
          <a:p>
            <a:r>
              <a:rPr lang="en-US" sz="2400" dirty="0">
                <a:latin typeface="UICTFontTextStyleBody"/>
              </a:rPr>
              <a:t>                                     7. Poor patient satisfaction.                                                                         </a:t>
            </a:r>
            <a:br>
              <a:rPr lang="en-US" sz="2400" dirty="0">
                <a:latin typeface="UICTFontTextStyleBody"/>
              </a:rPr>
            </a:br>
            <a:r>
              <a:rPr lang="en-US" sz="1300" i="1" dirty="0">
                <a:latin typeface="UICTFontTextStyleItalicBody"/>
              </a:rPr>
              <a:t>                                        </a:t>
            </a:r>
            <a:r>
              <a:rPr lang="en-US" sz="2000" i="1">
                <a:latin typeface="UICTFontTextStyleItalicBody"/>
              </a:rPr>
              <a:t>(World Health Organization, 2010; CQC, 2023)</a:t>
            </a:r>
            <a:endParaRPr lang="en-US" sz="2000">
              <a:latin typeface="Aptos Display" panose="020F0302020204030204"/>
            </a:endParaRPr>
          </a:p>
          <a:p>
            <a:br>
              <a:rPr lang="en-US" dirty="0"/>
            </a:br>
            <a:endParaRPr lang="en-US" dirty="0"/>
          </a:p>
          <a:p>
            <a:endParaRPr lang="en-US" sz="2400" dirty="0"/>
          </a:p>
        </p:txBody>
      </p:sp>
    </p:spTree>
    <p:extLst>
      <p:ext uri="{BB962C8B-B14F-4D97-AF65-F5344CB8AC3E}">
        <p14:creationId xmlns:p14="http://schemas.microsoft.com/office/powerpoint/2010/main" val="4082148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D745C-A781-F92F-6ED1-7AA8E1C76AEC}"/>
              </a:ext>
            </a:extLst>
          </p:cNvPr>
          <p:cNvSpPr>
            <a:spLocks noGrp="1"/>
          </p:cNvSpPr>
          <p:nvPr>
            <p:ph type="title"/>
          </p:nvPr>
        </p:nvSpPr>
        <p:spPr>
          <a:xfrm>
            <a:off x="838200" y="365125"/>
            <a:ext cx="10515600" cy="934077"/>
          </a:xfrm>
        </p:spPr>
        <p:txBody>
          <a:bodyPr/>
          <a:lstStyle/>
          <a:p>
            <a:r>
              <a:rPr lang="en-US" sz="2400" b="1"/>
              <a:t>Teamwork Model</a:t>
            </a:r>
            <a:br>
              <a:rPr lang="en-US" sz="2400" b="1" dirty="0"/>
            </a:br>
            <a:r>
              <a:rPr lang="en-US" sz="2400" b="1"/>
              <a:t>Tuckman's Team Development Model.</a:t>
            </a:r>
          </a:p>
        </p:txBody>
      </p:sp>
      <p:pic>
        <p:nvPicPr>
          <p:cNvPr id="4" name="Content Placeholder 3">
            <a:extLst>
              <a:ext uri="{FF2B5EF4-FFF2-40B4-BE49-F238E27FC236}">
                <a16:creationId xmlns:a16="http://schemas.microsoft.com/office/drawing/2014/main" id="{8F32BF09-C22E-37A1-7059-657B1AEDA904}"/>
              </a:ext>
            </a:extLst>
          </p:cNvPr>
          <p:cNvPicPr>
            <a:picLocks noGrp="1" noChangeAspect="1"/>
          </p:cNvPicPr>
          <p:nvPr>
            <p:ph idx="1"/>
          </p:nvPr>
        </p:nvPicPr>
        <p:blipFill>
          <a:blip r:embed="rId2"/>
          <a:stretch>
            <a:fillRect/>
          </a:stretch>
        </p:blipFill>
        <p:spPr>
          <a:xfrm>
            <a:off x="3802662" y="1301313"/>
            <a:ext cx="4027409" cy="4547081"/>
          </a:xfrm>
          <a:prstGeom prst="rect">
            <a:avLst/>
          </a:prstGeom>
        </p:spPr>
      </p:pic>
      <p:sp>
        <p:nvSpPr>
          <p:cNvPr id="5" name="TextBox 4">
            <a:extLst>
              <a:ext uri="{FF2B5EF4-FFF2-40B4-BE49-F238E27FC236}">
                <a16:creationId xmlns:a16="http://schemas.microsoft.com/office/drawing/2014/main" id="{4AA5B5F2-EFCB-E47B-C196-594C484303F2}"/>
              </a:ext>
            </a:extLst>
          </p:cNvPr>
          <p:cNvSpPr txBox="1"/>
          <p:nvPr/>
        </p:nvSpPr>
        <p:spPr>
          <a:xfrm>
            <a:off x="8486862" y="5648586"/>
            <a:ext cx="28522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Tuckman,1965 )</a:t>
            </a:r>
          </a:p>
        </p:txBody>
      </p:sp>
    </p:spTree>
    <p:extLst>
      <p:ext uri="{BB962C8B-B14F-4D97-AF65-F5344CB8AC3E}">
        <p14:creationId xmlns:p14="http://schemas.microsoft.com/office/powerpoint/2010/main" val="1883355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59047-EC12-DC83-0565-D71098666710}"/>
              </a:ext>
            </a:extLst>
          </p:cNvPr>
          <p:cNvSpPr>
            <a:spLocks noGrp="1"/>
          </p:cNvSpPr>
          <p:nvPr>
            <p:ph type="title"/>
          </p:nvPr>
        </p:nvSpPr>
        <p:spPr>
          <a:xfrm>
            <a:off x="838200" y="910409"/>
            <a:ext cx="10515600" cy="5436168"/>
          </a:xfrm>
        </p:spPr>
        <p:txBody>
          <a:bodyPr/>
          <a:lstStyle/>
          <a:p>
            <a:r>
              <a:rPr lang="en-US" sz="2800" b="1">
                <a:latin typeface="UICTFontTextStyleEmphasizedBody"/>
              </a:rPr>
              <a:t>                  How the Model Supports Good Practice</a:t>
            </a:r>
            <a:endParaRPr lang="en-US" sz="2800"/>
          </a:p>
          <a:p>
            <a:r>
              <a:rPr lang="en-US" sz="2400" b="1" dirty="0">
                <a:latin typeface="UICTFontTextStyleEmphasizedBody"/>
              </a:rPr>
              <a:t>                            </a:t>
            </a:r>
            <a:br>
              <a:rPr lang="en-US" sz="2400" b="1" dirty="0">
                <a:latin typeface="UICTFontTextStyleEmphasizedBody"/>
              </a:rPr>
            </a:br>
            <a:br>
              <a:rPr lang="en-US" sz="2400" b="1" dirty="0">
                <a:latin typeface="UICTFontTextStyleEmphasizedBody"/>
              </a:rPr>
            </a:br>
            <a:r>
              <a:rPr lang="en-US" sz="2400" b="1">
                <a:latin typeface="UICTFontTextStyleEmphasizedBody"/>
              </a:rPr>
              <a:t>                                          Tuckman’s Model helps by:</a:t>
            </a:r>
            <a:endParaRPr lang="en-US" sz="2400"/>
          </a:p>
          <a:p>
            <a:r>
              <a:rPr lang="en-US" sz="2400">
                <a:latin typeface="UICTFontTextStyleBody"/>
              </a:rPr>
              <a:t>                                            1. Improving communication.</a:t>
            </a:r>
            <a:endParaRPr lang="en-US" sz="2400"/>
          </a:p>
          <a:p>
            <a:r>
              <a:rPr lang="en-US" sz="2400">
                <a:latin typeface="UICTFontTextStyleBody"/>
              </a:rPr>
              <a:t>                                            2. Building trust.</a:t>
            </a:r>
            <a:endParaRPr lang="en-US" sz="2400"/>
          </a:p>
          <a:p>
            <a:r>
              <a:rPr lang="en-US" sz="2400">
                <a:latin typeface="UICTFontTextStyleBody"/>
              </a:rPr>
              <a:t>                                            3. Managing conflict.</a:t>
            </a:r>
            <a:endParaRPr lang="en-US" sz="2400"/>
          </a:p>
          <a:p>
            <a:r>
              <a:rPr lang="en-US" sz="2400">
                <a:latin typeface="UICTFontTextStyleBody"/>
              </a:rPr>
              <a:t>                                            4. Developing teamwork.</a:t>
            </a:r>
            <a:endParaRPr lang="en-US" sz="2400"/>
          </a:p>
          <a:p>
            <a:r>
              <a:rPr lang="en-US" sz="2400">
                <a:latin typeface="UICTFontTextStyleBody"/>
              </a:rPr>
              <a:t>                                            5. Improving patient care.</a:t>
            </a:r>
            <a:endParaRPr lang="en-US" sz="2400"/>
          </a:p>
          <a:p>
            <a:br>
              <a:rPr lang="en-US" sz="2400" i="1" dirty="0">
                <a:latin typeface="UICTFontTextStyleItalicBody"/>
              </a:rPr>
            </a:br>
            <a:r>
              <a:rPr lang="en-US" sz="2400" i="1">
                <a:latin typeface="UICTFontTextStyleItalicBody"/>
              </a:rPr>
              <a:t>                              (Tuckman, 1965; NHS England, 2023)</a:t>
            </a:r>
            <a:endParaRPr lang="en-US" sz="2400"/>
          </a:p>
          <a:p>
            <a:br>
              <a:rPr lang="en-US" dirty="0"/>
            </a:br>
            <a:endParaRPr lang="en-US" dirty="0"/>
          </a:p>
        </p:txBody>
      </p:sp>
    </p:spTree>
    <p:extLst>
      <p:ext uri="{BB962C8B-B14F-4D97-AF65-F5344CB8AC3E}">
        <p14:creationId xmlns:p14="http://schemas.microsoft.com/office/powerpoint/2010/main" val="2357288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85B35-B09A-E6FE-50AE-E5436B3D32D6}"/>
              </a:ext>
            </a:extLst>
          </p:cNvPr>
          <p:cNvSpPr>
            <a:spLocks noGrp="1"/>
          </p:cNvSpPr>
          <p:nvPr>
            <p:ph type="title"/>
          </p:nvPr>
        </p:nvSpPr>
        <p:spPr>
          <a:xfrm>
            <a:off x="838200" y="365125"/>
            <a:ext cx="10515600" cy="6037379"/>
          </a:xfrm>
        </p:spPr>
        <p:txBody>
          <a:bodyPr>
            <a:normAutofit fontScale="90000"/>
          </a:bodyPr>
          <a:lstStyle/>
          <a:p>
            <a:r>
              <a:rPr lang="en-US" sz="2400" b="1" dirty="0">
                <a:latin typeface="UICTFontTextStyleEmphasizedBody"/>
              </a:rPr>
              <a:t>                                     </a:t>
            </a:r>
            <a:br>
              <a:rPr lang="en-US" sz="2400" b="1" dirty="0">
                <a:latin typeface="UICTFontTextStyleEmphasizedBody"/>
              </a:rPr>
            </a:br>
            <a:r>
              <a:rPr lang="en-US" sz="2400" b="1">
                <a:latin typeface="UICTFontTextStyleEmphasizedBody"/>
              </a:rPr>
              <a:t>Applying Teamwork in Practice</a:t>
            </a:r>
            <a:endParaRPr lang="en-US" sz="2400"/>
          </a:p>
          <a:p>
            <a:br>
              <a:rPr lang="en-US" sz="2000" b="1" dirty="0">
                <a:latin typeface="UICTFontTextStyleEmphasizedBody"/>
              </a:rPr>
            </a:br>
            <a:r>
              <a:rPr lang="en-US" sz="2000" b="1">
                <a:latin typeface="UICTFontTextStyleEmphasizedBody"/>
              </a:rPr>
              <a:t>Job Role</a:t>
            </a:r>
            <a:endParaRPr lang="en-US" sz="2000"/>
          </a:p>
          <a:p>
            <a:r>
              <a:rPr lang="en-US" sz="2000">
                <a:latin typeface="UICTFontTextStyleBody"/>
              </a:rPr>
              <a:t>Healthcare Assistant on a Hospital Ward</a:t>
            </a:r>
            <a:endParaRPr lang="en-US" sz="2000" dirty="0"/>
          </a:p>
          <a:p>
            <a:br>
              <a:rPr lang="en-US" sz="2000" b="1" dirty="0">
                <a:latin typeface="UICTFontTextStyleEmphasizedBody"/>
              </a:rPr>
            </a:br>
            <a:r>
              <a:rPr lang="en-US" sz="2000" b="1">
                <a:latin typeface="UICTFontTextStyleEmphasizedBody"/>
              </a:rPr>
              <a:t>Situation</a:t>
            </a:r>
            <a:endParaRPr lang="en-US" sz="2000" dirty="0"/>
          </a:p>
          <a:p>
            <a:r>
              <a:rPr lang="en-US" sz="2000">
                <a:latin typeface="UICTFontTextStyleBody"/>
              </a:rPr>
              <a:t>An elderly patient becomes breathless after surgery.</a:t>
            </a:r>
            <a:endParaRPr lang="en-US" sz="2000" dirty="0"/>
          </a:p>
          <a:p>
            <a:br>
              <a:rPr lang="en-US" sz="2000" b="1" dirty="0">
                <a:latin typeface="UICTFontTextStyleEmphasizedBody"/>
              </a:rPr>
            </a:br>
            <a:r>
              <a:rPr lang="en-US" sz="2000" b="1">
                <a:latin typeface="UICTFontTextStyleEmphasizedBody"/>
              </a:rPr>
              <a:t>Using Teamwork</a:t>
            </a:r>
            <a:endParaRPr lang="en-US" sz="2000" dirty="0"/>
          </a:p>
          <a:p>
            <a:r>
              <a:rPr lang="en-US" sz="2000">
                <a:latin typeface="UICTFontTextStyleBody"/>
              </a:rPr>
              <a:t>Inform the nurse immediately.</a:t>
            </a:r>
            <a:endParaRPr lang="en-US" sz="2000" dirty="0"/>
          </a:p>
          <a:p>
            <a:r>
              <a:rPr lang="en-US" sz="2000">
                <a:latin typeface="UICTFontTextStyleBody"/>
              </a:rPr>
              <a:t>Share accurate observations.</a:t>
            </a:r>
            <a:endParaRPr lang="en-US" sz="2000" dirty="0"/>
          </a:p>
          <a:p>
            <a:r>
              <a:rPr lang="en-US" sz="2000">
                <a:latin typeface="UICTFontTextStyleBody"/>
              </a:rPr>
              <a:t>Support the patient.</a:t>
            </a:r>
            <a:endParaRPr lang="en-US" sz="2000" dirty="0"/>
          </a:p>
          <a:p>
            <a:r>
              <a:rPr lang="en-US" sz="2000">
                <a:latin typeface="UICTFontTextStyleBody"/>
              </a:rPr>
              <a:t>Work with doctors and therapists.</a:t>
            </a:r>
            <a:endParaRPr lang="en-US" sz="2000" dirty="0"/>
          </a:p>
          <a:p>
            <a:r>
              <a:rPr lang="en-US" sz="2000">
                <a:latin typeface="UICTFontTextStyleBody"/>
              </a:rPr>
              <a:t>Follow care plans.</a:t>
            </a:r>
            <a:endParaRPr lang="en-US" sz="2000" dirty="0"/>
          </a:p>
          <a:p>
            <a:br>
              <a:rPr lang="en-US" sz="2000" b="1" dirty="0">
                <a:latin typeface="UICTFontTextStyleEmphasizedBody"/>
              </a:rPr>
            </a:br>
            <a:r>
              <a:rPr lang="en-US" sz="2000" b="1">
                <a:latin typeface="UICTFontTextStyleEmphasizedBody"/>
              </a:rPr>
              <a:t>Impact</a:t>
            </a:r>
            <a:endParaRPr lang="en-US" sz="2000" dirty="0"/>
          </a:p>
          <a:p>
            <a:r>
              <a:rPr lang="en-US" sz="2000">
                <a:latin typeface="UICTFontTextStyleBody"/>
              </a:rPr>
              <a:t>Faster treatment.</a:t>
            </a:r>
            <a:endParaRPr lang="en-US" sz="2000" dirty="0"/>
          </a:p>
          <a:p>
            <a:r>
              <a:rPr lang="en-US" sz="2000">
                <a:latin typeface="UICTFontTextStyleBody"/>
              </a:rPr>
              <a:t>Improved safety.</a:t>
            </a:r>
            <a:endParaRPr lang="en-US" sz="2000" dirty="0"/>
          </a:p>
          <a:p>
            <a:r>
              <a:rPr lang="en-US" sz="2000">
                <a:latin typeface="UICTFontTextStyleBody"/>
              </a:rPr>
              <a:t>Better recovery.</a:t>
            </a:r>
            <a:endParaRPr lang="en-US" sz="2000" dirty="0"/>
          </a:p>
          <a:p>
            <a:r>
              <a:rPr lang="en-US" sz="2000">
                <a:latin typeface="UICTFontTextStyleBody"/>
              </a:rPr>
              <a:t>Positive patient experience.</a:t>
            </a:r>
            <a:endParaRPr lang="en-US" sz="2000" dirty="0"/>
          </a:p>
          <a:p>
            <a:r>
              <a:rPr lang="en-US" sz="2000" i="1">
                <a:latin typeface="UICTFontTextStyleItalicBody"/>
              </a:rPr>
              <a:t>                                                                                              (HCPC, 2024; NHS England, 2023)</a:t>
            </a:r>
            <a:endParaRPr lang="en-US" sz="2000" dirty="0"/>
          </a:p>
          <a:p>
            <a:endParaRPr lang="en-US" sz="2000" dirty="0"/>
          </a:p>
        </p:txBody>
      </p:sp>
    </p:spTree>
    <p:extLst>
      <p:ext uri="{BB962C8B-B14F-4D97-AF65-F5344CB8AC3E}">
        <p14:creationId xmlns:p14="http://schemas.microsoft.com/office/powerpoint/2010/main" val="2969161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EAC3-C2ED-85B3-47D2-F608C5ABF202}"/>
              </a:ext>
            </a:extLst>
          </p:cNvPr>
          <p:cNvSpPr>
            <a:spLocks noGrp="1"/>
          </p:cNvSpPr>
          <p:nvPr>
            <p:ph type="title"/>
          </p:nvPr>
        </p:nvSpPr>
        <p:spPr>
          <a:xfrm>
            <a:off x="838200" y="365125"/>
            <a:ext cx="10515600" cy="6163214"/>
          </a:xfrm>
        </p:spPr>
        <p:txBody>
          <a:bodyPr>
            <a:normAutofit/>
          </a:bodyPr>
          <a:lstStyle/>
          <a:p>
            <a:r>
              <a:rPr lang="en-US" sz="2400" b="1">
                <a:latin typeface="UICTFontTextStyleEmphasizedBody"/>
              </a:rPr>
              <a:t>How Teamwork Supports My Future Career</a:t>
            </a:r>
            <a:endParaRPr lang="en-US" sz="2400"/>
          </a:p>
          <a:p>
            <a:br>
              <a:rPr lang="en-US" sz="2000" b="1" dirty="0">
                <a:latin typeface="UICTFontTextStyleEmphasizedBody"/>
              </a:rPr>
            </a:br>
            <a:r>
              <a:rPr lang="en-US" sz="2000" b="1">
                <a:latin typeface="UICTFontTextStyleEmphasizedBody"/>
              </a:rPr>
              <a:t>Teamwork improves:</a:t>
            </a:r>
            <a:endParaRPr lang="en-US" sz="2000"/>
          </a:p>
          <a:p>
            <a:r>
              <a:rPr lang="en-US" sz="2000">
                <a:latin typeface="UICTFontTextStyleBody"/>
              </a:rPr>
              <a:t>Employability.</a:t>
            </a:r>
            <a:endParaRPr lang="en-US" sz="2000"/>
          </a:p>
          <a:p>
            <a:r>
              <a:rPr lang="en-US" sz="2000">
                <a:latin typeface="UICTFontTextStyleBody"/>
              </a:rPr>
              <a:t>Communication.</a:t>
            </a:r>
            <a:endParaRPr lang="en-US" sz="2000"/>
          </a:p>
          <a:p>
            <a:r>
              <a:rPr lang="en-US" sz="2000">
                <a:latin typeface="UICTFontTextStyleBody"/>
              </a:rPr>
              <a:t>Professional confidence.</a:t>
            </a:r>
            <a:endParaRPr lang="en-US" sz="2000"/>
          </a:p>
          <a:p>
            <a:r>
              <a:rPr lang="en-US" sz="2000">
                <a:latin typeface="UICTFontTextStyleBody"/>
              </a:rPr>
              <a:t>Leadership.</a:t>
            </a:r>
            <a:endParaRPr lang="en-US" sz="2000"/>
          </a:p>
          <a:p>
            <a:r>
              <a:rPr lang="en-US" sz="2000">
                <a:latin typeface="UICTFontTextStyleBody"/>
              </a:rPr>
              <a:t>Career progression.</a:t>
            </a:r>
            <a:endParaRPr lang="en-US" sz="2000"/>
          </a:p>
          <a:p>
            <a:br>
              <a:rPr lang="en-US" sz="2000" b="1" dirty="0">
                <a:latin typeface="UICTFontTextStyleEmphasizedBody"/>
              </a:rPr>
            </a:br>
            <a:r>
              <a:rPr lang="en-US" sz="2000" b="1">
                <a:latin typeface="UICTFontTextStyleEmphasizedBody"/>
              </a:rPr>
              <a:t>         Reflection </a:t>
            </a:r>
            <a:br>
              <a:rPr lang="en-US" sz="2000" b="1" dirty="0">
                <a:latin typeface="UICTFontTextStyleEmphasizedBody"/>
              </a:rPr>
            </a:br>
            <a:r>
              <a:rPr lang="en-US" sz="2000" b="1" dirty="0">
                <a:latin typeface="UICTFontTextStyleEmphasizedBody"/>
              </a:rPr>
              <a:t>Strengths: </a:t>
            </a:r>
            <a:endParaRPr lang="en-US" sz="2000" b="1"/>
          </a:p>
          <a:p>
            <a:r>
              <a:rPr lang="en-US" sz="2000">
                <a:latin typeface="UICTFontTextStyleBody"/>
              </a:rPr>
              <a:t>Good listener.</a:t>
            </a:r>
            <a:endParaRPr lang="en-US" sz="2000"/>
          </a:p>
          <a:p>
            <a:r>
              <a:rPr lang="en-US" sz="2000">
                <a:latin typeface="UICTFontTextStyleBody"/>
              </a:rPr>
              <a:t>Reliable.</a:t>
            </a:r>
            <a:endParaRPr lang="en-US" sz="2000"/>
          </a:p>
          <a:p>
            <a:r>
              <a:rPr lang="en-US" sz="2000">
                <a:latin typeface="UICTFontTextStyleBody"/>
              </a:rPr>
              <a:t>Respectful.</a:t>
            </a:r>
            <a:br>
              <a:rPr lang="en-US" sz="2000" dirty="0">
                <a:latin typeface="UICTFontTextStyleBody"/>
              </a:rPr>
            </a:br>
            <a:br>
              <a:rPr lang="en-US" sz="2000" dirty="0">
                <a:latin typeface="UICTFontTextStyleBody"/>
              </a:rPr>
            </a:br>
            <a:r>
              <a:rPr lang="en-US" sz="2000" b="1">
                <a:latin typeface="UICTFontTextStyleEmphasizedBody"/>
              </a:rPr>
              <a:t>Development:</a:t>
            </a:r>
            <a:endParaRPr lang="en-US" sz="2000"/>
          </a:p>
          <a:p>
            <a:r>
              <a:rPr lang="en-US" sz="2000">
                <a:latin typeface="UICTFontTextStyleBody"/>
              </a:rPr>
              <a:t>Improve leadership.</a:t>
            </a:r>
            <a:endParaRPr lang="en-US" sz="2000"/>
          </a:p>
          <a:p>
            <a:r>
              <a:rPr lang="en-US" sz="2000">
                <a:latin typeface="UICTFontTextStyleBody"/>
              </a:rPr>
              <a:t>Build confidence.</a:t>
            </a:r>
            <a:endParaRPr lang="en-US" sz="2000"/>
          </a:p>
          <a:p>
            <a:r>
              <a:rPr lang="en-US" sz="2000">
                <a:latin typeface="UICTFontTextStyleBody"/>
              </a:rPr>
              <a:t>Continue developing communication skills.</a:t>
            </a:r>
            <a:endParaRPr lang="en-US" sz="2000"/>
          </a:p>
          <a:p>
            <a:endParaRPr lang="en-US" dirty="0"/>
          </a:p>
        </p:txBody>
      </p:sp>
    </p:spTree>
    <p:extLst>
      <p:ext uri="{BB962C8B-B14F-4D97-AF65-F5344CB8AC3E}">
        <p14:creationId xmlns:p14="http://schemas.microsoft.com/office/powerpoint/2010/main" val="1334126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F9E1A-BC9E-4D20-643B-D68EC3E8C705}"/>
              </a:ext>
            </a:extLst>
          </p:cNvPr>
          <p:cNvSpPr>
            <a:spLocks noGrp="1"/>
          </p:cNvSpPr>
          <p:nvPr>
            <p:ph type="title"/>
          </p:nvPr>
        </p:nvSpPr>
        <p:spPr>
          <a:xfrm>
            <a:off x="838200" y="1497638"/>
            <a:ext cx="10515600" cy="4611252"/>
          </a:xfrm>
        </p:spPr>
        <p:txBody>
          <a:bodyPr/>
          <a:lstStyle/>
          <a:p>
            <a:pPr algn="ctr"/>
            <a:r>
              <a:rPr lang="en-US" sz="2800" b="1">
                <a:latin typeface="UICTFontTextStyleEmphasizedBody"/>
              </a:rPr>
              <a:t>Summary:</a:t>
            </a:r>
            <a:br>
              <a:rPr lang="en-US" sz="2800" dirty="0"/>
            </a:br>
            <a:br>
              <a:rPr lang="en-US" sz="2400" dirty="0"/>
            </a:br>
            <a:r>
              <a:rPr lang="en-US" sz="2400">
                <a:latin typeface="UICTFontTextStyleBody"/>
              </a:rPr>
              <a:t>Teamwork is essential in health and social care.</a:t>
            </a:r>
            <a:endParaRPr lang="en-US" sz="2400"/>
          </a:p>
          <a:p>
            <a:pPr algn="ctr"/>
            <a:r>
              <a:rPr lang="en-US" sz="2400">
                <a:latin typeface="UICTFontTextStyleBody"/>
              </a:rPr>
              <a:t>It improves communication and patient safety.</a:t>
            </a:r>
            <a:endParaRPr lang="en-US" sz="2400"/>
          </a:p>
          <a:p>
            <a:pPr algn="ctr"/>
            <a:r>
              <a:rPr lang="en-US" sz="2400">
                <a:latin typeface="UICTFontTextStyleBody"/>
              </a:rPr>
              <a:t>Good teamwork leads to better quality care.</a:t>
            </a:r>
            <a:endParaRPr lang="en-US" sz="2400"/>
          </a:p>
          <a:p>
            <a:pPr algn="ctr"/>
            <a:r>
              <a:rPr lang="en-US" sz="2400">
                <a:latin typeface="UICTFontTextStyleBody"/>
              </a:rPr>
              <a:t>Tuckman’s model explains how effective teams develop.</a:t>
            </a:r>
            <a:endParaRPr lang="en-US" sz="2400"/>
          </a:p>
          <a:p>
            <a:pPr algn="ctr"/>
            <a:r>
              <a:rPr lang="en-US" sz="2400">
                <a:latin typeface="UICTFontTextStyleBody"/>
              </a:rPr>
              <a:t>Strong teamwork supports my future healthcare career.</a:t>
            </a:r>
            <a:endParaRPr lang="en-US" sz="2400"/>
          </a:p>
          <a:p>
            <a:br>
              <a:rPr lang="en-US" dirty="0"/>
            </a:br>
            <a:endParaRPr lang="en-US" dirty="0"/>
          </a:p>
        </p:txBody>
      </p:sp>
    </p:spTree>
    <p:extLst>
      <p:ext uri="{BB962C8B-B14F-4D97-AF65-F5344CB8AC3E}">
        <p14:creationId xmlns:p14="http://schemas.microsoft.com/office/powerpoint/2010/main" val="3820251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A9762-B0F8-B33F-7EAE-76030DED4B20}"/>
              </a:ext>
            </a:extLst>
          </p:cNvPr>
          <p:cNvSpPr>
            <a:spLocks noGrp="1"/>
          </p:cNvSpPr>
          <p:nvPr>
            <p:ph type="title"/>
          </p:nvPr>
        </p:nvSpPr>
        <p:spPr>
          <a:xfrm>
            <a:off x="838200" y="365125"/>
            <a:ext cx="10515600" cy="6233122"/>
          </a:xfrm>
        </p:spPr>
        <p:txBody>
          <a:bodyPr>
            <a:normAutofit fontScale="90000"/>
          </a:bodyPr>
          <a:lstStyle/>
          <a:p>
            <a:r>
              <a:rPr lang="en-US" sz="2000" b="1">
                <a:latin typeface="UICTFontTextStyleEmphasizedBody"/>
              </a:rPr>
              <a:t>References:</a:t>
            </a:r>
            <a:endParaRPr lang="en-US" sz="2000"/>
          </a:p>
          <a:p>
            <a:pPr marL="457200" indent="-457200">
              <a:buAutoNum type="arabicPeriod"/>
            </a:pPr>
            <a:r>
              <a:rPr lang="en-US" sz="2000">
                <a:latin typeface="UICTFontTextStyleBody"/>
              </a:rPr>
              <a:t>Care Quality Commission (CQC) (2023) </a:t>
            </a:r>
            <a:r>
              <a:rPr lang="en-US" sz="2000" i="1">
                <a:latin typeface="UICTFontTextStyleItalicBody"/>
              </a:rPr>
              <a:t>Fundamental standards</a:t>
            </a:r>
            <a:r>
              <a:rPr lang="en-US" sz="2000">
                <a:latin typeface="UICTFontTextStyleBody"/>
              </a:rPr>
              <a:t>. Available at: </a:t>
            </a:r>
            <a:r>
              <a:rPr lang="en-US" sz="2000" dirty="0">
                <a:latin typeface="UICTFontTextStyleBody"/>
                <a:hlinkClick r:id="rId2"/>
              </a:rPr>
              <a:t>https://www.cqc.org.uk</a:t>
            </a:r>
            <a:r>
              <a:rPr lang="en-US" sz="2000">
                <a:latin typeface="UICTFontTextStyleBody"/>
              </a:rPr>
              <a:t>(Accessed: 13 July 2026).</a:t>
            </a:r>
            <a:endParaRPr lang="en-US" sz="2000"/>
          </a:p>
          <a:p>
            <a:r>
              <a:rPr lang="en-US" sz="2000" dirty="0">
                <a:latin typeface="UICTFontTextStyleBody"/>
              </a:rPr>
              <a:t> </a:t>
            </a:r>
            <a:br>
              <a:rPr lang="en-US" sz="2000" dirty="0">
                <a:latin typeface="UICTFontTextStyleBody"/>
              </a:rPr>
            </a:br>
            <a:r>
              <a:rPr lang="en-US" sz="2000">
                <a:latin typeface="UICTFontTextStyleBody"/>
              </a:rPr>
              <a:t>2. Health and Care Professions Council (HCPC) (2024) </a:t>
            </a:r>
            <a:r>
              <a:rPr lang="en-US" sz="2000" i="1">
                <a:latin typeface="UICTFontTextStyleItalicBody"/>
              </a:rPr>
              <a:t>Standards of conduct, performance and ethics</a:t>
            </a:r>
            <a:r>
              <a:rPr lang="en-US" sz="2000">
                <a:latin typeface="UICTFontTextStyleBody"/>
              </a:rPr>
              <a:t>. Available at: </a:t>
            </a:r>
            <a:r>
              <a:rPr lang="en-US" sz="2000" dirty="0">
                <a:latin typeface="UICTFontTextStyleBody"/>
                <a:hlinkClick r:id="rId3"/>
              </a:rPr>
              <a:t>https://www.hcpc-uk.org</a:t>
            </a:r>
            <a:r>
              <a:rPr lang="en-US" sz="2000">
                <a:latin typeface="UICTFontTextStyleBody"/>
              </a:rPr>
              <a:t> (Accessed: 13 July 2026).</a:t>
            </a:r>
            <a:endParaRPr lang="en-US" sz="2000"/>
          </a:p>
          <a:p>
            <a:br>
              <a:rPr lang="en-US" sz="2000" dirty="0">
                <a:latin typeface="UICTFontTextStyleBody"/>
              </a:rPr>
            </a:br>
            <a:r>
              <a:rPr lang="en-US" sz="2000">
                <a:latin typeface="UICTFontTextStyleBody"/>
              </a:rPr>
              <a:t>3. NHS England (2023) </a:t>
            </a:r>
            <a:r>
              <a:rPr lang="en-US" sz="2000" i="1">
                <a:latin typeface="UICTFontTextStyleItalicBody"/>
              </a:rPr>
              <a:t>Working together to improve patient care</a:t>
            </a:r>
            <a:r>
              <a:rPr lang="en-US" sz="2000">
                <a:latin typeface="UICTFontTextStyleBody"/>
              </a:rPr>
              <a:t>. Available at: </a:t>
            </a:r>
            <a:r>
              <a:rPr lang="en-US" sz="2000" dirty="0">
                <a:latin typeface="UICTFontTextStyleBody"/>
                <a:hlinkClick r:id="rId4"/>
              </a:rPr>
              <a:t>https://www.england.nhs.uk</a:t>
            </a:r>
            <a:r>
              <a:rPr lang="en-US" sz="2000">
                <a:latin typeface="UICTFontTextStyleBody"/>
              </a:rPr>
              <a:t> (Accessed: 13 July 2026).</a:t>
            </a:r>
            <a:endParaRPr lang="en-US" sz="2000"/>
          </a:p>
          <a:p>
            <a:br>
              <a:rPr lang="en-US" sz="2000" dirty="0">
                <a:latin typeface="UICTFontTextStyleBody"/>
              </a:rPr>
            </a:br>
            <a:r>
              <a:rPr lang="en-US" sz="2000">
                <a:latin typeface="UICTFontTextStyleBody"/>
              </a:rPr>
              <a:t>4. Skills for Care (2024) </a:t>
            </a:r>
            <a:r>
              <a:rPr lang="en-US" sz="2000" i="1">
                <a:latin typeface="UICTFontTextStyleItalicBody"/>
              </a:rPr>
              <a:t>Core skills for the adult social care workforce</a:t>
            </a:r>
            <a:r>
              <a:rPr lang="en-US" sz="2000">
                <a:latin typeface="UICTFontTextStyleBody"/>
              </a:rPr>
              <a:t>. Available at: </a:t>
            </a:r>
            <a:r>
              <a:rPr lang="en-US" sz="2000" dirty="0">
                <a:latin typeface="UICTFontTextStyleBody"/>
                <a:hlinkClick r:id="rId5"/>
              </a:rPr>
              <a:t>https://www.skillsforcare.org.uk</a:t>
            </a:r>
            <a:r>
              <a:rPr lang="en-US" sz="2000">
                <a:latin typeface="UICTFontTextStyleBody"/>
              </a:rPr>
              <a:t> (Accessed: 13 July 2026).</a:t>
            </a:r>
            <a:endParaRPr lang="en-US" sz="2000"/>
          </a:p>
          <a:p>
            <a:br>
              <a:rPr lang="en-US" sz="2000" dirty="0">
                <a:latin typeface="UICTFontTextStyleBody"/>
              </a:rPr>
            </a:br>
            <a:r>
              <a:rPr lang="en-US" sz="2000">
                <a:latin typeface="UICTFontTextStyleBody"/>
              </a:rPr>
              <a:t>5. Tuckman, B.W. (1965) ‘Developmental sequence in small groups’, </a:t>
            </a:r>
            <a:r>
              <a:rPr lang="en-US" sz="2000" i="1">
                <a:latin typeface="UICTFontTextStyleItalicBody"/>
              </a:rPr>
              <a:t>Psychological Bulletin</a:t>
            </a:r>
            <a:r>
              <a:rPr lang="en-US" sz="2000">
                <a:latin typeface="UICTFontTextStyleBody"/>
              </a:rPr>
              <a:t>, 63(6), pp. 384–399.</a:t>
            </a:r>
            <a:endParaRPr lang="en-US" sz="2000"/>
          </a:p>
          <a:p>
            <a:br>
              <a:rPr lang="en-US" sz="2000" dirty="0">
                <a:latin typeface="UICTFontTextStyleBody"/>
              </a:rPr>
            </a:br>
            <a:r>
              <a:rPr lang="en-US" sz="2000">
                <a:latin typeface="UICTFontTextStyleBody"/>
              </a:rPr>
              <a:t>6. World Health Organization (2010) </a:t>
            </a:r>
            <a:r>
              <a:rPr lang="en-US" sz="2000" i="1">
                <a:latin typeface="UICTFontTextStyleItalicBody"/>
              </a:rPr>
              <a:t>Framework for action on interprofessional education and collaborative practice</a:t>
            </a:r>
            <a:r>
              <a:rPr lang="en-US" sz="2000">
                <a:latin typeface="UICTFontTextStyleBody"/>
              </a:rPr>
              <a:t>. Geneva: World Health Organization. Available at: </a:t>
            </a:r>
            <a:r>
              <a:rPr lang="en-US" sz="2000" dirty="0">
                <a:latin typeface="UICTFontTextStyleBody"/>
                <a:hlinkClick r:id="rId6"/>
              </a:rPr>
              <a:t>https://www.who.int/publications/i/item/framework-for-action-on-interprofessional-education-collaborative-practice</a:t>
            </a:r>
            <a:r>
              <a:rPr lang="en-US" sz="2000">
                <a:latin typeface="UICTFontTextStyleBody"/>
              </a:rPr>
              <a:t> (Accessed: 13 July 2026).</a:t>
            </a:r>
            <a:endParaRPr lang="en-US" sz="2000"/>
          </a:p>
          <a:p>
            <a:br>
              <a:rPr lang="en-US" dirty="0"/>
            </a:br>
            <a:endParaRPr lang="en-US" dirty="0"/>
          </a:p>
        </p:txBody>
      </p:sp>
    </p:spTree>
    <p:extLst>
      <p:ext uri="{BB962C8B-B14F-4D97-AF65-F5344CB8AC3E}">
        <p14:creationId xmlns:p14="http://schemas.microsoft.com/office/powerpoint/2010/main" val="1624818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Module Title: Professional Career Development within H&amp;SC Module Number: LCHS 4009 (LON) Assignment No:     ASSIGNMENT 1    Student Name: Afruza Akter Student ID: 2514988  Lecturer’s Name: Tola Odugbesan </vt:lpstr>
      <vt:lpstr>           Working in Teams in Health and Social Care  Today I will discuss the importance of working in teams as an essential skill in health and social care. I will explain what teamwork means, why it is important, how it improves patient care, a relevant teamwork model, a practical example, and how this skill supports my future career. </vt:lpstr>
      <vt:lpstr>                               What Does Working in Teams Mean?                 1. Working together with others towards a shared goal.                2. Respecting different roles and responsibilities.                3. Sharing information and supporting one another.                4. Making decisions together to provide the best care.                                                                      (NHS England, 2023; HCPC, 2024)                                               Everyday Practice                 1. Communicating clearly with colleagues.                2. Attending handovers and team meetings.                3. Helping other team members when needed.                4. Respecting different opinions.                5. Solving problems together. </vt:lpstr>
      <vt:lpstr>                                                     Where and How I Have Developed This Skill.                                           I have developed teamwork through:                           1. College group projects.                           2. Practical classroom activities.                           3. Communicating with classmates.                           4. Sports, clubs or community activities.                                         Skills I have gained                              1. Listening                              2. Communication                              3. Respect                              4. Problem solving                              5. Responsibility                                                 (Skills for Care, 2024) </vt:lpstr>
      <vt:lpstr>                     Why is Teamwork Essential in Health and Social Care?                                       Teamwork helps professionals:                                              1. Deliver safe care.                                              2. Improve communication.                                              3. Reduce mistakes.                                              4. Coordinate treatment.                                              5. Provide person-centred care.                        (World Health Organization, 2010; NHS England, 2023)                                                Safe and Effective Care                               1. Better communication during handovers.                               2. Shared responsibility.                               3.  Faster responses.                               4. Improved decision-making.                                             Good Quality Outcomes                                     1. Better patient satisfaction.                                     2. Fewer medical errors.                                     3. Improved recovery.                                     4. Higher quality care. </vt:lpstr>
      <vt:lpstr>                                              Benefits of Teamwork                                                Benefits for Service Users                                                  1. Safer care.                                                  2. Better communication.                                                  3. Faster treatment.                                                  4. Better healthcare experience.                                                  Benefits for Staff                                                  1. Reduced stress.                                                  2. Better support.                                                  3. Improved morale.                                                  4. Increased confidence.                                              Benefits for Organisations                                                1. Higher quality services.                                                2. Better patient outcomes.                                                3. Fewer complaints.                                                4. Greater efficiency.                       (Care Quality Commission, 2023; NHS England, 2023) </vt:lpstr>
      <vt:lpstr>                                                          Problems if Teamwork is Poor                                       Poor teamwork may lead to:                                      1. Communication errors.                                      2. Medication mistakes.                                      3. Delayed treatment.                                      4. Patient harm.                                      5. Staff conflict.                                      6. Increased stress.                                      7. Poor patient satisfaction.                                                                                                                  (World Health Organization, 2010; CQC, 2023)   </vt:lpstr>
      <vt:lpstr>Teamwork Model Tuckman's Team Development Model.</vt:lpstr>
      <vt:lpstr>                  How the Model Supports Good Practice                                                                         Tuckman’s Model helps by:                                             1. Improving communication.                                             2. Building trust.                                             3. Managing conflict.                                             4. Developing teamwork.                                             5. Improving patient care.                                (Tuckman, 1965; NHS England, 2023)  </vt:lpstr>
      <vt:lpstr>                                      Applying Teamwork in Practice  Job Role Healthcare Assistant on a Hospital Ward  Situation An elderly patient becomes breathless after surgery.  Using Teamwork Inform the nurse immediately. Share accurate observations. Support the patient. Work with doctors and therapists. Follow care plans.  Impact Faster treatment. Improved safety. Better recovery. Positive patient experience.                                                                                               (HCPC, 2024; NHS England, 2023) </vt:lpstr>
      <vt:lpstr>How Teamwork Supports My Future Career  Teamwork improves: Employability. Communication. Professional confidence. Leadership. Career progression.           Reflection  Strengths:  Good listener. Reliable. Respectful.  Development: Improve leadership. Build confidence. Continue developing communication skills. </vt:lpstr>
      <vt:lpstr>Summary:  Teamwork is essential in health and social care. It improves communication and patient safety. Good teamwork leads to better quality care. Tuckman’s model explains how effective teams develop. Strong teamwork supports my future healthcare career.  </vt:lpstr>
      <vt:lpstr>References: Care Quality Commission (CQC) (2023) Fundamental standards. Available at: https://www.cqc.org.uk(Accessed: 13 July 2026).   2. Health and Care Professions Council (HCPC) (2024) Standards of conduct, performance and ethics. Available at: https://www.hcpc-uk.org (Accessed: 13 July 2026).  3. NHS England (2023) Working together to improve patient care. Available at: https://www.england.nhs.uk (Accessed: 13 July 2026).  4. Skills for Care (2024) Core skills for the adult social care workforce. Available at: https://www.skillsforcare.org.uk (Accessed: 13 July 2026).  5. Tuckman, B.W. (1965) ‘Developmental sequence in small groups’, Psychological Bulletin, 63(6), pp. 384–399.  6. World Health Organization (2010) Framework for action on interprofessional education and collaborative practice. Geneva: World Health Organization. Available at: https://www.who.int/publications/i/item/framework-for-action-on-interprofessional-education-collaborative-practice (Accessed: 13 July 2026).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402</cp:revision>
  <dcterms:created xsi:type="dcterms:W3CDTF">2026-07-17T18:20:03Z</dcterms:created>
  <dcterms:modified xsi:type="dcterms:W3CDTF">2026-07-17T19:57:46Z</dcterms:modified>
</cp:coreProperties>
</file>