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E93D62-90A7-A78E-2352-604DE5DECF9E}" v="37" dt="2021-01-08T16:35:56.0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46" d="100"/>
          <a:sy n="46" d="100"/>
        </p:scale>
        <p:origin x="40" y="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BFEA07-5A66-4C8D-A5F0-105E736973A9}" type="doc">
      <dgm:prSet loTypeId="urn:microsoft.com/office/officeart/2005/8/layout/process4" loCatId="list" qsTypeId="urn:microsoft.com/office/officeart/2005/8/quickstyle/simple1" qsCatId="simple" csTypeId="urn:microsoft.com/office/officeart/2005/8/colors/colorful3" csCatId="colorful"/>
      <dgm:spPr/>
      <dgm:t>
        <a:bodyPr/>
        <a:lstStyle/>
        <a:p>
          <a:endParaRPr lang="en-US"/>
        </a:p>
      </dgm:t>
    </dgm:pt>
    <dgm:pt modelId="{C861A223-BD5C-4C75-BE02-75FC80F7C1C0}">
      <dgm:prSet/>
      <dgm:spPr/>
      <dgm:t>
        <a:bodyPr/>
        <a:lstStyle/>
        <a:p>
          <a:pPr rtl="0"/>
          <a:r>
            <a:rPr lang="en-GB"/>
            <a:t>Gender; MALE, FEMALE</a:t>
          </a:r>
        </a:p>
      </dgm:t>
    </dgm:pt>
    <dgm:pt modelId="{27BDD03D-24A8-4644-A6D8-731FC558A5BD}" type="parTrans" cxnId="{903DB6AF-7798-4B01-B436-5A511B07CB9B}">
      <dgm:prSet/>
      <dgm:spPr/>
      <dgm:t>
        <a:bodyPr/>
        <a:lstStyle/>
        <a:p>
          <a:endParaRPr lang="en-US"/>
        </a:p>
      </dgm:t>
    </dgm:pt>
    <dgm:pt modelId="{320E3FD2-86D6-4A22-9374-65696B12ED00}" type="sibTrans" cxnId="{903DB6AF-7798-4B01-B436-5A511B07CB9B}">
      <dgm:prSet/>
      <dgm:spPr/>
      <dgm:t>
        <a:bodyPr/>
        <a:lstStyle/>
        <a:p>
          <a:endParaRPr lang="en-US"/>
        </a:p>
      </dgm:t>
    </dgm:pt>
    <dgm:pt modelId="{C6258646-D3C9-4391-A6A3-ED55ADC31534}">
      <dgm:prSet/>
      <dgm:spPr/>
      <dgm:t>
        <a:bodyPr/>
        <a:lstStyle/>
        <a:p>
          <a:pPr rtl="0"/>
          <a:r>
            <a:rPr lang="en-GB"/>
            <a:t>Eye colour; BLUE, GREEN, BROWN </a:t>
          </a:r>
        </a:p>
      </dgm:t>
    </dgm:pt>
    <dgm:pt modelId="{9A714533-8FBD-4536-820D-BD5DE22C9BB0}" type="parTrans" cxnId="{B142EC29-DC77-406A-B08A-8091182F7ED9}">
      <dgm:prSet/>
      <dgm:spPr/>
      <dgm:t>
        <a:bodyPr/>
        <a:lstStyle/>
        <a:p>
          <a:endParaRPr lang="en-US"/>
        </a:p>
      </dgm:t>
    </dgm:pt>
    <dgm:pt modelId="{15E118C3-F347-4CD4-9EE5-A791B1637DA4}" type="sibTrans" cxnId="{B142EC29-DC77-406A-B08A-8091182F7ED9}">
      <dgm:prSet/>
      <dgm:spPr/>
      <dgm:t>
        <a:bodyPr/>
        <a:lstStyle/>
        <a:p>
          <a:endParaRPr lang="en-US"/>
        </a:p>
      </dgm:t>
    </dgm:pt>
    <dgm:pt modelId="{84FA7732-CF09-4FDB-8335-F3A02F154096}">
      <dgm:prSet/>
      <dgm:spPr/>
      <dgm:t>
        <a:bodyPr/>
        <a:lstStyle/>
        <a:p>
          <a:pPr rtl="0"/>
          <a:r>
            <a:rPr lang="en-GB"/>
            <a:t>Favourite chocolate: WHITE, MILK, DARK</a:t>
          </a:r>
        </a:p>
      </dgm:t>
    </dgm:pt>
    <dgm:pt modelId="{98B1FA5F-9B19-4E50-90F3-4BA931118B31}" type="parTrans" cxnId="{31D9AC54-EC9B-4B25-9EAB-1F2214468EDD}">
      <dgm:prSet/>
      <dgm:spPr/>
      <dgm:t>
        <a:bodyPr/>
        <a:lstStyle/>
        <a:p>
          <a:endParaRPr lang="en-US"/>
        </a:p>
      </dgm:t>
    </dgm:pt>
    <dgm:pt modelId="{333B75AA-3B6F-4D56-A97B-7184D091DBE4}" type="sibTrans" cxnId="{31D9AC54-EC9B-4B25-9EAB-1F2214468EDD}">
      <dgm:prSet/>
      <dgm:spPr/>
      <dgm:t>
        <a:bodyPr/>
        <a:lstStyle/>
        <a:p>
          <a:endParaRPr lang="en-US"/>
        </a:p>
      </dgm:t>
    </dgm:pt>
    <dgm:pt modelId="{64B8EFF3-B044-40FF-AEFC-EDE406CC66C1}">
      <dgm:prSet/>
      <dgm:spPr/>
      <dgm:t>
        <a:bodyPr/>
        <a:lstStyle/>
        <a:p>
          <a:pPr rtl="0"/>
          <a:r>
            <a:rPr lang="en-GB"/>
            <a:t>Preferred car make: FORD, PEUGOET, VAUXHALL, HYUNDAI, KIA</a:t>
          </a:r>
        </a:p>
      </dgm:t>
    </dgm:pt>
    <dgm:pt modelId="{25942805-2C03-471A-816A-D4176678FD39}" type="parTrans" cxnId="{4512C33C-D7D2-4BDF-B5B0-FF603035338A}">
      <dgm:prSet/>
      <dgm:spPr/>
      <dgm:t>
        <a:bodyPr/>
        <a:lstStyle/>
        <a:p>
          <a:endParaRPr lang="en-US"/>
        </a:p>
      </dgm:t>
    </dgm:pt>
    <dgm:pt modelId="{78EC32D0-1FE4-4D46-8218-B326A96F37E2}" type="sibTrans" cxnId="{4512C33C-D7D2-4BDF-B5B0-FF603035338A}">
      <dgm:prSet/>
      <dgm:spPr/>
      <dgm:t>
        <a:bodyPr/>
        <a:lstStyle/>
        <a:p>
          <a:endParaRPr lang="en-US"/>
        </a:p>
      </dgm:t>
    </dgm:pt>
    <dgm:pt modelId="{61F23353-F32A-4DA6-9CB4-B7404162F635}" type="pres">
      <dgm:prSet presAssocID="{F0BFEA07-5A66-4C8D-A5F0-105E736973A9}" presName="Name0" presStyleCnt="0">
        <dgm:presLayoutVars>
          <dgm:dir/>
          <dgm:animLvl val="lvl"/>
          <dgm:resizeHandles val="exact"/>
        </dgm:presLayoutVars>
      </dgm:prSet>
      <dgm:spPr/>
    </dgm:pt>
    <dgm:pt modelId="{46D7D05E-57A7-4B6A-8F69-BA9560CC8394}" type="pres">
      <dgm:prSet presAssocID="{64B8EFF3-B044-40FF-AEFC-EDE406CC66C1}" presName="boxAndChildren" presStyleCnt="0"/>
      <dgm:spPr/>
    </dgm:pt>
    <dgm:pt modelId="{FFAF6A04-534D-4600-BBBB-CB8F1A553085}" type="pres">
      <dgm:prSet presAssocID="{64B8EFF3-B044-40FF-AEFC-EDE406CC66C1}" presName="parentTextBox" presStyleLbl="node1" presStyleIdx="0" presStyleCnt="4"/>
      <dgm:spPr/>
    </dgm:pt>
    <dgm:pt modelId="{D23F67DF-BF9D-42BE-808E-BCFE578017CA}" type="pres">
      <dgm:prSet presAssocID="{333B75AA-3B6F-4D56-A97B-7184D091DBE4}" presName="sp" presStyleCnt="0"/>
      <dgm:spPr/>
    </dgm:pt>
    <dgm:pt modelId="{369A9608-4B0C-4ED3-9152-237BE56F3C66}" type="pres">
      <dgm:prSet presAssocID="{84FA7732-CF09-4FDB-8335-F3A02F154096}" presName="arrowAndChildren" presStyleCnt="0"/>
      <dgm:spPr/>
    </dgm:pt>
    <dgm:pt modelId="{62C512FC-7377-4A12-B6B6-96C3FE03368F}" type="pres">
      <dgm:prSet presAssocID="{84FA7732-CF09-4FDB-8335-F3A02F154096}" presName="parentTextArrow" presStyleLbl="node1" presStyleIdx="1" presStyleCnt="4"/>
      <dgm:spPr/>
    </dgm:pt>
    <dgm:pt modelId="{6B9296AA-ABBB-4AD0-AC94-68FEDBCBCF6E}" type="pres">
      <dgm:prSet presAssocID="{15E118C3-F347-4CD4-9EE5-A791B1637DA4}" presName="sp" presStyleCnt="0"/>
      <dgm:spPr/>
    </dgm:pt>
    <dgm:pt modelId="{3CCD4AE0-1987-411D-BDB0-F09E80C63515}" type="pres">
      <dgm:prSet presAssocID="{C6258646-D3C9-4391-A6A3-ED55ADC31534}" presName="arrowAndChildren" presStyleCnt="0"/>
      <dgm:spPr/>
    </dgm:pt>
    <dgm:pt modelId="{EEA87842-196E-4F64-9369-A9AC97BB090D}" type="pres">
      <dgm:prSet presAssocID="{C6258646-D3C9-4391-A6A3-ED55ADC31534}" presName="parentTextArrow" presStyleLbl="node1" presStyleIdx="2" presStyleCnt="4"/>
      <dgm:spPr/>
    </dgm:pt>
    <dgm:pt modelId="{38C087A3-3630-473C-B1A3-8DA5BA174CE3}" type="pres">
      <dgm:prSet presAssocID="{320E3FD2-86D6-4A22-9374-65696B12ED00}" presName="sp" presStyleCnt="0"/>
      <dgm:spPr/>
    </dgm:pt>
    <dgm:pt modelId="{C323CCD2-E8CE-4E64-B2B7-8C3B981A2469}" type="pres">
      <dgm:prSet presAssocID="{C861A223-BD5C-4C75-BE02-75FC80F7C1C0}" presName="arrowAndChildren" presStyleCnt="0"/>
      <dgm:spPr/>
    </dgm:pt>
    <dgm:pt modelId="{B45718DE-18E2-43EB-9E10-50352EFEE719}" type="pres">
      <dgm:prSet presAssocID="{C861A223-BD5C-4C75-BE02-75FC80F7C1C0}" presName="parentTextArrow" presStyleLbl="node1" presStyleIdx="3" presStyleCnt="4"/>
      <dgm:spPr/>
    </dgm:pt>
  </dgm:ptLst>
  <dgm:cxnLst>
    <dgm:cxn modelId="{B142EC29-DC77-406A-B08A-8091182F7ED9}" srcId="{F0BFEA07-5A66-4C8D-A5F0-105E736973A9}" destId="{C6258646-D3C9-4391-A6A3-ED55ADC31534}" srcOrd="1" destOrd="0" parTransId="{9A714533-8FBD-4536-820D-BD5DE22C9BB0}" sibTransId="{15E118C3-F347-4CD4-9EE5-A791B1637DA4}"/>
    <dgm:cxn modelId="{4512C33C-D7D2-4BDF-B5B0-FF603035338A}" srcId="{F0BFEA07-5A66-4C8D-A5F0-105E736973A9}" destId="{64B8EFF3-B044-40FF-AEFC-EDE406CC66C1}" srcOrd="3" destOrd="0" parTransId="{25942805-2C03-471A-816A-D4176678FD39}" sibTransId="{78EC32D0-1FE4-4D46-8218-B326A96F37E2}"/>
    <dgm:cxn modelId="{4EB1E347-4C42-40D4-B077-F3BA61250A1D}" type="presOf" srcId="{C6258646-D3C9-4391-A6A3-ED55ADC31534}" destId="{EEA87842-196E-4F64-9369-A9AC97BB090D}" srcOrd="0" destOrd="0" presId="urn:microsoft.com/office/officeart/2005/8/layout/process4"/>
    <dgm:cxn modelId="{B722BB6D-8B3A-4D82-B0C2-79657886CDFC}" type="presOf" srcId="{64B8EFF3-B044-40FF-AEFC-EDE406CC66C1}" destId="{FFAF6A04-534D-4600-BBBB-CB8F1A553085}" srcOrd="0" destOrd="0" presId="urn:microsoft.com/office/officeart/2005/8/layout/process4"/>
    <dgm:cxn modelId="{31D9AC54-EC9B-4B25-9EAB-1F2214468EDD}" srcId="{F0BFEA07-5A66-4C8D-A5F0-105E736973A9}" destId="{84FA7732-CF09-4FDB-8335-F3A02F154096}" srcOrd="2" destOrd="0" parTransId="{98B1FA5F-9B19-4E50-90F3-4BA931118B31}" sibTransId="{333B75AA-3B6F-4D56-A97B-7184D091DBE4}"/>
    <dgm:cxn modelId="{85823255-B777-400C-BFF3-C6A28CBBDCE2}" type="presOf" srcId="{F0BFEA07-5A66-4C8D-A5F0-105E736973A9}" destId="{61F23353-F32A-4DA6-9CB4-B7404162F635}" srcOrd="0" destOrd="0" presId="urn:microsoft.com/office/officeart/2005/8/layout/process4"/>
    <dgm:cxn modelId="{41388AA3-7D57-4254-9B0E-D5FA9A0A50AB}" type="presOf" srcId="{C861A223-BD5C-4C75-BE02-75FC80F7C1C0}" destId="{B45718DE-18E2-43EB-9E10-50352EFEE719}" srcOrd="0" destOrd="0" presId="urn:microsoft.com/office/officeart/2005/8/layout/process4"/>
    <dgm:cxn modelId="{903DB6AF-7798-4B01-B436-5A511B07CB9B}" srcId="{F0BFEA07-5A66-4C8D-A5F0-105E736973A9}" destId="{C861A223-BD5C-4C75-BE02-75FC80F7C1C0}" srcOrd="0" destOrd="0" parTransId="{27BDD03D-24A8-4644-A6D8-731FC558A5BD}" sibTransId="{320E3FD2-86D6-4A22-9374-65696B12ED00}"/>
    <dgm:cxn modelId="{80EE33F4-4260-4583-B73A-019BB2EBF29F}" type="presOf" srcId="{84FA7732-CF09-4FDB-8335-F3A02F154096}" destId="{62C512FC-7377-4A12-B6B6-96C3FE03368F}" srcOrd="0" destOrd="0" presId="urn:microsoft.com/office/officeart/2005/8/layout/process4"/>
    <dgm:cxn modelId="{C3252C76-AC14-4DDA-9F23-21EC07955E33}" type="presParOf" srcId="{61F23353-F32A-4DA6-9CB4-B7404162F635}" destId="{46D7D05E-57A7-4B6A-8F69-BA9560CC8394}" srcOrd="0" destOrd="0" presId="urn:microsoft.com/office/officeart/2005/8/layout/process4"/>
    <dgm:cxn modelId="{38E3AF19-6E8E-4446-956D-EA86D08B6429}" type="presParOf" srcId="{46D7D05E-57A7-4B6A-8F69-BA9560CC8394}" destId="{FFAF6A04-534D-4600-BBBB-CB8F1A553085}" srcOrd="0" destOrd="0" presId="urn:microsoft.com/office/officeart/2005/8/layout/process4"/>
    <dgm:cxn modelId="{AC268BD8-E884-4222-985A-DBACE2A99D01}" type="presParOf" srcId="{61F23353-F32A-4DA6-9CB4-B7404162F635}" destId="{D23F67DF-BF9D-42BE-808E-BCFE578017CA}" srcOrd="1" destOrd="0" presId="urn:microsoft.com/office/officeart/2005/8/layout/process4"/>
    <dgm:cxn modelId="{F001A145-EC40-47CA-AB94-E494CDAEB7B5}" type="presParOf" srcId="{61F23353-F32A-4DA6-9CB4-B7404162F635}" destId="{369A9608-4B0C-4ED3-9152-237BE56F3C66}" srcOrd="2" destOrd="0" presId="urn:microsoft.com/office/officeart/2005/8/layout/process4"/>
    <dgm:cxn modelId="{DB5363E5-930F-4D4D-B483-C6E72DC4BE62}" type="presParOf" srcId="{369A9608-4B0C-4ED3-9152-237BE56F3C66}" destId="{62C512FC-7377-4A12-B6B6-96C3FE03368F}" srcOrd="0" destOrd="0" presId="urn:microsoft.com/office/officeart/2005/8/layout/process4"/>
    <dgm:cxn modelId="{2C101337-F3B4-4DDA-A7DE-09E67FCC7D71}" type="presParOf" srcId="{61F23353-F32A-4DA6-9CB4-B7404162F635}" destId="{6B9296AA-ABBB-4AD0-AC94-68FEDBCBCF6E}" srcOrd="3" destOrd="0" presId="urn:microsoft.com/office/officeart/2005/8/layout/process4"/>
    <dgm:cxn modelId="{7AD68BEF-79B5-4828-A8FB-C582D01B0D2E}" type="presParOf" srcId="{61F23353-F32A-4DA6-9CB4-B7404162F635}" destId="{3CCD4AE0-1987-411D-BDB0-F09E80C63515}" srcOrd="4" destOrd="0" presId="urn:microsoft.com/office/officeart/2005/8/layout/process4"/>
    <dgm:cxn modelId="{02B01EB7-D0BE-4F73-8EB5-743A365941D4}" type="presParOf" srcId="{3CCD4AE0-1987-411D-BDB0-F09E80C63515}" destId="{EEA87842-196E-4F64-9369-A9AC97BB090D}" srcOrd="0" destOrd="0" presId="urn:microsoft.com/office/officeart/2005/8/layout/process4"/>
    <dgm:cxn modelId="{DB5BCE34-6DF0-4621-B915-1688FDFFC554}" type="presParOf" srcId="{61F23353-F32A-4DA6-9CB4-B7404162F635}" destId="{38C087A3-3630-473C-B1A3-8DA5BA174CE3}" srcOrd="5" destOrd="0" presId="urn:microsoft.com/office/officeart/2005/8/layout/process4"/>
    <dgm:cxn modelId="{7CD89129-C20F-4D06-8A11-8026E96AB2AF}" type="presParOf" srcId="{61F23353-F32A-4DA6-9CB4-B7404162F635}" destId="{C323CCD2-E8CE-4E64-B2B7-8C3B981A2469}" srcOrd="6" destOrd="0" presId="urn:microsoft.com/office/officeart/2005/8/layout/process4"/>
    <dgm:cxn modelId="{70960135-E168-40CD-B6EE-FF66072CCBAC}" type="presParOf" srcId="{C323CCD2-E8CE-4E64-B2B7-8C3B981A2469}" destId="{B45718DE-18E2-43EB-9E10-50352EFEE719}"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0B6AA0-36D7-4221-8119-266448C08F8C}"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9292A43E-3C7A-42EE-A9ED-CE38169512A6}">
      <dgm:prSet/>
      <dgm:spPr/>
      <dgm:t>
        <a:bodyPr/>
        <a:lstStyle/>
        <a:p>
          <a:pPr rtl="0"/>
          <a:r>
            <a:rPr lang="en-GB" dirty="0"/>
            <a:t>A chi square tests the relationship between two attributes. Suppose we suspect that rural Welsh people tended to vote to remain in the EU, and urban </a:t>
          </a:r>
          <a:r>
            <a:rPr lang="en-GB"/>
            <a:t>Welsh people tended </a:t>
          </a:r>
          <a:r>
            <a:rPr lang="en-GB" dirty="0"/>
            <a:t>to vote to leave the EU. In this case, we suspect a relationship between where you live and how you vote.</a:t>
          </a:r>
        </a:p>
      </dgm:t>
    </dgm:pt>
    <dgm:pt modelId="{4DBFA6F6-5396-42BB-982D-0EBCFED1D4C6}" type="parTrans" cxnId="{08442A65-CDCB-4FAD-8423-EC7136EC4181}">
      <dgm:prSet/>
      <dgm:spPr/>
      <dgm:t>
        <a:bodyPr/>
        <a:lstStyle/>
        <a:p>
          <a:endParaRPr lang="en-US"/>
        </a:p>
      </dgm:t>
    </dgm:pt>
    <dgm:pt modelId="{2D5FE741-A1F3-466B-9D08-8E46989C47B5}" type="sibTrans" cxnId="{08442A65-CDCB-4FAD-8423-EC7136EC4181}">
      <dgm:prSet/>
      <dgm:spPr/>
      <dgm:t>
        <a:bodyPr/>
        <a:lstStyle/>
        <a:p>
          <a:endParaRPr lang="en-US"/>
        </a:p>
      </dgm:t>
    </dgm:pt>
    <dgm:pt modelId="{4C5885F4-0D6D-4DA3-8922-F79B20DDC2EF}" type="pres">
      <dgm:prSet presAssocID="{650B6AA0-36D7-4221-8119-266448C08F8C}" presName="Name0" presStyleCnt="0">
        <dgm:presLayoutVars>
          <dgm:dir/>
          <dgm:animLvl val="lvl"/>
          <dgm:resizeHandles val="exact"/>
        </dgm:presLayoutVars>
      </dgm:prSet>
      <dgm:spPr/>
    </dgm:pt>
    <dgm:pt modelId="{56076EB3-A2A4-4C48-ABCF-3E67282EE5C7}" type="pres">
      <dgm:prSet presAssocID="{9292A43E-3C7A-42EE-A9ED-CE38169512A6}" presName="linNode" presStyleCnt="0"/>
      <dgm:spPr/>
    </dgm:pt>
    <dgm:pt modelId="{21159428-0D3F-4A9F-B988-13B976F4E0C2}" type="pres">
      <dgm:prSet presAssocID="{9292A43E-3C7A-42EE-A9ED-CE38169512A6}" presName="parentText" presStyleLbl="node1" presStyleIdx="0" presStyleCnt="1" custScaleX="246682">
        <dgm:presLayoutVars>
          <dgm:chMax val="1"/>
          <dgm:bulletEnabled val="1"/>
        </dgm:presLayoutVars>
      </dgm:prSet>
      <dgm:spPr/>
    </dgm:pt>
  </dgm:ptLst>
  <dgm:cxnLst>
    <dgm:cxn modelId="{08442A65-CDCB-4FAD-8423-EC7136EC4181}" srcId="{650B6AA0-36D7-4221-8119-266448C08F8C}" destId="{9292A43E-3C7A-42EE-A9ED-CE38169512A6}" srcOrd="0" destOrd="0" parTransId="{4DBFA6F6-5396-42BB-982D-0EBCFED1D4C6}" sibTransId="{2D5FE741-A1F3-466B-9D08-8E46989C47B5}"/>
    <dgm:cxn modelId="{BCFFEA49-5611-4C0D-AF9F-2BDB3998FC3E}" type="presOf" srcId="{650B6AA0-36D7-4221-8119-266448C08F8C}" destId="{4C5885F4-0D6D-4DA3-8922-F79B20DDC2EF}" srcOrd="0" destOrd="0" presId="urn:microsoft.com/office/officeart/2005/8/layout/vList5"/>
    <dgm:cxn modelId="{28F017B2-6FC8-43A7-9AD7-D24CC2C5A283}" type="presOf" srcId="{9292A43E-3C7A-42EE-A9ED-CE38169512A6}" destId="{21159428-0D3F-4A9F-B988-13B976F4E0C2}" srcOrd="0" destOrd="0" presId="urn:microsoft.com/office/officeart/2005/8/layout/vList5"/>
    <dgm:cxn modelId="{CD7B5B80-F081-47DB-9368-ECEEBB0626C2}" type="presParOf" srcId="{4C5885F4-0D6D-4DA3-8922-F79B20DDC2EF}" destId="{56076EB3-A2A4-4C48-ABCF-3E67282EE5C7}" srcOrd="0" destOrd="0" presId="urn:microsoft.com/office/officeart/2005/8/layout/vList5"/>
    <dgm:cxn modelId="{B24F410C-E24E-4E49-9AD4-4882A681FFF2}" type="presParOf" srcId="{56076EB3-A2A4-4C48-ABCF-3E67282EE5C7}" destId="{21159428-0D3F-4A9F-B988-13B976F4E0C2}"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B7398F-3844-4980-AE06-4A6CF97C4A79}" type="doc">
      <dgm:prSet loTypeId="urn:microsoft.com/office/officeart/2005/8/layout/target2" loCatId="relationship" qsTypeId="urn:microsoft.com/office/officeart/2005/8/quickstyle/simple1" qsCatId="simple" csTypeId="urn:microsoft.com/office/officeart/2005/8/colors/colorful4" csCatId="colorful" phldr="1"/>
      <dgm:spPr/>
      <dgm:t>
        <a:bodyPr/>
        <a:lstStyle/>
        <a:p>
          <a:endParaRPr lang="en-US"/>
        </a:p>
      </dgm:t>
    </dgm:pt>
    <dgm:pt modelId="{73F5E39E-85CE-4A59-95CE-FFF7E5993C86}">
      <dgm:prSet/>
      <dgm:spPr/>
      <dgm:t>
        <a:bodyPr/>
        <a:lstStyle/>
        <a:p>
          <a:pPr rtl="0"/>
          <a:r>
            <a:rPr lang="en-GB"/>
            <a:t>How to do it:</a:t>
          </a:r>
        </a:p>
      </dgm:t>
    </dgm:pt>
    <dgm:pt modelId="{4110F41D-F1EF-40AE-87DB-35A942238F0A}" type="parTrans" cxnId="{9A183A6C-5E52-4E38-8D86-0849C94CCFF0}">
      <dgm:prSet/>
      <dgm:spPr/>
      <dgm:t>
        <a:bodyPr/>
        <a:lstStyle/>
        <a:p>
          <a:endParaRPr lang="en-US"/>
        </a:p>
      </dgm:t>
    </dgm:pt>
    <dgm:pt modelId="{4F047FE3-B17D-45C0-B13F-0207C570A567}" type="sibTrans" cxnId="{9A183A6C-5E52-4E38-8D86-0849C94CCFF0}">
      <dgm:prSet/>
      <dgm:spPr/>
      <dgm:t>
        <a:bodyPr/>
        <a:lstStyle/>
        <a:p>
          <a:endParaRPr lang="en-US"/>
        </a:p>
      </dgm:t>
    </dgm:pt>
    <dgm:pt modelId="{E0A2B765-6B7D-452C-92E1-9B60148ED0C6}">
      <dgm:prSet custT="1"/>
      <dgm:spPr/>
      <dgm:t>
        <a:bodyPr/>
        <a:lstStyle/>
        <a:p>
          <a:pPr rtl="0"/>
          <a:r>
            <a:rPr lang="en-GB" sz="3600" dirty="0"/>
            <a:t>We will use a fictitious poll conducted of 100 people. Each person was asked where they live and how voted.</a:t>
          </a:r>
        </a:p>
      </dgm:t>
    </dgm:pt>
    <dgm:pt modelId="{FA0CA8C2-5614-433A-BEAB-E1E1D94AE3D4}" type="parTrans" cxnId="{09FAC457-B277-4CF9-B211-058B869BC0DA}">
      <dgm:prSet/>
      <dgm:spPr/>
      <dgm:t>
        <a:bodyPr/>
        <a:lstStyle/>
        <a:p>
          <a:endParaRPr lang="en-US"/>
        </a:p>
      </dgm:t>
    </dgm:pt>
    <dgm:pt modelId="{7F80811B-8E5B-499A-9650-3F85F50C8296}" type="sibTrans" cxnId="{09FAC457-B277-4CF9-B211-058B869BC0DA}">
      <dgm:prSet/>
      <dgm:spPr/>
      <dgm:t>
        <a:bodyPr/>
        <a:lstStyle/>
        <a:p>
          <a:endParaRPr lang="en-US"/>
        </a:p>
      </dgm:t>
    </dgm:pt>
    <dgm:pt modelId="{8FC7B1A6-EE27-4C14-A7AC-55CD14720314}" type="pres">
      <dgm:prSet presAssocID="{26B7398F-3844-4980-AE06-4A6CF97C4A79}" presName="Name0" presStyleCnt="0">
        <dgm:presLayoutVars>
          <dgm:chMax val="3"/>
          <dgm:chPref val="1"/>
          <dgm:dir/>
          <dgm:animLvl val="lvl"/>
          <dgm:resizeHandles/>
        </dgm:presLayoutVars>
      </dgm:prSet>
      <dgm:spPr/>
    </dgm:pt>
    <dgm:pt modelId="{7D1D244D-2F17-4D75-BE39-802AAB388EE0}" type="pres">
      <dgm:prSet presAssocID="{26B7398F-3844-4980-AE06-4A6CF97C4A79}" presName="outerBox" presStyleCnt="0"/>
      <dgm:spPr/>
    </dgm:pt>
    <dgm:pt modelId="{9F7CB581-0762-4F21-99D5-F3045282393A}" type="pres">
      <dgm:prSet presAssocID="{26B7398F-3844-4980-AE06-4A6CF97C4A79}" presName="outerBoxParent" presStyleLbl="node1" presStyleIdx="0" presStyleCnt="2"/>
      <dgm:spPr/>
    </dgm:pt>
    <dgm:pt modelId="{161ADC78-A4A3-4F83-95CE-E5CE77C4E87A}" type="pres">
      <dgm:prSet presAssocID="{26B7398F-3844-4980-AE06-4A6CF97C4A79}" presName="outerBoxChildren" presStyleCnt="0"/>
      <dgm:spPr/>
    </dgm:pt>
    <dgm:pt modelId="{62588BB8-643F-4BD0-9E4B-EFA81035EE3A}" type="pres">
      <dgm:prSet presAssocID="{26B7398F-3844-4980-AE06-4A6CF97C4A79}" presName="middleBox" presStyleCnt="0"/>
      <dgm:spPr/>
    </dgm:pt>
    <dgm:pt modelId="{779D4F60-AEC8-4372-884C-5AB90CCF8D8E}" type="pres">
      <dgm:prSet presAssocID="{26B7398F-3844-4980-AE06-4A6CF97C4A79}" presName="middleBoxParent" presStyleLbl="node1" presStyleIdx="1" presStyleCnt="2"/>
      <dgm:spPr/>
    </dgm:pt>
    <dgm:pt modelId="{FB18BF0D-5A3D-403E-8671-006CC74B5A81}" type="pres">
      <dgm:prSet presAssocID="{26B7398F-3844-4980-AE06-4A6CF97C4A79}" presName="middleBoxChildren" presStyleCnt="0"/>
      <dgm:spPr/>
    </dgm:pt>
  </dgm:ptLst>
  <dgm:cxnLst>
    <dgm:cxn modelId="{9A183A6C-5E52-4E38-8D86-0849C94CCFF0}" srcId="{26B7398F-3844-4980-AE06-4A6CF97C4A79}" destId="{73F5E39E-85CE-4A59-95CE-FFF7E5993C86}" srcOrd="0" destOrd="0" parTransId="{4110F41D-F1EF-40AE-87DB-35A942238F0A}" sibTransId="{4F047FE3-B17D-45C0-B13F-0207C570A567}"/>
    <dgm:cxn modelId="{9124CE4C-BA8B-48C1-9556-AB89C3520192}" type="presOf" srcId="{73F5E39E-85CE-4A59-95CE-FFF7E5993C86}" destId="{9F7CB581-0762-4F21-99D5-F3045282393A}" srcOrd="0" destOrd="0" presId="urn:microsoft.com/office/officeart/2005/8/layout/target2"/>
    <dgm:cxn modelId="{09FAC457-B277-4CF9-B211-058B869BC0DA}" srcId="{26B7398F-3844-4980-AE06-4A6CF97C4A79}" destId="{E0A2B765-6B7D-452C-92E1-9B60148ED0C6}" srcOrd="1" destOrd="0" parTransId="{FA0CA8C2-5614-433A-BEAB-E1E1D94AE3D4}" sibTransId="{7F80811B-8E5B-499A-9650-3F85F50C8296}"/>
    <dgm:cxn modelId="{EEDCF883-22F3-4FE1-B490-49AFC6F6BCDE}" type="presOf" srcId="{E0A2B765-6B7D-452C-92E1-9B60148ED0C6}" destId="{779D4F60-AEC8-4372-884C-5AB90CCF8D8E}" srcOrd="0" destOrd="0" presId="urn:microsoft.com/office/officeart/2005/8/layout/target2"/>
    <dgm:cxn modelId="{C49279F7-9732-4EF1-97EA-173196944EA9}" type="presOf" srcId="{26B7398F-3844-4980-AE06-4A6CF97C4A79}" destId="{8FC7B1A6-EE27-4C14-A7AC-55CD14720314}" srcOrd="0" destOrd="0" presId="urn:microsoft.com/office/officeart/2005/8/layout/target2"/>
    <dgm:cxn modelId="{B7C44EB6-873F-4671-9566-AEC60197A961}" type="presParOf" srcId="{8FC7B1A6-EE27-4C14-A7AC-55CD14720314}" destId="{7D1D244D-2F17-4D75-BE39-802AAB388EE0}" srcOrd="0" destOrd="0" presId="urn:microsoft.com/office/officeart/2005/8/layout/target2"/>
    <dgm:cxn modelId="{9923A499-7407-49BB-A413-D1A629F57D9F}" type="presParOf" srcId="{7D1D244D-2F17-4D75-BE39-802AAB388EE0}" destId="{9F7CB581-0762-4F21-99D5-F3045282393A}" srcOrd="0" destOrd="0" presId="urn:microsoft.com/office/officeart/2005/8/layout/target2"/>
    <dgm:cxn modelId="{09550579-8389-4501-8421-6EFE7BB22E2A}" type="presParOf" srcId="{7D1D244D-2F17-4D75-BE39-802AAB388EE0}" destId="{161ADC78-A4A3-4F83-95CE-E5CE77C4E87A}" srcOrd="1" destOrd="0" presId="urn:microsoft.com/office/officeart/2005/8/layout/target2"/>
    <dgm:cxn modelId="{11353A75-6C27-4E1E-A25D-DD094483D5BC}" type="presParOf" srcId="{8FC7B1A6-EE27-4C14-A7AC-55CD14720314}" destId="{62588BB8-643F-4BD0-9E4B-EFA81035EE3A}" srcOrd="1" destOrd="0" presId="urn:microsoft.com/office/officeart/2005/8/layout/target2"/>
    <dgm:cxn modelId="{24ED66AC-A509-4867-885B-F9960D7A4CA0}" type="presParOf" srcId="{62588BB8-643F-4BD0-9E4B-EFA81035EE3A}" destId="{779D4F60-AEC8-4372-884C-5AB90CCF8D8E}" srcOrd="0" destOrd="0" presId="urn:microsoft.com/office/officeart/2005/8/layout/target2"/>
    <dgm:cxn modelId="{5D569007-59B4-4B75-BD23-FC5A9BB94F1E}" type="presParOf" srcId="{62588BB8-643F-4BD0-9E4B-EFA81035EE3A}" destId="{FB18BF0D-5A3D-403E-8671-006CC74B5A81}" srcOrd="1" destOrd="0" presId="urn:microsoft.com/office/officeart/2005/8/layout/targe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B35A8B-15A7-4075-9958-CCC85147E0D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292FBF5-E9EE-471F-BF1C-C86CE482A019}">
      <dgm:prSet/>
      <dgm:spPr/>
      <dgm:t>
        <a:bodyPr/>
        <a:lstStyle/>
        <a:p>
          <a:pPr rtl="0"/>
          <a:r>
            <a:rPr lang="en-GB" dirty="0"/>
            <a:t>Each row will be how you voted, giving us two columns for remain and leave. Each row will be where you live, giving us three rows – rural, suburban and urban.</a:t>
          </a:r>
        </a:p>
      </dgm:t>
    </dgm:pt>
    <dgm:pt modelId="{1CDA085A-83B6-4550-8B98-5D7CF9D5D53E}" type="parTrans" cxnId="{0A72FE48-4476-4E5F-9DA2-C1D28ACA156F}">
      <dgm:prSet/>
      <dgm:spPr/>
      <dgm:t>
        <a:bodyPr/>
        <a:lstStyle/>
        <a:p>
          <a:endParaRPr lang="en-US"/>
        </a:p>
      </dgm:t>
    </dgm:pt>
    <dgm:pt modelId="{F0BEAF4A-34FA-4C5B-AE79-F048CE08B1EA}" type="sibTrans" cxnId="{0A72FE48-4476-4E5F-9DA2-C1D28ACA156F}">
      <dgm:prSet/>
      <dgm:spPr/>
      <dgm:t>
        <a:bodyPr/>
        <a:lstStyle/>
        <a:p>
          <a:endParaRPr lang="en-US"/>
        </a:p>
      </dgm:t>
    </dgm:pt>
    <dgm:pt modelId="{8B5AAFB6-5968-4ED7-A272-8D4009AECA28}" type="pres">
      <dgm:prSet presAssocID="{7CB35A8B-15A7-4075-9958-CCC85147E0DA}" presName="vert0" presStyleCnt="0">
        <dgm:presLayoutVars>
          <dgm:dir/>
          <dgm:animOne val="branch"/>
          <dgm:animLvl val="lvl"/>
        </dgm:presLayoutVars>
      </dgm:prSet>
      <dgm:spPr/>
    </dgm:pt>
    <dgm:pt modelId="{29666B09-E1CE-4E49-9A6B-F8AE75F40C01}" type="pres">
      <dgm:prSet presAssocID="{6292FBF5-E9EE-471F-BF1C-C86CE482A019}" presName="thickLine" presStyleLbl="alignNode1" presStyleIdx="0" presStyleCnt="1"/>
      <dgm:spPr/>
    </dgm:pt>
    <dgm:pt modelId="{2B83E547-7EE6-47E7-932E-22EE84A50A80}" type="pres">
      <dgm:prSet presAssocID="{6292FBF5-E9EE-471F-BF1C-C86CE482A019}" presName="horz1" presStyleCnt="0"/>
      <dgm:spPr/>
    </dgm:pt>
    <dgm:pt modelId="{883BFBDC-0D57-4B39-8D36-E02D4975F031}" type="pres">
      <dgm:prSet presAssocID="{6292FBF5-E9EE-471F-BF1C-C86CE482A019}" presName="tx1" presStyleLbl="revTx" presStyleIdx="0" presStyleCnt="1"/>
      <dgm:spPr/>
    </dgm:pt>
    <dgm:pt modelId="{83B76F06-6DAB-4CAD-842C-D31A91511B99}" type="pres">
      <dgm:prSet presAssocID="{6292FBF5-E9EE-471F-BF1C-C86CE482A019}" presName="vert1" presStyleCnt="0"/>
      <dgm:spPr/>
    </dgm:pt>
  </dgm:ptLst>
  <dgm:cxnLst>
    <dgm:cxn modelId="{0A72FE48-4476-4E5F-9DA2-C1D28ACA156F}" srcId="{7CB35A8B-15A7-4075-9958-CCC85147E0DA}" destId="{6292FBF5-E9EE-471F-BF1C-C86CE482A019}" srcOrd="0" destOrd="0" parTransId="{1CDA085A-83B6-4550-8B98-5D7CF9D5D53E}" sibTransId="{F0BEAF4A-34FA-4C5B-AE79-F048CE08B1EA}"/>
    <dgm:cxn modelId="{6FC6EDC8-0C58-4E30-809C-42C98FD9B61C}" type="presOf" srcId="{7CB35A8B-15A7-4075-9958-CCC85147E0DA}" destId="{8B5AAFB6-5968-4ED7-A272-8D4009AECA28}" srcOrd="0" destOrd="0" presId="urn:microsoft.com/office/officeart/2008/layout/LinedList"/>
    <dgm:cxn modelId="{7575E3E6-128B-44CD-8145-1E1B0A9C5072}" type="presOf" srcId="{6292FBF5-E9EE-471F-BF1C-C86CE482A019}" destId="{883BFBDC-0D57-4B39-8D36-E02D4975F031}" srcOrd="0" destOrd="0" presId="urn:microsoft.com/office/officeart/2008/layout/LinedList"/>
    <dgm:cxn modelId="{70AF31BE-D4D4-4C20-9C82-69210E302985}" type="presParOf" srcId="{8B5AAFB6-5968-4ED7-A272-8D4009AECA28}" destId="{29666B09-E1CE-4E49-9A6B-F8AE75F40C01}" srcOrd="0" destOrd="0" presId="urn:microsoft.com/office/officeart/2008/layout/LinedList"/>
    <dgm:cxn modelId="{52BBC95F-FC35-4FB6-9462-594E085C7342}" type="presParOf" srcId="{8B5AAFB6-5968-4ED7-A272-8D4009AECA28}" destId="{2B83E547-7EE6-47E7-932E-22EE84A50A80}" srcOrd="1" destOrd="0" presId="urn:microsoft.com/office/officeart/2008/layout/LinedList"/>
    <dgm:cxn modelId="{1D2E2425-21DA-4350-9D47-85D0853F1A8B}" type="presParOf" srcId="{2B83E547-7EE6-47E7-932E-22EE84A50A80}" destId="{883BFBDC-0D57-4B39-8D36-E02D4975F031}" srcOrd="0" destOrd="0" presId="urn:microsoft.com/office/officeart/2008/layout/LinedList"/>
    <dgm:cxn modelId="{650DED13-9CCF-4B29-A967-9C5EACE9AB7C}" type="presParOf" srcId="{2B83E547-7EE6-47E7-932E-22EE84A50A80}" destId="{83B76F06-6DAB-4CAD-842C-D31A91511B9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F3D0545-4062-4D7C-9842-01BCABF62E2C}" type="doc">
      <dgm:prSet loTypeId="urn:microsoft.com/office/officeart/2005/8/layout/architecture" loCatId="relationship" qsTypeId="urn:microsoft.com/office/officeart/2005/8/quickstyle/simple1" qsCatId="simple" csTypeId="urn:microsoft.com/office/officeart/2005/8/colors/accent5_4" csCatId="accent5"/>
      <dgm:spPr/>
      <dgm:t>
        <a:bodyPr/>
        <a:lstStyle/>
        <a:p>
          <a:endParaRPr lang="en-US"/>
        </a:p>
      </dgm:t>
    </dgm:pt>
    <dgm:pt modelId="{1FBD9F97-3CBA-4D76-AFC7-4DCFF96F9260}">
      <dgm:prSet/>
      <dgm:spPr/>
      <dgm:t>
        <a:bodyPr/>
        <a:lstStyle/>
        <a:p>
          <a:pPr rtl="0"/>
          <a:r>
            <a:rPr lang="en-GB" dirty="0"/>
            <a:t>Calculate totals for each row and column.</a:t>
          </a:r>
        </a:p>
      </dgm:t>
    </dgm:pt>
    <dgm:pt modelId="{E736E6EF-1BCF-48EB-99E0-F71CA0E6B9FF}" type="parTrans" cxnId="{01199DA5-9376-4766-8C7F-CF60AC7DD147}">
      <dgm:prSet/>
      <dgm:spPr/>
      <dgm:t>
        <a:bodyPr/>
        <a:lstStyle/>
        <a:p>
          <a:endParaRPr lang="en-US"/>
        </a:p>
      </dgm:t>
    </dgm:pt>
    <dgm:pt modelId="{BE7708A6-AE8E-4F92-AFDC-05B86672928B}" type="sibTrans" cxnId="{01199DA5-9376-4766-8C7F-CF60AC7DD147}">
      <dgm:prSet/>
      <dgm:spPr/>
      <dgm:t>
        <a:bodyPr/>
        <a:lstStyle/>
        <a:p>
          <a:endParaRPr lang="en-US"/>
        </a:p>
      </dgm:t>
    </dgm:pt>
    <dgm:pt modelId="{C32C6383-DFCC-44B7-9944-4201619ABCB0}">
      <dgm:prSet/>
      <dgm:spPr/>
      <dgm:t>
        <a:bodyPr/>
        <a:lstStyle/>
        <a:p>
          <a:pPr rtl="0"/>
          <a:r>
            <a:rPr lang="en-GB" dirty="0"/>
            <a:t>The purpose of the first column total is to find out how many voted leave from all areas. Similarly, the purpose of the first row total is to find out how rural votes were cast for either choice.</a:t>
          </a:r>
        </a:p>
      </dgm:t>
    </dgm:pt>
    <dgm:pt modelId="{2E3F9B2B-D01A-4271-A6B7-BB445202DEB9}" type="parTrans" cxnId="{39AA2143-2232-45BA-8654-4D6A87EC4AE9}">
      <dgm:prSet/>
      <dgm:spPr/>
      <dgm:t>
        <a:bodyPr/>
        <a:lstStyle/>
        <a:p>
          <a:endParaRPr lang="en-US"/>
        </a:p>
      </dgm:t>
    </dgm:pt>
    <dgm:pt modelId="{F1FAC122-60FE-40FB-9998-CC977F314797}" type="sibTrans" cxnId="{39AA2143-2232-45BA-8654-4D6A87EC4AE9}">
      <dgm:prSet/>
      <dgm:spPr/>
      <dgm:t>
        <a:bodyPr/>
        <a:lstStyle/>
        <a:p>
          <a:endParaRPr lang="en-US"/>
        </a:p>
      </dgm:t>
    </dgm:pt>
    <dgm:pt modelId="{CA5E2324-143F-44B8-9FD4-16F55219A8F7}" type="pres">
      <dgm:prSet presAssocID="{DF3D0545-4062-4D7C-9842-01BCABF62E2C}" presName="Name0" presStyleCnt="0">
        <dgm:presLayoutVars>
          <dgm:chPref val="1"/>
          <dgm:dir/>
          <dgm:animOne val="branch"/>
          <dgm:animLvl val="lvl"/>
          <dgm:resizeHandles/>
        </dgm:presLayoutVars>
      </dgm:prSet>
      <dgm:spPr/>
    </dgm:pt>
    <dgm:pt modelId="{DAD138C3-3C97-4884-8807-5DB13825A894}" type="pres">
      <dgm:prSet presAssocID="{1FBD9F97-3CBA-4D76-AFC7-4DCFF96F9260}" presName="vertOne" presStyleCnt="0"/>
      <dgm:spPr/>
    </dgm:pt>
    <dgm:pt modelId="{88E0EDE6-ACC9-4AF1-A264-455F16E75425}" type="pres">
      <dgm:prSet presAssocID="{1FBD9F97-3CBA-4D76-AFC7-4DCFF96F9260}" presName="txOne" presStyleLbl="node0" presStyleIdx="0" presStyleCnt="2" custLinFactNeighborX="-622">
        <dgm:presLayoutVars>
          <dgm:chPref val="3"/>
        </dgm:presLayoutVars>
      </dgm:prSet>
      <dgm:spPr/>
    </dgm:pt>
    <dgm:pt modelId="{4C0C365B-656E-4BC9-BF37-AE5DCA14F91E}" type="pres">
      <dgm:prSet presAssocID="{1FBD9F97-3CBA-4D76-AFC7-4DCFF96F9260}" presName="horzOne" presStyleCnt="0"/>
      <dgm:spPr/>
    </dgm:pt>
    <dgm:pt modelId="{8E00A09F-D013-4461-9485-F36A222B5D77}" type="pres">
      <dgm:prSet presAssocID="{BE7708A6-AE8E-4F92-AFDC-05B86672928B}" presName="sibSpaceOne" presStyleCnt="0"/>
      <dgm:spPr/>
    </dgm:pt>
    <dgm:pt modelId="{4A65FD1C-ED18-4805-812C-D4DB9AAD192D}" type="pres">
      <dgm:prSet presAssocID="{C32C6383-DFCC-44B7-9944-4201619ABCB0}" presName="vertOne" presStyleCnt="0"/>
      <dgm:spPr/>
    </dgm:pt>
    <dgm:pt modelId="{E6D57D87-25CE-448E-9153-200FC06B27E3}" type="pres">
      <dgm:prSet presAssocID="{C32C6383-DFCC-44B7-9944-4201619ABCB0}" presName="txOne" presStyleLbl="node0" presStyleIdx="1" presStyleCnt="2">
        <dgm:presLayoutVars>
          <dgm:chPref val="3"/>
        </dgm:presLayoutVars>
      </dgm:prSet>
      <dgm:spPr/>
    </dgm:pt>
    <dgm:pt modelId="{0A0BCE11-2B43-464C-97CE-D0913D3A82E0}" type="pres">
      <dgm:prSet presAssocID="{C32C6383-DFCC-44B7-9944-4201619ABCB0}" presName="horzOne" presStyleCnt="0"/>
      <dgm:spPr/>
    </dgm:pt>
  </dgm:ptLst>
  <dgm:cxnLst>
    <dgm:cxn modelId="{FE087625-B068-4692-BAB1-0BDACA54BA06}" type="presOf" srcId="{DF3D0545-4062-4D7C-9842-01BCABF62E2C}" destId="{CA5E2324-143F-44B8-9FD4-16F55219A8F7}" srcOrd="0" destOrd="0" presId="urn:microsoft.com/office/officeart/2005/8/layout/architecture"/>
    <dgm:cxn modelId="{5E3C1F29-FC34-4D48-8988-630C5A6D7898}" type="presOf" srcId="{1FBD9F97-3CBA-4D76-AFC7-4DCFF96F9260}" destId="{88E0EDE6-ACC9-4AF1-A264-455F16E75425}" srcOrd="0" destOrd="0" presId="urn:microsoft.com/office/officeart/2005/8/layout/architecture"/>
    <dgm:cxn modelId="{39AA2143-2232-45BA-8654-4D6A87EC4AE9}" srcId="{DF3D0545-4062-4D7C-9842-01BCABF62E2C}" destId="{C32C6383-DFCC-44B7-9944-4201619ABCB0}" srcOrd="1" destOrd="0" parTransId="{2E3F9B2B-D01A-4271-A6B7-BB445202DEB9}" sibTransId="{F1FAC122-60FE-40FB-9998-CC977F314797}"/>
    <dgm:cxn modelId="{01199DA5-9376-4766-8C7F-CF60AC7DD147}" srcId="{DF3D0545-4062-4D7C-9842-01BCABF62E2C}" destId="{1FBD9F97-3CBA-4D76-AFC7-4DCFF96F9260}" srcOrd="0" destOrd="0" parTransId="{E736E6EF-1BCF-48EB-99E0-F71CA0E6B9FF}" sibTransId="{BE7708A6-AE8E-4F92-AFDC-05B86672928B}"/>
    <dgm:cxn modelId="{684553CD-8D33-44F0-A630-C9CB8377D6EC}" type="presOf" srcId="{C32C6383-DFCC-44B7-9944-4201619ABCB0}" destId="{E6D57D87-25CE-448E-9153-200FC06B27E3}" srcOrd="0" destOrd="0" presId="urn:microsoft.com/office/officeart/2005/8/layout/architecture"/>
    <dgm:cxn modelId="{CC6D9E3C-0D27-402D-BB53-D5EA53D1D388}" type="presParOf" srcId="{CA5E2324-143F-44B8-9FD4-16F55219A8F7}" destId="{DAD138C3-3C97-4884-8807-5DB13825A894}" srcOrd="0" destOrd="0" presId="urn:microsoft.com/office/officeart/2005/8/layout/architecture"/>
    <dgm:cxn modelId="{166B30DB-B7E9-400C-858B-4C6A4EE55C75}" type="presParOf" srcId="{DAD138C3-3C97-4884-8807-5DB13825A894}" destId="{88E0EDE6-ACC9-4AF1-A264-455F16E75425}" srcOrd="0" destOrd="0" presId="urn:microsoft.com/office/officeart/2005/8/layout/architecture"/>
    <dgm:cxn modelId="{1C94A272-07C2-4F02-B47C-0D9B51A95622}" type="presParOf" srcId="{DAD138C3-3C97-4884-8807-5DB13825A894}" destId="{4C0C365B-656E-4BC9-BF37-AE5DCA14F91E}" srcOrd="1" destOrd="0" presId="urn:microsoft.com/office/officeart/2005/8/layout/architecture"/>
    <dgm:cxn modelId="{748A598A-6EEF-416B-8194-D3937685D90F}" type="presParOf" srcId="{CA5E2324-143F-44B8-9FD4-16F55219A8F7}" destId="{8E00A09F-D013-4461-9485-F36A222B5D77}" srcOrd="1" destOrd="0" presId="urn:microsoft.com/office/officeart/2005/8/layout/architecture"/>
    <dgm:cxn modelId="{0036040F-6A6E-4376-A962-89FA46FCD4B1}" type="presParOf" srcId="{CA5E2324-143F-44B8-9FD4-16F55219A8F7}" destId="{4A65FD1C-ED18-4805-812C-D4DB9AAD192D}" srcOrd="2" destOrd="0" presId="urn:microsoft.com/office/officeart/2005/8/layout/architecture"/>
    <dgm:cxn modelId="{73454D3D-770B-4709-A80A-5BFFB811E81A}" type="presParOf" srcId="{4A65FD1C-ED18-4805-812C-D4DB9AAD192D}" destId="{E6D57D87-25CE-448E-9153-200FC06B27E3}" srcOrd="0" destOrd="0" presId="urn:microsoft.com/office/officeart/2005/8/layout/architecture"/>
    <dgm:cxn modelId="{95041FE0-12A8-4072-AC75-0B1711FAE2EB}" type="presParOf" srcId="{4A65FD1C-ED18-4805-812C-D4DB9AAD192D}" destId="{0A0BCE11-2B43-464C-97CE-D0913D3A82E0}" srcOrd="1" destOrd="0" presId="urn:microsoft.com/office/officeart/2005/8/layout/architectur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B4B8917-D5B4-4563-988D-FF10E8847B08}" type="doc">
      <dgm:prSet loTypeId="urn:microsoft.com/office/officeart/2005/8/layout/lProcess3" loCatId="process" qsTypeId="urn:microsoft.com/office/officeart/2005/8/quickstyle/simple1" qsCatId="simple" csTypeId="urn:microsoft.com/office/officeart/2005/8/colors/colorful5" csCatId="colorful" phldr="1"/>
      <dgm:spPr/>
      <dgm:t>
        <a:bodyPr/>
        <a:lstStyle/>
        <a:p>
          <a:endParaRPr lang="en-US"/>
        </a:p>
      </dgm:t>
    </dgm:pt>
    <dgm:pt modelId="{08F138E4-2CD9-42B6-9FA5-A52C17A754D1}">
      <dgm:prSet/>
      <dgm:spPr/>
      <dgm:t>
        <a:bodyPr/>
        <a:lstStyle/>
        <a:p>
          <a:pPr rtl="0"/>
          <a:r>
            <a:rPr lang="en-GB" dirty="0"/>
            <a:t>This is done using the marginal totals and overall total to compute expected counts for each cell of the table. To find the expected count for each cell in the table we  multiply the marginal row and column totals for that cell and divide by the overall total.  Formulaically for each cell this is:</a:t>
          </a:r>
        </a:p>
      </dgm:t>
    </dgm:pt>
    <dgm:pt modelId="{13BD1960-EBB4-492E-A8D5-578F67646A63}" type="parTrans" cxnId="{804BB6AE-99A3-4310-8285-8FE7B816CD99}">
      <dgm:prSet/>
      <dgm:spPr/>
      <dgm:t>
        <a:bodyPr/>
        <a:lstStyle/>
        <a:p>
          <a:endParaRPr lang="en-US"/>
        </a:p>
      </dgm:t>
    </dgm:pt>
    <dgm:pt modelId="{BE8A3BE5-3CD2-4C68-BEE3-73BBF39963D2}" type="sibTrans" cxnId="{804BB6AE-99A3-4310-8285-8FE7B816CD99}">
      <dgm:prSet/>
      <dgm:spPr/>
      <dgm:t>
        <a:bodyPr/>
        <a:lstStyle/>
        <a:p>
          <a:endParaRPr lang="en-US"/>
        </a:p>
      </dgm:t>
    </dgm:pt>
    <dgm:pt modelId="{6F00FE89-CCB7-4FF5-94F5-0AC01D781660}" type="pres">
      <dgm:prSet presAssocID="{7B4B8917-D5B4-4563-988D-FF10E8847B08}" presName="Name0" presStyleCnt="0">
        <dgm:presLayoutVars>
          <dgm:chPref val="3"/>
          <dgm:dir/>
          <dgm:animLvl val="lvl"/>
          <dgm:resizeHandles/>
        </dgm:presLayoutVars>
      </dgm:prSet>
      <dgm:spPr/>
    </dgm:pt>
    <dgm:pt modelId="{E564F6A1-7378-4775-B383-860872E12EFF}" type="pres">
      <dgm:prSet presAssocID="{08F138E4-2CD9-42B6-9FA5-A52C17A754D1}" presName="horFlow" presStyleCnt="0"/>
      <dgm:spPr/>
    </dgm:pt>
    <dgm:pt modelId="{7694C0E8-F4CB-440B-800E-EA55A7489932}" type="pres">
      <dgm:prSet presAssocID="{08F138E4-2CD9-42B6-9FA5-A52C17A754D1}" presName="bigChev" presStyleLbl="node1" presStyleIdx="0" presStyleCnt="1" custScaleY="127257"/>
      <dgm:spPr/>
    </dgm:pt>
  </dgm:ptLst>
  <dgm:cxnLst>
    <dgm:cxn modelId="{D87E234D-C95E-4244-A465-DCB85E9CC641}" type="presOf" srcId="{08F138E4-2CD9-42B6-9FA5-A52C17A754D1}" destId="{7694C0E8-F4CB-440B-800E-EA55A7489932}" srcOrd="0" destOrd="0" presId="urn:microsoft.com/office/officeart/2005/8/layout/lProcess3"/>
    <dgm:cxn modelId="{804BB6AE-99A3-4310-8285-8FE7B816CD99}" srcId="{7B4B8917-D5B4-4563-988D-FF10E8847B08}" destId="{08F138E4-2CD9-42B6-9FA5-A52C17A754D1}" srcOrd="0" destOrd="0" parTransId="{13BD1960-EBB4-492E-A8D5-578F67646A63}" sibTransId="{BE8A3BE5-3CD2-4C68-BEE3-73BBF39963D2}"/>
    <dgm:cxn modelId="{1E6A78F3-EBA4-4438-B829-D1082D19D350}" type="presOf" srcId="{7B4B8917-D5B4-4563-988D-FF10E8847B08}" destId="{6F00FE89-CCB7-4FF5-94F5-0AC01D781660}" srcOrd="0" destOrd="0" presId="urn:microsoft.com/office/officeart/2005/8/layout/lProcess3"/>
    <dgm:cxn modelId="{D19AA619-52A0-4823-A386-F5CD030E0294}" type="presParOf" srcId="{6F00FE89-CCB7-4FF5-94F5-0AC01D781660}" destId="{E564F6A1-7378-4775-B383-860872E12EFF}" srcOrd="0" destOrd="0" presId="urn:microsoft.com/office/officeart/2005/8/layout/lProcess3"/>
    <dgm:cxn modelId="{392606EA-BA66-4A50-B171-83D425A985A3}" type="presParOf" srcId="{E564F6A1-7378-4775-B383-860872E12EFF}" destId="{7694C0E8-F4CB-440B-800E-EA55A7489932}" srcOrd="0" destOrd="0" presId="urn:microsoft.com/office/officeart/2005/8/layout/l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B33319C-49A3-40E5-8787-02060CDFD106}"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US"/>
        </a:p>
      </dgm:t>
    </dgm:pt>
    <dgm:pt modelId="{1DE3DFDD-9704-44CD-9504-62AD6F2B1C62}">
      <dgm:prSet/>
      <dgm:spPr/>
      <dgm:t>
        <a:bodyPr/>
        <a:lstStyle/>
        <a:p>
          <a:pPr rtl="0"/>
          <a:r>
            <a:rPr lang="en-GB" b="1" i="0" dirty="0"/>
            <a:t>Expected frequencies are the frequencies we expect in our sample if the null hypothesis holds. </a:t>
          </a:r>
          <a:r>
            <a:rPr lang="en-GB" b="0" i="0" dirty="0"/>
            <a:t>If how you vote and where you live are independent in our population, then we expect this in our sample too. (no association – where you live makes no difference to how you vote).</a:t>
          </a:r>
          <a:endParaRPr lang="en-GB" dirty="0"/>
        </a:p>
      </dgm:t>
    </dgm:pt>
    <dgm:pt modelId="{9B2AC1D1-4BEE-48E0-939D-9BF94EFB3AD0}" type="parTrans" cxnId="{706FE224-CC95-4308-9E99-DE500845A64A}">
      <dgm:prSet/>
      <dgm:spPr/>
      <dgm:t>
        <a:bodyPr/>
        <a:lstStyle/>
        <a:p>
          <a:endParaRPr lang="en-US"/>
        </a:p>
      </dgm:t>
    </dgm:pt>
    <dgm:pt modelId="{C0D059B9-FE93-447C-ABD3-62194B750E39}" type="sibTrans" cxnId="{706FE224-CC95-4308-9E99-DE500845A64A}">
      <dgm:prSet/>
      <dgm:spPr/>
      <dgm:t>
        <a:bodyPr/>
        <a:lstStyle/>
        <a:p>
          <a:endParaRPr lang="en-US"/>
        </a:p>
      </dgm:t>
    </dgm:pt>
    <dgm:pt modelId="{EBE141E5-10F9-4B18-AB58-98D501AA5FC9}" type="pres">
      <dgm:prSet presAssocID="{8B33319C-49A3-40E5-8787-02060CDFD106}" presName="Name0" presStyleCnt="0">
        <dgm:presLayoutVars>
          <dgm:dir/>
          <dgm:animLvl val="lvl"/>
          <dgm:resizeHandles val="exact"/>
        </dgm:presLayoutVars>
      </dgm:prSet>
      <dgm:spPr/>
    </dgm:pt>
    <dgm:pt modelId="{C15A6790-FDDC-4445-81F7-1FF71AB45966}" type="pres">
      <dgm:prSet presAssocID="{1DE3DFDD-9704-44CD-9504-62AD6F2B1C62}" presName="composite" presStyleCnt="0"/>
      <dgm:spPr/>
    </dgm:pt>
    <dgm:pt modelId="{8A081B63-7ED5-4873-9743-AF7FED6DFD4E}" type="pres">
      <dgm:prSet presAssocID="{1DE3DFDD-9704-44CD-9504-62AD6F2B1C62}" presName="parTx" presStyleLbl="alignNode1" presStyleIdx="0" presStyleCnt="1">
        <dgm:presLayoutVars>
          <dgm:chMax val="0"/>
          <dgm:chPref val="0"/>
          <dgm:bulletEnabled val="1"/>
        </dgm:presLayoutVars>
      </dgm:prSet>
      <dgm:spPr/>
    </dgm:pt>
    <dgm:pt modelId="{7DFC83BD-37DC-4557-B608-18AA5194E454}" type="pres">
      <dgm:prSet presAssocID="{1DE3DFDD-9704-44CD-9504-62AD6F2B1C62}" presName="desTx" presStyleLbl="alignAccFollowNode1" presStyleIdx="0" presStyleCnt="1" custScaleY="100000" custLinFactNeighborX="-233" custLinFactNeighborY="-4888">
        <dgm:presLayoutVars>
          <dgm:bulletEnabled val="1"/>
        </dgm:presLayoutVars>
      </dgm:prSet>
      <dgm:spPr/>
    </dgm:pt>
  </dgm:ptLst>
  <dgm:cxnLst>
    <dgm:cxn modelId="{2E13A70C-E20E-4036-99F8-7771CB857D87}" type="presOf" srcId="{8B33319C-49A3-40E5-8787-02060CDFD106}" destId="{EBE141E5-10F9-4B18-AB58-98D501AA5FC9}" srcOrd="0" destOrd="0" presId="urn:microsoft.com/office/officeart/2005/8/layout/hList1"/>
    <dgm:cxn modelId="{706FE224-CC95-4308-9E99-DE500845A64A}" srcId="{8B33319C-49A3-40E5-8787-02060CDFD106}" destId="{1DE3DFDD-9704-44CD-9504-62AD6F2B1C62}" srcOrd="0" destOrd="0" parTransId="{9B2AC1D1-4BEE-48E0-939D-9BF94EFB3AD0}" sibTransId="{C0D059B9-FE93-447C-ABD3-62194B750E39}"/>
    <dgm:cxn modelId="{D5F60448-C7B9-4CDE-A6D0-D25BD532B18F}" type="presOf" srcId="{1DE3DFDD-9704-44CD-9504-62AD6F2B1C62}" destId="{8A081B63-7ED5-4873-9743-AF7FED6DFD4E}" srcOrd="0" destOrd="0" presId="urn:microsoft.com/office/officeart/2005/8/layout/hList1"/>
    <dgm:cxn modelId="{DD7413C4-BC90-471C-A33F-314759F067E2}" type="presParOf" srcId="{EBE141E5-10F9-4B18-AB58-98D501AA5FC9}" destId="{C15A6790-FDDC-4445-81F7-1FF71AB45966}" srcOrd="0" destOrd="0" presId="urn:microsoft.com/office/officeart/2005/8/layout/hList1"/>
    <dgm:cxn modelId="{775D6CBB-2756-4E91-A400-48DF5A419BC2}" type="presParOf" srcId="{C15A6790-FDDC-4445-81F7-1FF71AB45966}" destId="{8A081B63-7ED5-4873-9743-AF7FED6DFD4E}" srcOrd="0" destOrd="0" presId="urn:microsoft.com/office/officeart/2005/8/layout/hList1"/>
    <dgm:cxn modelId="{E6C6F8C0-D342-4326-8D58-11A8E5B87DF1}" type="presParOf" srcId="{C15A6790-FDDC-4445-81F7-1FF71AB45966}" destId="{7DFC83BD-37DC-4557-B608-18AA5194E454}" srcOrd="1" destOrd="0" presId="urn:microsoft.com/office/officeart/2005/8/layout/h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02E5F3D-B868-4296-B515-F9849ACE945C}"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74273779-463B-49BE-812B-329771AC2C4B}">
      <dgm:prSet/>
      <dgm:spPr/>
      <dgm:t>
        <a:bodyPr/>
        <a:lstStyle/>
        <a:p>
          <a:pPr rtl="0"/>
          <a:r>
            <a:rPr lang="en-GB" dirty="0"/>
            <a:t>The statistical question becomes, "Are the observed counts so different from the expected counts that we can conclude a relationship between the two variables?"  </a:t>
          </a:r>
        </a:p>
      </dgm:t>
    </dgm:pt>
    <dgm:pt modelId="{FEE5DBE1-97B0-47C3-A5CC-BF9185F79746}" type="parTrans" cxnId="{922C7B9F-B400-4375-AED9-7B13B19BFC69}">
      <dgm:prSet/>
      <dgm:spPr/>
      <dgm:t>
        <a:bodyPr/>
        <a:lstStyle/>
        <a:p>
          <a:endParaRPr lang="en-US"/>
        </a:p>
      </dgm:t>
    </dgm:pt>
    <dgm:pt modelId="{3BADC1DF-A3D5-47B0-ADE5-5EA5FF5CE6A5}" type="sibTrans" cxnId="{922C7B9F-B400-4375-AED9-7B13B19BFC69}">
      <dgm:prSet/>
      <dgm:spPr/>
      <dgm:t>
        <a:bodyPr/>
        <a:lstStyle/>
        <a:p>
          <a:endParaRPr lang="en-US"/>
        </a:p>
      </dgm:t>
    </dgm:pt>
    <dgm:pt modelId="{892EDDA6-9C2C-4A13-8B07-44DC06127A0C}">
      <dgm:prSet/>
      <dgm:spPr/>
      <dgm:t>
        <a:bodyPr/>
        <a:lstStyle/>
        <a:p>
          <a:pPr rtl="0"/>
          <a:r>
            <a:rPr lang="en-GB" dirty="0"/>
            <a:t>To conduct this test we compute a Chi-square test statistic where we compare each cell's observed count to it's respective expected count.  </a:t>
          </a:r>
        </a:p>
      </dgm:t>
    </dgm:pt>
    <dgm:pt modelId="{5BDAD237-9831-481A-A33D-632AFBE1580B}" type="parTrans" cxnId="{DA324BF9-A2F3-41C7-BFCB-AD8937F4B34C}">
      <dgm:prSet/>
      <dgm:spPr/>
      <dgm:t>
        <a:bodyPr/>
        <a:lstStyle/>
        <a:p>
          <a:endParaRPr lang="en-US"/>
        </a:p>
      </dgm:t>
    </dgm:pt>
    <dgm:pt modelId="{1E2DE430-BAF8-410D-9526-FECA2C7A40D5}" type="sibTrans" cxnId="{DA324BF9-A2F3-41C7-BFCB-AD8937F4B34C}">
      <dgm:prSet/>
      <dgm:spPr/>
      <dgm:t>
        <a:bodyPr/>
        <a:lstStyle/>
        <a:p>
          <a:endParaRPr lang="en-US"/>
        </a:p>
      </dgm:t>
    </dgm:pt>
    <dgm:pt modelId="{86100B45-DAC0-481A-8D50-61E0EF3FF6DA}">
      <dgm:prSet/>
      <dgm:spPr/>
      <dgm:t>
        <a:bodyPr/>
        <a:lstStyle/>
        <a:p>
          <a:pPr rtl="0"/>
          <a:r>
            <a:rPr lang="en-GB" dirty="0"/>
            <a:t>This Chi-square test statistic is calculated as follows:</a:t>
          </a:r>
        </a:p>
      </dgm:t>
    </dgm:pt>
    <dgm:pt modelId="{F4DE7B59-1525-4F12-902A-25573C3DD03D}" type="parTrans" cxnId="{94E815B6-BD22-4577-8DDB-0C7D5E9FB855}">
      <dgm:prSet/>
      <dgm:spPr/>
      <dgm:t>
        <a:bodyPr/>
        <a:lstStyle/>
        <a:p>
          <a:endParaRPr lang="en-US"/>
        </a:p>
      </dgm:t>
    </dgm:pt>
    <dgm:pt modelId="{D599BB91-97F4-418F-A9F4-6EEE9937629D}" type="sibTrans" cxnId="{94E815B6-BD22-4577-8DDB-0C7D5E9FB855}">
      <dgm:prSet/>
      <dgm:spPr/>
      <dgm:t>
        <a:bodyPr/>
        <a:lstStyle/>
        <a:p>
          <a:endParaRPr lang="en-US"/>
        </a:p>
      </dgm:t>
    </dgm:pt>
    <dgm:pt modelId="{3E02E1A6-EDC0-41A9-AFE8-3724830EFB7B}" type="pres">
      <dgm:prSet presAssocID="{302E5F3D-B868-4296-B515-F9849ACE945C}" presName="linear" presStyleCnt="0">
        <dgm:presLayoutVars>
          <dgm:animLvl val="lvl"/>
          <dgm:resizeHandles val="exact"/>
        </dgm:presLayoutVars>
      </dgm:prSet>
      <dgm:spPr/>
    </dgm:pt>
    <dgm:pt modelId="{E7D45EB8-B73F-4B54-BF3E-223E5DE66207}" type="pres">
      <dgm:prSet presAssocID="{74273779-463B-49BE-812B-329771AC2C4B}" presName="parentText" presStyleLbl="node1" presStyleIdx="0" presStyleCnt="3">
        <dgm:presLayoutVars>
          <dgm:chMax val="0"/>
          <dgm:bulletEnabled val="1"/>
        </dgm:presLayoutVars>
      </dgm:prSet>
      <dgm:spPr/>
    </dgm:pt>
    <dgm:pt modelId="{1A9C5593-249B-41F7-80BF-7C7E518248D1}" type="pres">
      <dgm:prSet presAssocID="{3BADC1DF-A3D5-47B0-ADE5-5EA5FF5CE6A5}" presName="spacer" presStyleCnt="0"/>
      <dgm:spPr/>
    </dgm:pt>
    <dgm:pt modelId="{620257EA-5E20-492D-834B-03FDA7578E6F}" type="pres">
      <dgm:prSet presAssocID="{892EDDA6-9C2C-4A13-8B07-44DC06127A0C}" presName="parentText" presStyleLbl="node1" presStyleIdx="1" presStyleCnt="3">
        <dgm:presLayoutVars>
          <dgm:chMax val="0"/>
          <dgm:bulletEnabled val="1"/>
        </dgm:presLayoutVars>
      </dgm:prSet>
      <dgm:spPr/>
    </dgm:pt>
    <dgm:pt modelId="{8303E3C0-2E5D-43F3-B7FB-5FBC8BE0406D}" type="pres">
      <dgm:prSet presAssocID="{1E2DE430-BAF8-410D-9526-FECA2C7A40D5}" presName="spacer" presStyleCnt="0"/>
      <dgm:spPr/>
    </dgm:pt>
    <dgm:pt modelId="{687C1678-DD7C-4356-BE61-A51D680E4D3D}" type="pres">
      <dgm:prSet presAssocID="{86100B45-DAC0-481A-8D50-61E0EF3FF6DA}" presName="parentText" presStyleLbl="node1" presStyleIdx="2" presStyleCnt="3">
        <dgm:presLayoutVars>
          <dgm:chMax val="0"/>
          <dgm:bulletEnabled val="1"/>
        </dgm:presLayoutVars>
      </dgm:prSet>
      <dgm:spPr/>
    </dgm:pt>
  </dgm:ptLst>
  <dgm:cxnLst>
    <dgm:cxn modelId="{5E704825-F539-496A-97BD-9BC73E44B4D6}" type="presOf" srcId="{86100B45-DAC0-481A-8D50-61E0EF3FF6DA}" destId="{687C1678-DD7C-4356-BE61-A51D680E4D3D}" srcOrd="0" destOrd="0" presId="urn:microsoft.com/office/officeart/2005/8/layout/vList2"/>
    <dgm:cxn modelId="{23258B2C-0D6B-404A-B5B2-F9A26B626FA8}" type="presOf" srcId="{892EDDA6-9C2C-4A13-8B07-44DC06127A0C}" destId="{620257EA-5E20-492D-834B-03FDA7578E6F}" srcOrd="0" destOrd="0" presId="urn:microsoft.com/office/officeart/2005/8/layout/vList2"/>
    <dgm:cxn modelId="{1A5A5083-7240-4DEA-AE3A-0AB62783D5DB}" type="presOf" srcId="{302E5F3D-B868-4296-B515-F9849ACE945C}" destId="{3E02E1A6-EDC0-41A9-AFE8-3724830EFB7B}" srcOrd="0" destOrd="0" presId="urn:microsoft.com/office/officeart/2005/8/layout/vList2"/>
    <dgm:cxn modelId="{B13B248D-F20B-49F1-A835-7D082055C6FE}" type="presOf" srcId="{74273779-463B-49BE-812B-329771AC2C4B}" destId="{E7D45EB8-B73F-4B54-BF3E-223E5DE66207}" srcOrd="0" destOrd="0" presId="urn:microsoft.com/office/officeart/2005/8/layout/vList2"/>
    <dgm:cxn modelId="{922C7B9F-B400-4375-AED9-7B13B19BFC69}" srcId="{302E5F3D-B868-4296-B515-F9849ACE945C}" destId="{74273779-463B-49BE-812B-329771AC2C4B}" srcOrd="0" destOrd="0" parTransId="{FEE5DBE1-97B0-47C3-A5CC-BF9185F79746}" sibTransId="{3BADC1DF-A3D5-47B0-ADE5-5EA5FF5CE6A5}"/>
    <dgm:cxn modelId="{94E815B6-BD22-4577-8DDB-0C7D5E9FB855}" srcId="{302E5F3D-B868-4296-B515-F9849ACE945C}" destId="{86100B45-DAC0-481A-8D50-61E0EF3FF6DA}" srcOrd="2" destOrd="0" parTransId="{F4DE7B59-1525-4F12-902A-25573C3DD03D}" sibTransId="{D599BB91-97F4-418F-A9F4-6EEE9937629D}"/>
    <dgm:cxn modelId="{DA324BF9-A2F3-41C7-BFCB-AD8937F4B34C}" srcId="{302E5F3D-B868-4296-B515-F9849ACE945C}" destId="{892EDDA6-9C2C-4A13-8B07-44DC06127A0C}" srcOrd="1" destOrd="0" parTransId="{5BDAD237-9831-481A-A33D-632AFBE1580B}" sibTransId="{1E2DE430-BAF8-410D-9526-FECA2C7A40D5}"/>
    <dgm:cxn modelId="{079DF2FE-D9FC-46F3-9F90-D139961B1F05}" type="presParOf" srcId="{3E02E1A6-EDC0-41A9-AFE8-3724830EFB7B}" destId="{E7D45EB8-B73F-4B54-BF3E-223E5DE66207}" srcOrd="0" destOrd="0" presId="urn:microsoft.com/office/officeart/2005/8/layout/vList2"/>
    <dgm:cxn modelId="{F09FB6F7-00EF-4B50-BF6D-97916678E354}" type="presParOf" srcId="{3E02E1A6-EDC0-41A9-AFE8-3724830EFB7B}" destId="{1A9C5593-249B-41F7-80BF-7C7E518248D1}" srcOrd="1" destOrd="0" presId="urn:microsoft.com/office/officeart/2005/8/layout/vList2"/>
    <dgm:cxn modelId="{35E33867-027E-42FF-AE29-36219CE07E70}" type="presParOf" srcId="{3E02E1A6-EDC0-41A9-AFE8-3724830EFB7B}" destId="{620257EA-5E20-492D-834B-03FDA7578E6F}" srcOrd="2" destOrd="0" presId="urn:microsoft.com/office/officeart/2005/8/layout/vList2"/>
    <dgm:cxn modelId="{84066EB4-FC8E-4809-8BA1-A23E59C98DC6}" type="presParOf" srcId="{3E02E1A6-EDC0-41A9-AFE8-3724830EFB7B}" destId="{8303E3C0-2E5D-43F3-B7FB-5FBC8BE0406D}" srcOrd="3" destOrd="0" presId="urn:microsoft.com/office/officeart/2005/8/layout/vList2"/>
    <dgm:cxn modelId="{E16AD78B-75AF-45A8-B16A-A8BF530155DB}" type="presParOf" srcId="{3E02E1A6-EDC0-41A9-AFE8-3724830EFB7B}" destId="{687C1678-DD7C-4356-BE61-A51D680E4D3D}"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89A6634-905D-40F1-BE78-2BF883FAA2F1}"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57AA8C91-8432-419C-AE70-19707794FEA5}">
      <dgm:prSet custT="1"/>
      <dgm:spPr/>
      <dgm:t>
        <a:bodyPr/>
        <a:lstStyle/>
        <a:p>
          <a:pPr rtl="0"/>
          <a:r>
            <a:rPr lang="en-GB" sz="2500" dirty="0"/>
            <a:t>the χ</a:t>
          </a:r>
          <a:r>
            <a:rPr lang="en-GB" sz="1400" dirty="0"/>
            <a:t>2</a:t>
          </a:r>
          <a:r>
            <a:rPr lang="en-GB" sz="2500" dirty="0"/>
            <a:t> value (1.74) and the degrees of freedom (</a:t>
          </a:r>
          <a:r>
            <a:rPr lang="en-GB" sz="2500" dirty="0" err="1"/>
            <a:t>df</a:t>
          </a:r>
          <a:r>
            <a:rPr lang="en-GB" sz="2500" dirty="0"/>
            <a:t>).</a:t>
          </a:r>
        </a:p>
      </dgm:t>
    </dgm:pt>
    <dgm:pt modelId="{465B021A-5E6C-4C0C-966A-3061634145BD}" type="parTrans" cxnId="{C9EC3817-B85E-4BDA-AD79-591564AD306A}">
      <dgm:prSet/>
      <dgm:spPr/>
      <dgm:t>
        <a:bodyPr/>
        <a:lstStyle/>
        <a:p>
          <a:endParaRPr lang="en-US"/>
        </a:p>
      </dgm:t>
    </dgm:pt>
    <dgm:pt modelId="{06A2C4ED-2B1A-4864-AD41-24DD41B3F787}" type="sibTrans" cxnId="{C9EC3817-B85E-4BDA-AD79-591564AD306A}">
      <dgm:prSet/>
      <dgm:spPr/>
      <dgm:t>
        <a:bodyPr/>
        <a:lstStyle/>
        <a:p>
          <a:endParaRPr lang="en-US"/>
        </a:p>
      </dgm:t>
    </dgm:pt>
    <dgm:pt modelId="{D28F1787-48F3-4284-BCD3-2C5404D1AAE6}">
      <dgm:prSet/>
      <dgm:spPr/>
      <dgm:t>
        <a:bodyPr/>
        <a:lstStyle/>
        <a:p>
          <a:pPr rtl="0"/>
          <a:r>
            <a:rPr lang="en-GB" dirty="0"/>
            <a:t>The degrees of freedom is basically a number that determines the exact shape of our distribution. It's calculated as</a:t>
          </a:r>
        </a:p>
      </dgm:t>
    </dgm:pt>
    <dgm:pt modelId="{35A12312-EDEA-479C-A346-1B71B359F27F}" type="parTrans" cxnId="{FB7F7FB9-A804-4190-A88B-B5180B471CE3}">
      <dgm:prSet/>
      <dgm:spPr/>
      <dgm:t>
        <a:bodyPr/>
        <a:lstStyle/>
        <a:p>
          <a:endParaRPr lang="en-US"/>
        </a:p>
      </dgm:t>
    </dgm:pt>
    <dgm:pt modelId="{3B31130F-6145-4ABC-8BAA-A252D57F0271}" type="sibTrans" cxnId="{FB7F7FB9-A804-4190-A88B-B5180B471CE3}">
      <dgm:prSet/>
      <dgm:spPr/>
      <dgm:t>
        <a:bodyPr/>
        <a:lstStyle/>
        <a:p>
          <a:endParaRPr lang="en-US"/>
        </a:p>
      </dgm:t>
    </dgm:pt>
    <dgm:pt modelId="{1F3983EA-67F7-4FF4-BA5B-476AEBBCED33}">
      <dgm:prSet/>
      <dgm:spPr/>
      <dgm:t>
        <a:bodyPr/>
        <a:lstStyle/>
        <a:p>
          <a:pPr rtl="0"/>
          <a:r>
            <a:rPr lang="en-GB" dirty="0" err="1"/>
            <a:t>df</a:t>
          </a:r>
          <a:r>
            <a:rPr lang="en-GB" dirty="0"/>
            <a:t>=(the number of rows −1) (the number of columns−1)</a:t>
          </a:r>
        </a:p>
      </dgm:t>
    </dgm:pt>
    <dgm:pt modelId="{6C4C46D7-B990-4424-8FC1-E2B61C213348}" type="parTrans" cxnId="{E203BD92-CA1D-4513-BCB3-479179A30F77}">
      <dgm:prSet/>
      <dgm:spPr/>
      <dgm:t>
        <a:bodyPr/>
        <a:lstStyle/>
        <a:p>
          <a:endParaRPr lang="en-US"/>
        </a:p>
      </dgm:t>
    </dgm:pt>
    <dgm:pt modelId="{A0871EFD-23A4-4761-B1A8-85D00DE0D6A3}" type="sibTrans" cxnId="{E203BD92-CA1D-4513-BCB3-479179A30F77}">
      <dgm:prSet/>
      <dgm:spPr/>
      <dgm:t>
        <a:bodyPr/>
        <a:lstStyle/>
        <a:p>
          <a:endParaRPr lang="en-US"/>
        </a:p>
      </dgm:t>
    </dgm:pt>
    <dgm:pt modelId="{1295238A-8F08-4C42-9C2C-B615405B43E4}">
      <dgm:prSet/>
      <dgm:spPr/>
      <dgm:t>
        <a:bodyPr/>
        <a:lstStyle/>
        <a:p>
          <a:pPr rtl="0"/>
          <a:r>
            <a:rPr lang="en-GB" dirty="0" err="1"/>
            <a:t>df</a:t>
          </a:r>
          <a:r>
            <a:rPr lang="en-GB" dirty="0"/>
            <a:t>= (2-1) (3-1) = 2</a:t>
          </a:r>
        </a:p>
      </dgm:t>
    </dgm:pt>
    <dgm:pt modelId="{8EE45250-1C82-4CD5-9671-C6DDACA09408}" type="sibTrans" cxnId="{F9AE1601-C3C2-495B-9B28-D00E27CD4D35}">
      <dgm:prSet/>
      <dgm:spPr/>
      <dgm:t>
        <a:bodyPr/>
        <a:lstStyle/>
        <a:p>
          <a:endParaRPr lang="en-US"/>
        </a:p>
      </dgm:t>
    </dgm:pt>
    <dgm:pt modelId="{7EBAE057-C758-4F0D-A476-81E3F4C9384E}" type="parTrans" cxnId="{F9AE1601-C3C2-495B-9B28-D00E27CD4D35}">
      <dgm:prSet/>
      <dgm:spPr/>
      <dgm:t>
        <a:bodyPr/>
        <a:lstStyle/>
        <a:p>
          <a:endParaRPr lang="en-US"/>
        </a:p>
      </dgm:t>
    </dgm:pt>
    <dgm:pt modelId="{254B309F-DFDC-48BA-887E-A116F226A4DE}" type="pres">
      <dgm:prSet presAssocID="{589A6634-905D-40F1-BE78-2BF883FAA2F1}" presName="vert0" presStyleCnt="0">
        <dgm:presLayoutVars>
          <dgm:dir/>
          <dgm:animOne val="branch"/>
          <dgm:animLvl val="lvl"/>
        </dgm:presLayoutVars>
      </dgm:prSet>
      <dgm:spPr/>
    </dgm:pt>
    <dgm:pt modelId="{D78749C0-D621-4550-BC67-27FA120EB2EF}" type="pres">
      <dgm:prSet presAssocID="{57AA8C91-8432-419C-AE70-19707794FEA5}" presName="thickLine" presStyleLbl="alignNode1" presStyleIdx="0" presStyleCnt="4"/>
      <dgm:spPr/>
    </dgm:pt>
    <dgm:pt modelId="{2068D286-5184-4997-8419-D4EDD8E07133}" type="pres">
      <dgm:prSet presAssocID="{57AA8C91-8432-419C-AE70-19707794FEA5}" presName="horz1" presStyleCnt="0"/>
      <dgm:spPr/>
    </dgm:pt>
    <dgm:pt modelId="{2B39326E-DEAD-47B7-9B22-3BA5882B14E1}" type="pres">
      <dgm:prSet presAssocID="{57AA8C91-8432-419C-AE70-19707794FEA5}" presName="tx1" presStyleLbl="revTx" presStyleIdx="0" presStyleCnt="4"/>
      <dgm:spPr/>
    </dgm:pt>
    <dgm:pt modelId="{1AB70502-7092-440A-BEC2-E2AFBFAA0C1A}" type="pres">
      <dgm:prSet presAssocID="{57AA8C91-8432-419C-AE70-19707794FEA5}" presName="vert1" presStyleCnt="0"/>
      <dgm:spPr/>
    </dgm:pt>
    <dgm:pt modelId="{A1351F2A-3CDA-4B7C-9E53-C501D78A61A0}" type="pres">
      <dgm:prSet presAssocID="{D28F1787-48F3-4284-BCD3-2C5404D1AAE6}" presName="thickLine" presStyleLbl="alignNode1" presStyleIdx="1" presStyleCnt="4"/>
      <dgm:spPr/>
    </dgm:pt>
    <dgm:pt modelId="{63A39F52-A4E4-4FCC-8137-68CC8DF52045}" type="pres">
      <dgm:prSet presAssocID="{D28F1787-48F3-4284-BCD3-2C5404D1AAE6}" presName="horz1" presStyleCnt="0"/>
      <dgm:spPr/>
    </dgm:pt>
    <dgm:pt modelId="{203C3BAD-6979-4862-932E-D9C8D303EA7F}" type="pres">
      <dgm:prSet presAssocID="{D28F1787-48F3-4284-BCD3-2C5404D1AAE6}" presName="tx1" presStyleLbl="revTx" presStyleIdx="1" presStyleCnt="4"/>
      <dgm:spPr/>
    </dgm:pt>
    <dgm:pt modelId="{79C9CB1D-E258-48EB-89EA-DBF73CFFED8A}" type="pres">
      <dgm:prSet presAssocID="{D28F1787-48F3-4284-BCD3-2C5404D1AAE6}" presName="vert1" presStyleCnt="0"/>
      <dgm:spPr/>
    </dgm:pt>
    <dgm:pt modelId="{080DAEB4-86A1-4EB7-82EB-BDE52AD0269D}" type="pres">
      <dgm:prSet presAssocID="{1F3983EA-67F7-4FF4-BA5B-476AEBBCED33}" presName="thickLine" presStyleLbl="alignNode1" presStyleIdx="2" presStyleCnt="4"/>
      <dgm:spPr/>
    </dgm:pt>
    <dgm:pt modelId="{2D1217B5-EDB6-4A9E-8DDC-4D307C7F3833}" type="pres">
      <dgm:prSet presAssocID="{1F3983EA-67F7-4FF4-BA5B-476AEBBCED33}" presName="horz1" presStyleCnt="0"/>
      <dgm:spPr/>
    </dgm:pt>
    <dgm:pt modelId="{C39CF467-45EF-4B24-B0C0-B7FAD9FB6675}" type="pres">
      <dgm:prSet presAssocID="{1F3983EA-67F7-4FF4-BA5B-476AEBBCED33}" presName="tx1" presStyleLbl="revTx" presStyleIdx="2" presStyleCnt="4"/>
      <dgm:spPr/>
    </dgm:pt>
    <dgm:pt modelId="{B999100B-D6EC-4B55-A8F9-C29E0AF1A568}" type="pres">
      <dgm:prSet presAssocID="{1F3983EA-67F7-4FF4-BA5B-476AEBBCED33}" presName="vert1" presStyleCnt="0"/>
      <dgm:spPr/>
    </dgm:pt>
    <dgm:pt modelId="{83CAF5F8-7573-4D10-B1AC-52EA5085A75B}" type="pres">
      <dgm:prSet presAssocID="{1295238A-8F08-4C42-9C2C-B615405B43E4}" presName="thickLine" presStyleLbl="alignNode1" presStyleIdx="3" presStyleCnt="4"/>
      <dgm:spPr/>
    </dgm:pt>
    <dgm:pt modelId="{F22C3C7C-6009-4154-B545-127AFCD0C7C4}" type="pres">
      <dgm:prSet presAssocID="{1295238A-8F08-4C42-9C2C-B615405B43E4}" presName="horz1" presStyleCnt="0"/>
      <dgm:spPr/>
    </dgm:pt>
    <dgm:pt modelId="{8B165841-0895-4854-B7AA-154C8694FF5A}" type="pres">
      <dgm:prSet presAssocID="{1295238A-8F08-4C42-9C2C-B615405B43E4}" presName="tx1" presStyleLbl="revTx" presStyleIdx="3" presStyleCnt="4"/>
      <dgm:spPr/>
    </dgm:pt>
    <dgm:pt modelId="{8AD062A6-1569-457C-96F2-C9BB6616A0BE}" type="pres">
      <dgm:prSet presAssocID="{1295238A-8F08-4C42-9C2C-B615405B43E4}" presName="vert1" presStyleCnt="0"/>
      <dgm:spPr/>
    </dgm:pt>
  </dgm:ptLst>
  <dgm:cxnLst>
    <dgm:cxn modelId="{F9AE1601-C3C2-495B-9B28-D00E27CD4D35}" srcId="{589A6634-905D-40F1-BE78-2BF883FAA2F1}" destId="{1295238A-8F08-4C42-9C2C-B615405B43E4}" srcOrd="3" destOrd="0" parTransId="{7EBAE057-C758-4F0D-A476-81E3F4C9384E}" sibTransId="{8EE45250-1C82-4CD5-9671-C6DDACA09408}"/>
    <dgm:cxn modelId="{C9EC3817-B85E-4BDA-AD79-591564AD306A}" srcId="{589A6634-905D-40F1-BE78-2BF883FAA2F1}" destId="{57AA8C91-8432-419C-AE70-19707794FEA5}" srcOrd="0" destOrd="0" parTransId="{465B021A-5E6C-4C0C-966A-3061634145BD}" sibTransId="{06A2C4ED-2B1A-4864-AD41-24DD41B3F787}"/>
    <dgm:cxn modelId="{E203BD92-CA1D-4513-BCB3-479179A30F77}" srcId="{589A6634-905D-40F1-BE78-2BF883FAA2F1}" destId="{1F3983EA-67F7-4FF4-BA5B-476AEBBCED33}" srcOrd="2" destOrd="0" parTransId="{6C4C46D7-B990-4424-8FC1-E2B61C213348}" sibTransId="{A0871EFD-23A4-4761-B1A8-85D00DE0D6A3}"/>
    <dgm:cxn modelId="{9DA48DA6-FE3D-4055-992A-9C58F5554C2C}" type="presOf" srcId="{57AA8C91-8432-419C-AE70-19707794FEA5}" destId="{2B39326E-DEAD-47B7-9B22-3BA5882B14E1}" srcOrd="0" destOrd="0" presId="urn:microsoft.com/office/officeart/2008/layout/LinedList"/>
    <dgm:cxn modelId="{4257F9AB-BF5D-47CB-83B4-7F55D2030EBA}" type="presOf" srcId="{D28F1787-48F3-4284-BCD3-2C5404D1AAE6}" destId="{203C3BAD-6979-4862-932E-D9C8D303EA7F}" srcOrd="0" destOrd="0" presId="urn:microsoft.com/office/officeart/2008/layout/LinedList"/>
    <dgm:cxn modelId="{FB7F7FB9-A804-4190-A88B-B5180B471CE3}" srcId="{589A6634-905D-40F1-BE78-2BF883FAA2F1}" destId="{D28F1787-48F3-4284-BCD3-2C5404D1AAE6}" srcOrd="1" destOrd="0" parTransId="{35A12312-EDEA-479C-A346-1B71B359F27F}" sibTransId="{3B31130F-6145-4ABC-8BAA-A252D57F0271}"/>
    <dgm:cxn modelId="{073B44C3-34EE-4C7D-87DE-7E5AE155AD6A}" type="presOf" srcId="{589A6634-905D-40F1-BE78-2BF883FAA2F1}" destId="{254B309F-DFDC-48BA-887E-A116F226A4DE}" srcOrd="0" destOrd="0" presId="urn:microsoft.com/office/officeart/2008/layout/LinedList"/>
    <dgm:cxn modelId="{F1B847D5-9B3E-411F-B4EC-4FCBD172DCED}" type="presOf" srcId="{1295238A-8F08-4C42-9C2C-B615405B43E4}" destId="{8B165841-0895-4854-B7AA-154C8694FF5A}" srcOrd="0" destOrd="0" presId="urn:microsoft.com/office/officeart/2008/layout/LinedList"/>
    <dgm:cxn modelId="{495B08F0-A4AB-44AE-84BE-CF7FB8AF495A}" type="presOf" srcId="{1F3983EA-67F7-4FF4-BA5B-476AEBBCED33}" destId="{C39CF467-45EF-4B24-B0C0-B7FAD9FB6675}" srcOrd="0" destOrd="0" presId="urn:microsoft.com/office/officeart/2008/layout/LinedList"/>
    <dgm:cxn modelId="{08119F1B-EB30-4C77-939B-F26BA8450822}" type="presParOf" srcId="{254B309F-DFDC-48BA-887E-A116F226A4DE}" destId="{D78749C0-D621-4550-BC67-27FA120EB2EF}" srcOrd="0" destOrd="0" presId="urn:microsoft.com/office/officeart/2008/layout/LinedList"/>
    <dgm:cxn modelId="{01A73543-F985-4D1C-A327-BAD9F0AE8183}" type="presParOf" srcId="{254B309F-DFDC-48BA-887E-A116F226A4DE}" destId="{2068D286-5184-4997-8419-D4EDD8E07133}" srcOrd="1" destOrd="0" presId="urn:microsoft.com/office/officeart/2008/layout/LinedList"/>
    <dgm:cxn modelId="{9268E2C2-046C-470D-B464-23D60D32D414}" type="presParOf" srcId="{2068D286-5184-4997-8419-D4EDD8E07133}" destId="{2B39326E-DEAD-47B7-9B22-3BA5882B14E1}" srcOrd="0" destOrd="0" presId="urn:microsoft.com/office/officeart/2008/layout/LinedList"/>
    <dgm:cxn modelId="{19173E7F-ADFC-4432-B2D5-0F53A053B292}" type="presParOf" srcId="{2068D286-5184-4997-8419-D4EDD8E07133}" destId="{1AB70502-7092-440A-BEC2-E2AFBFAA0C1A}" srcOrd="1" destOrd="0" presId="urn:microsoft.com/office/officeart/2008/layout/LinedList"/>
    <dgm:cxn modelId="{87AD9AE7-925E-47B6-9BE8-F54D05272138}" type="presParOf" srcId="{254B309F-DFDC-48BA-887E-A116F226A4DE}" destId="{A1351F2A-3CDA-4B7C-9E53-C501D78A61A0}" srcOrd="2" destOrd="0" presId="urn:microsoft.com/office/officeart/2008/layout/LinedList"/>
    <dgm:cxn modelId="{5253F1DE-9ED7-45C8-886D-79556B6DA5D0}" type="presParOf" srcId="{254B309F-DFDC-48BA-887E-A116F226A4DE}" destId="{63A39F52-A4E4-4FCC-8137-68CC8DF52045}" srcOrd="3" destOrd="0" presId="urn:microsoft.com/office/officeart/2008/layout/LinedList"/>
    <dgm:cxn modelId="{62CDB428-3E84-4319-B8ED-68C539DAC32D}" type="presParOf" srcId="{63A39F52-A4E4-4FCC-8137-68CC8DF52045}" destId="{203C3BAD-6979-4862-932E-D9C8D303EA7F}" srcOrd="0" destOrd="0" presId="urn:microsoft.com/office/officeart/2008/layout/LinedList"/>
    <dgm:cxn modelId="{5F106334-2F54-4ADC-9D8A-20A641A9FEE0}" type="presParOf" srcId="{63A39F52-A4E4-4FCC-8137-68CC8DF52045}" destId="{79C9CB1D-E258-48EB-89EA-DBF73CFFED8A}" srcOrd="1" destOrd="0" presId="urn:microsoft.com/office/officeart/2008/layout/LinedList"/>
    <dgm:cxn modelId="{6CED1304-092D-4C7A-A6FF-1F021258EF57}" type="presParOf" srcId="{254B309F-DFDC-48BA-887E-A116F226A4DE}" destId="{080DAEB4-86A1-4EB7-82EB-BDE52AD0269D}" srcOrd="4" destOrd="0" presId="urn:microsoft.com/office/officeart/2008/layout/LinedList"/>
    <dgm:cxn modelId="{0B2AB45F-91B3-4C1A-865C-7BA73EE51879}" type="presParOf" srcId="{254B309F-DFDC-48BA-887E-A116F226A4DE}" destId="{2D1217B5-EDB6-4A9E-8DDC-4D307C7F3833}" srcOrd="5" destOrd="0" presId="urn:microsoft.com/office/officeart/2008/layout/LinedList"/>
    <dgm:cxn modelId="{8A3D78B9-3568-49B5-92D2-250101591385}" type="presParOf" srcId="{2D1217B5-EDB6-4A9E-8DDC-4D307C7F3833}" destId="{C39CF467-45EF-4B24-B0C0-B7FAD9FB6675}" srcOrd="0" destOrd="0" presId="urn:microsoft.com/office/officeart/2008/layout/LinedList"/>
    <dgm:cxn modelId="{6A35C7B7-9584-4F44-A8C1-336EB7391842}" type="presParOf" srcId="{2D1217B5-EDB6-4A9E-8DDC-4D307C7F3833}" destId="{B999100B-D6EC-4B55-A8F9-C29E0AF1A568}" srcOrd="1" destOrd="0" presId="urn:microsoft.com/office/officeart/2008/layout/LinedList"/>
    <dgm:cxn modelId="{7D75DBB2-A572-41E4-B9C3-0D7BFD30743F}" type="presParOf" srcId="{254B309F-DFDC-48BA-887E-A116F226A4DE}" destId="{83CAF5F8-7573-4D10-B1AC-52EA5085A75B}" srcOrd="6" destOrd="0" presId="urn:microsoft.com/office/officeart/2008/layout/LinedList"/>
    <dgm:cxn modelId="{C0A4AFB6-7C10-48D6-98D9-6A4E63E2A176}" type="presParOf" srcId="{254B309F-DFDC-48BA-887E-A116F226A4DE}" destId="{F22C3C7C-6009-4154-B545-127AFCD0C7C4}" srcOrd="7" destOrd="0" presId="urn:microsoft.com/office/officeart/2008/layout/LinedList"/>
    <dgm:cxn modelId="{B9E04A5E-F967-41A4-8060-106C732177C3}" type="presParOf" srcId="{F22C3C7C-6009-4154-B545-127AFCD0C7C4}" destId="{8B165841-0895-4854-B7AA-154C8694FF5A}" srcOrd="0" destOrd="0" presId="urn:microsoft.com/office/officeart/2008/layout/LinedList"/>
    <dgm:cxn modelId="{1AE7FF72-E344-4420-9E6E-A004DB80C980}" type="presParOf" srcId="{F22C3C7C-6009-4154-B545-127AFCD0C7C4}" destId="{8AD062A6-1569-457C-96F2-C9BB6616A0B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539EDDC-E647-4D73-A916-1CFE591C145F}" type="doc">
      <dgm:prSet loTypeId="urn:microsoft.com/office/officeart/2008/layout/RadialCluster" loCatId="relationship" qsTypeId="urn:microsoft.com/office/officeart/2005/8/quickstyle/simple1" qsCatId="simple" csTypeId="urn:microsoft.com/office/officeart/2005/8/colors/colorful5" csCatId="colorful"/>
      <dgm:spPr/>
      <dgm:t>
        <a:bodyPr/>
        <a:lstStyle/>
        <a:p>
          <a:endParaRPr lang="en-US"/>
        </a:p>
      </dgm:t>
    </dgm:pt>
    <dgm:pt modelId="{BCA7D055-09C3-4648-B78F-988D4FFAD99F}">
      <dgm:prSet/>
      <dgm:spPr/>
      <dgm:t>
        <a:bodyPr/>
        <a:lstStyle/>
        <a:p>
          <a:pPr rtl="0"/>
          <a:r>
            <a:rPr lang="en-GB" dirty="0"/>
            <a:t>To see if there is a significant association we need to look at the critical values table.</a:t>
          </a:r>
        </a:p>
      </dgm:t>
    </dgm:pt>
    <dgm:pt modelId="{FB35A220-A622-416B-B314-1ADC7185ADBF}" type="parTrans" cxnId="{A6BBF4F2-B2E1-4760-ADDF-4D75A67E521C}">
      <dgm:prSet/>
      <dgm:spPr/>
      <dgm:t>
        <a:bodyPr/>
        <a:lstStyle/>
        <a:p>
          <a:endParaRPr lang="en-US"/>
        </a:p>
      </dgm:t>
    </dgm:pt>
    <dgm:pt modelId="{F8AB9647-FC62-4141-AF80-F2C8715363B4}" type="sibTrans" cxnId="{A6BBF4F2-B2E1-4760-ADDF-4D75A67E521C}">
      <dgm:prSet/>
      <dgm:spPr/>
      <dgm:t>
        <a:bodyPr/>
        <a:lstStyle/>
        <a:p>
          <a:endParaRPr lang="en-US"/>
        </a:p>
      </dgm:t>
    </dgm:pt>
    <dgm:pt modelId="{17FAE51E-1C16-42AB-9325-EAA04C82C64E}" type="pres">
      <dgm:prSet presAssocID="{8539EDDC-E647-4D73-A916-1CFE591C145F}" presName="Name0" presStyleCnt="0">
        <dgm:presLayoutVars>
          <dgm:chMax val="1"/>
          <dgm:chPref val="1"/>
          <dgm:dir/>
          <dgm:animOne val="branch"/>
          <dgm:animLvl val="lvl"/>
        </dgm:presLayoutVars>
      </dgm:prSet>
      <dgm:spPr/>
    </dgm:pt>
    <dgm:pt modelId="{60689F91-68C9-42DC-9DA2-9AC4E68B599E}" type="pres">
      <dgm:prSet presAssocID="{BCA7D055-09C3-4648-B78F-988D4FFAD99F}" presName="singleCycle" presStyleCnt="0"/>
      <dgm:spPr/>
    </dgm:pt>
    <dgm:pt modelId="{39D5E589-3EAD-41A7-A039-BA63D1188455}" type="pres">
      <dgm:prSet presAssocID="{BCA7D055-09C3-4648-B78F-988D4FFAD99F}" presName="singleCenter" presStyleLbl="node1" presStyleIdx="0" presStyleCnt="1">
        <dgm:presLayoutVars>
          <dgm:chMax val="7"/>
          <dgm:chPref val="7"/>
        </dgm:presLayoutVars>
      </dgm:prSet>
      <dgm:spPr/>
    </dgm:pt>
  </dgm:ptLst>
  <dgm:cxnLst>
    <dgm:cxn modelId="{69680B4F-5DD6-4461-9B62-5DD72B94E5F8}" type="presOf" srcId="{BCA7D055-09C3-4648-B78F-988D4FFAD99F}" destId="{39D5E589-3EAD-41A7-A039-BA63D1188455}" srcOrd="0" destOrd="0" presId="urn:microsoft.com/office/officeart/2008/layout/RadialCluster"/>
    <dgm:cxn modelId="{7B2CBAA0-04C5-49C2-8398-A60E181B1E8C}" type="presOf" srcId="{8539EDDC-E647-4D73-A916-1CFE591C145F}" destId="{17FAE51E-1C16-42AB-9325-EAA04C82C64E}" srcOrd="0" destOrd="0" presId="urn:microsoft.com/office/officeart/2008/layout/RadialCluster"/>
    <dgm:cxn modelId="{A6BBF4F2-B2E1-4760-ADDF-4D75A67E521C}" srcId="{8539EDDC-E647-4D73-A916-1CFE591C145F}" destId="{BCA7D055-09C3-4648-B78F-988D4FFAD99F}" srcOrd="0" destOrd="0" parTransId="{FB35A220-A622-416B-B314-1ADC7185ADBF}" sibTransId="{F8AB9647-FC62-4141-AF80-F2C8715363B4}"/>
    <dgm:cxn modelId="{B739BF7E-9E11-4CF9-B53D-CDC652231BB1}" type="presParOf" srcId="{17FAE51E-1C16-42AB-9325-EAA04C82C64E}" destId="{60689F91-68C9-42DC-9DA2-9AC4E68B599E}" srcOrd="0" destOrd="0" presId="urn:microsoft.com/office/officeart/2008/layout/RadialCluster"/>
    <dgm:cxn modelId="{0E56AED5-3B11-47F5-B403-E60879239D5A}" type="presParOf" srcId="{60689F91-68C9-42DC-9DA2-9AC4E68B599E}" destId="{39D5E589-3EAD-41A7-A039-BA63D1188455}" srcOrd="0" destOrd="0" presId="urn:microsoft.com/office/officeart/2008/layout/RadialCluster"/>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4BA57D8-FC86-47D4-A900-C6FDF9A4765E}" type="doc">
      <dgm:prSet loTypeId="urn:microsoft.com/office/officeart/2011/layout/CircleProcess" loCatId="process" qsTypeId="urn:microsoft.com/office/officeart/2005/8/quickstyle/simple1" qsCatId="simple" csTypeId="urn:microsoft.com/office/officeart/2005/8/colors/accent5_1" csCatId="accent5" phldr="1"/>
      <dgm:spPr/>
      <dgm:t>
        <a:bodyPr/>
        <a:lstStyle/>
        <a:p>
          <a:endParaRPr lang="en-US"/>
        </a:p>
      </dgm:t>
    </dgm:pt>
    <dgm:pt modelId="{F2EB3517-525C-4A39-8BD5-F252A6991584}">
      <dgm:prSet/>
      <dgm:spPr/>
      <dgm:t>
        <a:bodyPr/>
        <a:lstStyle/>
        <a:p>
          <a:pPr rtl="0"/>
          <a:r>
            <a:rPr lang="en-GB" dirty="0">
              <a:solidFill>
                <a:schemeClr val="bg2"/>
              </a:solidFill>
            </a:rPr>
            <a:t>If your chi-square calculated value is greater than the chi-square critical value, then you reject your null hypothesis (and accept your experimental hypothesis). If smaller – no significant association </a:t>
          </a:r>
        </a:p>
      </dgm:t>
    </dgm:pt>
    <dgm:pt modelId="{5C357996-FA44-490F-BC6B-89CA73C16BDC}" type="parTrans" cxnId="{272940DB-8BEC-4A4C-9CC1-A957442FEBFC}">
      <dgm:prSet/>
      <dgm:spPr/>
      <dgm:t>
        <a:bodyPr/>
        <a:lstStyle/>
        <a:p>
          <a:endParaRPr lang="en-US"/>
        </a:p>
      </dgm:t>
    </dgm:pt>
    <dgm:pt modelId="{161357EE-A178-400C-BB92-43FEF8A9ADFF}" type="sibTrans" cxnId="{272940DB-8BEC-4A4C-9CC1-A957442FEBFC}">
      <dgm:prSet/>
      <dgm:spPr/>
      <dgm:t>
        <a:bodyPr/>
        <a:lstStyle/>
        <a:p>
          <a:endParaRPr lang="en-US"/>
        </a:p>
      </dgm:t>
    </dgm:pt>
    <dgm:pt modelId="{A2237AB7-E80F-4B90-B5C8-7ADE3726E106}" type="pres">
      <dgm:prSet presAssocID="{E4BA57D8-FC86-47D4-A900-C6FDF9A4765E}" presName="Name0" presStyleCnt="0">
        <dgm:presLayoutVars>
          <dgm:chMax val="11"/>
          <dgm:chPref val="11"/>
          <dgm:dir/>
          <dgm:resizeHandles/>
        </dgm:presLayoutVars>
      </dgm:prSet>
      <dgm:spPr/>
    </dgm:pt>
    <dgm:pt modelId="{C9441F8E-882D-4F19-AA9D-3D8234CC18C3}" type="pres">
      <dgm:prSet presAssocID="{F2EB3517-525C-4A39-8BD5-F252A6991584}" presName="Accent1" presStyleCnt="0"/>
      <dgm:spPr/>
    </dgm:pt>
    <dgm:pt modelId="{016FBEFC-9270-4C82-90CA-FFCF9EA4B300}" type="pres">
      <dgm:prSet presAssocID="{F2EB3517-525C-4A39-8BD5-F252A6991584}" presName="Accent" presStyleLbl="node1" presStyleIdx="0" presStyleCnt="1"/>
      <dgm:spPr/>
    </dgm:pt>
    <dgm:pt modelId="{96DC2BED-C443-4E0F-AA86-A3D4170C16CB}" type="pres">
      <dgm:prSet presAssocID="{F2EB3517-525C-4A39-8BD5-F252A6991584}" presName="ParentBackground1" presStyleCnt="0"/>
      <dgm:spPr/>
    </dgm:pt>
    <dgm:pt modelId="{581B278A-A16F-4FE3-BC8D-ABE022EFDB0D}" type="pres">
      <dgm:prSet presAssocID="{F2EB3517-525C-4A39-8BD5-F252A6991584}" presName="ParentBackground" presStyleLbl="fgAcc1" presStyleIdx="0" presStyleCnt="1" custScaleX="168490" custScaleY="155344" custLinFactNeighborX="8654" custLinFactNeighborY="-871"/>
      <dgm:spPr/>
    </dgm:pt>
    <dgm:pt modelId="{9E47DDC2-4A91-4A20-AF87-C9091B91D303}" type="pres">
      <dgm:prSet presAssocID="{F2EB3517-525C-4A39-8BD5-F252A6991584}" presName="Parent1" presStyleLbl="revTx" presStyleIdx="0" presStyleCnt="0">
        <dgm:presLayoutVars>
          <dgm:chMax val="1"/>
          <dgm:chPref val="1"/>
          <dgm:bulletEnabled val="1"/>
        </dgm:presLayoutVars>
      </dgm:prSet>
      <dgm:spPr/>
    </dgm:pt>
  </dgm:ptLst>
  <dgm:cxnLst>
    <dgm:cxn modelId="{F4D2533B-9295-4B13-9000-1337636B4D0B}" type="presOf" srcId="{E4BA57D8-FC86-47D4-A900-C6FDF9A4765E}" destId="{A2237AB7-E80F-4B90-B5C8-7ADE3726E106}" srcOrd="0" destOrd="0" presId="urn:microsoft.com/office/officeart/2011/layout/CircleProcess"/>
    <dgm:cxn modelId="{FDB54A52-1F44-4AF5-8D91-1918B7F1540B}" type="presOf" srcId="{F2EB3517-525C-4A39-8BD5-F252A6991584}" destId="{581B278A-A16F-4FE3-BC8D-ABE022EFDB0D}" srcOrd="0" destOrd="0" presId="urn:microsoft.com/office/officeart/2011/layout/CircleProcess"/>
    <dgm:cxn modelId="{272940DB-8BEC-4A4C-9CC1-A957442FEBFC}" srcId="{E4BA57D8-FC86-47D4-A900-C6FDF9A4765E}" destId="{F2EB3517-525C-4A39-8BD5-F252A6991584}" srcOrd="0" destOrd="0" parTransId="{5C357996-FA44-490F-BC6B-89CA73C16BDC}" sibTransId="{161357EE-A178-400C-BB92-43FEF8A9ADFF}"/>
    <dgm:cxn modelId="{9DD22FF6-8EBB-43B9-9E91-AF3AAEDA62A6}" type="presOf" srcId="{F2EB3517-525C-4A39-8BD5-F252A6991584}" destId="{9E47DDC2-4A91-4A20-AF87-C9091B91D303}" srcOrd="1" destOrd="0" presId="urn:microsoft.com/office/officeart/2011/layout/CircleProcess"/>
    <dgm:cxn modelId="{1F3E64E3-1892-4658-85D3-5422CF6126F2}" type="presParOf" srcId="{A2237AB7-E80F-4B90-B5C8-7ADE3726E106}" destId="{C9441F8E-882D-4F19-AA9D-3D8234CC18C3}" srcOrd="0" destOrd="0" presId="urn:microsoft.com/office/officeart/2011/layout/CircleProcess"/>
    <dgm:cxn modelId="{4D550AF0-FC0C-436A-B65C-CC980C557C32}" type="presParOf" srcId="{C9441F8E-882D-4F19-AA9D-3D8234CC18C3}" destId="{016FBEFC-9270-4C82-90CA-FFCF9EA4B300}" srcOrd="0" destOrd="0" presId="urn:microsoft.com/office/officeart/2011/layout/CircleProcess"/>
    <dgm:cxn modelId="{FB15AB0E-989B-42FC-B065-4D425CFF629B}" type="presParOf" srcId="{A2237AB7-E80F-4B90-B5C8-7ADE3726E106}" destId="{96DC2BED-C443-4E0F-AA86-A3D4170C16CB}" srcOrd="1" destOrd="0" presId="urn:microsoft.com/office/officeart/2011/layout/CircleProcess"/>
    <dgm:cxn modelId="{065BA875-63BA-4481-ABC2-E0A3D5CE65CE}" type="presParOf" srcId="{96DC2BED-C443-4E0F-AA86-A3D4170C16CB}" destId="{581B278A-A16F-4FE3-BC8D-ABE022EFDB0D}" srcOrd="0" destOrd="0" presId="urn:microsoft.com/office/officeart/2011/layout/CircleProcess"/>
    <dgm:cxn modelId="{D424BA03-88C2-4EC1-87E8-7996A50DB6EE}" type="presParOf" srcId="{A2237AB7-E80F-4B90-B5C8-7ADE3726E106}" destId="{9E47DDC2-4A91-4A20-AF87-C9091B91D303}" srcOrd="2" destOrd="0" presId="urn:microsoft.com/office/officeart/2011/layout/CircleProcess"/>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F6A04-534D-4600-BBBB-CB8F1A553085}">
      <dsp:nvSpPr>
        <dsp:cNvPr id="0" name=""/>
        <dsp:cNvSpPr/>
      </dsp:nvSpPr>
      <dsp:spPr>
        <a:xfrm>
          <a:off x="0" y="5399665"/>
          <a:ext cx="3592945" cy="118131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GB" sz="2100" kern="1200"/>
            <a:t>Preferred car make: FORD, PEUGOET, VAUXHALL, HYUNDAI, KIA</a:t>
          </a:r>
        </a:p>
      </dsp:txBody>
      <dsp:txXfrm>
        <a:off x="0" y="5399665"/>
        <a:ext cx="3592945" cy="1181314"/>
      </dsp:txXfrm>
    </dsp:sp>
    <dsp:sp modelId="{62C512FC-7377-4A12-B6B6-96C3FE03368F}">
      <dsp:nvSpPr>
        <dsp:cNvPr id="0" name=""/>
        <dsp:cNvSpPr/>
      </dsp:nvSpPr>
      <dsp:spPr>
        <a:xfrm rot="10800000">
          <a:off x="0" y="3600522"/>
          <a:ext cx="3592945" cy="1816862"/>
        </a:xfrm>
        <a:prstGeom prst="upArrowCallout">
          <a:avLst/>
        </a:prstGeom>
        <a:solidFill>
          <a:schemeClr val="accent3">
            <a:hueOff val="-477801"/>
            <a:satOff val="393"/>
            <a:lumOff val="-3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GB" sz="2100" kern="1200"/>
            <a:t>Favourite chocolate: WHITE, MILK, DARK</a:t>
          </a:r>
        </a:p>
      </dsp:txBody>
      <dsp:txXfrm rot="10800000">
        <a:off x="0" y="3600522"/>
        <a:ext cx="3592945" cy="1180542"/>
      </dsp:txXfrm>
    </dsp:sp>
    <dsp:sp modelId="{EEA87842-196E-4F64-9369-A9AC97BB090D}">
      <dsp:nvSpPr>
        <dsp:cNvPr id="0" name=""/>
        <dsp:cNvSpPr/>
      </dsp:nvSpPr>
      <dsp:spPr>
        <a:xfrm rot="10800000">
          <a:off x="0" y="1801380"/>
          <a:ext cx="3592945" cy="1816862"/>
        </a:xfrm>
        <a:prstGeom prst="upArrowCallout">
          <a:avLst/>
        </a:prstGeom>
        <a:solidFill>
          <a:schemeClr val="accent3">
            <a:hueOff val="-955602"/>
            <a:satOff val="787"/>
            <a:lumOff val="-65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GB" sz="2100" kern="1200"/>
            <a:t>Eye colour; BLUE, GREEN, BROWN </a:t>
          </a:r>
        </a:p>
      </dsp:txBody>
      <dsp:txXfrm rot="10800000">
        <a:off x="0" y="1801380"/>
        <a:ext cx="3592945" cy="1180542"/>
      </dsp:txXfrm>
    </dsp:sp>
    <dsp:sp modelId="{B45718DE-18E2-43EB-9E10-50352EFEE719}">
      <dsp:nvSpPr>
        <dsp:cNvPr id="0" name=""/>
        <dsp:cNvSpPr/>
      </dsp:nvSpPr>
      <dsp:spPr>
        <a:xfrm rot="10800000">
          <a:off x="0" y="2238"/>
          <a:ext cx="3592945" cy="1816862"/>
        </a:xfrm>
        <a:prstGeom prst="upArrowCallout">
          <a:avLst/>
        </a:prstGeom>
        <a:solidFill>
          <a:schemeClr val="accent3">
            <a:hueOff val="-1433403"/>
            <a:satOff val="1180"/>
            <a:lumOff val="-9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GB" sz="2100" kern="1200"/>
            <a:t>Gender; MALE, FEMALE</a:t>
          </a:r>
        </a:p>
      </dsp:txBody>
      <dsp:txXfrm rot="10800000">
        <a:off x="0" y="2238"/>
        <a:ext cx="3592945" cy="11805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59428-0D3F-4A9F-B988-13B976F4E0C2}">
      <dsp:nvSpPr>
        <dsp:cNvPr id="0" name=""/>
        <dsp:cNvSpPr/>
      </dsp:nvSpPr>
      <dsp:spPr>
        <a:xfrm>
          <a:off x="588583" y="0"/>
          <a:ext cx="9338433" cy="156773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rtl="0">
            <a:lnSpc>
              <a:spcPct val="90000"/>
            </a:lnSpc>
            <a:spcBef>
              <a:spcPct val="0"/>
            </a:spcBef>
            <a:spcAft>
              <a:spcPct val="35000"/>
            </a:spcAft>
            <a:buNone/>
          </a:pPr>
          <a:r>
            <a:rPr lang="en-GB" sz="2200" kern="1200" dirty="0"/>
            <a:t>A chi square tests the relationship between two attributes. Suppose we suspect that rural Welsh people tended to vote to remain in the EU, and urban </a:t>
          </a:r>
          <a:r>
            <a:rPr lang="en-GB" sz="2200" kern="1200"/>
            <a:t>Welsh people tended </a:t>
          </a:r>
          <a:r>
            <a:rPr lang="en-GB" sz="2200" kern="1200" dirty="0"/>
            <a:t>to vote to leave the EU. In this case, we suspect a relationship between where you live and how you vote.</a:t>
          </a:r>
        </a:p>
      </dsp:txBody>
      <dsp:txXfrm>
        <a:off x="665114" y="76531"/>
        <a:ext cx="9185371" cy="14146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CB581-0762-4F21-99D5-F3045282393A}">
      <dsp:nvSpPr>
        <dsp:cNvPr id="0" name=""/>
        <dsp:cNvSpPr/>
      </dsp:nvSpPr>
      <dsp:spPr>
        <a:xfrm>
          <a:off x="0" y="0"/>
          <a:ext cx="11240814" cy="3707073"/>
        </a:xfrm>
        <a:prstGeom prst="roundRect">
          <a:avLst>
            <a:gd name="adj" fmla="val 85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2877101" numCol="1" spcCol="1270" anchor="t" anchorCtr="0">
          <a:noAutofit/>
        </a:bodyPr>
        <a:lstStyle/>
        <a:p>
          <a:pPr marL="0" lvl="0" indent="0" algn="l" defTabSz="1644650" rtl="0">
            <a:lnSpc>
              <a:spcPct val="90000"/>
            </a:lnSpc>
            <a:spcBef>
              <a:spcPct val="0"/>
            </a:spcBef>
            <a:spcAft>
              <a:spcPct val="35000"/>
            </a:spcAft>
            <a:buNone/>
          </a:pPr>
          <a:r>
            <a:rPr lang="en-GB" sz="3700" kern="1200"/>
            <a:t>How to do it:</a:t>
          </a:r>
        </a:p>
      </dsp:txBody>
      <dsp:txXfrm>
        <a:off x="92290" y="92290"/>
        <a:ext cx="11056234" cy="3522493"/>
      </dsp:txXfrm>
    </dsp:sp>
    <dsp:sp modelId="{779D4F60-AEC8-4372-884C-5AB90CCF8D8E}">
      <dsp:nvSpPr>
        <dsp:cNvPr id="0" name=""/>
        <dsp:cNvSpPr/>
      </dsp:nvSpPr>
      <dsp:spPr>
        <a:xfrm>
          <a:off x="281020" y="926768"/>
          <a:ext cx="10678773" cy="2594951"/>
        </a:xfrm>
        <a:prstGeom prst="roundRect">
          <a:avLst>
            <a:gd name="adj" fmla="val 10500"/>
          </a:avLst>
        </a:prstGeom>
        <a:solidFill>
          <a:schemeClr val="accent4">
            <a:hueOff val="-911834"/>
            <a:satOff val="-4605"/>
            <a:lumOff val="-647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647794" numCol="1" spcCol="1270" anchor="t" anchorCtr="0">
          <a:noAutofit/>
        </a:bodyPr>
        <a:lstStyle/>
        <a:p>
          <a:pPr marL="0" lvl="0" indent="0" algn="l" defTabSz="1600200" rtl="0">
            <a:lnSpc>
              <a:spcPct val="90000"/>
            </a:lnSpc>
            <a:spcBef>
              <a:spcPct val="0"/>
            </a:spcBef>
            <a:spcAft>
              <a:spcPct val="35000"/>
            </a:spcAft>
            <a:buNone/>
          </a:pPr>
          <a:r>
            <a:rPr lang="en-GB" sz="3600" kern="1200" dirty="0"/>
            <a:t>We will use a fictitious poll conducted of 100 people. Each person was asked where they live and how voted.</a:t>
          </a:r>
        </a:p>
      </dsp:txBody>
      <dsp:txXfrm>
        <a:off x="360824" y="1006572"/>
        <a:ext cx="10519165" cy="24353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66B09-E1CE-4E49-9A6B-F8AE75F40C01}">
      <dsp:nvSpPr>
        <dsp:cNvPr id="0" name=""/>
        <dsp:cNvSpPr/>
      </dsp:nvSpPr>
      <dsp:spPr>
        <a:xfrm>
          <a:off x="0" y="0"/>
          <a:ext cx="859666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3BFBDC-0D57-4B39-8D36-E02D4975F031}">
      <dsp:nvSpPr>
        <dsp:cNvPr id="0" name=""/>
        <dsp:cNvSpPr/>
      </dsp:nvSpPr>
      <dsp:spPr>
        <a:xfrm>
          <a:off x="0" y="0"/>
          <a:ext cx="8596668" cy="1478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GB" sz="2600" kern="1200" dirty="0"/>
            <a:t>Each row will be how you voted, giving us two columns for remain and leave. Each row will be where you live, giving us three rows – rural, suburban and urban.</a:t>
          </a:r>
        </a:p>
      </dsp:txBody>
      <dsp:txXfrm>
        <a:off x="0" y="0"/>
        <a:ext cx="8596668" cy="14781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0EDE6-ACC9-4AF1-A264-455F16E75425}">
      <dsp:nvSpPr>
        <dsp:cNvPr id="0" name=""/>
        <dsp:cNvSpPr/>
      </dsp:nvSpPr>
      <dsp:spPr>
        <a:xfrm>
          <a:off x="0" y="0"/>
          <a:ext cx="5160832" cy="1572411"/>
        </a:xfrm>
        <a:prstGeom prst="roundRect">
          <a:avLst>
            <a:gd name="adj" fmla="val 10000"/>
          </a:avLst>
        </a:prstGeom>
        <a:solidFill>
          <a:schemeClr val="accent5">
            <a:shade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Calculate totals for each row and column.</a:t>
          </a:r>
        </a:p>
      </dsp:txBody>
      <dsp:txXfrm>
        <a:off x="46054" y="46054"/>
        <a:ext cx="5068724" cy="1480303"/>
      </dsp:txXfrm>
    </dsp:sp>
    <dsp:sp modelId="{E6D57D87-25CE-448E-9153-200FC06B27E3}">
      <dsp:nvSpPr>
        <dsp:cNvPr id="0" name=""/>
        <dsp:cNvSpPr/>
      </dsp:nvSpPr>
      <dsp:spPr>
        <a:xfrm>
          <a:off x="6031701" y="0"/>
          <a:ext cx="5160832" cy="1572411"/>
        </a:xfrm>
        <a:prstGeom prst="roundRect">
          <a:avLst>
            <a:gd name="adj" fmla="val 10000"/>
          </a:avLst>
        </a:prstGeom>
        <a:solidFill>
          <a:schemeClr val="accent5">
            <a:shade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The purpose of the first column total is to find out how many voted leave from all areas. Similarly, the purpose of the first row total is to find out how rural votes were cast for either choice.</a:t>
          </a:r>
        </a:p>
      </dsp:txBody>
      <dsp:txXfrm>
        <a:off x="6077755" y="46054"/>
        <a:ext cx="5068724" cy="14803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4C0E8-F4CB-440B-800E-EA55A7489932}">
      <dsp:nvSpPr>
        <dsp:cNvPr id="0" name=""/>
        <dsp:cNvSpPr/>
      </dsp:nvSpPr>
      <dsp:spPr>
        <a:xfrm>
          <a:off x="0" y="2164173"/>
          <a:ext cx="6518167" cy="3317929"/>
        </a:xfrm>
        <a:prstGeom prst="chevron">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t>This is done using the marginal totals and overall total to compute expected counts for each cell of the table. To find the expected count for each cell in the table we  multiply the marginal row and column totals for that cell and divide by the overall total.  Formulaically for each cell this is:</a:t>
          </a:r>
        </a:p>
      </dsp:txBody>
      <dsp:txXfrm>
        <a:off x="1658965" y="2164173"/>
        <a:ext cx="3200238" cy="33179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081B63-7ED5-4873-9743-AF7FED6DFD4E}">
      <dsp:nvSpPr>
        <dsp:cNvPr id="0" name=""/>
        <dsp:cNvSpPr/>
      </dsp:nvSpPr>
      <dsp:spPr>
        <a:xfrm>
          <a:off x="0" y="30952"/>
          <a:ext cx="11913477" cy="968755"/>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rtl="0">
            <a:lnSpc>
              <a:spcPct val="90000"/>
            </a:lnSpc>
            <a:spcBef>
              <a:spcPct val="0"/>
            </a:spcBef>
            <a:spcAft>
              <a:spcPct val="35000"/>
            </a:spcAft>
            <a:buNone/>
          </a:pPr>
          <a:r>
            <a:rPr lang="en-GB" sz="2000" b="1" i="0" kern="1200" dirty="0"/>
            <a:t>Expected frequencies are the frequencies we expect in our sample if the null hypothesis holds. </a:t>
          </a:r>
          <a:r>
            <a:rPr lang="en-GB" sz="2000" b="0" i="0" kern="1200" dirty="0"/>
            <a:t>If how you vote and where you live are independent in our population, then we expect this in our sample too. (no association – where you live makes no difference to how you vote).</a:t>
          </a:r>
          <a:endParaRPr lang="en-GB" sz="2000" kern="1200" dirty="0"/>
        </a:p>
      </dsp:txBody>
      <dsp:txXfrm>
        <a:off x="0" y="30952"/>
        <a:ext cx="11913477" cy="968755"/>
      </dsp:txXfrm>
    </dsp:sp>
    <dsp:sp modelId="{7DFC83BD-37DC-4557-B608-18AA5194E454}">
      <dsp:nvSpPr>
        <dsp:cNvPr id="0" name=""/>
        <dsp:cNvSpPr/>
      </dsp:nvSpPr>
      <dsp:spPr>
        <a:xfrm>
          <a:off x="0" y="956772"/>
          <a:ext cx="11913477" cy="878400"/>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D45EB8-B73F-4B54-BF3E-223E5DE66207}">
      <dsp:nvSpPr>
        <dsp:cNvPr id="0" name=""/>
        <dsp:cNvSpPr/>
      </dsp:nvSpPr>
      <dsp:spPr>
        <a:xfrm>
          <a:off x="0" y="49265"/>
          <a:ext cx="11881312" cy="926639"/>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t>The statistical question becomes, "Are the observed counts so different from the expected counts that we can conclude a relationship between the two variables?"  </a:t>
          </a:r>
        </a:p>
      </dsp:txBody>
      <dsp:txXfrm>
        <a:off x="45235" y="94500"/>
        <a:ext cx="11790842" cy="836169"/>
      </dsp:txXfrm>
    </dsp:sp>
    <dsp:sp modelId="{620257EA-5E20-492D-834B-03FDA7578E6F}">
      <dsp:nvSpPr>
        <dsp:cNvPr id="0" name=""/>
        <dsp:cNvSpPr/>
      </dsp:nvSpPr>
      <dsp:spPr>
        <a:xfrm>
          <a:off x="0" y="1045025"/>
          <a:ext cx="11881312" cy="926639"/>
        </a:xfrm>
        <a:prstGeom prst="roundRect">
          <a:avLst/>
        </a:prstGeom>
        <a:solidFill>
          <a:schemeClr val="accent4">
            <a:hueOff val="-455917"/>
            <a:satOff val="-2303"/>
            <a:lumOff val="-3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t>To conduct this test we compute a Chi-square test statistic where we compare each cell's observed count to it's respective expected count.  </a:t>
          </a:r>
        </a:p>
      </dsp:txBody>
      <dsp:txXfrm>
        <a:off x="45235" y="1090260"/>
        <a:ext cx="11790842" cy="836169"/>
      </dsp:txXfrm>
    </dsp:sp>
    <dsp:sp modelId="{687C1678-DD7C-4356-BE61-A51D680E4D3D}">
      <dsp:nvSpPr>
        <dsp:cNvPr id="0" name=""/>
        <dsp:cNvSpPr/>
      </dsp:nvSpPr>
      <dsp:spPr>
        <a:xfrm>
          <a:off x="0" y="2040785"/>
          <a:ext cx="11881312" cy="926639"/>
        </a:xfrm>
        <a:prstGeom prst="roundRect">
          <a:avLst/>
        </a:prstGeom>
        <a:solidFill>
          <a:schemeClr val="accent4">
            <a:hueOff val="-911834"/>
            <a:satOff val="-4605"/>
            <a:lumOff val="-647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t>This Chi-square test statistic is calculated as follows:</a:t>
          </a:r>
        </a:p>
      </dsp:txBody>
      <dsp:txXfrm>
        <a:off x="45235" y="2086020"/>
        <a:ext cx="11790842" cy="83616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749C0-D621-4550-BC67-27FA120EB2EF}">
      <dsp:nvSpPr>
        <dsp:cNvPr id="0" name=""/>
        <dsp:cNvSpPr/>
      </dsp:nvSpPr>
      <dsp:spPr>
        <a:xfrm>
          <a:off x="0" y="0"/>
          <a:ext cx="9176114"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39326E-DEAD-47B7-9B22-3BA5882B14E1}">
      <dsp:nvSpPr>
        <dsp:cNvPr id="0" name=""/>
        <dsp:cNvSpPr/>
      </dsp:nvSpPr>
      <dsp:spPr>
        <a:xfrm>
          <a:off x="0" y="0"/>
          <a:ext cx="9176114" cy="970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t>the χ</a:t>
          </a:r>
          <a:r>
            <a:rPr lang="en-GB" sz="1400" kern="1200" dirty="0"/>
            <a:t>2</a:t>
          </a:r>
          <a:r>
            <a:rPr lang="en-GB" sz="2500" kern="1200" dirty="0"/>
            <a:t> value (1.74) and the degrees of freedom (</a:t>
          </a:r>
          <a:r>
            <a:rPr lang="en-GB" sz="2500" kern="1200" dirty="0" err="1"/>
            <a:t>df</a:t>
          </a:r>
          <a:r>
            <a:rPr lang="en-GB" sz="2500" kern="1200" dirty="0"/>
            <a:t>).</a:t>
          </a:r>
        </a:p>
      </dsp:txBody>
      <dsp:txXfrm>
        <a:off x="0" y="0"/>
        <a:ext cx="9176114" cy="970193"/>
      </dsp:txXfrm>
    </dsp:sp>
    <dsp:sp modelId="{A1351F2A-3CDA-4B7C-9E53-C501D78A61A0}">
      <dsp:nvSpPr>
        <dsp:cNvPr id="0" name=""/>
        <dsp:cNvSpPr/>
      </dsp:nvSpPr>
      <dsp:spPr>
        <a:xfrm>
          <a:off x="0" y="970193"/>
          <a:ext cx="9176114" cy="0"/>
        </a:xfrm>
        <a:prstGeom prst="line">
          <a:avLst/>
        </a:prstGeom>
        <a:solidFill>
          <a:schemeClr val="accent5">
            <a:hueOff val="831752"/>
            <a:satOff val="-16830"/>
            <a:lumOff val="523"/>
            <a:alphaOff val="0"/>
          </a:schemeClr>
        </a:solidFill>
        <a:ln w="19050" cap="rnd" cmpd="sng" algn="ctr">
          <a:solidFill>
            <a:schemeClr val="accent5">
              <a:hueOff val="831752"/>
              <a:satOff val="-16830"/>
              <a:lumOff val="5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3C3BAD-6979-4862-932E-D9C8D303EA7F}">
      <dsp:nvSpPr>
        <dsp:cNvPr id="0" name=""/>
        <dsp:cNvSpPr/>
      </dsp:nvSpPr>
      <dsp:spPr>
        <a:xfrm>
          <a:off x="0" y="970193"/>
          <a:ext cx="9176114" cy="970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t>The degrees of freedom is basically a number that determines the exact shape of our distribution. It's calculated as</a:t>
          </a:r>
        </a:p>
      </dsp:txBody>
      <dsp:txXfrm>
        <a:off x="0" y="970193"/>
        <a:ext cx="9176114" cy="970193"/>
      </dsp:txXfrm>
    </dsp:sp>
    <dsp:sp modelId="{080DAEB4-86A1-4EB7-82EB-BDE52AD0269D}">
      <dsp:nvSpPr>
        <dsp:cNvPr id="0" name=""/>
        <dsp:cNvSpPr/>
      </dsp:nvSpPr>
      <dsp:spPr>
        <a:xfrm>
          <a:off x="0" y="1940386"/>
          <a:ext cx="9176114" cy="0"/>
        </a:xfrm>
        <a:prstGeom prst="line">
          <a:avLst/>
        </a:prstGeom>
        <a:solidFill>
          <a:schemeClr val="accent5">
            <a:hueOff val="1663504"/>
            <a:satOff val="-33659"/>
            <a:lumOff val="1046"/>
            <a:alphaOff val="0"/>
          </a:schemeClr>
        </a:solidFill>
        <a:ln w="19050" cap="rnd" cmpd="sng" algn="ctr">
          <a:solidFill>
            <a:schemeClr val="accent5">
              <a:hueOff val="1663504"/>
              <a:satOff val="-33659"/>
              <a:lumOff val="10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9CF467-45EF-4B24-B0C0-B7FAD9FB6675}">
      <dsp:nvSpPr>
        <dsp:cNvPr id="0" name=""/>
        <dsp:cNvSpPr/>
      </dsp:nvSpPr>
      <dsp:spPr>
        <a:xfrm>
          <a:off x="0" y="1940386"/>
          <a:ext cx="9176114" cy="970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err="1"/>
            <a:t>df</a:t>
          </a:r>
          <a:r>
            <a:rPr lang="en-GB" sz="2500" kern="1200" dirty="0"/>
            <a:t>=(the number of rows −1) (the number of columns−1)</a:t>
          </a:r>
        </a:p>
      </dsp:txBody>
      <dsp:txXfrm>
        <a:off x="0" y="1940386"/>
        <a:ext cx="9176114" cy="970193"/>
      </dsp:txXfrm>
    </dsp:sp>
    <dsp:sp modelId="{83CAF5F8-7573-4D10-B1AC-52EA5085A75B}">
      <dsp:nvSpPr>
        <dsp:cNvPr id="0" name=""/>
        <dsp:cNvSpPr/>
      </dsp:nvSpPr>
      <dsp:spPr>
        <a:xfrm>
          <a:off x="0" y="2910579"/>
          <a:ext cx="9176114" cy="0"/>
        </a:xfrm>
        <a:prstGeom prst="line">
          <a:avLst/>
        </a:prstGeom>
        <a:solidFill>
          <a:schemeClr val="accent5">
            <a:hueOff val="2495256"/>
            <a:satOff val="-50489"/>
            <a:lumOff val="1569"/>
            <a:alphaOff val="0"/>
          </a:schemeClr>
        </a:solidFill>
        <a:ln w="19050" cap="rnd" cmpd="sng" algn="ctr">
          <a:solidFill>
            <a:schemeClr val="accent5">
              <a:hueOff val="2495256"/>
              <a:satOff val="-50489"/>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165841-0895-4854-B7AA-154C8694FF5A}">
      <dsp:nvSpPr>
        <dsp:cNvPr id="0" name=""/>
        <dsp:cNvSpPr/>
      </dsp:nvSpPr>
      <dsp:spPr>
        <a:xfrm>
          <a:off x="0" y="2910579"/>
          <a:ext cx="9176114" cy="970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err="1"/>
            <a:t>df</a:t>
          </a:r>
          <a:r>
            <a:rPr lang="en-GB" sz="2500" kern="1200" dirty="0"/>
            <a:t>= (2-1) (3-1) = 2</a:t>
          </a:r>
        </a:p>
      </dsp:txBody>
      <dsp:txXfrm>
        <a:off x="0" y="2910579"/>
        <a:ext cx="9176114" cy="9701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5E589-3EAD-41A7-A039-BA63D1188455}">
      <dsp:nvSpPr>
        <dsp:cNvPr id="0" name=""/>
        <dsp:cNvSpPr/>
      </dsp:nvSpPr>
      <dsp:spPr>
        <a:xfrm>
          <a:off x="717042" y="0"/>
          <a:ext cx="2277313" cy="2277313"/>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lvl="0" indent="0" algn="ctr" defTabSz="1022350" rtl="0">
            <a:lnSpc>
              <a:spcPct val="90000"/>
            </a:lnSpc>
            <a:spcBef>
              <a:spcPct val="0"/>
            </a:spcBef>
            <a:spcAft>
              <a:spcPct val="35000"/>
            </a:spcAft>
            <a:buNone/>
          </a:pPr>
          <a:r>
            <a:rPr lang="en-GB" sz="2300" kern="1200" dirty="0"/>
            <a:t>To see if there is a significant association we need to look at the critical values table.</a:t>
          </a:r>
        </a:p>
      </dsp:txBody>
      <dsp:txXfrm>
        <a:off x="828211" y="111169"/>
        <a:ext cx="2054975" cy="205497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6FBEFC-9270-4C82-90CA-FFCF9EA4B300}">
      <dsp:nvSpPr>
        <dsp:cNvPr id="0" name=""/>
        <dsp:cNvSpPr/>
      </dsp:nvSpPr>
      <dsp:spPr>
        <a:xfrm>
          <a:off x="2031568" y="774257"/>
          <a:ext cx="2732698" cy="2732698"/>
        </a:xfrm>
        <a:prstGeom prst="ellipse">
          <a:avLst/>
        </a:prstGeom>
        <a:solidFill>
          <a:schemeClr val="lt1">
            <a:hueOff val="0"/>
            <a:satOff val="0"/>
            <a:lumOff val="0"/>
            <a:alphaOff val="0"/>
          </a:schemeClr>
        </a:solidFill>
        <a:ln w="19050"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1B278A-A16F-4FE3-BC8D-ABE022EFDB0D}">
      <dsp:nvSpPr>
        <dsp:cNvPr id="0" name=""/>
        <dsp:cNvSpPr/>
      </dsp:nvSpPr>
      <dsp:spPr>
        <a:xfrm>
          <a:off x="1469887" y="137509"/>
          <a:ext cx="4297215" cy="3961767"/>
        </a:xfrm>
        <a:prstGeom prst="ellipse">
          <a:avLst/>
        </a:prstGeom>
        <a:solidFill>
          <a:schemeClr val="accent5">
            <a:alpha val="90000"/>
            <a:tint val="4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rtl="0">
            <a:lnSpc>
              <a:spcPct val="90000"/>
            </a:lnSpc>
            <a:spcBef>
              <a:spcPct val="0"/>
            </a:spcBef>
            <a:spcAft>
              <a:spcPct val="35000"/>
            </a:spcAft>
            <a:buNone/>
          </a:pPr>
          <a:r>
            <a:rPr lang="en-GB" sz="2100" kern="1200" dirty="0">
              <a:solidFill>
                <a:schemeClr val="bg2"/>
              </a:solidFill>
            </a:rPr>
            <a:t>If your chi-square calculated value is greater than the chi-square critical value, then you reject your null hypothesis (and accept your experimental hypothesis). If smaller – no significant association </a:t>
          </a:r>
        </a:p>
      </dsp:txBody>
      <dsp:txXfrm>
        <a:off x="2084103" y="703476"/>
        <a:ext cx="3069703" cy="282983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target2">
  <dgm:title val=""/>
  <dgm:desc val=""/>
  <dgm:catLst>
    <dgm:cat type="relationship"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chMax val="3"/>
      <dgm:chPref val="1"/>
      <dgm:dir/>
      <dgm:animLvl val="lvl"/>
      <dgm:resizeHandles/>
    </dgm:varLst>
    <dgm:alg type="composite">
      <dgm:param type="horzAlign" val="none"/>
      <dgm:param type="vertAlign" val="none"/>
    </dgm:alg>
    <dgm:shape xmlns:r="http://schemas.openxmlformats.org/officeDocument/2006/relationships" r:blip="">
      <dgm:adjLst/>
    </dgm:shape>
    <dgm:presOf/>
    <dgm:choose name="Name1">
      <dgm:if name="Name2" func="var" arg="dir" op="equ" val="norm">
        <dgm:choose name="Name3">
          <dgm:if name="Name4" axis="ch ch" ptType="node node" st="1 1" cnt="1 0" func="cnt" op="gt" val="0">
            <dgm:choose name="Name5">
              <dgm:if name="Name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395"/>
                  <dgm:constr type="t" for="ch" forName="centerBox" refType="h" fact="0.5"/>
                  <dgm:constr type="w" for="ch" forName="centerBox" refType="w" fact="0.555"/>
                  <dgm:constr type="h" for="ch" forName="centerBox" refType="h" fact="0.4"/>
                  <dgm:constr type="userA" for="des" forName="outerSibTrans" refType="w"/>
                  <dgm:constr type="userA" for="des" forName="middleSibTrans" refType="w"/>
                  <dgm:constr type="userA" for="des" forName="centerSibTrans" refType="w"/>
                </dgm:constrLst>
              </dgm:if>
              <dgm:else name="Name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22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8">
            <dgm:choose name="Name9">
              <dgm:if name="Name1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26"/>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1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if>
      <dgm:else name="Name12">
        <dgm:choose name="Name13">
          <dgm:if name="Name14" axis="ch ch" ptType="node node" st="1 1" cnt="1 0" func="cnt" op="gt" val="0">
            <dgm:choose name="Name15">
              <dgm:if name="Name1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55"/>
                  <dgm:constr type="h" for="ch" forName="centerBox" refType="h" fact="0.4"/>
                  <dgm:constr type="userA" for="des" forName="outerSibTrans" refType="w"/>
                  <dgm:constr type="userA" for="des" forName="middleSibTrans" refType="w"/>
                  <dgm:constr type="userA" for="des" forName="centerSibTrans" refType="w"/>
                </dgm:constrLst>
              </dgm:if>
              <dgm:else name="Name1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18">
            <dgm:choose name="Name19">
              <dgm:if name="Name2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2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else>
    </dgm:choose>
    <dgm:ruleLst/>
    <dgm:choose name="Name22">
      <dgm:if name="Name23" axis="root ch" ptType="all node" st="1 1" cnt="0 0" func="cnt" op="gte" val="1">
        <dgm:layoutNode name="outerBox" styleLbl="node1">
          <dgm:alg type="composite">
            <dgm:param type="horzAlign" val="none"/>
            <dgm:param type="vertAlign" val="none"/>
          </dgm:alg>
          <dgm:shape xmlns:r="http://schemas.openxmlformats.org/officeDocument/2006/relationships" r:blip="">
            <dgm:adjLst/>
          </dgm:shape>
          <dgm:presOf/>
          <dgm:choose name="Name24">
            <dgm:if name="Name25" axis="root ch" ptType="all node" st="1 1" cnt="0 0" func="cnt" op="gt" val="1">
              <dgm:choose name="Name26">
                <dgm:if name="Name27" func="var" arg="dir" op="equ" val="norm">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025"/>
                    <dgm:constr type="t" for="ch" forName="outerBoxChildren" refType="h" fact="0.25"/>
                    <dgm:constr type="w" for="ch" forName="outerBoxChildren" refType="w" fact="0.15"/>
                    <dgm:constr type="h" for="ch" forName="outerBoxChildren" refType="h" fact="0.7"/>
                  </dgm:constrLst>
                </dgm:if>
                <dgm:else name="Name28">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825"/>
                    <dgm:constr type="t" for="ch" forName="outerBoxChildren" refType="h" fact="0.25"/>
                    <dgm:constr type="w" for="ch" forName="outerBoxChildren" refType="w" fact="0.15"/>
                    <dgm:constr type="h" for="ch" forName="outerBoxChildren" refType="h" fact="0.7"/>
                  </dgm:constrLst>
                </dgm:else>
              </dgm:choose>
            </dgm:if>
            <dgm:else name="Name29">
              <dgm:constrLst>
                <dgm:constr type="l" for="ch" forName="outerBoxParent"/>
                <dgm:constr type="t" for="ch" forName="outerBoxParent"/>
                <dgm:constr type="w" for="ch" forName="outerBoxParent" refType="w"/>
                <dgm:constr type="h" for="ch" forName="outerBoxParent" refType="h"/>
                <dgm:constr type="bMarg" for="ch" forName="outerBoxParent" refType="h" fact="1.75"/>
                <dgm:constr type="l" for="ch" forName="outerBoxChildren" refType="w" fact="0.025"/>
                <dgm:constr type="t" for="ch" forName="outerBoxChildren" refType="h" fact="0.45"/>
                <dgm:constr type="w" for="ch" forName="outerBoxChildren" refType="w" fact="0.95"/>
                <dgm:constr type="h" for="ch" forName="outerBoxChildren" refType="h" fact="0.45"/>
              </dgm:constrLst>
            </dgm:else>
          </dgm:choose>
          <dgm:ruleLst/>
          <dgm:layoutNode name="outerBoxParent" styleLbl="node1">
            <dgm:alg type="tx">
              <dgm:param type="txAnchorVert" val="t"/>
              <dgm:param type="parTxLTRAlign" val="l"/>
              <dgm:param type="parTxRTLAlign" val="r"/>
            </dgm:alg>
            <dgm:shape xmlns:r="http://schemas.openxmlformats.org/officeDocument/2006/relationships" type="roundRect" r:blip="">
              <dgm:adjLst>
                <dgm:adj idx="1" val="0.085"/>
              </dgm:adjLst>
            </dgm:shape>
            <dgm:presOf axis="ch" ptType="node" cnt="1"/>
            <dgm:constrLst>
              <dgm:constr type="tMarg" refType="primFontSz" fact="0.3"/>
              <dgm:constr type="lMarg" refType="primFontSz" fact="0.3"/>
              <dgm:constr type="rMarg" refType="primFontSz" fact="0.3"/>
            </dgm:constrLst>
            <dgm:ruleLst>
              <dgm:rule type="primFontSz" val="5" fact="NaN" max="NaN"/>
            </dgm:ruleLst>
          </dgm:layoutNode>
          <dgm:layoutNode name="outerBoxChildren">
            <dgm:choose name="Name30">
              <dgm:if name="Name31" axis="root ch" ptType="all node" st="1 1" cnt="0 0" func="cnt" op="gt" val="1">
                <dgm:alg type="lin">
                  <dgm:param type="linDir" val="fromT"/>
                  <dgm:param type="vertAlign" val="t"/>
                </dgm:alg>
              </dgm:if>
              <dgm:else name="Name32">
                <dgm:choose name="Name33">
                  <dgm:if name="Name34" func="var" arg="dir" op="equ" val="norm">
                    <dgm:alg type="lin">
                      <dgm:param type="horzAlign" val="l"/>
                    </dgm:alg>
                  </dgm:if>
                  <dgm:else name="Name35">
                    <dgm:alg type="lin">
                      <dgm:param type="linDir" val="fromR"/>
                      <dgm:param type="horzAlign" val="r"/>
                    </dgm:alg>
                  </dgm:else>
                </dgm:choose>
              </dgm:else>
            </dgm:choose>
            <dgm:shape xmlns:r="http://schemas.openxmlformats.org/officeDocument/2006/relationships" r:blip="">
              <dgm:adjLst/>
            </dgm:shape>
            <dgm:presOf/>
            <dgm:constrLst>
              <dgm:constr type="w" for="ch" forName="oChild" refType="w"/>
              <dgm:constr type="h" for="ch" forName="oChild" refType="h"/>
            </dgm:constrLst>
            <dgm:ruleLst/>
            <dgm:forEach name="Name36" axis="ch ch" ptType="node node" st="1 1" cnt="1 0">
              <dgm:layoutNode name="o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37" axis="followSib" ptType="sibTrans" cnt="1">
                <dgm:layoutNode name="ou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38"/>
    </dgm:choose>
    <dgm:choose name="Name39">
      <dgm:if name="Name40" axis="root ch" ptType="all node" st="1 1" cnt="0 0" func="cnt" op="gte" val="2">
        <dgm:layoutNode name="middleBox">
          <dgm:alg type="composite">
            <dgm:param type="horzAlign" val="none"/>
            <dgm:param type="vertAlign" val="none"/>
          </dgm:alg>
          <dgm:shape xmlns:r="http://schemas.openxmlformats.org/officeDocument/2006/relationships" r:blip="">
            <dgm:adjLst/>
          </dgm:shape>
          <dgm:presOf/>
          <dgm:choose name="Name41">
            <dgm:if name="Name42" axis="root ch" ptType="all node" st="1 1" cnt="0 0" func="cnt" op="gt" val="2">
              <dgm:choose name="Name43">
                <dgm:if name="Name44" func="var" arg="dir" op="equ" val="norm">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35"/>
                    <dgm:constr type="w" for="ch" forName="middleBoxChildren" refType="w" fact="0.2"/>
                    <dgm:constr type="h" for="ch" forName="middleBoxChildren" refType="h" fact="0.575"/>
                  </dgm:constrLst>
                </dgm:if>
                <dgm:else name="Name45">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775"/>
                    <dgm:constr type="t" for="ch" forName="middleBoxChildren" refType="h" fact="0.35"/>
                    <dgm:constr type="w" for="ch" forName="middleBoxChildren" refType="w" fact="0.2"/>
                    <dgm:constr type="h" for="ch" forName="middleBoxChildren" refType="h" fact="0.575"/>
                  </dgm:constrLst>
                </dgm:else>
              </dgm:choose>
            </dgm:if>
            <dgm:else name="Name46">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45"/>
                <dgm:constr type="w" for="ch" forName="middleBoxChildren" refType="w" fact="0.95"/>
                <dgm:constr type="h" for="ch" forName="middleBoxChildren" refType="h" fact="0.45"/>
              </dgm:constrLst>
            </dgm:else>
          </dgm:choose>
          <dgm:ruleLst/>
          <dgm:layoutNode name="middle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2" cnt="1"/>
            <dgm:constrLst>
              <dgm:constr type="tMarg" refType="primFontSz" fact="0.3"/>
              <dgm:constr type="lMarg" refType="primFontSz" fact="0.3"/>
              <dgm:constr type="rMarg" refType="primFontSz" fact="0.3"/>
            </dgm:constrLst>
            <dgm:ruleLst>
              <dgm:rule type="primFontSz" val="5" fact="NaN" max="NaN"/>
            </dgm:ruleLst>
          </dgm:layoutNode>
          <dgm:layoutNode name="middleBoxChildren">
            <dgm:choose name="Name47">
              <dgm:if name="Name48" axis="root ch" ptType="all node" st="1 1" cnt="0 0" func="cnt" op="gt" val="2">
                <dgm:alg type="lin">
                  <dgm:param type="linDir" val="fromT"/>
                  <dgm:param type="vertAlign" val="t"/>
                </dgm:alg>
              </dgm:if>
              <dgm:else name="Name49">
                <dgm:choose name="Name50">
                  <dgm:if name="Name51" func="var" arg="dir" op="equ" val="norm">
                    <dgm:alg type="lin">
                      <dgm:param type="horzAlign" val="l"/>
                    </dgm:alg>
                  </dgm:if>
                  <dgm:else name="Name52">
                    <dgm:alg type="lin">
                      <dgm:param type="linDir" val="fromR"/>
                      <dgm:param type="horzAlign" val="r"/>
                    </dgm:alg>
                  </dgm:else>
                </dgm:choose>
              </dgm:else>
            </dgm:choose>
            <dgm:shape xmlns:r="http://schemas.openxmlformats.org/officeDocument/2006/relationships" r:blip="">
              <dgm:adjLst/>
            </dgm:shape>
            <dgm:presOf/>
            <dgm:constrLst>
              <dgm:constr type="w" for="ch" forName="mChild" refType="w"/>
              <dgm:constr type="h" for="ch" forName="mChild" refType="h"/>
            </dgm:constrLst>
            <dgm:ruleLst/>
            <dgm:forEach name="Name53" axis="ch ch" ptType="node node" st="2 1" cnt="1 0">
              <dgm:layoutNode name="m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54" axis="followSib" ptType="sibTrans" cnt="1">
                <dgm:layoutNode name="middle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55"/>
    </dgm:choose>
    <dgm:choose name="Name56">
      <dgm:if name="Name57" axis="root ch" ptType="all node" st="1 1" cnt="0 0" func="cnt" op="gte" val="3">
        <dgm:layoutNode name="centerBox">
          <dgm:alg type="composite">
            <dgm:param type="horzAlign" val="none"/>
            <dgm:param type="vertAlign" val="none"/>
          </dgm:alg>
          <dgm:shape xmlns:r="http://schemas.openxmlformats.org/officeDocument/2006/relationships" r:blip="">
            <dgm:adjLst/>
          </dgm:shape>
          <dgm:presOf/>
          <dgm:choose name="Name58">
            <dgm:if name="Name59" axis="ch ch" ptType="node node" st="3 1" cnt="1 0" func="cnt" op="gt" val="0">
              <dgm:constrLst>
                <dgm:constr type="l" for="ch" forName="centerBoxParent"/>
                <dgm:constr type="t" for="ch" forName="centerBoxParent"/>
                <dgm:constr type="w" for="ch" forName="centerBoxParent" refType="w"/>
                <dgm:constr type="h" for="ch" forName="centerBoxParent" refType="h"/>
                <dgm:constr type="bMarg" for="ch" forName="centerBoxParent" refType="h" fact="1.6"/>
                <dgm:constr type="l" for="ch" forName="centerBoxChildren" refType="w" fact="0.025"/>
                <dgm:constr type="t" for="ch" forName="centerBoxChildren" refType="h" fact="0.45"/>
                <dgm:constr type="w" for="ch" forName="centerBoxChildren" refType="w" fact="0.95"/>
                <dgm:constr type="h" for="ch" forName="centerBoxChildren" refType="h" fact="0.45"/>
              </dgm:constrLst>
            </dgm:if>
            <dgm:else name="Name60">
              <dgm:constrLst>
                <dgm:constr type="l" for="ch" forName="centerBoxParent"/>
                <dgm:constr type="t" for="ch" forName="centerBoxParent"/>
                <dgm:constr type="w" for="ch" forName="centerBoxParent" refType="w"/>
                <dgm:constr type="h" for="ch" forName="centerBoxParent" refType="h"/>
              </dgm:constrLst>
            </dgm:else>
          </dgm:choose>
          <dgm:ruleLst/>
          <dgm:layoutNode name="center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3" cnt="1"/>
            <dgm:constrLst>
              <dgm:constr type="tMarg" refType="primFontSz" fact="0.3"/>
              <dgm:constr type="lMarg" refType="primFontSz" fact="0.3"/>
              <dgm:constr type="rMarg" refType="primFontSz" fact="0.3"/>
            </dgm:constrLst>
            <dgm:ruleLst>
              <dgm:rule type="primFontSz" val="5" fact="NaN" max="NaN"/>
            </dgm:ruleLst>
          </dgm:layoutNode>
          <dgm:choose name="Name61">
            <dgm:if name="Name62" axis="ch ch" ptType="node node" st="3 1" cnt="1 0" func="cnt" op="gt" val="0">
              <dgm:layoutNode name="centerBoxChildren">
                <dgm:choose name="Name63">
                  <dgm:if name="Name64" func="var" arg="dir" op="equ" val="norm">
                    <dgm:alg type="lin">
                      <dgm:param type="horzAlign" val="l"/>
                    </dgm:alg>
                  </dgm:if>
                  <dgm:else name="Name65">
                    <dgm:alg type="lin">
                      <dgm:param type="linDir" val="fromR"/>
                      <dgm:param type="horzAlign" val="r"/>
                    </dgm:alg>
                  </dgm:else>
                </dgm:choose>
                <dgm:shape xmlns:r="http://schemas.openxmlformats.org/officeDocument/2006/relationships" r:blip="">
                  <dgm:adjLst/>
                </dgm:shape>
                <dgm:presOf/>
                <dgm:constrLst>
                  <dgm:constr type="w" for="ch" forName="cChild" refType="w"/>
                  <dgm:constr type="h" for="ch" forName="cChild" refType="h"/>
                </dgm:constrLst>
                <dgm:ruleLst/>
                <dgm:forEach name="Name66" axis="ch ch" ptType="node node" st="3 1" cnt="1 0">
                  <dgm:layoutNode name="c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67" axis="followSib" ptType="sibTrans" cnt="1">
                    <dgm:layoutNode name="cen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if>
            <dgm:else name="Name68"/>
          </dgm:choose>
        </dgm:layoutNode>
      </dgm:if>
      <dgm:else name="Name69"/>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93D534-BDA7-4FF4-9865-1A5E64F7F4DC}"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2332340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93D534-BDA7-4FF4-9865-1A5E64F7F4DC}"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3603411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293D534-BDA7-4FF4-9865-1A5E64F7F4DC}"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4260791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93D534-BDA7-4FF4-9865-1A5E64F7F4DC}" type="datetimeFigureOut">
              <a:rPr lang="en-GB" smtClean="0"/>
              <a:t>08/01/2021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4282647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93D534-BDA7-4FF4-9865-1A5E64F7F4DC}" type="datetimeFigureOut">
              <a:rPr lang="en-GB" smtClean="0"/>
              <a:t>08/01/2021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2321796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93D534-BDA7-4FF4-9865-1A5E64F7F4DC}" type="datetimeFigureOut">
              <a:rPr lang="en-GB" smtClean="0"/>
              <a:t>08/01/2021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2018512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93D534-BDA7-4FF4-9865-1A5E64F7F4DC}" type="datetimeFigureOut">
              <a:rPr lang="en-GB" smtClean="0"/>
              <a:t>08/01/2021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2884874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93D534-BDA7-4FF4-9865-1A5E64F7F4DC}" type="datetimeFigureOut">
              <a:rPr lang="en-GB" smtClean="0"/>
              <a:t>08/01/2021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784443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293D534-BDA7-4FF4-9865-1A5E64F7F4DC}" type="datetimeFigureOut">
              <a:rPr lang="en-GB" smtClean="0"/>
              <a:t>08/01/2021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875061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293D534-BDA7-4FF4-9865-1A5E64F7F4DC}"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3691397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293D534-BDA7-4FF4-9865-1A5E64F7F4DC}"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1B59C0-F591-407B-9120-F17A710A7F0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73617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293D534-BDA7-4FF4-9865-1A5E64F7F4DC}"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7187404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293D534-BDA7-4FF4-9865-1A5E64F7F4DC}"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1B59C0-F591-407B-9120-F17A710A7F0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887209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293D534-BDA7-4FF4-9865-1A5E64F7F4DC}"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9113069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93D534-BDA7-4FF4-9865-1A5E64F7F4DC}"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1811780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93D534-BDA7-4FF4-9865-1A5E64F7F4DC}"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1B59C0-F591-407B-9120-F17A710A7F09}" type="slidenum">
              <a:rPr lang="en-GB" smtClean="0"/>
              <a:t>‹#›</a:t>
            </a:fld>
            <a:endParaRPr lang="en-GB"/>
          </a:p>
        </p:txBody>
      </p:sp>
    </p:spTree>
    <p:extLst>
      <p:ext uri="{BB962C8B-B14F-4D97-AF65-F5344CB8AC3E}">
        <p14:creationId xmlns:p14="http://schemas.microsoft.com/office/powerpoint/2010/main" val="2828466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293D534-BDA7-4FF4-9865-1A5E64F7F4DC}" type="datetimeFigureOut">
              <a:rPr lang="en-GB" smtClean="0"/>
              <a:t>08/01/2021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E1B59C0-F591-407B-9120-F17A710A7F09}" type="slidenum">
              <a:rPr lang="en-GB" smtClean="0"/>
              <a:t>‹#›</a:t>
            </a:fld>
            <a:endParaRPr lang="en-GB"/>
          </a:p>
        </p:txBody>
      </p:sp>
    </p:spTree>
    <p:extLst>
      <p:ext uri="{BB962C8B-B14F-4D97-AF65-F5344CB8AC3E}">
        <p14:creationId xmlns:p14="http://schemas.microsoft.com/office/powerpoint/2010/main" val="3827047548"/>
      </p:ext>
    </p:extLst>
  </p:cSld>
  <p:clrMap bg1="dk1" tx1="lt1" bg2="dk2" tx2="lt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 Id="rId1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5.mp3"/><Relationship Id="rId1" Type="http://schemas.microsoft.com/office/2007/relationships/media" Target="../media/media5.mp3"/><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microsoft.com/office/2007/relationships/diagramDrawing" Target="../diagrams/drawing6.xml"/><Relationship Id="rId13"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6.xml"/><Relationship Id="rId12" Type="http://schemas.openxmlformats.org/officeDocument/2006/relationships/diagramColors" Target="../diagrams/colors7.xml"/><Relationship Id="rId2" Type="http://schemas.openxmlformats.org/officeDocument/2006/relationships/audio" Target="../media/media6.mp3"/><Relationship Id="rId1" Type="http://schemas.microsoft.com/office/2007/relationships/media" Target="../media/media6.mp3"/><Relationship Id="rId6" Type="http://schemas.openxmlformats.org/officeDocument/2006/relationships/diagramQuickStyle" Target="../diagrams/quickStyle6.xml"/><Relationship Id="rId11" Type="http://schemas.openxmlformats.org/officeDocument/2006/relationships/diagramQuickStyle" Target="../diagrams/quickStyle7.xml"/><Relationship Id="rId5" Type="http://schemas.openxmlformats.org/officeDocument/2006/relationships/diagramLayout" Target="../diagrams/layout6.xml"/><Relationship Id="rId10" Type="http://schemas.openxmlformats.org/officeDocument/2006/relationships/diagramLayout" Target="../diagrams/layout7.xml"/><Relationship Id="rId4" Type="http://schemas.openxmlformats.org/officeDocument/2006/relationships/diagramData" Target="../diagrams/data6.xml"/><Relationship Id="rId9" Type="http://schemas.openxmlformats.org/officeDocument/2006/relationships/diagramData" Target="../diagrams/data7.xml"/><Relationship Id="rId1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p3"/><Relationship Id="rId1" Type="http://schemas.microsoft.com/office/2007/relationships/media" Target="../media/media7.mp3"/><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8.mp3"/><Relationship Id="rId1" Type="http://schemas.microsoft.com/office/2007/relationships/media" Target="../media/media8.mp3"/><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9.xml"/><Relationship Id="rId2" Type="http://schemas.openxmlformats.org/officeDocument/2006/relationships/audio" Target="../media/media9.mp3"/><Relationship Id="rId1" Type="http://schemas.microsoft.com/office/2007/relationships/media" Target="../media/media9.mp3"/><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0.xml"/><Relationship Id="rId13"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0.xml"/><Relationship Id="rId12" Type="http://schemas.openxmlformats.org/officeDocument/2006/relationships/diagramQuickStyle" Target="../diagrams/quickStyle11.xml"/><Relationship Id="rId2" Type="http://schemas.openxmlformats.org/officeDocument/2006/relationships/audio" Target="../media/media10.mp3"/><Relationship Id="rId1" Type="http://schemas.microsoft.com/office/2007/relationships/media" Target="../media/media10.mp3"/><Relationship Id="rId6" Type="http://schemas.openxmlformats.org/officeDocument/2006/relationships/diagramLayout" Target="../diagrams/layout10.xml"/><Relationship Id="rId11" Type="http://schemas.openxmlformats.org/officeDocument/2006/relationships/diagramLayout" Target="../diagrams/layout11.xml"/><Relationship Id="rId5" Type="http://schemas.openxmlformats.org/officeDocument/2006/relationships/diagramData" Target="../diagrams/data10.xml"/><Relationship Id="rId15" Type="http://schemas.openxmlformats.org/officeDocument/2006/relationships/image" Target="../media/image1.png"/><Relationship Id="rId10" Type="http://schemas.openxmlformats.org/officeDocument/2006/relationships/diagramData" Target="../diagrams/data11.xml"/><Relationship Id="rId4" Type="http://schemas.openxmlformats.org/officeDocument/2006/relationships/image" Target="../media/image2.png"/><Relationship Id="rId9" Type="http://schemas.microsoft.com/office/2007/relationships/diagramDrawing" Target="../diagrams/drawing10.xml"/><Relationship Id="rId14" Type="http://schemas.microsoft.com/office/2007/relationships/diagramDrawing" Target="../diagrams/drawing1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p3"/><Relationship Id="rId1" Type="http://schemas.microsoft.com/office/2007/relationships/media" Target="../media/media11.mp3"/><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p3"/><Relationship Id="rId1" Type="http://schemas.microsoft.com/office/2007/relationships/media" Target="../media/media12.mp3"/><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Chi square by hand </a:t>
            </a:r>
          </a:p>
        </p:txBody>
      </p:sp>
      <p:sp>
        <p:nvSpPr>
          <p:cNvPr id="3" name="Subtitle 2"/>
          <p:cNvSpPr>
            <a:spLocks noGrp="1"/>
          </p:cNvSpPr>
          <p:nvPr>
            <p:ph type="subTitle" idx="1"/>
          </p:nvPr>
        </p:nvSpPr>
        <p:spPr/>
        <p:txBody>
          <a:bodyPr/>
          <a:lstStyle/>
          <a:p>
            <a:endParaRPr lang="en-GB"/>
          </a:p>
        </p:txBody>
      </p:sp>
      <p:pic>
        <p:nvPicPr>
          <p:cNvPr id="4" name="1">
            <a:hlinkClick r:id="" action="ppaction://media"/>
            <a:extLst>
              <a:ext uri="{FF2B5EF4-FFF2-40B4-BE49-F238E27FC236}">
                <a16:creationId xmlns:a16="http://schemas.microsoft.com/office/drawing/2014/main" id="{70C41F99-BF28-4A03-9A9A-76BDA5D3D7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57469" y="498727"/>
            <a:ext cx="730250" cy="730250"/>
          </a:xfrm>
          <a:prstGeom prst="rect">
            <a:avLst/>
          </a:prstGeom>
        </p:spPr>
      </p:pic>
    </p:spTree>
    <p:extLst>
      <p:ext uri="{BB962C8B-B14F-4D97-AF65-F5344CB8AC3E}">
        <p14:creationId xmlns:p14="http://schemas.microsoft.com/office/powerpoint/2010/main" val="1115199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60219" y="131618"/>
            <a:ext cx="8862724" cy="1143000"/>
          </a:xfrm>
        </p:spPr>
        <p:txBody>
          <a:bodyPr/>
          <a:lstStyle/>
          <a:p>
            <a:pPr eaLnBrk="1" hangingPunct="1"/>
            <a:r>
              <a:rPr lang="en-GB" altLang="en-US" dirty="0"/>
              <a:t>Introduction</a:t>
            </a:r>
          </a:p>
        </p:txBody>
      </p:sp>
      <p:sp>
        <p:nvSpPr>
          <p:cNvPr id="5123" name="Rectangle 3"/>
          <p:cNvSpPr>
            <a:spLocks noGrp="1" noChangeArrowheads="1"/>
          </p:cNvSpPr>
          <p:nvPr>
            <p:ph idx="1"/>
          </p:nvPr>
        </p:nvSpPr>
        <p:spPr>
          <a:xfrm>
            <a:off x="258619" y="942109"/>
            <a:ext cx="7583054" cy="5629565"/>
          </a:xfrm>
          <a:solidFill>
            <a:schemeClr val="accent1">
              <a:lumMod val="20000"/>
              <a:lumOff val="80000"/>
            </a:schemeClr>
          </a:solidFill>
        </p:spPr>
        <p:txBody>
          <a:bodyPr rtlCol="0">
            <a:normAutofit/>
          </a:bodyPr>
          <a:lstStyle/>
          <a:p>
            <a:pPr indent="-274320">
              <a:lnSpc>
                <a:spcPct val="80000"/>
              </a:lnSpc>
              <a:defRPr/>
            </a:pPr>
            <a:endParaRPr lang="en-GB" altLang="en-US" sz="3000" dirty="0">
              <a:solidFill>
                <a:schemeClr val="bg1"/>
              </a:solidFill>
            </a:endParaRPr>
          </a:p>
          <a:p>
            <a:pPr indent="-274320">
              <a:lnSpc>
                <a:spcPct val="80000"/>
              </a:lnSpc>
              <a:defRPr/>
            </a:pPr>
            <a:r>
              <a:rPr lang="en-GB" altLang="en-US" sz="3000" dirty="0">
                <a:solidFill>
                  <a:schemeClr val="bg1"/>
                </a:solidFill>
              </a:rPr>
              <a:t>Statistical tests encountered so far</a:t>
            </a:r>
          </a:p>
          <a:p>
            <a:pPr marL="640080" lvl="1" indent="-274320">
              <a:lnSpc>
                <a:spcPct val="80000"/>
              </a:lnSpc>
              <a:defRPr/>
            </a:pPr>
            <a:r>
              <a:rPr lang="en-GB" altLang="en-US" sz="2600" dirty="0">
                <a:solidFill>
                  <a:schemeClr val="bg1"/>
                </a:solidFill>
              </a:rPr>
              <a:t>Mann-Whitney and Wilcoxon</a:t>
            </a:r>
          </a:p>
          <a:p>
            <a:pPr marL="640080" lvl="1" indent="-274320">
              <a:lnSpc>
                <a:spcPct val="80000"/>
              </a:lnSpc>
              <a:defRPr/>
            </a:pPr>
            <a:r>
              <a:rPr lang="en-GB" altLang="en-US" sz="2600" dirty="0">
                <a:solidFill>
                  <a:schemeClr val="bg1"/>
                </a:solidFill>
              </a:rPr>
              <a:t>T-tests</a:t>
            </a:r>
          </a:p>
          <a:p>
            <a:pPr lvl="2">
              <a:lnSpc>
                <a:spcPct val="80000"/>
              </a:lnSpc>
              <a:defRPr/>
            </a:pPr>
            <a:r>
              <a:rPr lang="en-GB" altLang="en-US" sz="1900" dirty="0">
                <a:solidFill>
                  <a:schemeClr val="bg1"/>
                </a:solidFill>
              </a:rPr>
              <a:t>Comparing two groups or experimental conditions</a:t>
            </a:r>
          </a:p>
          <a:p>
            <a:pPr lvl="2">
              <a:lnSpc>
                <a:spcPct val="80000"/>
              </a:lnSpc>
              <a:defRPr/>
            </a:pPr>
            <a:r>
              <a:rPr lang="en-GB" altLang="en-US" sz="1900" dirty="0">
                <a:solidFill>
                  <a:schemeClr val="bg1"/>
                </a:solidFill>
              </a:rPr>
              <a:t>There is an individual numerical score from each individual participant</a:t>
            </a:r>
          </a:p>
          <a:p>
            <a:pPr lvl="2">
              <a:lnSpc>
                <a:spcPct val="80000"/>
              </a:lnSpc>
              <a:defRPr/>
            </a:pPr>
            <a:endParaRPr lang="en-GB" altLang="en-US" sz="1900" dirty="0">
              <a:solidFill>
                <a:schemeClr val="bg1"/>
              </a:solidFill>
            </a:endParaRPr>
          </a:p>
          <a:p>
            <a:pPr indent="-274320">
              <a:lnSpc>
                <a:spcPct val="80000"/>
              </a:lnSpc>
              <a:defRPr/>
            </a:pPr>
            <a:r>
              <a:rPr lang="en-GB" altLang="en-US" sz="1900" dirty="0">
                <a:solidFill>
                  <a:schemeClr val="bg1"/>
                </a:solidFill>
              </a:rPr>
              <a:t>However, often in research we do not collect individual scores</a:t>
            </a:r>
          </a:p>
          <a:p>
            <a:pPr marL="640080" lvl="1" indent="-274320">
              <a:lnSpc>
                <a:spcPct val="80000"/>
              </a:lnSpc>
              <a:defRPr/>
            </a:pPr>
            <a:r>
              <a:rPr lang="en-GB" altLang="en-US" sz="2600" dirty="0">
                <a:solidFill>
                  <a:schemeClr val="bg1"/>
                </a:solidFill>
              </a:rPr>
              <a:t>Data often collected at a </a:t>
            </a:r>
            <a:r>
              <a:rPr lang="en-GB" altLang="en-US" sz="2600" b="1" dirty="0">
                <a:solidFill>
                  <a:schemeClr val="bg1"/>
                </a:solidFill>
              </a:rPr>
              <a:t>nominal</a:t>
            </a:r>
            <a:r>
              <a:rPr lang="en-GB" altLang="en-US" sz="2600" dirty="0">
                <a:solidFill>
                  <a:schemeClr val="bg1"/>
                </a:solidFill>
              </a:rPr>
              <a:t> level</a:t>
            </a:r>
          </a:p>
          <a:p>
            <a:pPr lvl="2">
              <a:lnSpc>
                <a:spcPct val="80000"/>
              </a:lnSpc>
              <a:defRPr/>
            </a:pPr>
            <a:r>
              <a:rPr lang="en-GB" altLang="en-US" sz="1900" dirty="0">
                <a:solidFill>
                  <a:schemeClr val="bg1"/>
                </a:solidFill>
              </a:rPr>
              <a:t>Participants are categorised in some manner</a:t>
            </a:r>
          </a:p>
          <a:p>
            <a:pPr lvl="2">
              <a:lnSpc>
                <a:spcPct val="80000"/>
              </a:lnSpc>
              <a:defRPr/>
            </a:pPr>
            <a:r>
              <a:rPr lang="en-GB" altLang="en-US" sz="1900" dirty="0">
                <a:solidFill>
                  <a:schemeClr val="bg1"/>
                </a:solidFill>
              </a:rPr>
              <a:t>Number of people in each category are counted</a:t>
            </a:r>
          </a:p>
          <a:p>
            <a:pPr lvl="2">
              <a:lnSpc>
                <a:spcPct val="80000"/>
              </a:lnSpc>
              <a:defRPr/>
            </a:pPr>
            <a:r>
              <a:rPr lang="en-GB" altLang="en-US" sz="1900" dirty="0">
                <a:solidFill>
                  <a:schemeClr val="bg1"/>
                </a:solidFill>
              </a:rPr>
              <a:t>Data take the form of frequencies of occurrence</a:t>
            </a:r>
          </a:p>
          <a:p>
            <a:pPr marL="640080" lvl="1" indent="-274320">
              <a:lnSpc>
                <a:spcPct val="80000"/>
              </a:lnSpc>
              <a:defRPr/>
            </a:pPr>
            <a:endParaRPr lang="en-GB" altLang="en-US" sz="1100" dirty="0">
              <a:solidFill>
                <a:schemeClr val="bg1"/>
              </a:solidFill>
            </a:endParaRPr>
          </a:p>
        </p:txBody>
      </p:sp>
      <p:graphicFrame>
        <p:nvGraphicFramePr>
          <p:cNvPr id="3" name="Diagram 2"/>
          <p:cNvGraphicFramePr/>
          <p:nvPr>
            <p:extLst>
              <p:ext uri="{D42A27DB-BD31-4B8C-83A1-F6EECF244321}">
                <p14:modId xmlns:p14="http://schemas.microsoft.com/office/powerpoint/2010/main" val="2342526024"/>
              </p:ext>
            </p:extLst>
          </p:nvPr>
        </p:nvGraphicFramePr>
        <p:xfrm>
          <a:off x="8220363" y="131618"/>
          <a:ext cx="3592945" cy="65832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4" name="2">
            <a:hlinkClick r:id="" action="ppaction://media"/>
            <a:extLst>
              <a:ext uri="{FF2B5EF4-FFF2-40B4-BE49-F238E27FC236}">
                <a16:creationId xmlns:a16="http://schemas.microsoft.com/office/drawing/2014/main" id="{AB592D62-52BC-40E5-8676-D50F613272C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6922915" y="212033"/>
            <a:ext cx="730250" cy="730250"/>
          </a:xfrm>
          <a:prstGeom prst="rect">
            <a:avLst/>
          </a:prstGeom>
        </p:spPr>
      </p:pic>
    </p:spTree>
    <p:extLst>
      <p:ext uri="{BB962C8B-B14F-4D97-AF65-F5344CB8AC3E}">
        <p14:creationId xmlns:p14="http://schemas.microsoft.com/office/powerpoint/2010/main" val="42472964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12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12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123">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123">
                                            <p:txEl>
                                              <p:pRg st="10" end="1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123">
                                            <p:txEl>
                                              <p:pRg st="11" end="11"/>
                                            </p:txEl>
                                          </p:spTgt>
                                        </p:tgtEl>
                                        <p:attrNameLst>
                                          <p:attrName>style.visibility</p:attrName>
                                        </p:attrNameLst>
                                      </p:cBhvr>
                                      <p:to>
                                        <p:strVal val="visible"/>
                                      </p:to>
                                    </p:set>
                                  </p:childTnLst>
                                </p:cTn>
                              </p:par>
                            </p:childTnLst>
                          </p:cTn>
                        </p:par>
                        <p:par>
                          <p:cTn id="31" fill="hold">
                            <p:stCondLst>
                              <p:cond delay="0"/>
                            </p:stCondLst>
                            <p:childTnLst>
                              <p:par>
                                <p:cTn id="32" presetID="1" presetClass="mediacall" presetSubtype="0" fill="hold" nodeType="afterEffect">
                                  <p:stCondLst>
                                    <p:cond delay="0"/>
                                  </p:stCondLst>
                                  <p:childTnLst>
                                    <p:cmd type="call" cmd="playFrom(0.0)">
                                      <p:cBhvr>
                                        <p:cTn id="33"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34" fill="hold" display="0">
                  <p:stCondLst>
                    <p:cond delay="indefinite"/>
                  </p:stCondLst>
                  <p:endCondLst>
                    <p:cond evt="onStopAudio" delay="0">
                      <p:tgtEl>
                        <p:sldTgt/>
                      </p:tgtEl>
                    </p:cond>
                  </p:endCondLst>
                </p:cTn>
                <p:tgtEl>
                  <p:spTgt spid="14"/>
                </p:tgtEl>
              </p:cMediaNode>
            </p:audio>
          </p:childTnLst>
        </p:cTn>
      </p:par>
    </p:tnLst>
    <p:bldLst>
      <p:bldP spid="5123"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876" y="100917"/>
            <a:ext cx="10515600" cy="1325563"/>
          </a:xfrm>
        </p:spPr>
        <p:txBody>
          <a:bodyPr>
            <a:normAutofit/>
          </a:bodyPr>
          <a:lstStyle/>
          <a:p>
            <a:r>
              <a:rPr lang="en-GB" sz="3600" dirty="0"/>
              <a:t>What is a chi-square test: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037372568"/>
              </p:ext>
            </p:extLst>
          </p:nvPr>
        </p:nvGraphicFramePr>
        <p:xfrm>
          <a:off x="746235" y="1040525"/>
          <a:ext cx="10515600" cy="15677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6" name="Diagram 5"/>
          <p:cNvGraphicFramePr/>
          <p:nvPr>
            <p:extLst>
              <p:ext uri="{D42A27DB-BD31-4B8C-83A1-F6EECF244321}">
                <p14:modId xmlns:p14="http://schemas.microsoft.com/office/powerpoint/2010/main" val="3818906845"/>
              </p:ext>
            </p:extLst>
          </p:nvPr>
        </p:nvGraphicFramePr>
        <p:xfrm>
          <a:off x="254876" y="2885090"/>
          <a:ext cx="11240814" cy="370707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10" name="3">
            <a:hlinkClick r:id="" action="ppaction://media"/>
            <a:extLst>
              <a:ext uri="{FF2B5EF4-FFF2-40B4-BE49-F238E27FC236}">
                <a16:creationId xmlns:a16="http://schemas.microsoft.com/office/drawing/2014/main" id="{383DBE05-A0A4-4B49-ADD1-189C9833F11C}"/>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200677" y="98865"/>
            <a:ext cx="730250" cy="730250"/>
          </a:xfrm>
          <a:prstGeom prst="rect">
            <a:avLst/>
          </a:prstGeom>
        </p:spPr>
      </p:pic>
    </p:spTree>
    <p:extLst>
      <p:ext uri="{BB962C8B-B14F-4D97-AF65-F5344CB8AC3E}">
        <p14:creationId xmlns:p14="http://schemas.microsoft.com/office/powerpoint/2010/main" val="883020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21430"/>
            <a:ext cx="8596668" cy="1320800"/>
          </a:xfrm>
        </p:spPr>
        <p:txBody>
          <a:bodyPr/>
          <a:lstStyle/>
          <a:p>
            <a:r>
              <a:rPr lang="en-GB" dirty="0"/>
              <a:t>Draw a chi-square table.</a:t>
            </a:r>
            <a:br>
              <a:rPr lang="en-GB" dirty="0"/>
            </a:br>
            <a:endParaRPr lang="en-GB" dirty="0"/>
          </a:p>
        </p:txBody>
      </p:sp>
      <p:graphicFrame>
        <p:nvGraphicFramePr>
          <p:cNvPr id="7" name="Diagram 6"/>
          <p:cNvGraphicFramePr/>
          <p:nvPr>
            <p:extLst>
              <p:ext uri="{D42A27DB-BD31-4B8C-83A1-F6EECF244321}">
                <p14:modId xmlns:p14="http://schemas.microsoft.com/office/powerpoint/2010/main" val="867355836"/>
              </p:ext>
            </p:extLst>
          </p:nvPr>
        </p:nvGraphicFramePr>
        <p:xfrm>
          <a:off x="677334" y="1421513"/>
          <a:ext cx="8596668" cy="14781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8" name="Table 7"/>
          <p:cNvGraphicFramePr>
            <a:graphicFrameLocks noGrp="1"/>
          </p:cNvGraphicFramePr>
          <p:nvPr>
            <p:extLst>
              <p:ext uri="{D42A27DB-BD31-4B8C-83A1-F6EECF244321}">
                <p14:modId xmlns:p14="http://schemas.microsoft.com/office/powerpoint/2010/main" val="1180225422"/>
              </p:ext>
            </p:extLst>
          </p:nvPr>
        </p:nvGraphicFramePr>
        <p:xfrm>
          <a:off x="376780" y="3112653"/>
          <a:ext cx="10596021" cy="3263940"/>
        </p:xfrm>
        <a:graphic>
          <a:graphicData uri="http://schemas.openxmlformats.org/drawingml/2006/table">
            <a:tbl>
              <a:tblPr firstRow="1" firstCol="1" bandRow="1">
                <a:tableStyleId>{5C22544A-7EE6-4342-B048-85BDC9FD1C3A}</a:tableStyleId>
              </a:tblPr>
              <a:tblGrid>
                <a:gridCol w="4038984">
                  <a:extLst>
                    <a:ext uri="{9D8B030D-6E8A-4147-A177-3AD203B41FA5}">
                      <a16:colId xmlns:a16="http://schemas.microsoft.com/office/drawing/2014/main" val="229827287"/>
                    </a:ext>
                  </a:extLst>
                </a:gridCol>
                <a:gridCol w="3386087">
                  <a:extLst>
                    <a:ext uri="{9D8B030D-6E8A-4147-A177-3AD203B41FA5}">
                      <a16:colId xmlns:a16="http://schemas.microsoft.com/office/drawing/2014/main" val="2831479080"/>
                    </a:ext>
                  </a:extLst>
                </a:gridCol>
                <a:gridCol w="3170950">
                  <a:extLst>
                    <a:ext uri="{9D8B030D-6E8A-4147-A177-3AD203B41FA5}">
                      <a16:colId xmlns:a16="http://schemas.microsoft.com/office/drawing/2014/main" val="777450430"/>
                    </a:ext>
                  </a:extLst>
                </a:gridCol>
              </a:tblGrid>
              <a:tr h="652788">
                <a:tc>
                  <a:txBody>
                    <a:bodyPr/>
                    <a:lstStyle/>
                    <a:p>
                      <a:pPr>
                        <a:lnSpc>
                          <a:spcPct val="107000"/>
                        </a:lnSpc>
                        <a:spcAft>
                          <a:spcPts val="0"/>
                        </a:spcAft>
                      </a:pPr>
                      <a:r>
                        <a:rPr lang="en-GB" sz="3200" dirty="0">
                          <a:effectLst/>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algn="ctr">
                        <a:lnSpc>
                          <a:spcPct val="107000"/>
                        </a:lnSpc>
                        <a:spcAft>
                          <a:spcPts val="0"/>
                        </a:spcAft>
                      </a:pPr>
                      <a:r>
                        <a:rPr lang="en-GB" sz="3200">
                          <a:effectLst/>
                        </a:rPr>
                        <a:t>How you voted</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1771419750"/>
                  </a:ext>
                </a:extLst>
              </a:tr>
              <a:tr h="652788">
                <a:tc>
                  <a:txBody>
                    <a:bodyPr/>
                    <a:lstStyle/>
                    <a:p>
                      <a:pPr>
                        <a:lnSpc>
                          <a:spcPct val="107000"/>
                        </a:lnSpc>
                        <a:spcAft>
                          <a:spcPts val="0"/>
                        </a:spcAft>
                      </a:pPr>
                      <a:r>
                        <a:rPr lang="en-GB" sz="3200">
                          <a:effectLst/>
                        </a:rPr>
                        <a:t>Where you live</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3200">
                          <a:effectLst/>
                        </a:rPr>
                        <a:t>Remain</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3200">
                          <a:effectLst/>
                        </a:rPr>
                        <a:t>Leave</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65202131"/>
                  </a:ext>
                </a:extLst>
              </a:tr>
              <a:tr h="652788">
                <a:tc>
                  <a:txBody>
                    <a:bodyPr/>
                    <a:lstStyle/>
                    <a:p>
                      <a:pPr>
                        <a:lnSpc>
                          <a:spcPct val="107000"/>
                        </a:lnSpc>
                        <a:spcAft>
                          <a:spcPts val="0"/>
                        </a:spcAft>
                      </a:pPr>
                      <a:r>
                        <a:rPr lang="en-GB" sz="3200">
                          <a:effectLst/>
                        </a:rPr>
                        <a:t>Rural</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3200">
                          <a:effectLst/>
                        </a:rPr>
                        <a:t>5</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3200">
                          <a:effectLst/>
                        </a:rPr>
                        <a:t>8</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02627301"/>
                  </a:ext>
                </a:extLst>
              </a:tr>
              <a:tr h="652788">
                <a:tc>
                  <a:txBody>
                    <a:bodyPr/>
                    <a:lstStyle/>
                    <a:p>
                      <a:pPr>
                        <a:lnSpc>
                          <a:spcPct val="107000"/>
                        </a:lnSpc>
                        <a:spcAft>
                          <a:spcPts val="0"/>
                        </a:spcAft>
                      </a:pPr>
                      <a:r>
                        <a:rPr lang="en-GB" sz="3200">
                          <a:effectLst/>
                        </a:rPr>
                        <a:t>Suburban</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3200">
                          <a:effectLst/>
                        </a:rPr>
                        <a:t>14</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3200">
                          <a:effectLst/>
                        </a:rPr>
                        <a:t>13</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48542827"/>
                  </a:ext>
                </a:extLst>
              </a:tr>
              <a:tr h="652788">
                <a:tc>
                  <a:txBody>
                    <a:bodyPr/>
                    <a:lstStyle/>
                    <a:p>
                      <a:pPr>
                        <a:lnSpc>
                          <a:spcPct val="107000"/>
                        </a:lnSpc>
                        <a:spcAft>
                          <a:spcPts val="0"/>
                        </a:spcAft>
                      </a:pPr>
                      <a:r>
                        <a:rPr lang="en-GB" sz="3200">
                          <a:effectLst/>
                        </a:rPr>
                        <a:t>Urban </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3200" dirty="0">
                          <a:effectLst/>
                        </a:rPr>
                        <a:t>35</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3200" dirty="0">
                          <a:effectLst/>
                        </a:rPr>
                        <a:t>25</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97090240"/>
                  </a:ext>
                </a:extLst>
              </a:tr>
            </a:tbl>
          </a:graphicData>
        </a:graphic>
      </p:graphicFrame>
      <p:pic>
        <p:nvPicPr>
          <p:cNvPr id="6" name="4">
            <a:hlinkClick r:id="" action="ppaction://media"/>
            <a:extLst>
              <a:ext uri="{FF2B5EF4-FFF2-40B4-BE49-F238E27FC236}">
                <a16:creationId xmlns:a16="http://schemas.microsoft.com/office/drawing/2014/main" id="{AF054922-7072-4C03-8D23-810D14718C1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031271" y="619439"/>
            <a:ext cx="730250" cy="730250"/>
          </a:xfrm>
          <a:prstGeom prst="rect">
            <a:avLst/>
          </a:prstGeom>
        </p:spPr>
      </p:pic>
    </p:spTree>
    <p:extLst>
      <p:ext uri="{BB962C8B-B14F-4D97-AF65-F5344CB8AC3E}">
        <p14:creationId xmlns:p14="http://schemas.microsoft.com/office/powerpoint/2010/main" val="1075315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073" y="255751"/>
            <a:ext cx="9207646" cy="1320800"/>
          </a:xfrm>
        </p:spPr>
        <p:txBody>
          <a:bodyPr/>
          <a:lstStyle/>
          <a:p>
            <a:r>
              <a:rPr lang="en-GB" dirty="0"/>
              <a:t>How to analyse the chi square – observed frequencies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18656307"/>
              </p:ext>
            </p:extLst>
          </p:nvPr>
        </p:nvGraphicFramePr>
        <p:xfrm>
          <a:off x="315311" y="1576551"/>
          <a:ext cx="11196383" cy="15724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9" name="Table 8"/>
          <p:cNvGraphicFramePr>
            <a:graphicFrameLocks noGrp="1"/>
          </p:cNvGraphicFramePr>
          <p:nvPr>
            <p:extLst>
              <p:ext uri="{D42A27DB-BD31-4B8C-83A1-F6EECF244321}">
                <p14:modId xmlns:p14="http://schemas.microsoft.com/office/powerpoint/2010/main" val="2607760554"/>
              </p:ext>
            </p:extLst>
          </p:nvPr>
        </p:nvGraphicFramePr>
        <p:xfrm>
          <a:off x="315310" y="3342421"/>
          <a:ext cx="11196383" cy="3372414"/>
        </p:xfrm>
        <a:graphic>
          <a:graphicData uri="http://schemas.openxmlformats.org/drawingml/2006/table">
            <a:tbl>
              <a:tblPr firstRow="1" firstCol="1" bandRow="1">
                <a:tableStyleId>{5C22544A-7EE6-4342-B048-85BDC9FD1C3A}</a:tableStyleId>
              </a:tblPr>
              <a:tblGrid>
                <a:gridCol w="3284821">
                  <a:extLst>
                    <a:ext uri="{9D8B030D-6E8A-4147-A177-3AD203B41FA5}">
                      <a16:colId xmlns:a16="http://schemas.microsoft.com/office/drawing/2014/main" val="1455855280"/>
                    </a:ext>
                  </a:extLst>
                </a:gridCol>
                <a:gridCol w="2753832">
                  <a:extLst>
                    <a:ext uri="{9D8B030D-6E8A-4147-A177-3AD203B41FA5}">
                      <a16:colId xmlns:a16="http://schemas.microsoft.com/office/drawing/2014/main" val="2336159852"/>
                    </a:ext>
                  </a:extLst>
                </a:gridCol>
                <a:gridCol w="2578865">
                  <a:extLst>
                    <a:ext uri="{9D8B030D-6E8A-4147-A177-3AD203B41FA5}">
                      <a16:colId xmlns:a16="http://schemas.microsoft.com/office/drawing/2014/main" val="624047170"/>
                    </a:ext>
                  </a:extLst>
                </a:gridCol>
                <a:gridCol w="2578865">
                  <a:extLst>
                    <a:ext uri="{9D8B030D-6E8A-4147-A177-3AD203B41FA5}">
                      <a16:colId xmlns:a16="http://schemas.microsoft.com/office/drawing/2014/main" val="2012231307"/>
                    </a:ext>
                  </a:extLst>
                </a:gridCol>
              </a:tblGrid>
              <a:tr h="562069">
                <a:tc>
                  <a:txBody>
                    <a:bodyPr/>
                    <a:lstStyle/>
                    <a:p>
                      <a:pPr>
                        <a:lnSpc>
                          <a:spcPct val="107000"/>
                        </a:lnSpc>
                        <a:spcAft>
                          <a:spcPts val="0"/>
                        </a:spcAft>
                      </a:pPr>
                      <a:r>
                        <a:rPr lang="en-GB" sz="2800">
                          <a:effectLst/>
                        </a:rPr>
                        <a:t> </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3">
                  <a:txBody>
                    <a:bodyPr/>
                    <a:lstStyle/>
                    <a:p>
                      <a:pPr algn="ctr">
                        <a:lnSpc>
                          <a:spcPct val="107000"/>
                        </a:lnSpc>
                        <a:spcAft>
                          <a:spcPts val="0"/>
                        </a:spcAft>
                      </a:pPr>
                      <a:r>
                        <a:rPr lang="en-GB" sz="2800" dirty="0">
                          <a:effectLst/>
                        </a:rPr>
                        <a:t>How you voted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92960579"/>
                  </a:ext>
                </a:extLst>
              </a:tr>
              <a:tr h="562069">
                <a:tc>
                  <a:txBody>
                    <a:bodyPr/>
                    <a:lstStyle/>
                    <a:p>
                      <a:pPr>
                        <a:lnSpc>
                          <a:spcPct val="107000"/>
                        </a:lnSpc>
                        <a:spcAft>
                          <a:spcPts val="0"/>
                        </a:spcAft>
                      </a:pPr>
                      <a:r>
                        <a:rPr lang="en-GB" sz="2800">
                          <a:effectLst/>
                        </a:rPr>
                        <a:t>Where you live</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a:effectLst/>
                        </a:rPr>
                        <a:t>Remain</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a:effectLst/>
                        </a:rPr>
                        <a:t>Leave</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a:effectLst/>
                        </a:rPr>
                        <a:t>Total</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10013271"/>
                  </a:ext>
                </a:extLst>
              </a:tr>
              <a:tr h="562069">
                <a:tc>
                  <a:txBody>
                    <a:bodyPr/>
                    <a:lstStyle/>
                    <a:p>
                      <a:pPr>
                        <a:lnSpc>
                          <a:spcPct val="107000"/>
                        </a:lnSpc>
                        <a:spcAft>
                          <a:spcPts val="0"/>
                        </a:spcAft>
                      </a:pPr>
                      <a:r>
                        <a:rPr lang="en-GB" sz="2800">
                          <a:effectLst/>
                        </a:rPr>
                        <a:t>Rural</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dirty="0">
                          <a:effectLst/>
                        </a:rPr>
                        <a:t>5</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a:effectLst/>
                        </a:rPr>
                        <a:t>8</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a:effectLst/>
                        </a:rPr>
                        <a:t>13</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2314902"/>
                  </a:ext>
                </a:extLst>
              </a:tr>
              <a:tr h="562069">
                <a:tc>
                  <a:txBody>
                    <a:bodyPr/>
                    <a:lstStyle/>
                    <a:p>
                      <a:pPr>
                        <a:lnSpc>
                          <a:spcPct val="107000"/>
                        </a:lnSpc>
                        <a:spcAft>
                          <a:spcPts val="0"/>
                        </a:spcAft>
                      </a:pPr>
                      <a:r>
                        <a:rPr lang="en-GB" sz="2800">
                          <a:effectLst/>
                        </a:rPr>
                        <a:t>Suburban</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a:effectLst/>
                        </a:rPr>
                        <a:t>14</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a:effectLst/>
                        </a:rPr>
                        <a:t>13</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a:effectLst/>
                        </a:rPr>
                        <a:t>27</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54495367"/>
                  </a:ext>
                </a:extLst>
              </a:tr>
              <a:tr h="562069">
                <a:tc>
                  <a:txBody>
                    <a:bodyPr/>
                    <a:lstStyle/>
                    <a:p>
                      <a:pPr>
                        <a:lnSpc>
                          <a:spcPct val="107000"/>
                        </a:lnSpc>
                        <a:spcAft>
                          <a:spcPts val="0"/>
                        </a:spcAft>
                      </a:pPr>
                      <a:r>
                        <a:rPr lang="en-GB" sz="2800">
                          <a:effectLst/>
                        </a:rPr>
                        <a:t>Urban </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a:effectLst/>
                        </a:rPr>
                        <a:t>35</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a:effectLst/>
                        </a:rPr>
                        <a:t>25</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a:effectLst/>
                        </a:rPr>
                        <a:t>60</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052017"/>
                  </a:ext>
                </a:extLst>
              </a:tr>
              <a:tr h="562069">
                <a:tc>
                  <a:txBody>
                    <a:bodyPr/>
                    <a:lstStyle/>
                    <a:p>
                      <a:pPr>
                        <a:lnSpc>
                          <a:spcPct val="107000"/>
                        </a:lnSpc>
                        <a:spcAft>
                          <a:spcPts val="0"/>
                        </a:spcAft>
                      </a:pPr>
                      <a:r>
                        <a:rPr lang="en-GB" sz="2800">
                          <a:effectLst/>
                        </a:rPr>
                        <a:t>Total</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a:effectLst/>
                        </a:rPr>
                        <a:t>54</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a:effectLst/>
                        </a:rPr>
                        <a:t>46</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dirty="0">
                          <a:effectLst/>
                        </a:rPr>
                        <a:t>100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5166875"/>
                  </a:ext>
                </a:extLst>
              </a:tr>
            </a:tbl>
          </a:graphicData>
        </a:graphic>
      </p:graphicFrame>
      <p:pic>
        <p:nvPicPr>
          <p:cNvPr id="7" name="5">
            <a:hlinkClick r:id="" action="ppaction://media"/>
            <a:extLst>
              <a:ext uri="{FF2B5EF4-FFF2-40B4-BE49-F238E27FC236}">
                <a16:creationId xmlns:a16="http://schemas.microsoft.com/office/drawing/2014/main" id="{88D48156-29FA-4C53-913B-9C912AF1E06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936618" y="325202"/>
            <a:ext cx="730250" cy="730250"/>
          </a:xfrm>
          <a:prstGeom prst="rect">
            <a:avLst/>
          </a:prstGeom>
        </p:spPr>
      </p:pic>
    </p:spTree>
    <p:extLst>
      <p:ext uri="{BB962C8B-B14F-4D97-AF65-F5344CB8AC3E}">
        <p14:creationId xmlns:p14="http://schemas.microsoft.com/office/powerpoint/2010/main" val="3977760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862" y="289936"/>
            <a:ext cx="8596668" cy="1320800"/>
          </a:xfrm>
        </p:spPr>
        <p:txBody>
          <a:bodyPr/>
          <a:lstStyle/>
          <a:p>
            <a:r>
              <a:rPr lang="en-GB" dirty="0"/>
              <a:t>Calculations – expected frequencies </a:t>
            </a:r>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4016142014"/>
              </p:ext>
            </p:extLst>
          </p:nvPr>
        </p:nvGraphicFramePr>
        <p:xfrm>
          <a:off x="261323" y="1187192"/>
          <a:ext cx="6518167" cy="764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8" name="Diagram 7"/>
          <p:cNvGraphicFramePr/>
          <p:nvPr>
            <p:extLst>
              <p:ext uri="{D42A27DB-BD31-4B8C-83A1-F6EECF244321}">
                <p14:modId xmlns:p14="http://schemas.microsoft.com/office/powerpoint/2010/main" val="4055355197"/>
              </p:ext>
            </p:extLst>
          </p:nvPr>
        </p:nvGraphicFramePr>
        <p:xfrm>
          <a:off x="131377" y="1166647"/>
          <a:ext cx="11913477" cy="190906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1" name="Rectangle 10"/>
          <p:cNvSpPr/>
          <p:nvPr/>
        </p:nvSpPr>
        <p:spPr>
          <a:xfrm>
            <a:off x="7045275" y="4471989"/>
            <a:ext cx="4740325" cy="954107"/>
          </a:xfrm>
          <a:prstGeom prst="rect">
            <a:avLst/>
          </a:prstGeom>
          <a:solidFill>
            <a:schemeClr val="accent1">
              <a:lumMod val="50000"/>
            </a:schemeClr>
          </a:solidFill>
          <a:ln>
            <a:solidFill>
              <a:srgbClr val="00B050"/>
            </a:solidFill>
          </a:ln>
        </p:spPr>
        <p:txBody>
          <a:bodyPr wrap="square">
            <a:spAutoFit/>
          </a:bodyPr>
          <a:lstStyle/>
          <a:p>
            <a:r>
              <a:rPr lang="en-GB" sz="2800" u="sng" dirty="0"/>
              <a:t>E = row total x column total</a:t>
            </a:r>
          </a:p>
          <a:p>
            <a:r>
              <a:rPr lang="en-GB" sz="2800" dirty="0"/>
              <a:t>              Sample size</a:t>
            </a:r>
          </a:p>
        </p:txBody>
      </p:sp>
      <p:pic>
        <p:nvPicPr>
          <p:cNvPr id="9" name="6">
            <a:hlinkClick r:id="" action="ppaction://media"/>
            <a:extLst>
              <a:ext uri="{FF2B5EF4-FFF2-40B4-BE49-F238E27FC236}">
                <a16:creationId xmlns:a16="http://schemas.microsoft.com/office/drawing/2014/main" id="{AFE66556-4DCE-4053-8B91-8E3968C537F1}"/>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0748004" y="219578"/>
            <a:ext cx="730250" cy="730250"/>
          </a:xfrm>
          <a:prstGeom prst="rect">
            <a:avLst/>
          </a:prstGeom>
        </p:spPr>
      </p:pic>
    </p:spTree>
    <p:extLst>
      <p:ext uri="{BB962C8B-B14F-4D97-AF65-F5344CB8AC3E}">
        <p14:creationId xmlns:p14="http://schemas.microsoft.com/office/powerpoint/2010/main" val="383467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851" y="183931"/>
            <a:ext cx="8596668" cy="1320800"/>
          </a:xfrm>
        </p:spPr>
        <p:txBody>
          <a:bodyPr/>
          <a:lstStyle/>
          <a:p>
            <a:r>
              <a:rPr lang="en-GB" dirty="0"/>
              <a:t>Calculating Expected Counts from Observed Counts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63994808"/>
              </p:ext>
            </p:extLst>
          </p:nvPr>
        </p:nvGraphicFramePr>
        <p:xfrm>
          <a:off x="0" y="1773632"/>
          <a:ext cx="12192000" cy="5084368"/>
        </p:xfrm>
        <a:graphic>
          <a:graphicData uri="http://schemas.openxmlformats.org/drawingml/2006/table">
            <a:tbl>
              <a:tblPr firstRow="1" firstCol="1" bandRow="1"/>
              <a:tblGrid>
                <a:gridCol w="2477653">
                  <a:extLst>
                    <a:ext uri="{9D8B030D-6E8A-4147-A177-3AD203B41FA5}">
                      <a16:colId xmlns:a16="http://schemas.microsoft.com/office/drawing/2014/main" val="3810783471"/>
                    </a:ext>
                  </a:extLst>
                </a:gridCol>
                <a:gridCol w="3238563">
                  <a:extLst>
                    <a:ext uri="{9D8B030D-6E8A-4147-A177-3AD203B41FA5}">
                      <a16:colId xmlns:a16="http://schemas.microsoft.com/office/drawing/2014/main" val="2060506039"/>
                    </a:ext>
                  </a:extLst>
                </a:gridCol>
                <a:gridCol w="3430808">
                  <a:extLst>
                    <a:ext uri="{9D8B030D-6E8A-4147-A177-3AD203B41FA5}">
                      <a16:colId xmlns:a16="http://schemas.microsoft.com/office/drawing/2014/main" val="1601123610"/>
                    </a:ext>
                  </a:extLst>
                </a:gridCol>
                <a:gridCol w="3044976">
                  <a:extLst>
                    <a:ext uri="{9D8B030D-6E8A-4147-A177-3AD203B41FA5}">
                      <a16:colId xmlns:a16="http://schemas.microsoft.com/office/drawing/2014/main" val="1735468312"/>
                    </a:ext>
                  </a:extLst>
                </a:gridCol>
              </a:tblGrid>
              <a:tr h="402711">
                <a:tc>
                  <a:txBody>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262626"/>
                    </a:solidFill>
                  </a:tcPr>
                </a:tc>
                <a:tc gridSpan="3">
                  <a:txBody>
                    <a:bodyPr/>
                    <a:lstStyle/>
                    <a:p>
                      <a:pPr>
                        <a:lnSpc>
                          <a:spcPct val="107000"/>
                        </a:lnSpc>
                        <a:spcAft>
                          <a:spcPts val="800"/>
                        </a:spcAft>
                      </a:pPr>
                      <a:r>
                        <a:rPr lang="en-GB" sz="24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rPr>
                        <a:t>How you voted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29178041"/>
                  </a:ext>
                </a:extLst>
              </a:tr>
              <a:tr h="773215">
                <a:tc>
                  <a:txBody>
                    <a:bodyPr/>
                    <a:lstStyle/>
                    <a:p>
                      <a:pPr>
                        <a:lnSpc>
                          <a:spcPct val="107000"/>
                        </a:lnSpc>
                        <a:spcAft>
                          <a:spcPts val="800"/>
                        </a:spcAft>
                      </a:pPr>
                      <a:r>
                        <a:rPr lang="en-GB" sz="24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rPr>
                        <a:t>Where you live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07000"/>
                        </a:lnSpc>
                        <a:spcAft>
                          <a:spcPts val="800"/>
                        </a:spcAft>
                      </a:pPr>
                      <a:r>
                        <a:rPr lang="en-GB" sz="24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rPr>
                        <a:t>Remain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07000"/>
                        </a:lnSpc>
                        <a:spcAft>
                          <a:spcPts val="800"/>
                        </a:spcAft>
                      </a:pPr>
                      <a:r>
                        <a:rPr lang="en-GB" sz="24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rPr>
                        <a:t>Leave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07000"/>
                        </a:lnSpc>
                        <a:spcAft>
                          <a:spcPts val="800"/>
                        </a:spcAft>
                      </a:pPr>
                      <a:r>
                        <a:rPr lang="en-GB" sz="24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rPr>
                        <a:t>Total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456241380"/>
                  </a:ext>
                </a:extLst>
              </a:tr>
              <a:tr h="1168577">
                <a:tc>
                  <a:txBody>
                    <a:bodyPr/>
                    <a:lstStyle/>
                    <a:p>
                      <a:pPr>
                        <a:lnSpc>
                          <a:spcPct val="107000"/>
                        </a:lnSpc>
                        <a:spcAft>
                          <a:spcPts val="800"/>
                        </a:spcAft>
                      </a:pPr>
                      <a:r>
                        <a:rPr lang="en-GB" sz="24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rPr>
                        <a:t>Rural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07000"/>
                        </a:lnSpc>
                        <a:spcAft>
                          <a:spcPts val="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5    </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E= </a:t>
                      </a:r>
                      <a:r>
                        <a:rPr lang="en-GB" sz="2400" u="sng"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13x54</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 7.02</a:t>
                      </a:r>
                    </a:p>
                    <a:p>
                      <a:pPr>
                        <a:lnSpc>
                          <a:spcPct val="107000"/>
                        </a:lnSpc>
                        <a:spcAft>
                          <a:spcPts val="0"/>
                        </a:spcAft>
                      </a:pP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100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8   </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E= </a:t>
                      </a:r>
                      <a:r>
                        <a:rPr lang="en-GB" sz="2400" u="sng"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13x46</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 5.98</a:t>
                      </a:r>
                    </a:p>
                    <a:p>
                      <a:pPr>
                        <a:lnSpc>
                          <a:spcPct val="107000"/>
                        </a:lnSpc>
                        <a:spcAft>
                          <a:spcPts val="800"/>
                        </a:spcAft>
                      </a:pP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100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13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4712604"/>
                  </a:ext>
                </a:extLst>
              </a:tr>
              <a:tr h="1168577">
                <a:tc>
                  <a:txBody>
                    <a:bodyPr/>
                    <a:lstStyle/>
                    <a:p>
                      <a:pPr>
                        <a:lnSpc>
                          <a:spcPct val="107000"/>
                        </a:lnSpc>
                        <a:spcAft>
                          <a:spcPts val="800"/>
                        </a:spcAft>
                      </a:pPr>
                      <a:r>
                        <a:rPr lang="en-GB" sz="24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rPr>
                        <a:t>Suburban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07000"/>
                        </a:lnSpc>
                        <a:spcAft>
                          <a:spcPts val="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14  </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E= </a:t>
                      </a:r>
                      <a:r>
                        <a:rPr lang="en-GB" sz="2400" u="sng"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27x54</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 14.58</a:t>
                      </a:r>
                    </a:p>
                    <a:p>
                      <a:pPr>
                        <a:lnSpc>
                          <a:spcPct val="107000"/>
                        </a:lnSpc>
                        <a:spcAft>
                          <a:spcPts val="800"/>
                        </a:spcAft>
                      </a:pP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100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13  </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E= </a:t>
                      </a:r>
                      <a:r>
                        <a:rPr lang="en-GB" sz="2400" u="sng"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27x46</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 12.42</a:t>
                      </a:r>
                    </a:p>
                    <a:p>
                      <a:pPr>
                        <a:lnSpc>
                          <a:spcPct val="107000"/>
                        </a:lnSpc>
                        <a:spcAft>
                          <a:spcPts val="800"/>
                        </a:spcAft>
                      </a:pP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100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27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34880575"/>
                  </a:ext>
                </a:extLst>
              </a:tr>
              <a:tr h="1168577">
                <a:tc>
                  <a:txBody>
                    <a:bodyPr/>
                    <a:lstStyle/>
                    <a:p>
                      <a:pPr>
                        <a:lnSpc>
                          <a:spcPct val="107000"/>
                        </a:lnSpc>
                        <a:spcAft>
                          <a:spcPts val="800"/>
                        </a:spcAft>
                      </a:pPr>
                      <a:r>
                        <a:rPr lang="en-GB" sz="24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rPr>
                        <a:t>Urban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07000"/>
                        </a:lnSpc>
                        <a:spcAft>
                          <a:spcPts val="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35  </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E= </a:t>
                      </a:r>
                      <a:r>
                        <a:rPr lang="en-GB" sz="2400" u="sng"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60x54</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 32.40</a:t>
                      </a:r>
                    </a:p>
                    <a:p>
                      <a:pPr>
                        <a:lnSpc>
                          <a:spcPct val="107000"/>
                        </a:lnSpc>
                        <a:spcAft>
                          <a:spcPts val="800"/>
                        </a:spcAft>
                      </a:pP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100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25  </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E= </a:t>
                      </a:r>
                      <a:r>
                        <a:rPr lang="en-GB" sz="2400" u="sng"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60x46</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 27.60</a:t>
                      </a:r>
                    </a:p>
                    <a:p>
                      <a:pPr>
                        <a:lnSpc>
                          <a:spcPct val="107000"/>
                        </a:lnSpc>
                        <a:spcAft>
                          <a:spcPts val="800"/>
                        </a:spcAft>
                      </a:pP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100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60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57517072"/>
                  </a:ext>
                </a:extLst>
              </a:tr>
              <a:tr h="402711">
                <a:tc>
                  <a:txBody>
                    <a:bodyPr/>
                    <a:lstStyle/>
                    <a:p>
                      <a:pPr>
                        <a:lnSpc>
                          <a:spcPct val="107000"/>
                        </a:lnSpc>
                        <a:spcAft>
                          <a:spcPts val="800"/>
                        </a:spcAft>
                      </a:pPr>
                      <a:r>
                        <a:rPr lang="en-GB" sz="24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rPr>
                        <a:t>Total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07000"/>
                        </a:lnSpc>
                        <a:spcAft>
                          <a:spcPts val="800"/>
                        </a:spcAft>
                      </a:pPr>
                      <a:r>
                        <a:rPr lang="en-GB" sz="2400">
                          <a:effectLst/>
                          <a:latin typeface="Calibri" panose="020F0502020204030204" pitchFamily="34" charset="0"/>
                          <a:ea typeface="Calibri" panose="020F0502020204030204" pitchFamily="34" charset="0"/>
                          <a:cs typeface="Times New Roman" panose="02020603050405020304" pitchFamily="18" charset="0"/>
                        </a:rPr>
                        <a:t>54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400">
                          <a:effectLst/>
                          <a:latin typeface="Calibri" panose="020F0502020204030204" pitchFamily="34" charset="0"/>
                          <a:ea typeface="Calibri" panose="020F0502020204030204" pitchFamily="34" charset="0"/>
                          <a:cs typeface="Times New Roman" panose="02020603050405020304" pitchFamily="18" charset="0"/>
                        </a:rPr>
                        <a:t>46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100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56664772"/>
                  </a:ext>
                </a:extLst>
              </a:tr>
            </a:tbl>
          </a:graphicData>
        </a:graphic>
      </p:graphicFrame>
      <p:sp>
        <p:nvSpPr>
          <p:cNvPr id="5" name="Rectangle 1"/>
          <p:cNvSpPr>
            <a:spLocks noChangeArrowheads="1"/>
          </p:cNvSpPr>
          <p:nvPr/>
        </p:nvSpPr>
        <p:spPr bwMode="auto">
          <a:xfrm>
            <a:off x="-3557895" y="624839"/>
            <a:ext cx="19646178"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sz="4000"/>
          </a:p>
        </p:txBody>
      </p:sp>
      <p:pic>
        <p:nvPicPr>
          <p:cNvPr id="3" name="7">
            <a:hlinkClick r:id="" action="ppaction://media"/>
            <a:extLst>
              <a:ext uri="{FF2B5EF4-FFF2-40B4-BE49-F238E27FC236}">
                <a16:creationId xmlns:a16="http://schemas.microsoft.com/office/drawing/2014/main" id="{62090394-8F12-41BE-B130-5326E7183B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46222" y="113954"/>
            <a:ext cx="730250" cy="730250"/>
          </a:xfrm>
          <a:prstGeom prst="rect">
            <a:avLst/>
          </a:prstGeom>
        </p:spPr>
      </p:pic>
    </p:spTree>
    <p:extLst>
      <p:ext uri="{BB962C8B-B14F-4D97-AF65-F5344CB8AC3E}">
        <p14:creationId xmlns:p14="http://schemas.microsoft.com/office/powerpoint/2010/main" val="4027342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444" y="325821"/>
            <a:ext cx="8596668" cy="1320800"/>
          </a:xfrm>
        </p:spPr>
        <p:txBody>
          <a:bodyPr/>
          <a:lstStyle/>
          <a:p>
            <a:r>
              <a:rPr lang="en-GB" dirty="0"/>
              <a:t>Chi Square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04133520"/>
              </p:ext>
            </p:extLst>
          </p:nvPr>
        </p:nvGraphicFramePr>
        <p:xfrm>
          <a:off x="198393" y="1221619"/>
          <a:ext cx="11881312" cy="30166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4"/>
          <p:cNvSpPr/>
          <p:nvPr/>
        </p:nvSpPr>
        <p:spPr>
          <a:xfrm>
            <a:off x="473550" y="4565001"/>
            <a:ext cx="6096000" cy="1541319"/>
          </a:xfrm>
          <a:prstGeom prst="rect">
            <a:avLst/>
          </a:prstGeom>
        </p:spPr>
        <p:txBody>
          <a:bodyPr>
            <a:spAutoFit/>
          </a:bodyPr>
          <a:lstStyle/>
          <a:p>
            <a:pPr>
              <a:lnSpc>
                <a:spcPct val="107000"/>
              </a:lnSpc>
              <a:spcAft>
                <a:spcPts val="0"/>
              </a:spcAft>
            </a:pPr>
            <a:r>
              <a:rPr lang="en-GB" sz="4400" u="sng" dirty="0">
                <a:latin typeface="Calibri" panose="020F0502020204030204" pitchFamily="34" charset="0"/>
                <a:ea typeface="Calibri" panose="020F0502020204030204" pitchFamily="34" charset="0"/>
                <a:cs typeface="Times New Roman" panose="02020603050405020304" pitchFamily="18" charset="0"/>
              </a:rPr>
              <a:t>χ</a:t>
            </a:r>
            <a:r>
              <a:rPr lang="en-GB" sz="3200" u="sng" dirty="0">
                <a:latin typeface="Calibri" panose="020F0502020204030204" pitchFamily="34" charset="0"/>
                <a:ea typeface="Calibri" panose="020F0502020204030204" pitchFamily="34" charset="0"/>
                <a:cs typeface="Times New Roman" panose="02020603050405020304" pitchFamily="18" charset="0"/>
              </a:rPr>
              <a:t>2</a:t>
            </a:r>
            <a:r>
              <a:rPr lang="en-GB" sz="4400" u="sng" dirty="0">
                <a:latin typeface="Calibri" panose="020F0502020204030204" pitchFamily="34" charset="0"/>
                <a:ea typeface="Calibri" panose="020F0502020204030204" pitchFamily="34" charset="0"/>
                <a:cs typeface="Times New Roman" panose="02020603050405020304" pitchFamily="18" charset="0"/>
              </a:rPr>
              <a:t>=∑(O−E)</a:t>
            </a:r>
            <a:r>
              <a:rPr lang="en-GB" sz="2400" u="sng" dirty="0">
                <a:latin typeface="Calibri" panose="020F0502020204030204" pitchFamily="34" charset="0"/>
                <a:ea typeface="Calibri" panose="020F0502020204030204" pitchFamily="34" charset="0"/>
                <a:cs typeface="Times New Roman" panose="02020603050405020304" pitchFamily="18" charset="0"/>
              </a:rPr>
              <a:t>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4400" dirty="0">
                <a:latin typeface="Calibri" panose="020F0502020204030204" pitchFamily="34" charset="0"/>
                <a:ea typeface="Calibri" panose="020F0502020204030204" pitchFamily="34" charset="0"/>
                <a:cs typeface="Times New Roman" panose="02020603050405020304" pitchFamily="18" charset="0"/>
              </a:rPr>
              <a:t>        E</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0" name="Straight Connector 9"/>
          <p:cNvCxnSpPr/>
          <p:nvPr/>
        </p:nvCxnSpPr>
        <p:spPr>
          <a:xfrm>
            <a:off x="1455100" y="5218386"/>
            <a:ext cx="15298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3527680" y="4689330"/>
            <a:ext cx="3221422" cy="646331"/>
          </a:xfrm>
          <a:prstGeom prst="rect">
            <a:avLst/>
          </a:prstGeom>
        </p:spPr>
        <p:txBody>
          <a:bodyPr wrap="square">
            <a:spAutoFit/>
          </a:bodyPr>
          <a:lstStyle/>
          <a:p>
            <a:r>
              <a:rPr lang="el-GR" dirty="0"/>
              <a:t>Χ2</a:t>
            </a:r>
            <a:r>
              <a:rPr lang="en-GB" dirty="0"/>
              <a:t> = (</a:t>
            </a:r>
            <a:r>
              <a:rPr lang="en-GB" u="sng" dirty="0"/>
              <a:t>5-7.02)</a:t>
            </a:r>
            <a:r>
              <a:rPr lang="en-GB" sz="1200" u="sng" dirty="0"/>
              <a:t>2</a:t>
            </a:r>
            <a:r>
              <a:rPr lang="en-GB" dirty="0"/>
              <a:t> +  </a:t>
            </a:r>
            <a:endParaRPr lang="en-GB" u="sng" dirty="0"/>
          </a:p>
          <a:p>
            <a:r>
              <a:rPr lang="en-GB" dirty="0"/>
              <a:t>          7.02</a:t>
            </a:r>
          </a:p>
        </p:txBody>
      </p:sp>
      <p:sp>
        <p:nvSpPr>
          <p:cNvPr id="6" name="Rectangle 5"/>
          <p:cNvSpPr/>
          <p:nvPr/>
        </p:nvSpPr>
        <p:spPr>
          <a:xfrm>
            <a:off x="5138391" y="4685690"/>
            <a:ext cx="6096000" cy="646331"/>
          </a:xfrm>
          <a:prstGeom prst="rect">
            <a:avLst/>
          </a:prstGeom>
        </p:spPr>
        <p:txBody>
          <a:bodyPr>
            <a:spAutoFit/>
          </a:bodyPr>
          <a:lstStyle/>
          <a:p>
            <a:r>
              <a:rPr lang="en-GB" u="sng" dirty="0"/>
              <a:t>(8-5.98)</a:t>
            </a:r>
            <a:r>
              <a:rPr lang="en-GB" sz="1200" u="sng" dirty="0"/>
              <a:t>2</a:t>
            </a:r>
            <a:r>
              <a:rPr lang="en-GB" dirty="0"/>
              <a:t> + </a:t>
            </a:r>
            <a:endParaRPr lang="en-GB" u="sng" dirty="0"/>
          </a:p>
          <a:p>
            <a:r>
              <a:rPr lang="en-GB" dirty="0"/>
              <a:t>   5.98</a:t>
            </a:r>
          </a:p>
        </p:txBody>
      </p:sp>
      <p:sp>
        <p:nvSpPr>
          <p:cNvPr id="7" name="Rectangle 6"/>
          <p:cNvSpPr/>
          <p:nvPr/>
        </p:nvSpPr>
        <p:spPr>
          <a:xfrm>
            <a:off x="6315552" y="4682050"/>
            <a:ext cx="6096000" cy="646331"/>
          </a:xfrm>
          <a:prstGeom prst="rect">
            <a:avLst/>
          </a:prstGeom>
        </p:spPr>
        <p:txBody>
          <a:bodyPr>
            <a:spAutoFit/>
          </a:bodyPr>
          <a:lstStyle/>
          <a:p>
            <a:r>
              <a:rPr lang="en-GB" u="sng" dirty="0"/>
              <a:t>  (14-14.58)</a:t>
            </a:r>
            <a:r>
              <a:rPr lang="en-GB" sz="1200" u="sng" dirty="0"/>
              <a:t>2</a:t>
            </a:r>
            <a:r>
              <a:rPr lang="en-GB" dirty="0"/>
              <a:t> +  </a:t>
            </a:r>
            <a:endParaRPr lang="en-GB" u="sng" dirty="0"/>
          </a:p>
          <a:p>
            <a:r>
              <a:rPr lang="en-GB" dirty="0"/>
              <a:t>    14.58</a:t>
            </a:r>
          </a:p>
        </p:txBody>
      </p:sp>
      <p:sp>
        <p:nvSpPr>
          <p:cNvPr id="8" name="Rectangle 7"/>
          <p:cNvSpPr/>
          <p:nvPr/>
        </p:nvSpPr>
        <p:spPr>
          <a:xfrm>
            <a:off x="7932393" y="4682050"/>
            <a:ext cx="6096000" cy="646331"/>
          </a:xfrm>
          <a:prstGeom prst="rect">
            <a:avLst/>
          </a:prstGeom>
        </p:spPr>
        <p:txBody>
          <a:bodyPr>
            <a:spAutoFit/>
          </a:bodyPr>
          <a:lstStyle/>
          <a:p>
            <a:r>
              <a:rPr lang="en-GB" u="sng" dirty="0"/>
              <a:t>(13-12.42)</a:t>
            </a:r>
            <a:r>
              <a:rPr lang="en-GB" sz="1200" u="sng" dirty="0"/>
              <a:t>2</a:t>
            </a:r>
            <a:r>
              <a:rPr lang="en-GB" dirty="0"/>
              <a:t> +  </a:t>
            </a:r>
            <a:endParaRPr lang="en-GB" u="sng" dirty="0"/>
          </a:p>
          <a:p>
            <a:r>
              <a:rPr lang="en-GB" dirty="0"/>
              <a:t>    12.42</a:t>
            </a:r>
          </a:p>
        </p:txBody>
      </p:sp>
      <p:sp>
        <p:nvSpPr>
          <p:cNvPr id="9" name="Rectangle 8"/>
          <p:cNvSpPr/>
          <p:nvPr/>
        </p:nvSpPr>
        <p:spPr>
          <a:xfrm>
            <a:off x="9363552" y="4683900"/>
            <a:ext cx="6096000" cy="646331"/>
          </a:xfrm>
          <a:prstGeom prst="rect">
            <a:avLst/>
          </a:prstGeom>
        </p:spPr>
        <p:txBody>
          <a:bodyPr>
            <a:spAutoFit/>
          </a:bodyPr>
          <a:lstStyle/>
          <a:p>
            <a:r>
              <a:rPr lang="en-GB" u="sng" dirty="0"/>
              <a:t>(35-32.40)</a:t>
            </a:r>
            <a:r>
              <a:rPr lang="en-GB" sz="1200" u="sng" dirty="0"/>
              <a:t>2</a:t>
            </a:r>
            <a:r>
              <a:rPr lang="en-GB" u="sng" dirty="0"/>
              <a:t> </a:t>
            </a:r>
            <a:r>
              <a:rPr lang="en-GB" dirty="0"/>
              <a:t>+  </a:t>
            </a:r>
          </a:p>
          <a:p>
            <a:r>
              <a:rPr lang="en-GB" dirty="0"/>
              <a:t>    32.40</a:t>
            </a:r>
          </a:p>
        </p:txBody>
      </p:sp>
      <p:sp>
        <p:nvSpPr>
          <p:cNvPr id="11" name="Rectangle 10"/>
          <p:cNvSpPr/>
          <p:nvPr/>
        </p:nvSpPr>
        <p:spPr>
          <a:xfrm>
            <a:off x="10775733" y="4687630"/>
            <a:ext cx="6096000" cy="646331"/>
          </a:xfrm>
          <a:prstGeom prst="rect">
            <a:avLst/>
          </a:prstGeom>
        </p:spPr>
        <p:txBody>
          <a:bodyPr>
            <a:spAutoFit/>
          </a:bodyPr>
          <a:lstStyle/>
          <a:p>
            <a:r>
              <a:rPr lang="en-GB" u="sng" dirty="0"/>
              <a:t>(25-27.60)</a:t>
            </a:r>
            <a:r>
              <a:rPr lang="en-GB" sz="1200" u="sng" dirty="0"/>
              <a:t>2</a:t>
            </a:r>
            <a:endParaRPr lang="en-GB" u="sng" dirty="0"/>
          </a:p>
          <a:p>
            <a:r>
              <a:rPr lang="en-GB" dirty="0"/>
              <a:t>   27.60</a:t>
            </a:r>
          </a:p>
        </p:txBody>
      </p:sp>
      <p:sp>
        <p:nvSpPr>
          <p:cNvPr id="12" name="Rectangle 11"/>
          <p:cNvSpPr/>
          <p:nvPr/>
        </p:nvSpPr>
        <p:spPr>
          <a:xfrm>
            <a:off x="3867807" y="5593597"/>
            <a:ext cx="6426120" cy="461665"/>
          </a:xfrm>
          <a:prstGeom prst="rect">
            <a:avLst/>
          </a:prstGeom>
        </p:spPr>
        <p:txBody>
          <a:bodyPr wrap="square">
            <a:spAutoFit/>
          </a:bodyPr>
          <a:lstStyle/>
          <a:p>
            <a:r>
              <a:rPr lang="en-GB" sz="2400" dirty="0"/>
              <a:t>0.58 + 0.68 + 0.02 + 0.02 + 0.20 + 0.24 = 1.74 </a:t>
            </a:r>
          </a:p>
        </p:txBody>
      </p:sp>
      <p:pic>
        <p:nvPicPr>
          <p:cNvPr id="17" name="8">
            <a:hlinkClick r:id="" action="ppaction://media"/>
            <a:extLst>
              <a:ext uri="{FF2B5EF4-FFF2-40B4-BE49-F238E27FC236}">
                <a16:creationId xmlns:a16="http://schemas.microsoft.com/office/drawing/2014/main" id="{1B8994AC-EA31-427C-862E-4D78A7AB9C8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619746" y="98865"/>
            <a:ext cx="730250" cy="730250"/>
          </a:xfrm>
          <a:prstGeom prst="rect">
            <a:avLst/>
          </a:prstGeom>
        </p:spPr>
      </p:pic>
    </p:spTree>
    <p:extLst>
      <p:ext uri="{BB962C8B-B14F-4D97-AF65-F5344CB8AC3E}">
        <p14:creationId xmlns:p14="http://schemas.microsoft.com/office/powerpoint/2010/main" val="550036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1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436179"/>
            <a:ext cx="8596668" cy="1320800"/>
          </a:xfrm>
        </p:spPr>
        <p:txBody>
          <a:bodyPr>
            <a:normAutofit fontScale="90000"/>
          </a:bodyPr>
          <a:lstStyle/>
          <a:p>
            <a:r>
              <a:rPr lang="en-GB" dirty="0"/>
              <a:t>We'll get the significance level we're after from the chi-square distribution if we give it 2 numbers:</a:t>
            </a:r>
            <a:br>
              <a:rPr lang="en-GB" dirty="0"/>
            </a:b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2530526"/>
              </p:ext>
            </p:extLst>
          </p:nvPr>
        </p:nvGraphicFramePr>
        <p:xfrm>
          <a:off x="551210" y="2482193"/>
          <a:ext cx="9176114"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3" name="9">
            <a:hlinkClick r:id="" action="ppaction://media"/>
            <a:extLst>
              <a:ext uri="{FF2B5EF4-FFF2-40B4-BE49-F238E27FC236}">
                <a16:creationId xmlns:a16="http://schemas.microsoft.com/office/drawing/2014/main" id="{31CD85B3-7B18-4593-B001-F8E807E5050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619746" y="438370"/>
            <a:ext cx="730250" cy="730250"/>
          </a:xfrm>
          <a:prstGeom prst="rect">
            <a:avLst/>
          </a:prstGeom>
        </p:spPr>
      </p:pic>
    </p:spTree>
    <p:extLst>
      <p:ext uri="{BB962C8B-B14F-4D97-AF65-F5344CB8AC3E}">
        <p14:creationId xmlns:p14="http://schemas.microsoft.com/office/powerpoint/2010/main" val="368062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4"/>
          <a:stretch>
            <a:fillRect/>
          </a:stretch>
        </p:blipFill>
        <p:spPr>
          <a:xfrm>
            <a:off x="109404" y="378767"/>
            <a:ext cx="6536186" cy="6239087"/>
          </a:xfrm>
          <a:prstGeom prst="rect">
            <a:avLst/>
          </a:prstGeom>
        </p:spPr>
      </p:pic>
      <p:graphicFrame>
        <p:nvGraphicFramePr>
          <p:cNvPr id="6" name="Diagram 5"/>
          <p:cNvGraphicFramePr/>
          <p:nvPr>
            <p:extLst>
              <p:ext uri="{D42A27DB-BD31-4B8C-83A1-F6EECF244321}">
                <p14:modId xmlns:p14="http://schemas.microsoft.com/office/powerpoint/2010/main" val="399290315"/>
              </p:ext>
            </p:extLst>
          </p:nvPr>
        </p:nvGraphicFramePr>
        <p:xfrm>
          <a:off x="7280460" y="791743"/>
          <a:ext cx="3711399" cy="22773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8" name="Diagram 7"/>
          <p:cNvGraphicFramePr/>
          <p:nvPr>
            <p:extLst>
              <p:ext uri="{D42A27DB-BD31-4B8C-83A1-F6EECF244321}">
                <p14:modId xmlns:p14="http://schemas.microsoft.com/office/powerpoint/2010/main" val="1475199126"/>
              </p:ext>
            </p:extLst>
          </p:nvPr>
        </p:nvGraphicFramePr>
        <p:xfrm>
          <a:off x="5514366" y="2736506"/>
          <a:ext cx="6795562" cy="428121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11" name="10">
            <a:hlinkClick r:id="" action="ppaction://media"/>
            <a:extLst>
              <a:ext uri="{FF2B5EF4-FFF2-40B4-BE49-F238E27FC236}">
                <a16:creationId xmlns:a16="http://schemas.microsoft.com/office/drawing/2014/main" id="{89E41DF3-E827-4876-8CB4-6524FCB6C418}"/>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0989429" y="310113"/>
            <a:ext cx="730250" cy="730250"/>
          </a:xfrm>
          <a:prstGeom prst="rect">
            <a:avLst/>
          </a:prstGeom>
        </p:spPr>
      </p:pic>
    </p:spTree>
    <p:extLst>
      <p:ext uri="{BB962C8B-B14F-4D97-AF65-F5344CB8AC3E}">
        <p14:creationId xmlns:p14="http://schemas.microsoft.com/office/powerpoint/2010/main" val="2514623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a:t>
            </a:r>
          </a:p>
        </p:txBody>
      </p:sp>
      <p:sp>
        <p:nvSpPr>
          <p:cNvPr id="3" name="Content Placeholder 2"/>
          <p:cNvSpPr>
            <a:spLocks noGrp="1"/>
          </p:cNvSpPr>
          <p:nvPr>
            <p:ph idx="1"/>
          </p:nvPr>
        </p:nvSpPr>
        <p:spPr>
          <a:solidFill>
            <a:schemeClr val="accent1">
              <a:lumMod val="50000"/>
            </a:schemeClr>
          </a:solidFill>
        </p:spPr>
        <p:txBody>
          <a:bodyPr>
            <a:normAutofit/>
          </a:bodyPr>
          <a:lstStyle/>
          <a:p>
            <a:r>
              <a:rPr lang="en-GB" sz="3600" dirty="0"/>
              <a:t>There was no significant association between where you live and how you vote. Where someone lives makes no difference to the way they voted in the EU referendum.</a:t>
            </a:r>
          </a:p>
        </p:txBody>
      </p:sp>
      <p:pic>
        <p:nvPicPr>
          <p:cNvPr id="4" name="11">
            <a:hlinkClick r:id="" action="ppaction://media"/>
            <a:extLst>
              <a:ext uri="{FF2B5EF4-FFF2-40B4-BE49-F238E27FC236}">
                <a16:creationId xmlns:a16="http://schemas.microsoft.com/office/drawing/2014/main" id="{F2697042-6825-4FEA-B50F-9BD0927208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82024" y="611895"/>
            <a:ext cx="730250" cy="730250"/>
          </a:xfrm>
          <a:prstGeom prst="rect">
            <a:avLst/>
          </a:prstGeom>
        </p:spPr>
      </p:pic>
    </p:spTree>
    <p:extLst>
      <p:ext uri="{BB962C8B-B14F-4D97-AF65-F5344CB8AC3E}">
        <p14:creationId xmlns:p14="http://schemas.microsoft.com/office/powerpoint/2010/main" val="5567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TURN…</a:t>
            </a:r>
          </a:p>
        </p:txBody>
      </p:sp>
      <p:sp>
        <p:nvSpPr>
          <p:cNvPr id="5" name="Content Placeholder 4"/>
          <p:cNvSpPr>
            <a:spLocks noGrp="1"/>
          </p:cNvSpPr>
          <p:nvPr>
            <p:ph idx="1"/>
          </p:nvPr>
        </p:nvSpPr>
        <p:spPr>
          <a:xfrm>
            <a:off x="677334" y="2728120"/>
            <a:ext cx="9491425" cy="3846101"/>
          </a:xfrm>
        </p:spPr>
        <p:txBody>
          <a:bodyPr>
            <a:normAutofit/>
          </a:bodyPr>
          <a:lstStyle/>
          <a:p>
            <a:r>
              <a:rPr lang="en-GB" b="1" dirty="0"/>
              <a:t>100 people</a:t>
            </a:r>
          </a:p>
          <a:p>
            <a:r>
              <a:rPr lang="en-GB" dirty="0"/>
              <a:t>48 smokers/drinkers</a:t>
            </a:r>
          </a:p>
          <a:p>
            <a:r>
              <a:rPr lang="en-GB" dirty="0"/>
              <a:t>3 smokers/non-drinkers</a:t>
            </a:r>
          </a:p>
          <a:p>
            <a:r>
              <a:rPr lang="en-GB" dirty="0"/>
              <a:t>22 social smokers/drinkers</a:t>
            </a:r>
          </a:p>
          <a:p>
            <a:r>
              <a:rPr lang="en-GB" dirty="0"/>
              <a:t>5 social smokers/non-drinkers</a:t>
            </a:r>
          </a:p>
          <a:p>
            <a:r>
              <a:rPr lang="en-GB" dirty="0"/>
              <a:t>7 non-smokers/drinkers</a:t>
            </a:r>
          </a:p>
          <a:p>
            <a:r>
              <a:rPr lang="en-GB" dirty="0"/>
              <a:t>25 non-smokers/non-drinkers</a:t>
            </a:r>
          </a:p>
          <a:p>
            <a:endParaRPr lang="en-GB" dirty="0"/>
          </a:p>
          <a:p>
            <a:r>
              <a:rPr lang="en-GB" dirty="0"/>
              <a:t>Create a contingency table and run the analysis.</a:t>
            </a:r>
          </a:p>
          <a:p>
            <a:endParaRPr lang="en-GB" dirty="0"/>
          </a:p>
          <a:p>
            <a:endParaRPr lang="en-GB" dirty="0"/>
          </a:p>
        </p:txBody>
      </p:sp>
      <p:sp>
        <p:nvSpPr>
          <p:cNvPr id="4" name="Rectangle 3"/>
          <p:cNvSpPr/>
          <p:nvPr/>
        </p:nvSpPr>
        <p:spPr>
          <a:xfrm>
            <a:off x="677334" y="1646421"/>
            <a:ext cx="8082455" cy="923330"/>
          </a:xfrm>
          <a:prstGeom prst="rect">
            <a:avLst/>
          </a:prstGeom>
        </p:spPr>
        <p:txBody>
          <a:bodyPr wrap="square">
            <a:spAutoFit/>
          </a:bodyPr>
          <a:lstStyle/>
          <a:p>
            <a:r>
              <a:rPr lang="en-GB" dirty="0"/>
              <a:t>Suppose we suspect that people who smoke tend to drink too, and those who do not smoke tend not to drink. In this case, we suspect a relationship between smoking and drinking.</a:t>
            </a:r>
          </a:p>
        </p:txBody>
      </p:sp>
      <p:pic>
        <p:nvPicPr>
          <p:cNvPr id="3" name="12">
            <a:hlinkClick r:id="" action="ppaction://media"/>
            <a:extLst>
              <a:ext uri="{FF2B5EF4-FFF2-40B4-BE49-F238E27FC236}">
                <a16:creationId xmlns:a16="http://schemas.microsoft.com/office/drawing/2014/main" id="{279F13BB-3443-4C2C-88DD-BFEDC07CBE8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59390" y="385558"/>
            <a:ext cx="730250" cy="730250"/>
          </a:xfrm>
          <a:prstGeom prst="rect">
            <a:avLst/>
          </a:prstGeom>
        </p:spPr>
      </p:pic>
    </p:spTree>
    <p:extLst>
      <p:ext uri="{BB962C8B-B14F-4D97-AF65-F5344CB8AC3E}">
        <p14:creationId xmlns:p14="http://schemas.microsoft.com/office/powerpoint/2010/main" val="18694797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227</TotalTime>
  <Words>876</Words>
  <Application>Microsoft Office PowerPoint</Application>
  <PresentationFormat>Widescreen</PresentationFormat>
  <Paragraphs>136</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Chi square by hand </vt:lpstr>
      <vt:lpstr>Introduction</vt:lpstr>
      <vt:lpstr>What is a chi-square test: </vt:lpstr>
      <vt:lpstr>Draw a chi-square table. </vt:lpstr>
      <vt:lpstr>How to analyse the chi square – observed frequencies </vt:lpstr>
      <vt:lpstr>Calculations – expected frequencies </vt:lpstr>
      <vt:lpstr>Calculating Expected Counts from Observed Counts</vt:lpstr>
      <vt:lpstr>Chi Square </vt:lpstr>
      <vt:lpstr>We'll get the significance level we're after from the chi-square distribution if we give it 2 numbers: </vt:lpstr>
      <vt:lpstr>PowerPoint Presentation</vt:lpstr>
      <vt:lpstr>So…</vt:lpstr>
      <vt:lpstr>YOUR TURN…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 square by hand</dc:title>
  <dc:creator>Charlotte Greenway</dc:creator>
  <cp:lastModifiedBy>Charlotte Greenway</cp:lastModifiedBy>
  <cp:revision>53</cp:revision>
  <dcterms:created xsi:type="dcterms:W3CDTF">2019-03-18T14:08:21Z</dcterms:created>
  <dcterms:modified xsi:type="dcterms:W3CDTF">2021-01-08T16:36:07Z</dcterms:modified>
</cp:coreProperties>
</file>