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57" r:id="rId2"/>
    <p:sldId id="256" r:id="rId3"/>
    <p:sldId id="258" r:id="rId4"/>
    <p:sldId id="259" r:id="rId5"/>
    <p:sldId id="261" r:id="rId6"/>
    <p:sldId id="262" r:id="rId7"/>
    <p:sldId id="264" r:id="rId8"/>
    <p:sldId id="265" r:id="rId9"/>
    <p:sldId id="266" r:id="rId10"/>
    <p:sldId id="267" r:id="rId11"/>
    <p:sldId id="268" r:id="rId12"/>
    <p:sldId id="269" r:id="rId13"/>
    <p:sldId id="272" r:id="rId14"/>
    <p:sldId id="273" r:id="rId15"/>
    <p:sldId id="271" r:id="rId16"/>
    <p:sldId id="275" r:id="rId17"/>
    <p:sldId id="274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29" autoAdjust="0"/>
    <p:restoredTop sz="52443" autoAdjust="0"/>
  </p:normalViewPr>
  <p:slideViewPr>
    <p:cSldViewPr snapToGrid="0">
      <p:cViewPr varScale="1">
        <p:scale>
          <a:sx n="43" d="100"/>
          <a:sy n="43" d="100"/>
        </p:scale>
        <p:origin x="1734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929E4F-9DE6-4814-9EE3-2EB2CF144D76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E9C27F-B654-43BA-825A-FB67EB5A0A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15082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92723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2113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01622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1998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23800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8417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6360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81189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7269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43083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71940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26/02/2023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14543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iHXOFS9ec2Q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D43C688-C2B3-4757-B977-A1FCD110F411}"/>
              </a:ext>
            </a:extLst>
          </p:cNvPr>
          <p:cNvSpPr>
            <a:spLocks noGrp="1"/>
          </p:cNvSpPr>
          <p:nvPr>
            <p:ph type="ctr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/>
              <a:t>Introduction </a:t>
            </a:r>
            <a:r>
              <a:rPr lang="en-GB"/>
              <a:t>to research</a:t>
            </a:r>
            <a:endParaRPr lang="en-GB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60C457B0-6557-4CF3-AE51-6DA288D008A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pPr algn="l"/>
            <a:r>
              <a:rPr lang="en-GB"/>
              <a:t>Week 2</a:t>
            </a:r>
            <a:endParaRPr lang="en-GB">
              <a:cs typeface="Calibri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999F4AE-A484-4597-839F-C351183644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570485">
            <a:off x="6242389" y="4363583"/>
            <a:ext cx="3075612" cy="19344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24061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>
                <a:cs typeface="Calibri Light"/>
              </a:rPr>
              <a:t>Lesson outcomes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Learners will start to look at the purpose of research in HSC </a:t>
            </a:r>
            <a:endParaRPr lang="en-US">
              <a:cs typeface="Calibri"/>
            </a:endParaRPr>
          </a:p>
          <a:p>
            <a:pPr lvl="1">
              <a:buFont typeface="Arial"/>
            </a:pPr>
            <a:r>
              <a:rPr lang="en-GB">
                <a:cs typeface="Calibri"/>
              </a:rPr>
              <a:t>Improving outcomes for people using services</a:t>
            </a:r>
            <a:endParaRPr lang="en-US">
              <a:cs typeface="Calibri"/>
            </a:endParaRPr>
          </a:p>
          <a:p>
            <a:pPr lvl="1">
              <a:buFont typeface="Arial"/>
            </a:pPr>
            <a:r>
              <a:rPr lang="en-GB">
                <a:cs typeface="Calibri"/>
              </a:rPr>
              <a:t>Improving policy and practice</a:t>
            </a:r>
            <a:endParaRPr lang="en-US">
              <a:cs typeface="Calibri"/>
            </a:endParaRPr>
          </a:p>
          <a:p>
            <a:pPr lvl="1">
              <a:buFont typeface="Arial"/>
            </a:pPr>
            <a:r>
              <a:rPr lang="en-GB">
                <a:cs typeface="Calibri"/>
              </a:rPr>
              <a:t>Extending knowledge and understanding</a:t>
            </a:r>
          </a:p>
          <a:p>
            <a:pPr lvl="1">
              <a:buFont typeface="Arial"/>
            </a:pPr>
            <a:r>
              <a:rPr lang="en-GB">
                <a:cs typeface="Calibri"/>
              </a:rPr>
              <a:t>Identifying gaps in provision</a:t>
            </a:r>
          </a:p>
          <a:p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C29F0F-6CCE-4EB9-82EA-1AE90491F7E1}"/>
              </a:ext>
            </a:extLst>
          </p:cNvPr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en-GB" i="1"/>
              <a:t>Research…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81DA95-AE9B-4739-85CF-D04997A83D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pPr marL="0" indent="0">
              <a:buNone/>
            </a:pPr>
            <a:r>
              <a:rPr lang="en-GB" i="1">
                <a:solidFill>
                  <a:srgbClr val="7030A0"/>
                </a:solidFill>
              </a:rPr>
              <a:t>A planned process, in which information is gathered systematically for a specific purpose in a context of existing knowledge and understanding, with the data obtained then analysed and evaluated to enable conclusions to be drawn regarding the new knowledge and understanding acquired.</a:t>
            </a:r>
          </a:p>
        </p:txBody>
      </p:sp>
    </p:spTree>
    <p:extLst>
      <p:ext uri="{BB962C8B-B14F-4D97-AF65-F5344CB8AC3E}">
        <p14:creationId xmlns:p14="http://schemas.microsoft.com/office/powerpoint/2010/main" val="10424661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5A5284-FB2E-46AD-ABB1-13E4F1B2D3A8}"/>
              </a:ext>
            </a:extLst>
          </p:cNvPr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en-GB"/>
              <a:t>Task, discuss...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CC58C2-D4A9-452E-9657-5CF2E0A282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How effective is your local hospital in ensuring the best outcomes possible for its patients? </a:t>
            </a:r>
          </a:p>
          <a:p>
            <a:r>
              <a:rPr lang="en-GB"/>
              <a:t>How do you know this? </a:t>
            </a:r>
          </a:p>
          <a:p>
            <a:r>
              <a:rPr lang="en-GB"/>
              <a:t>How does it perform compared to other hospitals? </a:t>
            </a:r>
          </a:p>
          <a:p>
            <a:r>
              <a:rPr lang="en-GB"/>
              <a:t>What could improve outcomes for patients? </a:t>
            </a:r>
          </a:p>
          <a:p>
            <a:r>
              <a:rPr lang="en-GB"/>
              <a:t>Where could you find more information relating to these questions?</a:t>
            </a:r>
          </a:p>
          <a:p>
            <a:r>
              <a:rPr lang="en-GB"/>
              <a:t> Would it be feasible for you to research how effective hospitals are in improving patient outcomes?</a:t>
            </a:r>
          </a:p>
        </p:txBody>
      </p:sp>
    </p:spTree>
    <p:extLst>
      <p:ext uri="{BB962C8B-B14F-4D97-AF65-F5344CB8AC3E}">
        <p14:creationId xmlns:p14="http://schemas.microsoft.com/office/powerpoint/2010/main" val="25956911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1AFD1B-8F67-482B-BAB7-7425128333C2}"/>
              </a:ext>
            </a:extLst>
          </p:cNvPr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en-GB"/>
              <a:t>Informing policy and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EC6496-A1E4-4D41-9AB3-08F42D8E36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/>
              <a:t>The best policies are evidence based, which means they are developed as a consequence of evidence from reliable and valid research. </a:t>
            </a:r>
            <a:endParaRPr lang="en-US"/>
          </a:p>
          <a:p>
            <a:r>
              <a:rPr lang="en-GB"/>
              <a:t>In the 1990s, there was concern about the increasing amount of evidence indicating the low standards of care provided by social care providers. </a:t>
            </a:r>
          </a:p>
          <a:p>
            <a:r>
              <a:rPr lang="en-GB"/>
              <a:t>This led to the Care Standards Act of 2000, which introduced, for example the concept of National Minimum Standards for Care and Induction Training for all staff.</a:t>
            </a:r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527721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703685-F23A-496A-9762-8CE7A45DA2C6}"/>
              </a:ext>
            </a:extLst>
          </p:cNvPr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en-GB"/>
              <a:t>Informing policy and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1557F7-8717-4F95-9565-2DD2D9200B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796501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/>
              <a:t>Research may sometimes be carried out specifically to investigate practice.</a:t>
            </a:r>
          </a:p>
          <a:p>
            <a:r>
              <a:rPr lang="en-GB"/>
              <a:t> A recent example is the judge-led public inquiry into the reasons behind an exceptionally high death rate among hospital patients, between 2005 and 2009, within the Mid-Staffordshire Foundation Hospital Trust. </a:t>
            </a:r>
            <a:endParaRPr lang="en-GB">
              <a:cs typeface="Calibri"/>
            </a:endParaRPr>
          </a:p>
          <a:p>
            <a:r>
              <a:rPr lang="en-GB"/>
              <a:t>The investigation was commissioned by the government and many individuals, including staff, patients and their relatives, gave evidence to the public inquiry. </a:t>
            </a:r>
          </a:p>
          <a:p>
            <a:r>
              <a:rPr lang="en-GB"/>
              <a:t>In 2013, as a result of the Francis inquiry, changes in policy and practice were put in place, including:</a:t>
            </a:r>
            <a:endParaRPr lang="en-GB">
              <a:cs typeface="Calibri"/>
            </a:endParaRPr>
          </a:p>
          <a:p>
            <a:pPr lvl="1"/>
            <a:r>
              <a:rPr lang="en-GB"/>
              <a:t>more ward nurses on duty in hospitals at any one time  </a:t>
            </a:r>
          </a:p>
          <a:p>
            <a:pPr lvl="1"/>
            <a:r>
              <a:rPr lang="en-GB"/>
              <a:t>patient or public representatives taking part in Care Quality Commission inspections of health provision</a:t>
            </a:r>
          </a:p>
          <a:p>
            <a:pPr lvl="1"/>
            <a:r>
              <a:rPr lang="en-GB"/>
              <a:t>a scheme for training nurses in which student nurses train as health care assistants before starting their nurse training</a:t>
            </a:r>
          </a:p>
          <a:p>
            <a:pPr lvl="1"/>
            <a:r>
              <a:rPr lang="en-GB"/>
              <a:t>introduction of the NHS Friends and Family Test – a customer-service type questionnaire to gather feedback from those using NHS services. </a:t>
            </a:r>
          </a:p>
        </p:txBody>
      </p:sp>
    </p:spTree>
    <p:extLst>
      <p:ext uri="{BB962C8B-B14F-4D97-AF65-F5344CB8AC3E}">
        <p14:creationId xmlns:p14="http://schemas.microsoft.com/office/powerpoint/2010/main" val="14632690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72D283-7A21-468F-9901-FD18F415F2B0}"/>
              </a:ext>
            </a:extLst>
          </p:cNvPr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en-GB"/>
              <a:t>Informing policy and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2FE807-FAFC-4FB7-927F-75BA4539BE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/>
              <a:t>The Francis Report made many recommendations for improving the quality of patient care. </a:t>
            </a:r>
          </a:p>
          <a:p>
            <a:r>
              <a:rPr lang="en-GB"/>
              <a:t>One of these was a recommendation to review of the training of health care assistants and led to the publication of the Cavendish Review in 2013. </a:t>
            </a:r>
          </a:p>
          <a:p>
            <a:r>
              <a:rPr lang="en-GB"/>
              <a:t>A key outcome from the Cavendish Review was that from April 2015 all care workers are now expected to achieve a Care Certificate.</a:t>
            </a:r>
          </a:p>
          <a:p>
            <a:r>
              <a:rPr lang="en-GB"/>
              <a:t>Another change to regulation is that since April 2014, hospitals are required to publish monthly data relating to staffing levels on each ward (in accordance with NICE requirements), and for a named doctor and named nurse responsible for the overall care of each patient to be visibly displayed above the patient’s bed.</a:t>
            </a:r>
          </a:p>
        </p:txBody>
      </p:sp>
    </p:spTree>
    <p:extLst>
      <p:ext uri="{BB962C8B-B14F-4D97-AF65-F5344CB8AC3E}">
        <p14:creationId xmlns:p14="http://schemas.microsoft.com/office/powerpoint/2010/main" val="10629265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0EB89A-2847-463F-B135-2A752A628A42}"/>
              </a:ext>
            </a:extLst>
          </p:cNvPr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en-GB"/>
              <a:t>The Mid-Staffordshire NHS Foundation Trust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482C92-D103-4DCE-8E8F-42F1A0201B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>
              <a:hlinkClick r:id="rId2"/>
            </a:endParaRPr>
          </a:p>
          <a:p>
            <a:pPr marL="0" indent="0">
              <a:buNone/>
            </a:pPr>
            <a:r>
              <a:rPr lang="en-GB">
                <a:hlinkClick r:id="rId2"/>
              </a:rPr>
              <a:t>https://www.youtube.com/watch?v=iHXOFS9ec2Q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03200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C62D24-B94F-4F60-9BEA-763EAE54CD5F}"/>
              </a:ext>
            </a:extLst>
          </p:cNvPr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en-US"/>
              <a:t>Questions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4A8E9B-E65A-42E8-8D07-932980A62D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/>
          </a:p>
          <a:p>
            <a:r>
              <a:rPr lang="en-US"/>
              <a:t>What were the issues?</a:t>
            </a:r>
          </a:p>
          <a:p>
            <a:r>
              <a:rPr lang="en-US"/>
              <a:t>Why were they issues?</a:t>
            </a:r>
          </a:p>
          <a:p>
            <a:r>
              <a:rPr lang="en-US"/>
              <a:t>What was done about them?</a:t>
            </a:r>
          </a:p>
          <a:p>
            <a:r>
              <a:rPr lang="en-US"/>
              <a:t>How did they research/find out more?</a:t>
            </a:r>
          </a:p>
          <a:p>
            <a:r>
              <a:rPr lang="en-US"/>
              <a:t>What was the purpose of the research?</a:t>
            </a:r>
          </a:p>
        </p:txBody>
      </p:sp>
    </p:spTree>
    <p:extLst>
      <p:ext uri="{BB962C8B-B14F-4D97-AF65-F5344CB8AC3E}">
        <p14:creationId xmlns:p14="http://schemas.microsoft.com/office/powerpoint/2010/main" val="11482132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45BF6D-AC26-4457-A795-00BF548BB398}"/>
              </a:ext>
            </a:extLst>
          </p:cNvPr>
          <p:cNvSpPr>
            <a:spLocks noGrp="1"/>
          </p:cNvSpPr>
          <p:nvPr>
            <p:ph type="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US"/>
              <a:t>Extending knowledge and understanding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44CDEA-7EBC-4334-9B98-A86A4D0533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US"/>
              <a:t>Research has led to a greater understanding of the human body and how it works</a:t>
            </a:r>
          </a:p>
          <a:p>
            <a:r>
              <a:rPr lang="en-US"/>
              <a:t>This has led to advances in medicine and new treatments</a:t>
            </a:r>
          </a:p>
          <a:p>
            <a:r>
              <a:rPr lang="en-US"/>
              <a:t>Technological research has led to advances in HSC </a:t>
            </a:r>
            <a:r>
              <a:rPr lang="en-US" err="1"/>
              <a:t>eg</a:t>
            </a:r>
            <a:r>
              <a:rPr lang="en-US"/>
              <a:t>. </a:t>
            </a:r>
          </a:p>
          <a:p>
            <a:pPr lvl="3"/>
            <a:r>
              <a:rPr lang="en-US"/>
              <a:t>Development of MRI scanners for gathering information about the body's soft structures</a:t>
            </a:r>
          </a:p>
          <a:p>
            <a:pPr lvl="3"/>
            <a:r>
              <a:rPr lang="en-US"/>
              <a:t>Increasingly sophisticated equipment in hospitals</a:t>
            </a:r>
          </a:p>
          <a:p>
            <a:pPr lvl="3"/>
            <a:r>
              <a:rPr lang="en-US"/>
              <a:t>Digital devices for continuous monitoring of physiological activity in the body </a:t>
            </a:r>
          </a:p>
          <a:p>
            <a:pPr lvl="3"/>
            <a:r>
              <a:rPr lang="en-US"/>
              <a:t>Using increasingly smaller devices to replace more intrusive investigations</a:t>
            </a:r>
          </a:p>
          <a:p>
            <a:r>
              <a:rPr lang="en-US"/>
              <a:t>Research by biochemists is essential to develop new drugs</a:t>
            </a:r>
          </a:p>
          <a:p>
            <a:pPr marL="0" indent="0">
              <a:buNone/>
            </a:pPr>
            <a:r>
              <a:rPr lang="en-US"/>
              <a:t>All of these points (and more) mean that improvements in health care have been made due to increased knowledge and understanding</a:t>
            </a:r>
          </a:p>
        </p:txBody>
      </p:sp>
    </p:spTree>
    <p:extLst>
      <p:ext uri="{BB962C8B-B14F-4D97-AF65-F5344CB8AC3E}">
        <p14:creationId xmlns:p14="http://schemas.microsoft.com/office/powerpoint/2010/main" val="9732755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476087-C410-40DB-A115-CEB056981B91}"/>
              </a:ext>
            </a:extLst>
          </p:cNvPr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US"/>
              <a:t>Identifying gaps in provision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14A6E0-8CFE-49C4-82B7-B26E9605DC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Communities in society are always changing </a:t>
            </a:r>
          </a:p>
          <a:p>
            <a:r>
              <a:rPr lang="en-US"/>
              <a:t>Provisions that were put in place to meet certain needs need to alter to meet the needs of the population</a:t>
            </a:r>
          </a:p>
          <a:p>
            <a:r>
              <a:rPr lang="en-US"/>
              <a:t>Gaps in provision arise when there is an increased demand for a service</a:t>
            </a:r>
          </a:p>
          <a:p>
            <a:r>
              <a:rPr lang="en-US"/>
              <a:t>Research in HSC can identify the scale of gaps in provision and help to indicate how the gap could be addressed</a:t>
            </a: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65520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18D25-C465-4190-A934-11B6A85F7352}"/>
              </a:ext>
            </a:extLst>
          </p:cNvPr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en-US"/>
              <a:t>Task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8C21B3-03ED-40EE-B710-E1D87180D1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Spend some time scanning recent news headlines</a:t>
            </a:r>
          </a:p>
          <a:p>
            <a:r>
              <a:rPr lang="en-US"/>
              <a:t>Identify one news item relating to recent research into a health or social care issue</a:t>
            </a:r>
          </a:p>
          <a:p>
            <a:r>
              <a:rPr lang="en-US"/>
              <a:t>What was the purpose of the research?</a:t>
            </a:r>
          </a:p>
          <a:p>
            <a:r>
              <a:rPr lang="en-US"/>
              <a:t>How might the research affect HSC provision in the future? </a:t>
            </a:r>
            <a:r>
              <a:rPr lang="en-US" err="1"/>
              <a:t>Eg</a:t>
            </a:r>
            <a:r>
              <a:rPr lang="en-US"/>
              <a:t>. 5 or 10 </a:t>
            </a:r>
            <a:r>
              <a:rPr lang="en-US" err="1"/>
              <a:t>years time</a:t>
            </a:r>
            <a:r>
              <a:rPr lang="en-US"/>
              <a:t>?</a:t>
            </a:r>
          </a:p>
          <a:p>
            <a:r>
              <a:rPr lang="en-US"/>
              <a:t>Be prepared to feedback to the rest of the group</a:t>
            </a:r>
          </a:p>
        </p:txBody>
      </p:sp>
    </p:spTree>
    <p:extLst>
      <p:ext uri="{BB962C8B-B14F-4D97-AF65-F5344CB8AC3E}">
        <p14:creationId xmlns:p14="http://schemas.microsoft.com/office/powerpoint/2010/main" val="33116194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E71DEF-D39B-496C-8A56-8BFE976564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D5CF7-5EC5-49F2-83B7-30EE8DC916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Now find another source of information on your chosen topic</a:t>
            </a:r>
          </a:p>
          <a:p>
            <a:r>
              <a:rPr lang="en-US"/>
              <a:t>Is the source reliable? How do you know?</a:t>
            </a:r>
          </a:p>
        </p:txBody>
      </p:sp>
    </p:spTree>
    <p:extLst>
      <p:ext uri="{BB962C8B-B14F-4D97-AF65-F5344CB8AC3E}">
        <p14:creationId xmlns:p14="http://schemas.microsoft.com/office/powerpoint/2010/main" val="15332414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3C8D8-A468-4822-8BD8-96A66CB910BF}"/>
              </a:ext>
            </a:extLst>
          </p:cNvPr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en-US">
                <a:latin typeface="Calibri Light"/>
              </a:rPr>
              <a:t>Think about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E75D93-5B41-4D84-9D76-6EE411FBF8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Why do we need research?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/>
              <a:t>What are the challenges of carrying out research in the HSC sector?</a:t>
            </a:r>
          </a:p>
        </p:txBody>
      </p:sp>
    </p:spTree>
    <p:extLst>
      <p:ext uri="{BB962C8B-B14F-4D97-AF65-F5344CB8AC3E}">
        <p14:creationId xmlns:p14="http://schemas.microsoft.com/office/powerpoint/2010/main" val="9771295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2D4F9A-2655-42E2-B64F-70A452DA3A2F}"/>
              </a:ext>
            </a:extLst>
          </p:cNvPr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en-US" dirty="0"/>
              <a:t>Recap task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24ED7B-AEE7-4891-B2B3-81CDCD65DD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/>
          </a:p>
          <a:p>
            <a:r>
              <a:rPr lang="en-US"/>
              <a:t>Make a poster with 4 mind maps on it, one to show each of the 4 main purposes of research</a:t>
            </a:r>
          </a:p>
          <a:p>
            <a:r>
              <a:rPr lang="en-US"/>
              <a:t>Show examples of current issues for each category</a:t>
            </a: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70615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>
                <a:cs typeface="Calibri Light"/>
              </a:rPr>
              <a:t>Lesson outcomes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Learners will start to look at the purpose of research in HSC </a:t>
            </a:r>
            <a:endParaRPr lang="en-US">
              <a:cs typeface="Calibri"/>
            </a:endParaRPr>
          </a:p>
          <a:p>
            <a:pPr lvl="1">
              <a:buFont typeface="Arial"/>
            </a:pPr>
            <a:r>
              <a:rPr lang="en-GB">
                <a:cs typeface="Calibri"/>
              </a:rPr>
              <a:t>Improving outcomes for people using services</a:t>
            </a:r>
            <a:endParaRPr lang="en-US">
              <a:cs typeface="Calibri"/>
            </a:endParaRPr>
          </a:p>
          <a:p>
            <a:pPr lvl="1">
              <a:buFont typeface="Arial"/>
            </a:pPr>
            <a:r>
              <a:rPr lang="en-GB">
                <a:cs typeface="Calibri"/>
              </a:rPr>
              <a:t>Improving policy and practice</a:t>
            </a:r>
            <a:endParaRPr lang="en-US">
              <a:cs typeface="Calibri"/>
            </a:endParaRPr>
          </a:p>
          <a:p>
            <a:pPr lvl="1">
              <a:buFont typeface="Arial"/>
            </a:pPr>
            <a:r>
              <a:rPr lang="en-GB">
                <a:cs typeface="Calibri"/>
              </a:rPr>
              <a:t>Extending knowledge and understanding</a:t>
            </a:r>
          </a:p>
          <a:p>
            <a:pPr lvl="1">
              <a:buFont typeface="Arial"/>
            </a:pPr>
            <a:r>
              <a:rPr lang="en-GB">
                <a:cs typeface="Calibri"/>
              </a:rPr>
              <a:t>Identifying gaps in provision</a:t>
            </a:r>
          </a:p>
          <a:p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321049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720257-F648-4573-BA69-8C0C25090271}"/>
              </a:ext>
            </a:extLst>
          </p:cNvPr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en-US"/>
              <a:t>Extension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3E32B6-667D-450C-836B-3E9CCA76FD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/>
          </a:p>
          <a:p>
            <a:r>
              <a:rPr lang="en-US"/>
              <a:t>Find statistics that indicate how health trends have changed (think about physical and mental health)</a:t>
            </a:r>
          </a:p>
          <a:p>
            <a:r>
              <a:rPr lang="en-US"/>
              <a:t>Evaluate reasons why these trends have happened</a:t>
            </a:r>
          </a:p>
        </p:txBody>
      </p:sp>
    </p:spTree>
    <p:extLst>
      <p:ext uri="{BB962C8B-B14F-4D97-AF65-F5344CB8AC3E}">
        <p14:creationId xmlns:p14="http://schemas.microsoft.com/office/powerpoint/2010/main" val="252366938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2216</TotalTime>
  <Words>940</Words>
  <Application>Microsoft Office PowerPoint</Application>
  <PresentationFormat>Widescreen</PresentationFormat>
  <Paragraphs>92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Calibri Light</vt:lpstr>
      <vt:lpstr>Myriad Pro</vt:lpstr>
      <vt:lpstr>20140311PresentationUWTSDTemplate</vt:lpstr>
      <vt:lpstr>Introduction to research</vt:lpstr>
      <vt:lpstr>Lesson outcomes</vt:lpstr>
      <vt:lpstr>Research…</vt:lpstr>
      <vt:lpstr>Task, discuss...</vt:lpstr>
      <vt:lpstr>Informing policy and practice</vt:lpstr>
      <vt:lpstr>Informing policy and practice</vt:lpstr>
      <vt:lpstr>Informing policy and practice</vt:lpstr>
      <vt:lpstr>The Mid-Staffordshire NHS Foundation Trust</vt:lpstr>
      <vt:lpstr>Questions </vt:lpstr>
      <vt:lpstr>Extending knowledge and understanding</vt:lpstr>
      <vt:lpstr>Identifying gaps in provision</vt:lpstr>
      <vt:lpstr>Task </vt:lpstr>
      <vt:lpstr>PowerPoint Presentation</vt:lpstr>
      <vt:lpstr>Think about</vt:lpstr>
      <vt:lpstr>Recap task </vt:lpstr>
      <vt:lpstr>Lesson outcomes</vt:lpstr>
      <vt:lpstr>Extension task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Quality Assurance and Service Improvements      Dr Fahad Khan PhD (Medical sciences), Msc in Public health BDS (Bachelor of Dentistry) Diploma in Public health, Diploma in Epidemiology </dc:title>
  <dc:creator>Fahad Khan</dc:creator>
  <cp:lastModifiedBy>Fahad Khan</cp:lastModifiedBy>
  <cp:revision>21</cp:revision>
  <dcterms:created xsi:type="dcterms:W3CDTF">2023-02-18T10:26:38Z</dcterms:created>
  <dcterms:modified xsi:type="dcterms:W3CDTF">2023-02-26T12:49:52Z</dcterms:modified>
</cp:coreProperties>
</file>