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8" r:id="rId5"/>
    <p:sldId id="259" r:id="rId6"/>
    <p:sldId id="260" r:id="rId7"/>
    <p:sldId id="262" r:id="rId8"/>
    <p:sldId id="261" r:id="rId9"/>
    <p:sldId id="274" r:id="rId10"/>
    <p:sldId id="263" r:id="rId11"/>
    <p:sldId id="264" r:id="rId12"/>
    <p:sldId id="265" r:id="rId13"/>
    <p:sldId id="266" r:id="rId14"/>
    <p:sldId id="267" r:id="rId15"/>
    <p:sldId id="268" r:id="rId16"/>
    <p:sldId id="269" r:id="rId17"/>
    <p:sldId id="270" r:id="rId18"/>
    <p:sldId id="276" r:id="rId19"/>
    <p:sldId id="272" r:id="rId20"/>
    <p:sldId id="273"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7EDDD30-F8B9-4AAA-AB14-D2D9B624F2F2}" type="datetimeFigureOut">
              <a:rPr lang="en-US" smtClean="0"/>
              <a:t>2/28/2013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shadeToTitle="1">
        <a:gradFill flip="none" rotWithShape="1">
          <a:gsLst>
            <a:gs pos="0">
              <a:srgbClr val="DDEBCF"/>
            </a:gs>
            <a:gs pos="50000">
              <a:srgbClr val="9CB86E"/>
            </a:gs>
            <a:gs pos="100000">
              <a:srgbClr val="156B13"/>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EDDD30-F8B9-4AAA-AB14-D2D9B624F2F2}" type="datetimeFigureOut">
              <a:rPr lang="en-US" smtClean="0"/>
              <a:t>2/28/2013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EDDD30-F8B9-4AAA-AB14-D2D9B624F2F2}" type="datetimeFigureOut">
              <a:rPr lang="en-US" smtClean="0"/>
              <a:t>2/28/2013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7EDDD30-F8B9-4AAA-AB14-D2D9B624F2F2}" type="datetimeFigureOut">
              <a:rPr lang="en-US" smtClean="0"/>
              <a:t>2/28/2013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7EDDD30-F8B9-4AAA-AB14-D2D9B624F2F2}" type="datetimeFigureOut">
              <a:rPr lang="en-US" smtClean="0"/>
              <a:t>2/28/2013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7EDDD30-F8B9-4AAA-AB14-D2D9B624F2F2}" type="datetimeFigureOut">
              <a:rPr lang="en-US" smtClean="0"/>
              <a:t>2/28/2013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EDDD30-F8B9-4AAA-AB14-D2D9B624F2F2}" type="datetimeFigureOut">
              <a:rPr lang="en-US" smtClean="0"/>
              <a:t>2/28/2013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EDDD30-F8B9-4AAA-AB14-D2D9B624F2F2}" type="datetimeFigureOut">
              <a:rPr lang="en-US" smtClean="0"/>
              <a:t>2/28/2013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EDDD30-F8B9-4AAA-AB14-D2D9B624F2F2}" type="datetimeFigureOut">
              <a:rPr lang="en-US" smtClean="0"/>
              <a:t>2/28/2013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EDDD30-F8B9-4AAA-AB14-D2D9B624F2F2}" type="datetimeFigureOut">
              <a:rPr lang="en-US" smtClean="0"/>
              <a:t>2/28/2013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EDDD30-F8B9-4AAA-AB14-D2D9B624F2F2}" type="datetimeFigureOut">
              <a:rPr lang="en-US" smtClean="0"/>
              <a:t>2/28/2013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00830-7B2D-42BB-8B69-78032F2ADFF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EDDD30-F8B9-4AAA-AB14-D2D9B624F2F2}" type="datetimeFigureOut">
              <a:rPr lang="en-US" smtClean="0"/>
              <a:t>2/28/2013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900830-7B2D-42BB-8B69-78032F2ADFF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decc.gov.uk/en/content/cms/what_we_do/lc_uk/crc/timings/timings.aspx"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DDEBCF"/>
            </a:gs>
            <a:gs pos="50000">
              <a:srgbClr val="9CB86E"/>
            </a:gs>
            <a:gs pos="100000">
              <a:srgbClr val="156B13"/>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Sustainable IT Project Management</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IT and the Environment</a:t>
            </a:r>
            <a:endParaRPr lang="en-GB" dirty="0"/>
          </a:p>
        </p:txBody>
      </p:sp>
      <p:sp>
        <p:nvSpPr>
          <p:cNvPr id="3" name="Content Placeholder 2"/>
          <p:cNvSpPr>
            <a:spLocks noGrp="1"/>
          </p:cNvSpPr>
          <p:nvPr>
            <p:ph idx="1"/>
          </p:nvPr>
        </p:nvSpPr>
        <p:spPr/>
        <p:txBody>
          <a:bodyPr>
            <a:normAutofit/>
          </a:bodyPr>
          <a:lstStyle/>
          <a:p>
            <a:pPr>
              <a:buNone/>
            </a:pPr>
            <a:r>
              <a:rPr lang="en-GB" b="1" dirty="0"/>
              <a:t>Environmental Awareness</a:t>
            </a:r>
          </a:p>
          <a:p>
            <a:pPr>
              <a:buNone/>
            </a:pPr>
            <a:r>
              <a:rPr lang="en-GB" dirty="0"/>
              <a:t>• Green House Gas Accounting (GHG)</a:t>
            </a:r>
          </a:p>
          <a:p>
            <a:pPr>
              <a:buNone/>
            </a:pPr>
            <a:r>
              <a:rPr lang="en-GB" dirty="0"/>
              <a:t>• Kyoto</a:t>
            </a:r>
          </a:p>
          <a:p>
            <a:pPr>
              <a:buNone/>
            </a:pPr>
            <a:r>
              <a:rPr lang="en-GB" dirty="0"/>
              <a:t>• EU Emissions Trading Scheme (EU ETS)</a:t>
            </a:r>
          </a:p>
          <a:p>
            <a:pPr>
              <a:buNone/>
            </a:pPr>
            <a:r>
              <a:rPr lang="en-GB" dirty="0"/>
              <a:t>• Climate Change Bill</a:t>
            </a:r>
          </a:p>
          <a:p>
            <a:pPr>
              <a:buNone/>
            </a:pPr>
            <a:r>
              <a:rPr lang="en-GB" dirty="0"/>
              <a:t>• </a:t>
            </a:r>
            <a:r>
              <a:rPr lang="en-GB" b="1" dirty="0"/>
              <a:t>Carbon Reduction Commitment (CRC</a:t>
            </a:r>
            <a:r>
              <a:rPr lang="en-GB" b="1" dirty="0" smtClean="0"/>
              <a:t>)</a:t>
            </a:r>
            <a:endParaRPr lang="en-GB" b="1" dirty="0"/>
          </a:p>
          <a:p>
            <a:pPr>
              <a:buNone/>
            </a:pPr>
            <a:r>
              <a:rPr lang="en-GB" dirty="0"/>
              <a:t>• Public Pressure for ‘Sustainability’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srcRect/>
          <a:stretch>
            <a:fillRect/>
          </a:stretch>
        </p:blipFill>
        <p:spPr bwMode="auto">
          <a:xfrm>
            <a:off x="1714480" y="500042"/>
            <a:ext cx="5924578" cy="592457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Our industry is not energy efficient!</a:t>
            </a:r>
            <a:endParaRPr lang="en-GB" dirty="0"/>
          </a:p>
        </p:txBody>
      </p:sp>
      <p:sp>
        <p:nvSpPr>
          <p:cNvPr id="3" name="Content Placeholder 2"/>
          <p:cNvSpPr>
            <a:spLocks noGrp="1"/>
          </p:cNvSpPr>
          <p:nvPr>
            <p:ph idx="1"/>
          </p:nvPr>
        </p:nvSpPr>
        <p:spPr/>
        <p:txBody>
          <a:bodyPr/>
          <a:lstStyle/>
          <a:p>
            <a:pPr>
              <a:buNone/>
            </a:pPr>
            <a:r>
              <a:rPr lang="en-GB" dirty="0"/>
              <a:t>• Historically equipment was selected based</a:t>
            </a:r>
          </a:p>
          <a:p>
            <a:pPr>
              <a:buNone/>
            </a:pPr>
            <a:r>
              <a:rPr lang="en-GB" dirty="0"/>
              <a:t>only on price : performance</a:t>
            </a:r>
          </a:p>
          <a:p>
            <a:pPr>
              <a:buNone/>
            </a:pPr>
            <a:r>
              <a:rPr lang="en-GB" dirty="0"/>
              <a:t>• Redundant Components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Green Data Centres</a:t>
            </a:r>
            <a:endParaRPr lang="en-GB" dirty="0"/>
          </a:p>
        </p:txBody>
      </p:sp>
      <p:sp>
        <p:nvSpPr>
          <p:cNvPr id="3" name="Content Placeholder 2"/>
          <p:cNvSpPr>
            <a:spLocks noGrp="1"/>
          </p:cNvSpPr>
          <p:nvPr>
            <p:ph idx="1"/>
          </p:nvPr>
        </p:nvSpPr>
        <p:spPr/>
        <p:txBody>
          <a:bodyPr/>
          <a:lstStyle/>
          <a:p>
            <a:pPr>
              <a:buNone/>
            </a:pPr>
            <a:r>
              <a:rPr lang="en-GB" dirty="0"/>
              <a:t>• Data Centres: ~2.5% of UK grid power</a:t>
            </a:r>
          </a:p>
          <a:p>
            <a:pPr>
              <a:buNone/>
            </a:pPr>
            <a:r>
              <a:rPr lang="en-GB" dirty="0"/>
              <a:t>• Power Availability &amp; Cost</a:t>
            </a:r>
          </a:p>
          <a:p>
            <a:pPr>
              <a:buNone/>
            </a:pPr>
            <a:r>
              <a:rPr lang="en-GB" dirty="0"/>
              <a:t>• Cooling Capacity</a:t>
            </a:r>
          </a:p>
          <a:p>
            <a:pPr>
              <a:buNone/>
            </a:pPr>
            <a:r>
              <a:rPr lang="en-GB" dirty="0"/>
              <a:t>• “90% of business will be impacted by</a:t>
            </a:r>
          </a:p>
          <a:p>
            <a:pPr>
              <a:buNone/>
            </a:pPr>
            <a:r>
              <a:rPr lang="en-GB" dirty="0"/>
              <a:t>power issues within 5 years” EPA</a:t>
            </a:r>
          </a:p>
          <a:p>
            <a:pPr>
              <a:buNone/>
            </a:pP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Energy Loss – Source to Destination</a:t>
            </a:r>
          </a:p>
        </p:txBody>
      </p:sp>
      <p:pic>
        <p:nvPicPr>
          <p:cNvPr id="4" name="Picture 2"/>
          <p:cNvPicPr>
            <a:picLocks noChangeAspect="1" noChangeArrowheads="1"/>
          </p:cNvPicPr>
          <p:nvPr/>
        </p:nvPicPr>
        <p:blipFill>
          <a:blip r:embed="rId2"/>
          <a:srcRect/>
          <a:stretch>
            <a:fillRect/>
          </a:stretch>
        </p:blipFill>
        <p:spPr bwMode="auto">
          <a:xfrm>
            <a:off x="2357422" y="1142984"/>
            <a:ext cx="3857620" cy="1633153"/>
          </a:xfrm>
          <a:prstGeom prst="rect">
            <a:avLst/>
          </a:prstGeom>
          <a:noFill/>
          <a:ln w="9525">
            <a:noFill/>
            <a:miter lim="800000"/>
            <a:headEnd/>
            <a:tailEnd/>
          </a:ln>
        </p:spPr>
      </p:pic>
      <p:pic>
        <p:nvPicPr>
          <p:cNvPr id="5" name="Picture 3"/>
          <p:cNvPicPr>
            <a:picLocks noGrp="1" noChangeAspect="1" noChangeArrowheads="1"/>
          </p:cNvPicPr>
          <p:nvPr>
            <p:ph idx="1"/>
          </p:nvPr>
        </p:nvPicPr>
        <p:blipFill>
          <a:blip r:embed="rId3"/>
          <a:srcRect/>
          <a:stretch>
            <a:fillRect/>
          </a:stretch>
        </p:blipFill>
        <p:spPr bwMode="auto">
          <a:xfrm>
            <a:off x="3714744" y="2428868"/>
            <a:ext cx="3884546" cy="1222224"/>
          </a:xfrm>
          <a:prstGeom prst="rect">
            <a:avLst/>
          </a:prstGeom>
          <a:noFill/>
          <a:ln w="9525">
            <a:noFill/>
            <a:miter lim="800000"/>
            <a:headEnd/>
            <a:tailEnd/>
          </a:ln>
        </p:spPr>
      </p:pic>
      <p:pic>
        <p:nvPicPr>
          <p:cNvPr id="6" name="Picture 2"/>
          <p:cNvPicPr>
            <a:picLocks noChangeAspect="1" noChangeArrowheads="1"/>
          </p:cNvPicPr>
          <p:nvPr/>
        </p:nvPicPr>
        <p:blipFill>
          <a:blip r:embed="rId4"/>
          <a:srcRect/>
          <a:stretch>
            <a:fillRect/>
          </a:stretch>
        </p:blipFill>
        <p:spPr bwMode="auto">
          <a:xfrm>
            <a:off x="2714612" y="3357562"/>
            <a:ext cx="2000264" cy="1452928"/>
          </a:xfrm>
          <a:prstGeom prst="rect">
            <a:avLst/>
          </a:prstGeom>
          <a:noFill/>
          <a:ln w="9525">
            <a:noFill/>
            <a:miter lim="800000"/>
            <a:headEnd/>
            <a:tailEnd/>
          </a:ln>
        </p:spPr>
      </p:pic>
      <p:pic>
        <p:nvPicPr>
          <p:cNvPr id="7" name="Picture 2"/>
          <p:cNvPicPr>
            <a:picLocks noChangeAspect="1" noChangeArrowheads="1"/>
          </p:cNvPicPr>
          <p:nvPr/>
        </p:nvPicPr>
        <p:blipFill>
          <a:blip r:embed="rId5"/>
          <a:srcRect/>
          <a:stretch>
            <a:fillRect/>
          </a:stretch>
        </p:blipFill>
        <p:spPr bwMode="auto">
          <a:xfrm>
            <a:off x="1714480" y="4500570"/>
            <a:ext cx="2500330" cy="1875248"/>
          </a:xfrm>
          <a:prstGeom prst="rect">
            <a:avLst/>
          </a:prstGeom>
          <a:noFill/>
          <a:ln w="9525">
            <a:noFill/>
            <a:miter lim="800000"/>
            <a:headEnd/>
            <a:tailEnd/>
          </a:ln>
        </p:spPr>
      </p:pic>
      <p:pic>
        <p:nvPicPr>
          <p:cNvPr id="8" name="Picture 2"/>
          <p:cNvPicPr>
            <a:picLocks noChangeAspect="1" noChangeArrowheads="1"/>
          </p:cNvPicPr>
          <p:nvPr/>
        </p:nvPicPr>
        <p:blipFill>
          <a:blip r:embed="rId6"/>
          <a:srcRect/>
          <a:stretch>
            <a:fillRect/>
          </a:stretch>
        </p:blipFill>
        <p:spPr bwMode="auto">
          <a:xfrm>
            <a:off x="4071934" y="5214950"/>
            <a:ext cx="1447800" cy="14478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srcRect/>
          <a:stretch>
            <a:fillRect/>
          </a:stretch>
        </p:blipFill>
        <p:spPr bwMode="auto">
          <a:xfrm>
            <a:off x="357158" y="627054"/>
            <a:ext cx="8501122" cy="555719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srcRect/>
          <a:stretch>
            <a:fillRect/>
          </a:stretch>
        </p:blipFill>
        <p:spPr bwMode="auto">
          <a:xfrm>
            <a:off x="1142976" y="1571612"/>
            <a:ext cx="6877050" cy="431482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000" dirty="0" smtClean="0"/>
              <a:t>Growth in Carbon Emissions if we stick with business as usual (Carbon Trust, 2007)</a:t>
            </a:r>
            <a:endParaRPr lang="en-GB" sz="2000" dirty="0"/>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srcRect/>
          <a:stretch>
            <a:fillRect/>
          </a:stretch>
        </p:blipFill>
        <p:spPr bwMode="auto">
          <a:xfrm>
            <a:off x="2285984" y="1285860"/>
            <a:ext cx="4910145" cy="498324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Drivers for IT Sustainability </a:t>
            </a:r>
            <a:endParaRPr lang="en-GB" dirty="0"/>
          </a:p>
        </p:txBody>
      </p:sp>
      <p:sp>
        <p:nvSpPr>
          <p:cNvPr id="3" name="Content Placeholder 2"/>
          <p:cNvSpPr>
            <a:spLocks noGrp="1"/>
          </p:cNvSpPr>
          <p:nvPr>
            <p:ph idx="1"/>
          </p:nvPr>
        </p:nvSpPr>
        <p:spPr/>
        <p:txBody>
          <a:bodyPr/>
          <a:lstStyle/>
          <a:p>
            <a:pPr>
              <a:buNone/>
            </a:pPr>
            <a:r>
              <a:rPr lang="en-GB" dirty="0"/>
              <a:t>• UK Gov Carbon Reduction Commitment</a:t>
            </a:r>
          </a:p>
          <a:p>
            <a:pPr>
              <a:buNone/>
            </a:pPr>
            <a:r>
              <a:rPr lang="en-GB" dirty="0"/>
              <a:t>• The Carbon Trust</a:t>
            </a:r>
          </a:p>
          <a:p>
            <a:pPr>
              <a:buNone/>
            </a:pPr>
            <a:r>
              <a:rPr lang="en-GB" dirty="0"/>
              <a:t>• EU Code of Conduct for Data Centres</a:t>
            </a:r>
          </a:p>
          <a:p>
            <a:pPr>
              <a:buNone/>
            </a:pPr>
            <a:r>
              <a:rPr lang="en-GB" dirty="0"/>
              <a:t>• BCS Data Centre Cost &amp; Energy</a:t>
            </a:r>
          </a:p>
          <a:p>
            <a:pPr>
              <a:buNone/>
            </a:pPr>
            <a:r>
              <a:rPr lang="en-GB" dirty="0"/>
              <a:t>Simulation Tool</a:t>
            </a:r>
          </a:p>
          <a:p>
            <a:pPr>
              <a:buNone/>
            </a:pPr>
            <a:r>
              <a:rPr lang="en-GB" dirty="0"/>
              <a:t>• BCS </a:t>
            </a:r>
            <a:r>
              <a:rPr lang="en-GB" dirty="0" err="1"/>
              <a:t>GreenIT</a:t>
            </a:r>
            <a:r>
              <a:rPr lang="en-GB" dirty="0"/>
              <a:t> Specialist Group</a:t>
            </a:r>
          </a:p>
          <a:p>
            <a:pPr>
              <a:buNone/>
            </a:pPr>
            <a:r>
              <a:rPr lang="en-GB" dirty="0"/>
              <a:t>• BCS Carbon Footprint Working Group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Carbon Reduction Commitment</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b="1" dirty="0"/>
              <a:t>UK Government – CRC</a:t>
            </a:r>
          </a:p>
          <a:p>
            <a:pPr>
              <a:buNone/>
            </a:pPr>
            <a:r>
              <a:rPr lang="en-GB" dirty="0"/>
              <a:t>• CO2 emissions reduction by 80% of 1990</a:t>
            </a:r>
          </a:p>
          <a:p>
            <a:pPr>
              <a:buNone/>
            </a:pPr>
            <a:r>
              <a:rPr lang="en-GB" dirty="0"/>
              <a:t>levels by 2050</a:t>
            </a:r>
          </a:p>
          <a:p>
            <a:pPr>
              <a:buNone/>
            </a:pPr>
            <a:r>
              <a:rPr lang="en-GB" dirty="0"/>
              <a:t>• 2010 – Introductory phase (£12/tCO2)</a:t>
            </a:r>
          </a:p>
          <a:p>
            <a:pPr>
              <a:buNone/>
            </a:pPr>
            <a:r>
              <a:rPr lang="en-GB" dirty="0"/>
              <a:t>• 2013 – Capped phase, auction structure,</a:t>
            </a:r>
          </a:p>
          <a:p>
            <a:pPr>
              <a:buNone/>
            </a:pPr>
            <a:r>
              <a:rPr lang="en-GB" dirty="0"/>
              <a:t>bonus and penalty scheme as well as a</a:t>
            </a:r>
          </a:p>
          <a:p>
            <a:pPr>
              <a:buNone/>
            </a:pPr>
            <a:r>
              <a:rPr lang="en-GB" dirty="0"/>
              <a:t>league table position</a:t>
            </a:r>
          </a:p>
          <a:p>
            <a:pPr>
              <a:buNone/>
            </a:pPr>
            <a:r>
              <a:rPr lang="en-GB" dirty="0"/>
              <a:t>• 6,000 </a:t>
            </a:r>
            <a:r>
              <a:rPr lang="en-GB" dirty="0" err="1"/>
              <a:t>MWh</a:t>
            </a:r>
            <a:r>
              <a:rPr lang="en-GB" dirty="0"/>
              <a:t> (~685kW sustained load)</a:t>
            </a:r>
          </a:p>
          <a:p>
            <a:pPr>
              <a:buNone/>
            </a:pPr>
            <a:r>
              <a:rPr lang="en-GB" dirty="0"/>
              <a:t>• Half-Hourly meters (sites above 100kW)</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5929330"/>
            <a:ext cx="8229600" cy="357190"/>
          </a:xfrm>
        </p:spPr>
        <p:txBody>
          <a:bodyPr>
            <a:normAutofit fontScale="55000" lnSpcReduction="20000"/>
          </a:bodyPr>
          <a:lstStyle/>
          <a:p>
            <a:pPr>
              <a:buNone/>
            </a:pPr>
            <a:r>
              <a:rPr lang="en-GB" i="1" dirty="0" smtClean="0">
                <a:hlinkClick r:id="rId2"/>
              </a:rPr>
              <a:t>www.decc.gov.uk/en/content/cms/what_we_do/lc_uk/crc/timings/timings.aspx</a:t>
            </a:r>
            <a:endParaRPr lang="en-GB" i="1" dirty="0" smtClean="0"/>
          </a:p>
          <a:p>
            <a:pPr>
              <a:buNone/>
            </a:pPr>
            <a:endParaRPr lang="en-GB" dirty="0"/>
          </a:p>
        </p:txBody>
      </p:sp>
      <p:pic>
        <p:nvPicPr>
          <p:cNvPr id="4098" name="Picture 2"/>
          <p:cNvPicPr>
            <a:picLocks noChangeAspect="1" noChangeArrowheads="1"/>
          </p:cNvPicPr>
          <p:nvPr/>
        </p:nvPicPr>
        <p:blipFill>
          <a:blip r:embed="rId3"/>
          <a:srcRect/>
          <a:stretch>
            <a:fillRect/>
          </a:stretch>
        </p:blipFill>
        <p:spPr bwMode="auto">
          <a:xfrm>
            <a:off x="442913" y="1109663"/>
            <a:ext cx="8258175" cy="4638675"/>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BT</a:t>
            </a:r>
            <a:endParaRPr lang="en-GB" dirty="0"/>
          </a:p>
        </p:txBody>
      </p:sp>
      <p:sp>
        <p:nvSpPr>
          <p:cNvPr id="3" name="Content Placeholder 2"/>
          <p:cNvSpPr>
            <a:spLocks noGrp="1"/>
          </p:cNvSpPr>
          <p:nvPr>
            <p:ph idx="1"/>
          </p:nvPr>
        </p:nvSpPr>
        <p:spPr/>
        <p:txBody>
          <a:bodyPr/>
          <a:lstStyle/>
          <a:p>
            <a:endParaRPr lang="en-GB" dirty="0"/>
          </a:p>
        </p:txBody>
      </p:sp>
      <p:pic>
        <p:nvPicPr>
          <p:cNvPr id="5122" name="Picture 2"/>
          <p:cNvPicPr>
            <a:picLocks noChangeAspect="1" noChangeArrowheads="1"/>
          </p:cNvPicPr>
          <p:nvPr/>
        </p:nvPicPr>
        <p:blipFill>
          <a:blip r:embed="rId2"/>
          <a:srcRect/>
          <a:stretch>
            <a:fillRect/>
          </a:stretch>
        </p:blipFill>
        <p:spPr bwMode="auto">
          <a:xfrm>
            <a:off x="857224" y="2357430"/>
            <a:ext cx="7524435" cy="3143272"/>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BT</a:t>
            </a:r>
            <a:endParaRPr lang="en-GB" dirty="0"/>
          </a:p>
        </p:txBody>
      </p:sp>
      <p:sp>
        <p:nvSpPr>
          <p:cNvPr id="3" name="Content Placeholder 2"/>
          <p:cNvSpPr>
            <a:spLocks noGrp="1"/>
          </p:cNvSpPr>
          <p:nvPr>
            <p:ph idx="1"/>
          </p:nvPr>
        </p:nvSpPr>
        <p:spPr/>
        <p:txBody>
          <a:bodyPr/>
          <a:lstStyle/>
          <a:p>
            <a:pPr>
              <a:buNone/>
            </a:pPr>
            <a:r>
              <a:rPr lang="en-GB" dirty="0"/>
              <a:t>•</a:t>
            </a:r>
            <a:r>
              <a:rPr lang="en-GB" i="1" dirty="0"/>
              <a:t>BT consumes 0.7% of the UK’s total power</a:t>
            </a:r>
          </a:p>
          <a:p>
            <a:pPr>
              <a:buNone/>
            </a:pPr>
            <a:r>
              <a:rPr lang="en-GB" dirty="0"/>
              <a:t>•</a:t>
            </a:r>
            <a:r>
              <a:rPr lang="en-GB" i="1" dirty="0"/>
              <a:t>BT have reduced </a:t>
            </a:r>
            <a:r>
              <a:rPr lang="en-GB" i="1" dirty="0" smtClean="0"/>
              <a:t> </a:t>
            </a:r>
            <a:r>
              <a:rPr lang="en-GB" i="1" dirty="0"/>
              <a:t>UK carbon footprint by 58</a:t>
            </a:r>
            <a:r>
              <a:rPr lang="en-GB" i="1" dirty="0" smtClean="0"/>
              <a:t>%</a:t>
            </a:r>
            <a:endParaRPr lang="en-GB" i="1" dirty="0"/>
          </a:p>
          <a:p>
            <a:pPr>
              <a:buNone/>
            </a:pPr>
            <a:r>
              <a:rPr lang="en-GB" dirty="0"/>
              <a:t>•</a:t>
            </a:r>
            <a:r>
              <a:rPr lang="en-GB" i="1" dirty="0"/>
              <a:t>BT aims to reduce carbon </a:t>
            </a:r>
            <a:r>
              <a:rPr lang="en-GB" i="1" dirty="0" smtClean="0"/>
              <a:t>emissions in UK </a:t>
            </a:r>
            <a:r>
              <a:rPr lang="en-GB" i="1" dirty="0"/>
              <a:t>80% </a:t>
            </a:r>
            <a:r>
              <a:rPr lang="en-GB" i="1" dirty="0" smtClean="0"/>
              <a:t>by 2016</a:t>
            </a:r>
          </a:p>
          <a:p>
            <a:pPr>
              <a:buNone/>
            </a:pPr>
            <a:r>
              <a:rPr lang="en-GB" i="1" dirty="0" smtClean="0"/>
              <a:t>(by comparison with 1996)</a:t>
            </a:r>
            <a:endParaRPr lang="en-GB" i="1" dirty="0"/>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BT’s Procurement Principles</a:t>
            </a:r>
            <a:endParaRPr lang="en-GB" dirty="0"/>
          </a:p>
        </p:txBody>
      </p:sp>
      <p:sp>
        <p:nvSpPr>
          <p:cNvPr id="3" name="Content Placeholder 2"/>
          <p:cNvSpPr>
            <a:spLocks noGrp="1"/>
          </p:cNvSpPr>
          <p:nvPr>
            <p:ph idx="1"/>
          </p:nvPr>
        </p:nvSpPr>
        <p:spPr/>
        <p:txBody>
          <a:bodyPr>
            <a:normAutofit fontScale="85000" lnSpcReduction="20000"/>
          </a:bodyPr>
          <a:lstStyle/>
          <a:p>
            <a:pPr>
              <a:buNone/>
            </a:pPr>
            <a:r>
              <a:rPr lang="en-GB" dirty="0" smtClean="0"/>
              <a:t>•</a:t>
            </a:r>
            <a:r>
              <a:rPr lang="en-GB" b="1" dirty="0" smtClean="0"/>
              <a:t>To harness </a:t>
            </a:r>
            <a:r>
              <a:rPr lang="en-GB" b="1" dirty="0"/>
              <a:t>the capability, diversity and innovation of our supply base to add value to our business and encourage suppliers to offer solutions which have a reduced environmental impact.</a:t>
            </a:r>
          </a:p>
          <a:p>
            <a:pPr>
              <a:buNone/>
            </a:pPr>
            <a:r>
              <a:rPr lang="en-GB" dirty="0"/>
              <a:t>•</a:t>
            </a:r>
            <a:r>
              <a:rPr lang="en-GB" b="1" dirty="0"/>
              <a:t>That the energy consumption and environmental impact of a product or service (from manufacture, through usage, to disposal) is a mandatory criterion in all tender adjudication.</a:t>
            </a:r>
          </a:p>
          <a:p>
            <a:pPr>
              <a:buNone/>
            </a:pPr>
            <a:r>
              <a:rPr lang="en-GB" dirty="0"/>
              <a:t>•</a:t>
            </a:r>
            <a:r>
              <a:rPr lang="en-GB" b="1" dirty="0"/>
              <a:t>That the energy consumption and environmental impact of any replacement product or service (from manufacture, through usage, to disposal) is less than its predecessor.</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Greening Data Centres</a:t>
            </a:r>
            <a:endParaRPr lang="en-GB" dirty="0"/>
          </a:p>
        </p:txBody>
      </p:sp>
      <p:sp>
        <p:nvSpPr>
          <p:cNvPr id="3" name="Content Placeholder 2"/>
          <p:cNvSpPr>
            <a:spLocks noGrp="1"/>
          </p:cNvSpPr>
          <p:nvPr>
            <p:ph idx="1"/>
          </p:nvPr>
        </p:nvSpPr>
        <p:spPr/>
        <p:txBody>
          <a:bodyPr/>
          <a:lstStyle/>
          <a:p>
            <a:r>
              <a:rPr lang="en-GB" i="1" dirty="0" smtClean="0"/>
              <a:t>BT have </a:t>
            </a:r>
            <a:r>
              <a:rPr lang="en-GB" i="1" dirty="0"/>
              <a:t>reduced </a:t>
            </a:r>
            <a:r>
              <a:rPr lang="en-GB" i="1" dirty="0" smtClean="0"/>
              <a:t>their </a:t>
            </a:r>
            <a:r>
              <a:rPr lang="en-GB" i="1" dirty="0"/>
              <a:t>1,500-server data centre down to just over 100 servers, saving </a:t>
            </a:r>
            <a:r>
              <a:rPr lang="en-GB" i="1" dirty="0" smtClean="0"/>
              <a:t>£650,000 </a:t>
            </a:r>
            <a:r>
              <a:rPr lang="en-GB" i="1" dirty="0"/>
              <a:t>per </a:t>
            </a:r>
            <a:r>
              <a:rPr lang="en-GB" i="1" dirty="0" smtClean="0"/>
              <a:t>year.</a:t>
            </a:r>
          </a:p>
          <a:p>
            <a:r>
              <a:rPr lang="en-GB" i="1" dirty="0" smtClean="0"/>
              <a:t>The new servers are larger and more energy efficient</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role of </a:t>
            </a:r>
            <a:r>
              <a:rPr lang="en-GB" dirty="0" smtClean="0"/>
              <a:t>IT </a:t>
            </a:r>
            <a:r>
              <a:rPr lang="en-GB" dirty="0"/>
              <a:t>in </a:t>
            </a:r>
            <a:r>
              <a:rPr lang="en-GB" dirty="0" smtClean="0"/>
              <a:t>carbon emissions </a:t>
            </a:r>
            <a:r>
              <a:rPr lang="en-GB" dirty="0"/>
              <a:t>reduction</a:t>
            </a:r>
          </a:p>
        </p:txBody>
      </p:sp>
      <p:sp>
        <p:nvSpPr>
          <p:cNvPr id="3" name="Content Placeholder 2"/>
          <p:cNvSpPr>
            <a:spLocks noGrp="1"/>
          </p:cNvSpPr>
          <p:nvPr>
            <p:ph idx="1"/>
          </p:nvPr>
        </p:nvSpPr>
        <p:spPr/>
        <p:txBody>
          <a:bodyPr>
            <a:normAutofit/>
          </a:bodyPr>
          <a:lstStyle/>
          <a:p>
            <a:pPr>
              <a:buNone/>
            </a:pPr>
            <a:r>
              <a:rPr lang="en-GB" i="1" dirty="0" smtClean="0"/>
              <a:t>“While </a:t>
            </a:r>
            <a:r>
              <a:rPr lang="en-GB" i="1" dirty="0"/>
              <a:t>the sector plans to significantly step up the energy efficiency of its products and services, </a:t>
            </a:r>
            <a:r>
              <a:rPr lang="en-GB" i="1" dirty="0" smtClean="0"/>
              <a:t>ICT’s largest </a:t>
            </a:r>
            <a:r>
              <a:rPr lang="en-GB" i="1" dirty="0"/>
              <a:t>influence will be by enabling energy efficiencies in other sectors, an opportunity that could deliver carbon savings five times larger than the total emissions from the entire ICT sector in 2020</a:t>
            </a:r>
            <a:r>
              <a:rPr lang="en-GB" i="1" dirty="0" smtClean="0"/>
              <a:t>.”</a:t>
            </a:r>
          </a:p>
          <a:p>
            <a:pPr>
              <a:buNone/>
            </a:pPr>
            <a:r>
              <a:rPr lang="en-GB" sz="1300" dirty="0" smtClean="0"/>
              <a:t>SMART 2020: Enabling the low carbon economy in the information age</a:t>
            </a:r>
          </a:p>
          <a:p>
            <a:pPr>
              <a:buNone/>
            </a:pPr>
            <a:r>
              <a:rPr lang="en-GB" sz="1300" dirty="0" smtClean="0"/>
              <a:t>(A report by The Climate Group on behalf of the Global </a:t>
            </a:r>
            <a:r>
              <a:rPr lang="en-GB" sz="1300" dirty="0" err="1" smtClean="0"/>
              <a:t>eSustainability</a:t>
            </a:r>
            <a:r>
              <a:rPr lang="en-GB" sz="1300" dirty="0" smtClean="0"/>
              <a:t> Initiative (</a:t>
            </a:r>
            <a:r>
              <a:rPr lang="en-GB" sz="1300" dirty="0" err="1" smtClean="0"/>
              <a:t>GeSI</a:t>
            </a:r>
            <a:r>
              <a:rPr lang="en-GB" sz="1300" dirty="0" smtClean="0"/>
              <a:t>))</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The Wet Holiday Company is about to implement an online booking system. Given a 20 person operation in Swansea and 50 staff and associates spread out over the UK and the Mediterranean, what sustainability issues can be incorporated into the project and what risks are faced?</a:t>
            </a:r>
            <a:endParaRPr lang="en-GB" dirty="0"/>
          </a:p>
        </p:txBody>
      </p:sp>
    </p:spTree>
    <p:extLst>
      <p:ext uri="{BB962C8B-B14F-4D97-AF65-F5344CB8AC3E}">
        <p14:creationId xmlns:p14="http://schemas.microsoft.com/office/powerpoint/2010/main" val="4220037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Relevant Industry Standards</a:t>
            </a:r>
            <a:endParaRPr lang="en-GB" dirty="0"/>
          </a:p>
        </p:txBody>
      </p:sp>
      <p:sp>
        <p:nvSpPr>
          <p:cNvPr id="3" name="Content Placeholder 2"/>
          <p:cNvSpPr>
            <a:spLocks noGrp="1"/>
          </p:cNvSpPr>
          <p:nvPr>
            <p:ph idx="1"/>
          </p:nvPr>
        </p:nvSpPr>
        <p:spPr/>
        <p:txBody>
          <a:bodyPr>
            <a:normAutofit lnSpcReduction="10000"/>
          </a:bodyPr>
          <a:lstStyle/>
          <a:p>
            <a:r>
              <a:rPr lang="en-GB" dirty="0"/>
              <a:t>ISO14001 Environmental Management Systems</a:t>
            </a:r>
          </a:p>
          <a:p>
            <a:r>
              <a:rPr lang="en-GB" dirty="0"/>
              <a:t> ISO14040, 64/5 - </a:t>
            </a:r>
            <a:r>
              <a:rPr lang="en-GB" dirty="0" err="1"/>
              <a:t>footprinting</a:t>
            </a:r>
            <a:endParaRPr lang="en-GB" dirty="0"/>
          </a:p>
          <a:p>
            <a:r>
              <a:rPr lang="en-GB" dirty="0"/>
              <a:t> WEEE – waste disposals</a:t>
            </a:r>
          </a:p>
          <a:p>
            <a:r>
              <a:rPr lang="en-GB" dirty="0"/>
              <a:t> EPEAT</a:t>
            </a:r>
          </a:p>
          <a:p>
            <a:r>
              <a:rPr lang="en-GB" dirty="0"/>
              <a:t> Energy Star</a:t>
            </a:r>
          </a:p>
          <a:p>
            <a:r>
              <a:rPr lang="en-GB" dirty="0"/>
              <a:t> PAS 2050 – </a:t>
            </a:r>
            <a:r>
              <a:rPr lang="en-GB" dirty="0" err="1"/>
              <a:t>footprinting</a:t>
            </a:r>
            <a:endParaRPr lang="en-GB" dirty="0"/>
          </a:p>
          <a:p>
            <a:r>
              <a:rPr lang="en-GB" dirty="0"/>
              <a:t> EU </a:t>
            </a:r>
            <a:r>
              <a:rPr lang="en-GB" dirty="0" err="1"/>
              <a:t>Datacentre</a:t>
            </a:r>
            <a:r>
              <a:rPr lang="en-GB" dirty="0"/>
              <a:t> Code of Conduct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Impact of IT</a:t>
            </a:r>
            <a:endParaRPr lang="en-GB" dirty="0"/>
          </a:p>
        </p:txBody>
      </p:sp>
      <p:sp>
        <p:nvSpPr>
          <p:cNvPr id="3" name="Content Placeholder 2"/>
          <p:cNvSpPr>
            <a:spLocks noGrp="1"/>
          </p:cNvSpPr>
          <p:nvPr>
            <p:ph idx="1"/>
          </p:nvPr>
        </p:nvSpPr>
        <p:spPr>
          <a:xfrm>
            <a:off x="5572132" y="1714488"/>
            <a:ext cx="2971792" cy="4525963"/>
          </a:xfrm>
        </p:spPr>
        <p:txBody>
          <a:bodyPr>
            <a:normAutofit/>
          </a:bodyPr>
          <a:lstStyle/>
          <a:p>
            <a:r>
              <a:rPr lang="en-GB" sz="2000" dirty="0" smtClean="0"/>
              <a:t>The positive benefits of IT’s second order impacts are much larger than the first order impacts. </a:t>
            </a:r>
          </a:p>
          <a:p>
            <a:r>
              <a:rPr lang="en-GB" sz="2000" dirty="0" smtClean="0"/>
              <a:t>There is still room for improvement in energy efficiency – this is becoming a standard part of IT project planning</a:t>
            </a:r>
            <a:endParaRPr lang="en-GB" sz="2000" dirty="0"/>
          </a:p>
        </p:txBody>
      </p:sp>
      <p:pic>
        <p:nvPicPr>
          <p:cNvPr id="8194" name="Picture 2"/>
          <p:cNvPicPr>
            <a:picLocks noChangeAspect="1" noChangeArrowheads="1"/>
          </p:cNvPicPr>
          <p:nvPr/>
        </p:nvPicPr>
        <p:blipFill>
          <a:blip r:embed="rId2"/>
          <a:srcRect/>
          <a:stretch>
            <a:fillRect/>
          </a:stretch>
        </p:blipFill>
        <p:spPr bwMode="auto">
          <a:xfrm>
            <a:off x="571472" y="1643050"/>
            <a:ext cx="4695580" cy="4286280"/>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623</Words>
  <Application>Microsoft Office PowerPoint</Application>
  <PresentationFormat>On-screen Show (4:3)</PresentationFormat>
  <Paragraphs>70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Sustainable IT Project Management</vt:lpstr>
      <vt:lpstr>IT and the Environment</vt:lpstr>
      <vt:lpstr>PowerPoint Presentation</vt:lpstr>
      <vt:lpstr>Our industry is not energy efficient!</vt:lpstr>
      <vt:lpstr>Green Data Centres</vt:lpstr>
      <vt:lpstr>Energy Loss – Source to Destination</vt:lpstr>
      <vt:lpstr>PowerPoint Presentation</vt:lpstr>
      <vt:lpstr>PowerPoint Presentation</vt:lpstr>
      <vt:lpstr>Growth in Carbon Emissions if we stick with business as usual (Carbon Trust, 2007)</vt:lpstr>
      <vt:lpstr>Drivers for IT Sustainability </vt:lpstr>
      <vt:lpstr>Carbon Reduction Commitment</vt:lpstr>
      <vt:lpstr>PowerPoint Presentation</vt:lpstr>
      <vt:lpstr>Example: BT</vt:lpstr>
      <vt:lpstr>BT</vt:lpstr>
      <vt:lpstr>BT’s Procurement Principles</vt:lpstr>
      <vt:lpstr>Greening Data Centres</vt:lpstr>
      <vt:lpstr>The role of IT in carbon emissions reduction</vt:lpstr>
      <vt:lpstr>Question</vt:lpstr>
      <vt:lpstr>Relevant Industry Standards</vt:lpstr>
      <vt:lpstr>The Impact of IT</vt:lpstr>
      <vt:lpstr>PowerPoint Presentation</vt:lpstr>
    </vt:vector>
  </TitlesOfParts>
  <Company>Swansea Metropolitan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IT Project Management</dc:title>
  <dc:creator>sc-sm</dc:creator>
  <cp:lastModifiedBy>Maw, Sue</cp:lastModifiedBy>
  <cp:revision>7</cp:revision>
  <dcterms:created xsi:type="dcterms:W3CDTF">2010-02-18T13:50:28Z</dcterms:created>
  <dcterms:modified xsi:type="dcterms:W3CDTF">2013-02-28T09:57:19Z</dcterms:modified>
</cp:coreProperties>
</file>