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70" r:id="rId3"/>
    <p:sldId id="276" r:id="rId4"/>
    <p:sldId id="266" r:id="rId5"/>
    <p:sldId id="267" r:id="rId6"/>
    <p:sldId id="268" r:id="rId7"/>
    <p:sldId id="271" r:id="rId8"/>
    <p:sldId id="272" r:id="rId9"/>
    <p:sldId id="274" r:id="rId10"/>
    <p:sldId id="275" r:id="rId11"/>
    <p:sldId id="265" r:id="rId12"/>
    <p:sldId id="261" r:id="rId13"/>
    <p:sldId id="262" r:id="rId14"/>
    <p:sldId id="269" r:id="rId15"/>
    <p:sldId id="273" r:id="rId16"/>
    <p:sldId id="25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6C9CF-A75F-432C-BA23-6DFF96F9420A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182EF-8A74-460F-8024-CC3A79277E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28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79268-2EA5-4222-B867-A2CFA562465F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F2A9D-7BBA-4306-8C99-4DB4A3CF53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548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721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20/09/2019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381000"/>
            <a:ext cx="8280920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HPAH5028 / 6028 </a:t>
            </a:r>
            <a:br>
              <a:rPr lang="en-GB" dirty="0" smtClean="0"/>
            </a:br>
            <a:r>
              <a:rPr lang="en-GB" dirty="0" smtClean="0"/>
              <a:t>Classics Project and Dissertation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9765" y="3140968"/>
            <a:ext cx="2264470" cy="35358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Should we use theory?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Empirical approach (i.e. looking directly at the evidence) fairly common for ancient historians.</a:t>
            </a:r>
          </a:p>
          <a:p>
            <a:endParaRPr lang="en-GB" sz="500" dirty="0" smtClean="0"/>
          </a:p>
          <a:p>
            <a:r>
              <a:rPr lang="en-GB" dirty="0" smtClean="0"/>
              <a:t>Proponents of theory may view ‘under-theorised’ historical investigations are inadequate because ‘they depend on a set of implicit and problematic assumptions masquerading as “common sense”.’ (Morley 2004: 1). </a:t>
            </a:r>
          </a:p>
          <a:p>
            <a:endParaRPr lang="en-GB" sz="500" dirty="0"/>
          </a:p>
          <a:p>
            <a:r>
              <a:rPr lang="en-GB" dirty="0" smtClean="0"/>
              <a:t>Counter view – modern concepts and theories, misleading and anachronistic. </a:t>
            </a:r>
          </a:p>
          <a:p>
            <a:endParaRPr lang="en-GB" sz="500" dirty="0"/>
          </a:p>
          <a:p>
            <a:r>
              <a:rPr lang="en-GB" dirty="0" smtClean="0"/>
              <a:t>Trying to force a past reality to fit abstract models?</a:t>
            </a:r>
          </a:p>
          <a:p>
            <a:pPr lvl="1"/>
            <a:r>
              <a:rPr lang="en-GB" dirty="0" smtClean="0"/>
              <a:t>Overly technical terminology (jargon, esoteric words). </a:t>
            </a:r>
          </a:p>
          <a:p>
            <a:pPr lvl="1"/>
            <a:endParaRPr lang="en-GB" sz="500" dirty="0"/>
          </a:p>
          <a:p>
            <a:r>
              <a:rPr lang="en-GB" dirty="0" smtClean="0"/>
              <a:t>More simply theory can be described as ‘a set of ideas and assumptions’ that guide and inform historians practices and the way in which we interpret the world (</a:t>
            </a:r>
            <a:r>
              <a:rPr lang="en-GB" dirty="0"/>
              <a:t>Morley 2004: </a:t>
            </a:r>
            <a:r>
              <a:rPr lang="en-GB" dirty="0" smtClean="0"/>
              <a:t>3). </a:t>
            </a:r>
            <a:endParaRPr lang="en-GB" dirty="0"/>
          </a:p>
          <a:p>
            <a:endParaRPr lang="en-GB" dirty="0" smtClean="0"/>
          </a:p>
          <a:p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1980482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value of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24536"/>
          </a:xfrm>
        </p:spPr>
        <p:txBody>
          <a:bodyPr/>
          <a:lstStyle/>
          <a:p>
            <a:r>
              <a:rPr lang="en-GB" dirty="0"/>
              <a:t>To encourage the </a:t>
            </a:r>
            <a:r>
              <a:rPr lang="en-GB" dirty="0" smtClean="0"/>
              <a:t>students and academics </a:t>
            </a:r>
            <a:r>
              <a:rPr lang="en-GB" dirty="0"/>
              <a:t>to think of particular questions or issues to address. </a:t>
            </a:r>
            <a:endParaRPr lang="en-GB" dirty="0" smtClean="0"/>
          </a:p>
          <a:p>
            <a:pPr lvl="1"/>
            <a:r>
              <a:rPr lang="en-GB" dirty="0" smtClean="0"/>
              <a:t>What we focus on and how we compartmentalise history matters.</a:t>
            </a:r>
          </a:p>
          <a:p>
            <a:pPr lvl="2"/>
            <a:r>
              <a:rPr lang="en-GB" dirty="0" smtClean="0"/>
              <a:t>E.g. influence of the development of the nation-state on nineteenth and early twentieth century classical scholarship.   </a:t>
            </a:r>
            <a:endParaRPr lang="en-GB" dirty="0"/>
          </a:p>
          <a:p>
            <a:pPr lvl="1"/>
            <a:r>
              <a:rPr lang="en-GB" dirty="0" smtClean="0"/>
              <a:t>The cultural context in which we lives influences the types of questions we are interested in. </a:t>
            </a:r>
            <a:endParaRPr lang="en-GB" dirty="0"/>
          </a:p>
          <a:p>
            <a:endParaRPr lang="en-GB" sz="500" dirty="0"/>
          </a:p>
          <a:p>
            <a:r>
              <a:rPr lang="en-GB" dirty="0"/>
              <a:t>To get scholars to think about the manner in which they approach the evidence – what techniques or tools to use in assessing the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904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58650"/>
            <a:ext cx="8640960" cy="5832648"/>
          </a:xfrm>
          <a:prstGeom prst="rect">
            <a:avLst/>
          </a:prstGeom>
          <a:solidFill>
            <a:srgbClr val="00BBF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16349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1560" y="764704"/>
            <a:ext cx="7992888" cy="20162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indent="-274320" algn="ctr">
              <a:spcBef>
                <a:spcPct val="20000"/>
              </a:spcBef>
              <a:buClr>
                <a:srgbClr val="D16349"/>
              </a:buClr>
              <a:buSzPct val="85000"/>
              <a:defRPr/>
            </a:pPr>
            <a:r>
              <a:rPr lang="en-GB" sz="5100" b="1" dirty="0" smtClean="0">
                <a:solidFill>
                  <a:prstClr val="black"/>
                </a:solidFill>
              </a:rPr>
              <a:t>Globalisation and related theories</a:t>
            </a:r>
            <a:endParaRPr lang="en-GB" sz="100" dirty="0">
              <a:solidFill>
                <a:prstClr val="black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732" y="2451855"/>
            <a:ext cx="4714544" cy="3739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77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0817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Increasingly popularity among historians and archaeologists from late 00s. </a:t>
            </a:r>
          </a:p>
          <a:p>
            <a:endParaRPr lang="en-GB" sz="500" dirty="0"/>
          </a:p>
          <a:p>
            <a:r>
              <a:rPr lang="en-GB" dirty="0" smtClean="0"/>
              <a:t>Contested definitions but not only concerned with the movement of goods, people and ideas but also the consequent impacts that result. </a:t>
            </a:r>
          </a:p>
          <a:p>
            <a:endParaRPr lang="en-GB" sz="500" dirty="0"/>
          </a:p>
          <a:p>
            <a:r>
              <a:rPr lang="en-GB" dirty="0" smtClean="0"/>
              <a:t>Contemporary zeitgeist – is it a valuable concept to apply to the pre-1800s?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225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Adoption of modern globalisation criteria by Jennings </a:t>
            </a:r>
            <a:r>
              <a:rPr lang="en-GB" dirty="0"/>
              <a:t>to </a:t>
            </a:r>
            <a:r>
              <a:rPr lang="en-GB" dirty="0" smtClean="0"/>
              <a:t>discuss </a:t>
            </a:r>
            <a:r>
              <a:rPr lang="en-GB" dirty="0" err="1" smtClean="0"/>
              <a:t>Uruk-Warsa</a:t>
            </a:r>
            <a:r>
              <a:rPr lang="en-GB" dirty="0"/>
              <a:t>, Cahokia and the </a:t>
            </a:r>
            <a:r>
              <a:rPr lang="en-GB" dirty="0" err="1" smtClean="0"/>
              <a:t>Huari</a:t>
            </a:r>
            <a:r>
              <a:rPr lang="en-GB" dirty="0" smtClean="0"/>
              <a:t> cultures:</a:t>
            </a:r>
          </a:p>
          <a:p>
            <a:pPr lvl="1"/>
            <a:r>
              <a:rPr lang="en-GB" dirty="0"/>
              <a:t>Time-Space </a:t>
            </a:r>
            <a:r>
              <a:rPr lang="en-GB" dirty="0" smtClean="0"/>
              <a:t>Compression</a:t>
            </a:r>
          </a:p>
          <a:p>
            <a:pPr lvl="1"/>
            <a:r>
              <a:rPr lang="en-GB" dirty="0" smtClean="0"/>
              <a:t>Deterritorialisation</a:t>
            </a:r>
          </a:p>
          <a:p>
            <a:pPr lvl="1"/>
            <a:r>
              <a:rPr lang="en-GB" dirty="0" smtClean="0"/>
              <a:t>Standardization</a:t>
            </a:r>
          </a:p>
          <a:p>
            <a:pPr lvl="1"/>
            <a:r>
              <a:rPr lang="en-GB" dirty="0" smtClean="0"/>
              <a:t>Unevenness</a:t>
            </a:r>
          </a:p>
          <a:p>
            <a:pPr lvl="1"/>
            <a:r>
              <a:rPr lang="en-GB" dirty="0"/>
              <a:t>Cultural </a:t>
            </a:r>
            <a:r>
              <a:rPr lang="en-GB" dirty="0" smtClean="0"/>
              <a:t>homogenization</a:t>
            </a:r>
          </a:p>
          <a:p>
            <a:pPr lvl="1"/>
            <a:r>
              <a:rPr lang="en-GB" dirty="0"/>
              <a:t>Cultural </a:t>
            </a:r>
            <a:r>
              <a:rPr lang="en-GB" dirty="0" smtClean="0"/>
              <a:t>heterogeneity</a:t>
            </a:r>
          </a:p>
          <a:p>
            <a:pPr lvl="1"/>
            <a:r>
              <a:rPr lang="en-GB" dirty="0"/>
              <a:t>Re-embedding of local </a:t>
            </a:r>
            <a:r>
              <a:rPr lang="en-GB" dirty="0" smtClean="0"/>
              <a:t>culture</a:t>
            </a:r>
          </a:p>
          <a:p>
            <a:pPr lvl="1"/>
            <a:r>
              <a:rPr lang="en-GB" dirty="0" smtClean="0"/>
              <a:t>Vulnerability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23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10708" y="1484784"/>
            <a:ext cx="5206352" cy="5229200"/>
          </a:xfrm>
        </p:spPr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process or should </a:t>
            </a:r>
            <a:r>
              <a:rPr lang="en-GB" dirty="0" smtClean="0"/>
              <a:t>it be </a:t>
            </a:r>
            <a:r>
              <a:rPr lang="en-GB" dirty="0"/>
              <a:t>classed as its own discrete </a:t>
            </a:r>
            <a:r>
              <a:rPr lang="en-GB" dirty="0" smtClean="0"/>
              <a:t>set of cycles </a:t>
            </a:r>
            <a:r>
              <a:rPr lang="en-GB" dirty="0"/>
              <a:t>or </a:t>
            </a:r>
            <a:r>
              <a:rPr lang="en-GB" dirty="0" smtClean="0"/>
              <a:t>waves?</a:t>
            </a:r>
          </a:p>
          <a:p>
            <a:endParaRPr lang="en-GB" sz="500" dirty="0"/>
          </a:p>
          <a:p>
            <a:r>
              <a:rPr lang="en-GB" dirty="0" smtClean="0"/>
              <a:t>Defining the period of focus?</a:t>
            </a:r>
          </a:p>
          <a:p>
            <a:endParaRPr lang="en-GB" sz="500" dirty="0" smtClean="0"/>
          </a:p>
          <a:p>
            <a:r>
              <a:rPr lang="en-GB" dirty="0" smtClean="0"/>
              <a:t>How do you assess the intensity of connections when quantitative data is severely lacking? Where is the “threshold” set? </a:t>
            </a:r>
          </a:p>
          <a:p>
            <a:endParaRPr lang="en-GB" sz="500" dirty="0"/>
          </a:p>
          <a:p>
            <a:r>
              <a:rPr lang="en-GB" dirty="0" smtClean="0"/>
              <a:t>Better than core-periphery model?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5496285" y="3933056"/>
            <a:ext cx="3328987" cy="26908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038" y="1375775"/>
            <a:ext cx="2304256" cy="2467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23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Transculturality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320480" cy="5040560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T</a:t>
            </a:r>
            <a:r>
              <a:rPr lang="en-GB" dirty="0" err="1" smtClean="0"/>
              <a:t>ransculturality</a:t>
            </a:r>
            <a:r>
              <a:rPr lang="en-GB" dirty="0" smtClean="0"/>
              <a:t> </a:t>
            </a:r>
            <a:r>
              <a:rPr lang="en-GB" dirty="0"/>
              <a:t>(the phenomenon) and transculturation (the process</a:t>
            </a:r>
            <a:r>
              <a:rPr lang="en-GB" dirty="0" smtClean="0"/>
              <a:t>): the </a:t>
            </a:r>
            <a:r>
              <a:rPr lang="en-GB" dirty="0"/>
              <a:t>ongoing processes that involve the reception of ideas, habits and objects and their modification by recipient </a:t>
            </a:r>
            <a:r>
              <a:rPr lang="en-GB" dirty="0" smtClean="0"/>
              <a:t>cultures.</a:t>
            </a:r>
          </a:p>
          <a:p>
            <a:endParaRPr lang="en-GB" sz="1100" dirty="0"/>
          </a:p>
          <a:p>
            <a:r>
              <a:rPr lang="en-GB" dirty="0" smtClean="0"/>
              <a:t>Challenge of identify “distinct” cultures – representational archaeology especially problematic.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97552" y="1700808"/>
            <a:ext cx="4038600" cy="450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099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58650"/>
            <a:ext cx="8640960" cy="5832648"/>
          </a:xfrm>
          <a:prstGeom prst="rect">
            <a:avLst/>
          </a:prstGeom>
          <a:solidFill>
            <a:srgbClr val="00BBF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16349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1560" y="764704"/>
            <a:ext cx="7992888" cy="20162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indent="-274320" algn="ctr">
              <a:spcBef>
                <a:spcPct val="20000"/>
              </a:spcBef>
              <a:buClr>
                <a:srgbClr val="D16349"/>
              </a:buClr>
              <a:buSzPct val="85000"/>
              <a:defRPr/>
            </a:pPr>
            <a:r>
              <a:rPr lang="en-GB" sz="5100" b="1" dirty="0" smtClean="0">
                <a:solidFill>
                  <a:prstClr val="black"/>
                </a:solidFill>
              </a:rPr>
              <a:t>Materiality</a:t>
            </a:r>
            <a:endParaRPr lang="en-GB" sz="1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1815242"/>
            <a:ext cx="6347446" cy="423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9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‘material turn’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990328" cy="50703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focus </a:t>
            </a:r>
            <a:r>
              <a:rPr lang="en-GB" dirty="0" smtClean="0"/>
              <a:t>on what </a:t>
            </a:r>
            <a:r>
              <a:rPr lang="en-GB" dirty="0"/>
              <a:t>objects </a:t>
            </a:r>
            <a:r>
              <a:rPr lang="en-GB" i="1" dirty="0"/>
              <a:t>are</a:t>
            </a:r>
            <a:r>
              <a:rPr lang="en-GB" dirty="0"/>
              <a:t> and what they </a:t>
            </a:r>
            <a:r>
              <a:rPr lang="en-GB" i="1" dirty="0" smtClean="0"/>
              <a:t>do</a:t>
            </a:r>
            <a:r>
              <a:rPr lang="en-GB" dirty="0" smtClean="0"/>
              <a:t>, as well as how people interact with them. </a:t>
            </a:r>
          </a:p>
          <a:p>
            <a:endParaRPr lang="en-GB" sz="500" i="1" dirty="0"/>
          </a:p>
          <a:p>
            <a:r>
              <a:rPr lang="en-GB" dirty="0" smtClean="0"/>
              <a:t>Shift </a:t>
            </a:r>
            <a:r>
              <a:rPr lang="en-GB" dirty="0"/>
              <a:t>of focus away from instrumentalism (things as tools) and representation (things as signifiers) in dealing with </a:t>
            </a:r>
            <a:r>
              <a:rPr lang="en-GB" dirty="0" smtClean="0"/>
              <a:t>things.</a:t>
            </a:r>
          </a:p>
          <a:p>
            <a:pPr lvl="1"/>
            <a:r>
              <a:rPr lang="en-GB" sz="2300" dirty="0" smtClean="0"/>
              <a:t>A challenge to unrefined </a:t>
            </a:r>
            <a:r>
              <a:rPr lang="en-GB" sz="2300" dirty="0"/>
              <a:t>representational </a:t>
            </a:r>
            <a:r>
              <a:rPr lang="en-GB" sz="2300" dirty="0" smtClean="0"/>
              <a:t>approaches </a:t>
            </a:r>
            <a:r>
              <a:rPr lang="en-GB" sz="2300" dirty="0"/>
              <a:t>to material </a:t>
            </a:r>
            <a:r>
              <a:rPr lang="en-GB" sz="2300" dirty="0" smtClean="0"/>
              <a:t>culture. </a:t>
            </a:r>
            <a:endParaRPr lang="en-GB" sz="23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7930" y="1628800"/>
            <a:ext cx="3298222" cy="454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575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198240" cy="544177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Ellen Swift </a:t>
            </a:r>
            <a:r>
              <a:rPr lang="en-GB" dirty="0" smtClean="0"/>
              <a:t>(2017):</a:t>
            </a:r>
          </a:p>
          <a:p>
            <a:pPr lvl="1"/>
            <a:r>
              <a:rPr lang="en-GB" dirty="0"/>
              <a:t>elite dice, particularly made of rock crystal and amber, appear to have been designed for “fair play</a:t>
            </a:r>
            <a:r>
              <a:rPr lang="en-GB" dirty="0" smtClean="0"/>
              <a:t>”.</a:t>
            </a:r>
          </a:p>
          <a:p>
            <a:pPr lvl="1"/>
            <a:r>
              <a:rPr lang="en-GB" dirty="0"/>
              <a:t>greater variety of shapes for more “ordinary” bone dice (as with other low-cost materials), which will have impacted on the gaming experience of those lower down the social </a:t>
            </a:r>
            <a:r>
              <a:rPr lang="en-GB" dirty="0" smtClean="0"/>
              <a:t>scale.</a:t>
            </a:r>
          </a:p>
          <a:p>
            <a:pPr lvl="1"/>
            <a:endParaRPr lang="en-GB" sz="500" dirty="0"/>
          </a:p>
          <a:p>
            <a:r>
              <a:rPr lang="en-GB" dirty="0"/>
              <a:t>Eva </a:t>
            </a:r>
            <a:r>
              <a:rPr lang="en-GB" dirty="0" err="1"/>
              <a:t>Mol</a:t>
            </a:r>
            <a:r>
              <a:rPr lang="en-GB" dirty="0"/>
              <a:t> </a:t>
            </a:r>
            <a:r>
              <a:rPr lang="en-GB" dirty="0" smtClean="0"/>
              <a:t>(2017):</a:t>
            </a:r>
          </a:p>
          <a:p>
            <a:pPr lvl="1"/>
            <a:r>
              <a:rPr lang="en-GB" dirty="0" smtClean="0"/>
              <a:t>Stone sphinxes or paintings of them strongly associated with water features in Pompeii – their appearance may be more to do with ecological context than “</a:t>
            </a:r>
            <a:r>
              <a:rPr lang="en-GB" dirty="0" err="1" smtClean="0"/>
              <a:t>Egyptomania</a:t>
            </a:r>
            <a:r>
              <a:rPr lang="en-GB" dirty="0" smtClean="0"/>
              <a:t>”.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71008" t="12246" r="5813" b="54892"/>
          <a:stretch/>
        </p:blipFill>
        <p:spPr>
          <a:xfrm>
            <a:off x="4939498" y="1628800"/>
            <a:ext cx="1584176" cy="15841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2587" t="34874" r="77477" b="36406"/>
          <a:stretch/>
        </p:blipFill>
        <p:spPr>
          <a:xfrm>
            <a:off x="6948264" y="1628800"/>
            <a:ext cx="1728192" cy="16129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26458" t="16470" r="53863" b="10869"/>
          <a:stretch/>
        </p:blipFill>
        <p:spPr>
          <a:xfrm>
            <a:off x="5292080" y="3356992"/>
            <a:ext cx="2823992" cy="336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71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358650"/>
            <a:ext cx="8640960" cy="5832648"/>
          </a:xfrm>
          <a:prstGeom prst="rect">
            <a:avLst/>
          </a:prstGeom>
          <a:solidFill>
            <a:srgbClr val="00BBF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D16349">
                  <a:lumMod val="60000"/>
                  <a:lumOff val="40000"/>
                </a:srgb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1560" y="764704"/>
            <a:ext cx="7992888" cy="20162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indent="-274320" algn="ctr">
              <a:spcBef>
                <a:spcPct val="20000"/>
              </a:spcBef>
              <a:buClr>
                <a:srgbClr val="D16349"/>
              </a:buClr>
              <a:buSzPct val="85000"/>
              <a:defRPr/>
            </a:pPr>
            <a:r>
              <a:rPr lang="en-GB" sz="5100" b="1" dirty="0" smtClean="0">
                <a:solidFill>
                  <a:prstClr val="black"/>
                </a:solidFill>
              </a:rPr>
              <a:t>(Social) Network Theory / Analysis</a:t>
            </a:r>
            <a:endParaRPr lang="en-GB" sz="1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354" y="2919305"/>
            <a:ext cx="4755292" cy="313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5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purpose of Network Analysis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537321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Using graphs (nodes with lines connecting them) to offer a different perspective on a topic. </a:t>
            </a:r>
          </a:p>
          <a:p>
            <a:pPr lvl="1"/>
            <a:r>
              <a:rPr lang="en-GB" dirty="0" smtClean="0"/>
              <a:t>Nodes (the entities) and edges (lines connecting them). </a:t>
            </a:r>
          </a:p>
          <a:p>
            <a:pPr lvl="1"/>
            <a:r>
              <a:rPr lang="en-GB" dirty="0"/>
              <a:t>Various forms of “data” can be input: people, places, material, words.</a:t>
            </a:r>
          </a:p>
          <a:p>
            <a:pPr marL="274320" lvl="1" indent="0">
              <a:buNone/>
            </a:pPr>
            <a:endParaRPr lang="en-GB" sz="500" dirty="0" smtClean="0"/>
          </a:p>
          <a:p>
            <a:pPr lvl="1"/>
            <a:endParaRPr lang="en-GB" sz="500" dirty="0"/>
          </a:p>
          <a:p>
            <a:r>
              <a:rPr lang="en-GB" dirty="0" smtClean="0"/>
              <a:t>It does not offer new information, but rather allows this information to be organised and displayed in different ways. </a:t>
            </a:r>
          </a:p>
          <a:p>
            <a:endParaRPr lang="en-GB" sz="500" dirty="0"/>
          </a:p>
          <a:p>
            <a:r>
              <a:rPr lang="en-GB" dirty="0"/>
              <a:t>It can be used as a tool for visualisation, as a means of highlighting structures that might have been difficult to observe in the linear narrative of a text. </a:t>
            </a:r>
            <a:endParaRPr lang="en-GB" dirty="0" smtClean="0"/>
          </a:p>
          <a:p>
            <a:endParaRPr lang="en-GB" sz="600" dirty="0"/>
          </a:p>
          <a:p>
            <a:r>
              <a:rPr lang="en-GB" dirty="0" smtClean="0"/>
              <a:t>Social Network Analysis focuses on </a:t>
            </a:r>
            <a:r>
              <a:rPr lang="en-GB" dirty="0"/>
              <a:t>individuals and groups as points and their relationships to each other as lines. </a:t>
            </a:r>
          </a:p>
          <a:p>
            <a:pPr lvl="1"/>
            <a:r>
              <a:rPr lang="en-GB" dirty="0"/>
              <a:t>Basically treating a social structure as a network. </a:t>
            </a:r>
            <a:endParaRPr lang="en-GB" sz="600" dirty="0"/>
          </a:p>
          <a:p>
            <a:endParaRPr lang="en-GB" sz="500" dirty="0" smtClean="0"/>
          </a:p>
          <a:p>
            <a:pPr lvl="1"/>
            <a:endParaRPr lang="en-GB" sz="500" dirty="0"/>
          </a:p>
          <a:p>
            <a:r>
              <a:rPr lang="en-GB" dirty="0" smtClean="0"/>
              <a:t>Network theory or analysis, became popular post WW2 for social and mathematical sciences. Later adoption by historians and archaeologists:</a:t>
            </a:r>
          </a:p>
          <a:p>
            <a:pPr lvl="1"/>
            <a:r>
              <a:rPr lang="en-GB" dirty="0" smtClean="0"/>
              <a:t>Emphasis on connections and interactions over individual agents. </a:t>
            </a:r>
          </a:p>
          <a:p>
            <a:endParaRPr lang="en-GB" sz="5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2320" y="4869160"/>
            <a:ext cx="1209010" cy="67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75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analysis using Network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5400600" cy="528632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Mid-first century CE </a:t>
            </a:r>
            <a:r>
              <a:rPr lang="en-GB" i="1" dirty="0" smtClean="0"/>
              <a:t>Periplus Maris Erythraei</a:t>
            </a:r>
            <a:r>
              <a:rPr lang="en-GB" dirty="0" smtClean="0"/>
              <a:t>.</a:t>
            </a:r>
            <a:r>
              <a:rPr lang="en-GB" i="1" dirty="0" smtClean="0"/>
              <a:t> </a:t>
            </a:r>
            <a:endParaRPr lang="en-GB" dirty="0" smtClean="0"/>
          </a:p>
          <a:p>
            <a:endParaRPr lang="en-GB" sz="500" dirty="0" smtClean="0"/>
          </a:p>
          <a:p>
            <a:r>
              <a:rPr lang="en-GB" dirty="0"/>
              <a:t>P</a:t>
            </a:r>
            <a:r>
              <a:rPr lang="en-GB" dirty="0" smtClean="0"/>
              <a:t>laces</a:t>
            </a:r>
            <a:r>
              <a:rPr lang="en-GB" dirty="0"/>
              <a:t>, products and directions of </a:t>
            </a:r>
            <a:r>
              <a:rPr lang="en-GB" dirty="0" smtClean="0"/>
              <a:t>movement as usable data </a:t>
            </a:r>
            <a:r>
              <a:rPr lang="en-GB" dirty="0"/>
              <a:t>for network </a:t>
            </a:r>
            <a:r>
              <a:rPr lang="en-GB" dirty="0" smtClean="0"/>
              <a:t>analysis.</a:t>
            </a:r>
          </a:p>
          <a:p>
            <a:pPr lvl="1"/>
            <a:r>
              <a:rPr lang="en-GB" dirty="0" smtClean="0"/>
              <a:t>Data on quantity/volume difficult to obtain. </a:t>
            </a:r>
          </a:p>
          <a:p>
            <a:pPr lvl="1"/>
            <a:endParaRPr lang="en-GB" sz="500" dirty="0"/>
          </a:p>
          <a:p>
            <a:r>
              <a:rPr lang="en-GB" dirty="0"/>
              <a:t>57 places and 110 </a:t>
            </a:r>
            <a:r>
              <a:rPr lang="en-GB" dirty="0" smtClean="0"/>
              <a:t>products.</a:t>
            </a:r>
          </a:p>
          <a:p>
            <a:endParaRPr lang="en-GB" sz="500" dirty="0"/>
          </a:p>
          <a:p>
            <a:r>
              <a:rPr lang="en-GB" dirty="0"/>
              <a:t>Two-mode network: </a:t>
            </a:r>
            <a:r>
              <a:rPr lang="en-GB" dirty="0" smtClean="0"/>
              <a:t>connections between </a:t>
            </a:r>
            <a:r>
              <a:rPr lang="en-GB" dirty="0"/>
              <a:t>places and </a:t>
            </a:r>
            <a:r>
              <a:rPr lang="en-GB" dirty="0" smtClean="0"/>
              <a:t>commodities; additional </a:t>
            </a:r>
            <a:r>
              <a:rPr lang="en-GB" dirty="0"/>
              <a:t>“edges” </a:t>
            </a:r>
            <a:r>
              <a:rPr lang="en-GB" dirty="0" smtClean="0"/>
              <a:t>– connections </a:t>
            </a:r>
            <a:r>
              <a:rPr lang="en-GB" dirty="0"/>
              <a:t>between </a:t>
            </a:r>
            <a:r>
              <a:rPr lang="en-GB" dirty="0" smtClean="0"/>
              <a:t>ports.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48716"/>
          <a:stretch/>
        </p:blipFill>
        <p:spPr>
          <a:xfrm>
            <a:off x="5436096" y="2492896"/>
            <a:ext cx="3550893" cy="31034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882" y="1340768"/>
            <a:ext cx="6956139" cy="525520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18275" t="10284" r="61251" b="43729"/>
          <a:stretch/>
        </p:blipFill>
        <p:spPr>
          <a:xfrm>
            <a:off x="1090882" y="1426588"/>
            <a:ext cx="7077921" cy="5133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51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r>
              <a:rPr lang="en-GB" dirty="0" smtClean="0"/>
              <a:t>(globalisation)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90728" cy="5040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Conrad, S. (2016) </a:t>
            </a:r>
            <a:r>
              <a:rPr lang="en-GB" i="1" dirty="0"/>
              <a:t>What is Global History? </a:t>
            </a:r>
            <a:r>
              <a:rPr lang="en-GB" dirty="0" smtClean="0"/>
              <a:t>Princeton: Princeton University Press. </a:t>
            </a:r>
          </a:p>
          <a:p>
            <a:endParaRPr lang="en-GB" sz="500" dirty="0"/>
          </a:p>
          <a:p>
            <a:r>
              <a:rPr lang="en-GB" dirty="0" smtClean="0"/>
              <a:t>Jennings</a:t>
            </a:r>
            <a:r>
              <a:rPr lang="en-GB" dirty="0"/>
              <a:t>, J. (2011) </a:t>
            </a:r>
            <a:r>
              <a:rPr lang="en-GB" i="1" dirty="0"/>
              <a:t>Globalizations and the Ancient World</a:t>
            </a:r>
            <a:r>
              <a:rPr lang="en-GB" dirty="0"/>
              <a:t>. </a:t>
            </a:r>
            <a:r>
              <a:rPr lang="en-GB" dirty="0" smtClean="0"/>
              <a:t>Cambridge:</a:t>
            </a:r>
            <a:r>
              <a:rPr lang="en-GB" dirty="0"/>
              <a:t> Cambridge University Press</a:t>
            </a:r>
            <a:r>
              <a:rPr lang="en-GB" dirty="0" smtClean="0"/>
              <a:t>. </a:t>
            </a:r>
          </a:p>
          <a:p>
            <a:endParaRPr lang="en-GB" sz="500" dirty="0"/>
          </a:p>
          <a:p>
            <a:r>
              <a:rPr lang="en-GB" dirty="0" smtClean="0"/>
              <a:t>Pitts</a:t>
            </a:r>
            <a:r>
              <a:rPr lang="en-GB" dirty="0"/>
              <a:t>, M. and </a:t>
            </a:r>
            <a:r>
              <a:rPr lang="en-GB" dirty="0" err="1"/>
              <a:t>Versluys</a:t>
            </a:r>
            <a:r>
              <a:rPr lang="en-GB" dirty="0"/>
              <a:t>, M. J. (eds.), (</a:t>
            </a:r>
            <a:r>
              <a:rPr lang="en-GB" dirty="0" smtClean="0"/>
              <a:t>2015) </a:t>
            </a:r>
            <a:r>
              <a:rPr lang="en-GB" i="1" dirty="0"/>
              <a:t>Globalisation and the Roman World: World History, Connectivity and Material Culture</a:t>
            </a:r>
            <a:r>
              <a:rPr lang="en-GB" dirty="0"/>
              <a:t>. </a:t>
            </a:r>
            <a:r>
              <a:rPr lang="en-GB" dirty="0" smtClean="0"/>
              <a:t>Cambridge: Cambridge University Press. </a:t>
            </a:r>
          </a:p>
          <a:p>
            <a:endParaRPr lang="en-GB" sz="500" dirty="0" smtClean="0"/>
          </a:p>
          <a:p>
            <a:r>
              <a:rPr lang="en-GB" dirty="0"/>
              <a:t>Seland, E. H. (2008a) ‘The Indian Ocean and the Globalisation of the Ancient World’, </a:t>
            </a:r>
            <a:r>
              <a:rPr lang="en-GB" i="1" dirty="0"/>
              <a:t>Ancient West &amp; East</a:t>
            </a:r>
            <a:r>
              <a:rPr lang="en-GB" dirty="0"/>
              <a:t> 7: 67-79.</a:t>
            </a:r>
          </a:p>
        </p:txBody>
      </p:sp>
    </p:spTree>
    <p:extLst>
      <p:ext uri="{BB962C8B-B14F-4D97-AF65-F5344CB8AC3E}">
        <p14:creationId xmlns:p14="http://schemas.microsoft.com/office/powerpoint/2010/main" val="22239717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(bibliography)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>
            <a:normAutofit/>
          </a:bodyPr>
          <a:lstStyle/>
          <a:p>
            <a:r>
              <a:rPr lang="en-GB" dirty="0" err="1" smtClean="0"/>
              <a:t>Mylonopoulos</a:t>
            </a:r>
            <a:r>
              <a:rPr lang="en-GB" dirty="0" smtClean="0"/>
              <a:t>, J. </a:t>
            </a:r>
            <a:r>
              <a:rPr lang="en-GB" dirty="0"/>
              <a:t>(ed.), (2016) </a:t>
            </a:r>
            <a:r>
              <a:rPr lang="en-GB" i="1" dirty="0"/>
              <a:t>Materiality and Visibility of Rituals in the Ancient World</a:t>
            </a:r>
            <a:r>
              <a:rPr lang="en-GB" dirty="0"/>
              <a:t>. </a:t>
            </a:r>
            <a:r>
              <a:rPr lang="en-GB" dirty="0" smtClean="0"/>
              <a:t>Berlin: De </a:t>
            </a:r>
            <a:r>
              <a:rPr lang="en-GB" dirty="0" err="1" smtClean="0"/>
              <a:t>Gruyter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smtClean="0"/>
              <a:t>Steel, L. (2013) </a:t>
            </a:r>
            <a:r>
              <a:rPr lang="en-GB" i="1" dirty="0" smtClean="0"/>
              <a:t>Materiality </a:t>
            </a:r>
            <a:r>
              <a:rPr lang="en-GB" i="1" dirty="0"/>
              <a:t>and Consumption in the Bronze Age </a:t>
            </a:r>
            <a:r>
              <a:rPr lang="en-GB" i="1" dirty="0" smtClean="0"/>
              <a:t>Mediterranean</a:t>
            </a:r>
            <a:r>
              <a:rPr lang="en-GB" dirty="0" smtClean="0"/>
              <a:t>. </a:t>
            </a:r>
            <a:r>
              <a:rPr lang="en-GB" dirty="0"/>
              <a:t>London and New </a:t>
            </a:r>
            <a:r>
              <a:rPr lang="en-GB" dirty="0" smtClean="0"/>
              <a:t>York: Routledge.</a:t>
            </a:r>
          </a:p>
          <a:p>
            <a:endParaRPr lang="en-GB" sz="500" dirty="0"/>
          </a:p>
          <a:p>
            <a:r>
              <a:rPr lang="en-GB" dirty="0" smtClean="0"/>
              <a:t>Van Oyen, A. and Pitts, M. </a:t>
            </a:r>
            <a:r>
              <a:rPr lang="en-GB" dirty="0"/>
              <a:t>(eds</a:t>
            </a:r>
            <a:r>
              <a:rPr lang="en-GB" dirty="0" smtClean="0"/>
              <a:t>.), (2017) </a:t>
            </a:r>
            <a:r>
              <a:rPr lang="en-GB" i="1" dirty="0"/>
              <a:t>Materialising Roman Histories</a:t>
            </a:r>
            <a:r>
              <a:rPr lang="en-GB" dirty="0"/>
              <a:t>. </a:t>
            </a:r>
            <a:r>
              <a:rPr lang="en-GB" dirty="0" smtClean="0"/>
              <a:t>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838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(Network Theory / </a:t>
            </a:r>
            <a:r>
              <a:rPr lang="en-GB" dirty="0" smtClean="0"/>
              <a:t>Analysis)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/>
          </a:bodyPr>
          <a:lstStyle/>
          <a:p>
            <a:r>
              <a:rPr lang="en-GB" dirty="0"/>
              <a:t>Scott, J. (2012</a:t>
            </a:r>
            <a:r>
              <a:rPr lang="en-GB" dirty="0" smtClean="0"/>
              <a:t>) </a:t>
            </a:r>
            <a:r>
              <a:rPr lang="en-GB" i="1" dirty="0"/>
              <a:t>What is social network analysis?</a:t>
            </a:r>
            <a:r>
              <a:rPr lang="en-GB" dirty="0"/>
              <a:t> (Research methods series). </a:t>
            </a:r>
            <a:r>
              <a:rPr lang="en-GB" dirty="0" smtClean="0"/>
              <a:t>Bloomsbury </a:t>
            </a:r>
            <a:r>
              <a:rPr lang="en-GB" dirty="0"/>
              <a:t>Academic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smtClean="0"/>
              <a:t>Seland, E. H. (2016a) ‘Here</a:t>
            </a:r>
            <a:r>
              <a:rPr lang="en-GB" dirty="0"/>
              <a:t>, there and Everywhere: A Network Approach to Textile Trade in the Periplus Maris </a:t>
            </a:r>
            <a:r>
              <a:rPr lang="en-GB" dirty="0" smtClean="0"/>
              <a:t>Erythraei’, in K</a:t>
            </a:r>
            <a:r>
              <a:rPr lang="en-GB" dirty="0"/>
              <a:t>. Dross-</a:t>
            </a:r>
            <a:r>
              <a:rPr lang="en-GB" dirty="0" err="1"/>
              <a:t>Krüpe</a:t>
            </a:r>
            <a:r>
              <a:rPr lang="en-GB" dirty="0"/>
              <a:t> &amp; M.-L. </a:t>
            </a:r>
            <a:r>
              <a:rPr lang="en-GB" dirty="0" err="1"/>
              <a:t>Nosch</a:t>
            </a:r>
            <a:r>
              <a:rPr lang="en-GB" dirty="0"/>
              <a:t> </a:t>
            </a:r>
            <a:r>
              <a:rPr lang="en-GB" dirty="0" smtClean="0"/>
              <a:t>(eds</a:t>
            </a:r>
            <a:r>
              <a:rPr lang="en-GB" dirty="0"/>
              <a:t>.), </a:t>
            </a:r>
            <a:r>
              <a:rPr lang="en-GB" i="1" dirty="0"/>
              <a:t>Textiles, Trade and Theories: From the Ancient near East to the </a:t>
            </a:r>
            <a:r>
              <a:rPr lang="en-GB" i="1" dirty="0" smtClean="0"/>
              <a:t>Mediterranean.</a:t>
            </a:r>
            <a:r>
              <a:rPr lang="en-GB" dirty="0" smtClean="0"/>
              <a:t> Ugarit-</a:t>
            </a:r>
            <a:r>
              <a:rPr lang="en-GB" dirty="0" err="1" smtClean="0"/>
              <a:t>Verlag</a:t>
            </a:r>
            <a:r>
              <a:rPr lang="en-GB" dirty="0"/>
              <a:t>, pp. </a:t>
            </a:r>
            <a:r>
              <a:rPr lang="en-GB" dirty="0" smtClean="0"/>
              <a:t>211-220.</a:t>
            </a:r>
          </a:p>
          <a:p>
            <a:endParaRPr lang="en-GB" sz="500" dirty="0" smtClean="0"/>
          </a:p>
          <a:p>
            <a:r>
              <a:rPr lang="en-GB" dirty="0"/>
              <a:t>Seland, E. H. (</a:t>
            </a:r>
            <a:r>
              <a:rPr lang="en-GB" dirty="0" smtClean="0"/>
              <a:t>2016b) ‘The </a:t>
            </a:r>
            <a:r>
              <a:rPr lang="en-GB" dirty="0"/>
              <a:t>Periplus of the Erythraean </a:t>
            </a:r>
            <a:r>
              <a:rPr lang="en-GB" dirty="0" smtClean="0"/>
              <a:t>Sea: </a:t>
            </a:r>
            <a:r>
              <a:rPr lang="en-GB" dirty="0"/>
              <a:t>A Network Approach’, </a:t>
            </a:r>
            <a:r>
              <a:rPr lang="en-GB" i="1" dirty="0"/>
              <a:t>Asian Review of World Histories</a:t>
            </a:r>
            <a:r>
              <a:rPr lang="en-GB" dirty="0"/>
              <a:t> </a:t>
            </a:r>
            <a:r>
              <a:rPr lang="en-GB" dirty="0" smtClean="0"/>
              <a:t>4 (2): 191-205.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97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2803</TotalTime>
  <Words>1093</Words>
  <Application>Microsoft Office PowerPoint</Application>
  <PresentationFormat>On-screen Show (4:3)</PresentationFormat>
  <Paragraphs>108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Georgia</vt:lpstr>
      <vt:lpstr>Wingdings</vt:lpstr>
      <vt:lpstr>Wingdings 2</vt:lpstr>
      <vt:lpstr>Civic</vt:lpstr>
      <vt:lpstr>HPAH5028 / 6028  Classics Project and Dissertation</vt:lpstr>
      <vt:lpstr>Should we use theory?</vt:lpstr>
      <vt:lpstr>Potential value of theory</vt:lpstr>
      <vt:lpstr>PowerPoint Presentation</vt:lpstr>
      <vt:lpstr>Globalisation</vt:lpstr>
      <vt:lpstr>Challenges</vt:lpstr>
      <vt:lpstr>Transculturality </vt:lpstr>
      <vt:lpstr>PowerPoint Presentation</vt:lpstr>
      <vt:lpstr>The ‘material turn’ </vt:lpstr>
      <vt:lpstr>Examples</vt:lpstr>
      <vt:lpstr>PowerPoint Presentation</vt:lpstr>
      <vt:lpstr>What is the purpose of Network Analysis </vt:lpstr>
      <vt:lpstr>Economic analysis using Network Theory</vt:lpstr>
      <vt:lpstr>Bibliography (globalisation)</vt:lpstr>
      <vt:lpstr>Materiality (bibliography)</vt:lpstr>
      <vt:lpstr>Bibliography (Network Theory / Analysis)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Matthew Cobb</cp:lastModifiedBy>
  <cp:revision>271</cp:revision>
  <dcterms:created xsi:type="dcterms:W3CDTF">2010-12-26T08:27:55Z</dcterms:created>
  <dcterms:modified xsi:type="dcterms:W3CDTF">2019-09-20T10:43:42Z</dcterms:modified>
</cp:coreProperties>
</file>