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69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03D363-0B02-B7C0-FDD2-576C1A1CFB1D}" v="453" dt="2023-03-26T15:47:45.5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lviya Petkova (2131598)" userId="S::2131598@student.uwtsd.ac.uk::51bf2c52-7823-4a28-ad98-fcccf21f0c7f" providerId="AD" clId="Web-{4703D363-0B02-B7C0-FDD2-576C1A1CFB1D}"/>
    <pc:docChg chg="modSld">
      <pc:chgData name="Silviya Petkova (2131598)" userId="S::2131598@student.uwtsd.ac.uk::51bf2c52-7823-4a28-ad98-fcccf21f0c7f" providerId="AD" clId="Web-{4703D363-0B02-B7C0-FDD2-576C1A1CFB1D}" dt="2023-03-26T15:47:43.395" v="254" actId="20577"/>
      <pc:docMkLst>
        <pc:docMk/>
      </pc:docMkLst>
      <pc:sldChg chg="addSp delSp modSp">
        <pc:chgData name="Silviya Petkova (2131598)" userId="S::2131598@student.uwtsd.ac.uk::51bf2c52-7823-4a28-ad98-fcccf21f0c7f" providerId="AD" clId="Web-{4703D363-0B02-B7C0-FDD2-576C1A1CFB1D}" dt="2023-03-26T15:30:37.048" v="164" actId="20577"/>
        <pc:sldMkLst>
          <pc:docMk/>
          <pc:sldMk cId="1255553433" sldId="256"/>
        </pc:sldMkLst>
        <pc:spChg chg="mod">
          <ac:chgData name="Silviya Petkova (2131598)" userId="S::2131598@student.uwtsd.ac.uk::51bf2c52-7823-4a28-ad98-fcccf21f0c7f" providerId="AD" clId="Web-{4703D363-0B02-B7C0-FDD2-576C1A1CFB1D}" dt="2023-03-26T15:09:47.085" v="69" actId="14100"/>
          <ac:spMkLst>
            <pc:docMk/>
            <pc:sldMk cId="1255553433" sldId="256"/>
            <ac:spMk id="2" creationId="{00000000-0000-0000-0000-000000000000}"/>
          </ac:spMkLst>
        </pc:spChg>
        <pc:spChg chg="mod">
          <ac:chgData name="Silviya Petkova (2131598)" userId="S::2131598@student.uwtsd.ac.uk::51bf2c52-7823-4a28-ad98-fcccf21f0c7f" providerId="AD" clId="Web-{4703D363-0B02-B7C0-FDD2-576C1A1CFB1D}" dt="2023-03-26T15:29:15.810" v="157" actId="20577"/>
          <ac:spMkLst>
            <pc:docMk/>
            <pc:sldMk cId="1255553433" sldId="256"/>
            <ac:spMk id="3" creationId="{0E637EDC-23E2-D2CA-CA03-B13DE1356D7E}"/>
          </ac:spMkLst>
        </pc:spChg>
        <pc:spChg chg="del">
          <ac:chgData name="Silviya Petkova (2131598)" userId="S::2131598@student.uwtsd.ac.uk::51bf2c52-7823-4a28-ad98-fcccf21f0c7f" providerId="AD" clId="Web-{4703D363-0B02-B7C0-FDD2-576C1A1CFB1D}" dt="2023-03-26T15:11:54.947" v="75"/>
          <ac:spMkLst>
            <pc:docMk/>
            <pc:sldMk cId="1255553433" sldId="256"/>
            <ac:spMk id="5" creationId="{A687810C-5B28-9224-66D1-D83AB59DCC03}"/>
          </ac:spMkLst>
        </pc:spChg>
        <pc:spChg chg="add mod">
          <ac:chgData name="Silviya Petkova (2131598)" userId="S::2131598@student.uwtsd.ac.uk::51bf2c52-7823-4a28-ad98-fcccf21f0c7f" providerId="AD" clId="Web-{4703D363-0B02-B7C0-FDD2-576C1A1CFB1D}" dt="2023-03-26T15:30:37.048" v="164" actId="20577"/>
          <ac:spMkLst>
            <pc:docMk/>
            <pc:sldMk cId="1255553433" sldId="256"/>
            <ac:spMk id="6" creationId="{94B67754-30A5-E9F3-EC70-7DC4A3018D48}"/>
          </ac:spMkLst>
        </pc:spChg>
        <pc:picChg chg="mod">
          <ac:chgData name="Silviya Petkova (2131598)" userId="S::2131598@student.uwtsd.ac.uk::51bf2c52-7823-4a28-ad98-fcccf21f0c7f" providerId="AD" clId="Web-{4703D363-0B02-B7C0-FDD2-576C1A1CFB1D}" dt="2023-03-26T15:12:19.713" v="78" actId="14100"/>
          <ac:picMkLst>
            <pc:docMk/>
            <pc:sldMk cId="1255553433" sldId="256"/>
            <ac:picMk id="4" creationId="{00000000-0000-0000-0000-000000000000}"/>
          </ac:picMkLst>
        </pc:picChg>
      </pc:sldChg>
      <pc:sldChg chg="addSp modSp">
        <pc:chgData name="Silviya Petkova (2131598)" userId="S::2131598@student.uwtsd.ac.uk::51bf2c52-7823-4a28-ad98-fcccf21f0c7f" providerId="AD" clId="Web-{4703D363-0B02-B7C0-FDD2-576C1A1CFB1D}" dt="2023-03-26T15:41:20.341" v="175" actId="20577"/>
        <pc:sldMkLst>
          <pc:docMk/>
          <pc:sldMk cId="2782702129" sldId="257"/>
        </pc:sldMkLst>
        <pc:spChg chg="add mod">
          <ac:chgData name="Silviya Petkova (2131598)" userId="S::2131598@student.uwtsd.ac.uk::51bf2c52-7823-4a28-ad98-fcccf21f0c7f" providerId="AD" clId="Web-{4703D363-0B02-B7C0-FDD2-576C1A1CFB1D}" dt="2023-03-26T15:41:20.341" v="175" actId="20577"/>
          <ac:spMkLst>
            <pc:docMk/>
            <pc:sldMk cId="2782702129" sldId="257"/>
            <ac:spMk id="4" creationId="{032A8410-4ECB-E96F-372C-106A3749CD72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1:49.545" v="183" actId="20577"/>
        <pc:sldMkLst>
          <pc:docMk/>
          <pc:sldMk cId="1015290068" sldId="258"/>
        </pc:sldMkLst>
        <pc:spChg chg="add mod">
          <ac:chgData name="Silviya Petkova (2131598)" userId="S::2131598@student.uwtsd.ac.uk::51bf2c52-7823-4a28-ad98-fcccf21f0c7f" providerId="AD" clId="Web-{4703D363-0B02-B7C0-FDD2-576C1A1CFB1D}" dt="2023-03-26T15:41:49.545" v="183" actId="20577"/>
          <ac:spMkLst>
            <pc:docMk/>
            <pc:sldMk cId="1015290068" sldId="258"/>
            <ac:spMk id="5" creationId="{92B2BA3B-1E3C-708C-3292-DDC998E848CB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2:15.311" v="191" actId="20577"/>
        <pc:sldMkLst>
          <pc:docMk/>
          <pc:sldMk cId="1962864120" sldId="259"/>
        </pc:sldMkLst>
        <pc:spChg chg="add mod">
          <ac:chgData name="Silviya Petkova (2131598)" userId="S::2131598@student.uwtsd.ac.uk::51bf2c52-7823-4a28-ad98-fcccf21f0c7f" providerId="AD" clId="Web-{4703D363-0B02-B7C0-FDD2-576C1A1CFB1D}" dt="2023-03-26T15:42:15.311" v="191" actId="20577"/>
          <ac:spMkLst>
            <pc:docMk/>
            <pc:sldMk cId="1962864120" sldId="259"/>
            <ac:spMk id="4" creationId="{8BB8E0AC-19A6-EB12-D14E-D071AA0812AA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3:03.812" v="199" actId="20577"/>
        <pc:sldMkLst>
          <pc:docMk/>
          <pc:sldMk cId="4015196194" sldId="260"/>
        </pc:sldMkLst>
        <pc:spChg chg="add mod">
          <ac:chgData name="Silviya Petkova (2131598)" userId="S::2131598@student.uwtsd.ac.uk::51bf2c52-7823-4a28-ad98-fcccf21f0c7f" providerId="AD" clId="Web-{4703D363-0B02-B7C0-FDD2-576C1A1CFB1D}" dt="2023-03-26T15:43:03.812" v="199" actId="20577"/>
          <ac:spMkLst>
            <pc:docMk/>
            <pc:sldMk cId="4015196194" sldId="260"/>
            <ac:spMk id="3" creationId="{529E7847-167E-666F-19E0-19E79D8F77DB}"/>
          </ac:spMkLst>
        </pc:spChg>
        <pc:picChg chg="mod">
          <ac:chgData name="Silviya Petkova (2131598)" userId="S::2131598@student.uwtsd.ac.uk::51bf2c52-7823-4a28-ad98-fcccf21f0c7f" providerId="AD" clId="Web-{4703D363-0B02-B7C0-FDD2-576C1A1CFB1D}" dt="2023-03-26T15:42:44.187" v="192" actId="14100"/>
          <ac:picMkLst>
            <pc:docMk/>
            <pc:sldMk cId="4015196194" sldId="260"/>
            <ac:picMk id="3074" creationId="{00000000-0000-0000-0000-000000000000}"/>
          </ac:picMkLst>
        </pc:picChg>
      </pc:sldChg>
      <pc:sldChg chg="addSp modSp">
        <pc:chgData name="Silviya Petkova (2131598)" userId="S::2131598@student.uwtsd.ac.uk::51bf2c52-7823-4a28-ad98-fcccf21f0c7f" providerId="AD" clId="Web-{4703D363-0B02-B7C0-FDD2-576C1A1CFB1D}" dt="2023-03-26T15:43:34" v="205" actId="20577"/>
        <pc:sldMkLst>
          <pc:docMk/>
          <pc:sldMk cId="1179501788" sldId="261"/>
        </pc:sldMkLst>
        <pc:spChg chg="add mod">
          <ac:chgData name="Silviya Petkova (2131598)" userId="S::2131598@student.uwtsd.ac.uk::51bf2c52-7823-4a28-ad98-fcccf21f0c7f" providerId="AD" clId="Web-{4703D363-0B02-B7C0-FDD2-576C1A1CFB1D}" dt="2023-03-26T15:43:34" v="205" actId="20577"/>
          <ac:spMkLst>
            <pc:docMk/>
            <pc:sldMk cId="1179501788" sldId="261"/>
            <ac:spMk id="3" creationId="{21EBB575-AC52-18F0-E13E-6EA9CC55DDB7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4:00.579" v="213" actId="20577"/>
        <pc:sldMkLst>
          <pc:docMk/>
          <pc:sldMk cId="3596297350" sldId="262"/>
        </pc:sldMkLst>
        <pc:spChg chg="add mod">
          <ac:chgData name="Silviya Petkova (2131598)" userId="S::2131598@student.uwtsd.ac.uk::51bf2c52-7823-4a28-ad98-fcccf21f0c7f" providerId="AD" clId="Web-{4703D363-0B02-B7C0-FDD2-576C1A1CFB1D}" dt="2023-03-26T15:44:00.579" v="213" actId="20577"/>
          <ac:spMkLst>
            <pc:docMk/>
            <pc:sldMk cId="3596297350" sldId="262"/>
            <ac:spMk id="4" creationId="{0CC4DB57-542A-8FD8-3015-E90FDDDC195C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4:27.704" v="220" actId="20577"/>
        <pc:sldMkLst>
          <pc:docMk/>
          <pc:sldMk cId="1863888598" sldId="263"/>
        </pc:sldMkLst>
        <pc:spChg chg="add mod">
          <ac:chgData name="Silviya Petkova (2131598)" userId="S::2131598@student.uwtsd.ac.uk::51bf2c52-7823-4a28-ad98-fcccf21f0c7f" providerId="AD" clId="Web-{4703D363-0B02-B7C0-FDD2-576C1A1CFB1D}" dt="2023-03-26T15:44:27.704" v="220" actId="20577"/>
          <ac:spMkLst>
            <pc:docMk/>
            <pc:sldMk cId="1863888598" sldId="263"/>
            <ac:spMk id="3" creationId="{C64D08F7-7791-9FEE-4515-C2E285164D2D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4:46.611" v="224" actId="20577"/>
        <pc:sldMkLst>
          <pc:docMk/>
          <pc:sldMk cId="53528161" sldId="264"/>
        </pc:sldMkLst>
        <pc:spChg chg="add mod">
          <ac:chgData name="Silviya Petkova (2131598)" userId="S::2131598@student.uwtsd.ac.uk::51bf2c52-7823-4a28-ad98-fcccf21f0c7f" providerId="AD" clId="Web-{4703D363-0B02-B7C0-FDD2-576C1A1CFB1D}" dt="2023-03-26T15:44:46.611" v="224" actId="20577"/>
          <ac:spMkLst>
            <pc:docMk/>
            <pc:sldMk cId="53528161" sldId="264"/>
            <ac:spMk id="7" creationId="{4ADF124B-354F-0F82-C3F9-287E316C60ED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5:05.892" v="228" actId="20577"/>
        <pc:sldMkLst>
          <pc:docMk/>
          <pc:sldMk cId="4237992632" sldId="265"/>
        </pc:sldMkLst>
        <pc:spChg chg="add mod">
          <ac:chgData name="Silviya Petkova (2131598)" userId="S::2131598@student.uwtsd.ac.uk::51bf2c52-7823-4a28-ad98-fcccf21f0c7f" providerId="AD" clId="Web-{4703D363-0B02-B7C0-FDD2-576C1A1CFB1D}" dt="2023-03-26T15:45:05.892" v="228" actId="20577"/>
          <ac:spMkLst>
            <pc:docMk/>
            <pc:sldMk cId="4237992632" sldId="265"/>
            <ac:spMk id="5" creationId="{84D96CED-C328-DEBA-55F0-593DAC56A35F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6:03.503" v="233" actId="20577"/>
        <pc:sldMkLst>
          <pc:docMk/>
          <pc:sldMk cId="2107965428" sldId="266"/>
        </pc:sldMkLst>
        <pc:spChg chg="add mod">
          <ac:chgData name="Silviya Petkova (2131598)" userId="S::2131598@student.uwtsd.ac.uk::51bf2c52-7823-4a28-ad98-fcccf21f0c7f" providerId="AD" clId="Web-{4703D363-0B02-B7C0-FDD2-576C1A1CFB1D}" dt="2023-03-26T15:46:03.503" v="233" actId="20577"/>
          <ac:spMkLst>
            <pc:docMk/>
            <pc:sldMk cId="2107965428" sldId="266"/>
            <ac:spMk id="3" creationId="{B36500DA-106A-855F-703A-DD2FD34EAE40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6:22.081" v="237" actId="20577"/>
        <pc:sldMkLst>
          <pc:docMk/>
          <pc:sldMk cId="2853411666" sldId="267"/>
        </pc:sldMkLst>
        <pc:spChg chg="add mod">
          <ac:chgData name="Silviya Petkova (2131598)" userId="S::2131598@student.uwtsd.ac.uk::51bf2c52-7823-4a28-ad98-fcccf21f0c7f" providerId="AD" clId="Web-{4703D363-0B02-B7C0-FDD2-576C1A1CFB1D}" dt="2023-03-26T15:46:22.081" v="237" actId="20577"/>
          <ac:spMkLst>
            <pc:docMk/>
            <pc:sldMk cId="2853411666" sldId="267"/>
            <ac:spMk id="3" creationId="{BF3E79DC-E81A-CF65-0B78-9A0024E181A5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6:41.597" v="241" actId="20577"/>
        <pc:sldMkLst>
          <pc:docMk/>
          <pc:sldMk cId="2955503851" sldId="268"/>
        </pc:sldMkLst>
        <pc:spChg chg="add mod">
          <ac:chgData name="Silviya Petkova (2131598)" userId="S::2131598@student.uwtsd.ac.uk::51bf2c52-7823-4a28-ad98-fcccf21f0c7f" providerId="AD" clId="Web-{4703D363-0B02-B7C0-FDD2-576C1A1CFB1D}" dt="2023-03-26T15:46:41.597" v="241" actId="20577"/>
          <ac:spMkLst>
            <pc:docMk/>
            <pc:sldMk cId="2955503851" sldId="268"/>
            <ac:spMk id="7" creationId="{5859EB9B-880B-ACF2-A654-649D49408DE6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7:03.363" v="245" actId="20577"/>
        <pc:sldMkLst>
          <pc:docMk/>
          <pc:sldMk cId="27076940" sldId="270"/>
        </pc:sldMkLst>
        <pc:spChg chg="add mod">
          <ac:chgData name="Silviya Petkova (2131598)" userId="S::2131598@student.uwtsd.ac.uk::51bf2c52-7823-4a28-ad98-fcccf21f0c7f" providerId="AD" clId="Web-{4703D363-0B02-B7C0-FDD2-576C1A1CFB1D}" dt="2023-03-26T15:47:03.363" v="245" actId="20577"/>
          <ac:spMkLst>
            <pc:docMk/>
            <pc:sldMk cId="27076940" sldId="270"/>
            <ac:spMk id="2" creationId="{38BBA75B-CF4B-6602-2101-A427786D9705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7:28.958" v="249" actId="20577"/>
        <pc:sldMkLst>
          <pc:docMk/>
          <pc:sldMk cId="2732984816" sldId="271"/>
        </pc:sldMkLst>
        <pc:spChg chg="add mod">
          <ac:chgData name="Silviya Petkova (2131598)" userId="S::2131598@student.uwtsd.ac.uk::51bf2c52-7823-4a28-ad98-fcccf21f0c7f" providerId="AD" clId="Web-{4703D363-0B02-B7C0-FDD2-576C1A1CFB1D}" dt="2023-03-26T15:47:28.958" v="249" actId="20577"/>
          <ac:spMkLst>
            <pc:docMk/>
            <pc:sldMk cId="2732984816" sldId="271"/>
            <ac:spMk id="2" creationId="{C36A15EA-6F09-C42A-FAC6-FE088E55CD27}"/>
          </ac:spMkLst>
        </pc:spChg>
      </pc:sldChg>
      <pc:sldChg chg="addSp modSp">
        <pc:chgData name="Silviya Petkova (2131598)" userId="S::2131598@student.uwtsd.ac.uk::51bf2c52-7823-4a28-ad98-fcccf21f0c7f" providerId="AD" clId="Web-{4703D363-0B02-B7C0-FDD2-576C1A1CFB1D}" dt="2023-03-26T15:47:43.395" v="254" actId="20577"/>
        <pc:sldMkLst>
          <pc:docMk/>
          <pc:sldMk cId="3729691022" sldId="272"/>
        </pc:sldMkLst>
        <pc:spChg chg="add mod">
          <ac:chgData name="Silviya Petkova (2131598)" userId="S::2131598@student.uwtsd.ac.uk::51bf2c52-7823-4a28-ad98-fcccf21f0c7f" providerId="AD" clId="Web-{4703D363-0B02-B7C0-FDD2-576C1A1CFB1D}" dt="2023-03-26T15:47:43.395" v="254" actId="20577"/>
          <ac:spMkLst>
            <pc:docMk/>
            <pc:sldMk cId="3729691022" sldId="272"/>
            <ac:spMk id="2" creationId="{151CBD09-BBBF-FE1E-7459-8E04FBD7CE2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8376" y="-1111126"/>
            <a:ext cx="8915399" cy="476394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5480" y="1790932"/>
            <a:ext cx="8915399" cy="1901372"/>
          </a:xfrm>
        </p:spPr>
        <p:txBody>
          <a:bodyPr>
            <a:normAutofit fontScale="90000"/>
          </a:bodyPr>
          <a:lstStyle/>
          <a:p>
            <a:br>
              <a:rPr lang="en-US" sz="3600" dirty="0">
                <a:solidFill>
                  <a:srgbClr val="FF0000"/>
                </a:solidFill>
              </a:rPr>
            </a:br>
            <a:br>
              <a:rPr lang="en-US" sz="3600" dirty="0">
                <a:solidFill>
                  <a:srgbClr val="FF0000"/>
                </a:solidFill>
              </a:rPr>
            </a:br>
            <a:br>
              <a:rPr lang="en-US" sz="3600" dirty="0">
                <a:solidFill>
                  <a:srgbClr val="FF0000"/>
                </a:solidFill>
              </a:rPr>
            </a:br>
            <a:endParaRPr lang="en-SG" sz="3600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637EDC-23E2-D2CA-CA03-B13DE1356D7E}"/>
              </a:ext>
            </a:extLst>
          </p:cNvPr>
          <p:cNvSpPr txBox="1"/>
          <p:nvPr/>
        </p:nvSpPr>
        <p:spPr>
          <a:xfrm>
            <a:off x="2164360" y="5563600"/>
            <a:ext cx="8252160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b="1" dirty="0"/>
              <a:t>Presented by</a:t>
            </a:r>
            <a:r>
              <a:rPr lang="en-US" dirty="0"/>
              <a:t>: Silviya Petkova (21315089) team leader, Daniela Georgieva(1915925), Diana </a:t>
            </a:r>
            <a:r>
              <a:rPr lang="en-US" dirty="0" err="1"/>
              <a:t>Sharbanova</a:t>
            </a:r>
            <a:r>
              <a:rPr lang="en-US" dirty="0"/>
              <a:t>(2131741), Kremena </a:t>
            </a:r>
            <a:r>
              <a:rPr lang="en-US" dirty="0" err="1"/>
              <a:t>Terzieva</a:t>
            </a:r>
            <a:r>
              <a:rPr lang="en-US" dirty="0"/>
              <a:t>(2130929) and  Stefan </a:t>
            </a:r>
            <a:r>
              <a:rPr lang="en-US" dirty="0" err="1"/>
              <a:t>Genchev</a:t>
            </a:r>
            <a:r>
              <a:rPr lang="en-US" dirty="0"/>
              <a:t>(2131735)</a:t>
            </a:r>
            <a:endParaRPr lang="en-GB" dirty="0"/>
          </a:p>
        </p:txBody>
      </p:sp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94B67754-30A5-E9F3-EC70-7DC4A3018D48}"/>
              </a:ext>
            </a:extLst>
          </p:cNvPr>
          <p:cNvSpPr txBox="1"/>
          <p:nvPr/>
        </p:nvSpPr>
        <p:spPr>
          <a:xfrm>
            <a:off x="2357886" y="3881886"/>
            <a:ext cx="68723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bg-BG" b="1" dirty="0" err="1"/>
              <a:t>Module</a:t>
            </a:r>
            <a:r>
              <a:rPr lang="bg-BG" b="1" dirty="0"/>
              <a:t> </a:t>
            </a:r>
            <a:r>
              <a:rPr lang="bg-BG" b="1" dirty="0" err="1"/>
              <a:t>Code</a:t>
            </a:r>
            <a:r>
              <a:rPr lang="bg-BG" dirty="0"/>
              <a:t> : LCBB4003</a:t>
            </a:r>
          </a:p>
          <a:p>
            <a:r>
              <a:rPr lang="bg-BG" b="1" dirty="0" err="1"/>
              <a:t>Assessement</a:t>
            </a:r>
            <a:r>
              <a:rPr lang="bg-BG" b="1" dirty="0"/>
              <a:t> 2</a:t>
            </a:r>
            <a:r>
              <a:rPr lang="bg-BG" dirty="0"/>
              <a:t>  </a:t>
            </a:r>
            <a:r>
              <a:rPr lang="bg-BG" dirty="0" err="1"/>
              <a:t>Task</a:t>
            </a:r>
            <a:r>
              <a:rPr lang="bg-BG" dirty="0"/>
              <a:t> 1 – </a:t>
            </a:r>
            <a:r>
              <a:rPr lang="bg-BG" dirty="0" err="1"/>
              <a:t>Organisational</a:t>
            </a:r>
            <a:r>
              <a:rPr lang="bg-BG" dirty="0"/>
              <a:t> </a:t>
            </a:r>
            <a:r>
              <a:rPr lang="bg-BG" dirty="0" err="1"/>
              <a:t>Behaviour</a:t>
            </a:r>
            <a:endParaRPr lang="bg-BG" dirty="0"/>
          </a:p>
          <a:p>
            <a:r>
              <a:rPr lang="bg-BG" b="1" dirty="0" err="1"/>
              <a:t>Lecturer</a:t>
            </a:r>
            <a:r>
              <a:rPr lang="bg-BG" b="1" dirty="0"/>
              <a:t> </a:t>
            </a:r>
            <a:r>
              <a:rPr lang="bg-BG" dirty="0"/>
              <a:t>: Dr. </a:t>
            </a:r>
            <a:r>
              <a:rPr lang="bg-BG" dirty="0" err="1"/>
              <a:t>Mohammad</a:t>
            </a:r>
            <a:r>
              <a:rPr lang="bg-BG" dirty="0"/>
              <a:t> </a:t>
            </a:r>
            <a:r>
              <a:rPr lang="bg-BG" dirty="0" err="1"/>
              <a:t>Rahman</a:t>
            </a:r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55553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British Airways – An Overview </a:t>
            </a:r>
            <a:endParaRPr lang="en-S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1514621"/>
            <a:ext cx="8915400" cy="3777622"/>
          </a:xfrm>
        </p:spPr>
        <p:txBody>
          <a:bodyPr/>
          <a:lstStyle/>
          <a:p>
            <a:r>
              <a:rPr lang="en-US" dirty="0"/>
              <a:t>British Airways is the largest airline in the UK with its headquarters based at Heathrow Airport in London</a:t>
            </a:r>
          </a:p>
          <a:p>
            <a:r>
              <a:rPr lang="en-US" dirty="0"/>
              <a:t>Formation of the airline was in 1974 through the merger of British Overseas Airways Corporation (BOAC) and British European Airways (BEA)</a:t>
            </a:r>
          </a:p>
          <a:p>
            <a:r>
              <a:rPr lang="en-US" dirty="0"/>
              <a:t>BA's strong focus is on delivering high-quality customer service, innovative products and services, and sustainable operations</a:t>
            </a:r>
          </a:p>
          <a:p>
            <a:endParaRPr lang="en-US" dirty="0"/>
          </a:p>
          <a:p>
            <a:endParaRPr lang="en-SG" dirty="0"/>
          </a:p>
        </p:txBody>
      </p:sp>
      <p:pic>
        <p:nvPicPr>
          <p:cNvPr id="1036" name="Picture 12" descr="Affiliate Marketing programme | About BA | British Airway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0492" y="3699803"/>
            <a:ext cx="9447286" cy="315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032A8410-4ECB-E96F-372C-106A3749CD72}"/>
              </a:ext>
            </a:extLst>
          </p:cNvPr>
          <p:cNvSpPr txBox="1"/>
          <p:nvPr/>
        </p:nvSpPr>
        <p:spPr>
          <a:xfrm>
            <a:off x="9704716" y="143773"/>
            <a:ext cx="20703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Kremena</a:t>
            </a:r>
          </a:p>
        </p:txBody>
      </p:sp>
    </p:spTree>
    <p:extLst>
      <p:ext uri="{BB962C8B-B14F-4D97-AF65-F5344CB8AC3E}">
        <p14:creationId xmlns:p14="http://schemas.microsoft.com/office/powerpoint/2010/main" val="2782702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Faced by British Airways</a:t>
            </a:r>
            <a:endParaRPr lang="en-S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75663" y="1758340"/>
            <a:ext cx="1940585" cy="3071446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Intense competition from other European carriers such as Air France-KLM, Lufthansa, and Ryanair</a:t>
            </a:r>
            <a:endParaRPr lang="en-SG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96187" y="2220005"/>
            <a:ext cx="1939185" cy="3071446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Emerging airlines in the Middle East and Asia such as Emirates, Qatar Airways, and Etihad Airways</a:t>
            </a:r>
            <a:endParaRPr lang="en-SG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0180320" y="3906456"/>
            <a:ext cx="2011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Impact of </a:t>
            </a:r>
            <a:r>
              <a:rPr lang="en-US" b="1" dirty="0" err="1"/>
              <a:t>Brexit</a:t>
            </a:r>
            <a:r>
              <a:rPr lang="en-US" b="1" dirty="0"/>
              <a:t> on the aviation industry</a:t>
            </a:r>
            <a:endParaRPr lang="en-SG" b="1" dirty="0"/>
          </a:p>
        </p:txBody>
      </p:sp>
      <p:sp>
        <p:nvSpPr>
          <p:cNvPr id="9" name="TextBox 8"/>
          <p:cNvSpPr txBox="1"/>
          <p:nvPr/>
        </p:nvSpPr>
        <p:spPr>
          <a:xfrm>
            <a:off x="7615310" y="3017064"/>
            <a:ext cx="18850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COVID-19 pandemic severely impacting global travel</a:t>
            </a:r>
            <a:endParaRPr lang="en-SG" b="1" dirty="0"/>
          </a:p>
        </p:txBody>
      </p:sp>
      <p:pic>
        <p:nvPicPr>
          <p:cNvPr id="2052" name="Picture 4" descr="upload.wikimedia.org/wikipedia/uk/thumb/4/42/Br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11" y="5008399"/>
            <a:ext cx="12192000" cy="186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92B2BA3B-1E3C-708C-3292-DDC998E848CB}"/>
              </a:ext>
            </a:extLst>
          </p:cNvPr>
          <p:cNvSpPr txBox="1"/>
          <p:nvPr/>
        </p:nvSpPr>
        <p:spPr>
          <a:xfrm>
            <a:off x="9862868" y="86263"/>
            <a:ext cx="20990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Kremena</a:t>
            </a:r>
          </a:p>
        </p:txBody>
      </p:sp>
    </p:spTree>
    <p:extLst>
      <p:ext uri="{BB962C8B-B14F-4D97-AF65-F5344CB8AC3E}">
        <p14:creationId xmlns:p14="http://schemas.microsoft.com/office/powerpoint/2010/main" val="1015290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1336" y="1501165"/>
            <a:ext cx="2661894" cy="2864633"/>
          </a:xfrm>
        </p:spPr>
        <p:txBody>
          <a:bodyPr>
            <a:normAutofit/>
          </a:bodyPr>
          <a:lstStyle/>
          <a:p>
            <a:r>
              <a:rPr lang="en-US" sz="3600" dirty="0"/>
              <a:t>British Airways' Reputation and Future Outlook</a:t>
            </a:r>
            <a:endParaRPr lang="en-SG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7928" y="446088"/>
            <a:ext cx="5181600" cy="5414963"/>
          </a:xfrm>
        </p:spPr>
        <p:txBody>
          <a:bodyPr/>
          <a:lstStyle/>
          <a:p>
            <a:r>
              <a:rPr lang="en-US" dirty="0"/>
              <a:t>Recognition with numerous awards, including </a:t>
            </a:r>
            <a:r>
              <a:rPr lang="en-US" dirty="0" err="1"/>
              <a:t>Skytrax's</a:t>
            </a:r>
            <a:r>
              <a:rPr lang="en-US" dirty="0"/>
              <a:t> "World's Best Airline" award in 2019</a:t>
            </a:r>
          </a:p>
          <a:p>
            <a:r>
              <a:rPr lang="en-US" dirty="0"/>
              <a:t>Strong focus on sustainability, with initiatives to reduce its carbon footprint and invest in alternative fuel sources</a:t>
            </a:r>
          </a:p>
          <a:p>
            <a:r>
              <a:rPr lang="en-US" dirty="0"/>
              <a:t>Part of the International Airlines Group (IAG), with a diverse portfolio of airlines and significant presence in the European aviation market</a:t>
            </a:r>
          </a:p>
          <a:p>
            <a:r>
              <a:rPr lang="en-US" dirty="0"/>
              <a:t>British Airways' commitment to sustainability and customer service, positioning it well for future success.</a:t>
            </a:r>
            <a:endParaRPr lang="en-SG" dirty="0"/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8BB8E0AC-19A6-EB12-D14E-D071AA0812AA}"/>
              </a:ext>
            </a:extLst>
          </p:cNvPr>
          <p:cNvSpPr txBox="1"/>
          <p:nvPr/>
        </p:nvSpPr>
        <p:spPr>
          <a:xfrm>
            <a:off x="10064151" y="28754"/>
            <a:ext cx="2041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Kremena</a:t>
            </a:r>
          </a:p>
        </p:txBody>
      </p:sp>
    </p:spTree>
    <p:extLst>
      <p:ext uri="{BB962C8B-B14F-4D97-AF65-F5344CB8AC3E}">
        <p14:creationId xmlns:p14="http://schemas.microsoft.com/office/powerpoint/2010/main" val="1962864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200" dirty="0"/>
              <a:t>British Airways’ Organizational Structure </a:t>
            </a:r>
            <a:endParaRPr lang="en-SG" sz="22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700" dirty="0"/>
              <a:t>Reflects changes in the airline industry and the company's strategic priorities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700" dirty="0"/>
              <a:t>Supports the airline's goal of becoming a global leader in customer service, innovation, and sustainability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700" dirty="0"/>
              <a:t>Hierarchical, with clear lines of authority and communication between different levels of management</a:t>
            </a:r>
            <a:endParaRPr lang="en-SG" sz="1700" dirty="0"/>
          </a:p>
        </p:txBody>
      </p:sp>
      <p:pic>
        <p:nvPicPr>
          <p:cNvPr id="3074" name="Picture 2" descr="British Airways Management Environment - 1663 Words | Report Exampl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100" y="758211"/>
            <a:ext cx="5406066" cy="5955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529E7847-167E-666F-19E0-19E79D8F77DB}"/>
              </a:ext>
            </a:extLst>
          </p:cNvPr>
          <p:cNvSpPr txBox="1"/>
          <p:nvPr/>
        </p:nvSpPr>
        <p:spPr>
          <a:xfrm>
            <a:off x="9747849" y="28754"/>
            <a:ext cx="23291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Stefan</a:t>
            </a:r>
          </a:p>
        </p:txBody>
      </p:sp>
    </p:spTree>
    <p:extLst>
      <p:ext uri="{BB962C8B-B14F-4D97-AF65-F5344CB8AC3E}">
        <p14:creationId xmlns:p14="http://schemas.microsoft.com/office/powerpoint/2010/main" val="4015196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Four Business Units </a:t>
            </a:r>
            <a:endParaRPr lang="en-SG" dirty="0"/>
          </a:p>
        </p:txBody>
      </p:sp>
      <p:sp>
        <p:nvSpPr>
          <p:cNvPr id="10" name="TextBox 9"/>
          <p:cNvSpPr txBox="1"/>
          <p:nvPr/>
        </p:nvSpPr>
        <p:spPr>
          <a:xfrm>
            <a:off x="2867244" y="2080861"/>
            <a:ext cx="2246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Customer</a:t>
            </a:r>
            <a:endParaRPr lang="en-SG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8131126" y="208086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Operations</a:t>
            </a:r>
            <a:endParaRPr lang="en-SG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3141564" y="4455104"/>
            <a:ext cx="1697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People </a:t>
            </a:r>
            <a:endParaRPr lang="en-SG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8299938" y="4383479"/>
            <a:ext cx="1491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Finance</a:t>
            </a:r>
            <a:endParaRPr lang="en-SG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743200" y="2626054"/>
            <a:ext cx="33481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Customer unit is responsible for all aspects of the customer experience, including marketing, sales, and customer service.</a:t>
            </a:r>
            <a:endParaRPr lang="en-SG" dirty="0"/>
          </a:p>
        </p:txBody>
      </p:sp>
      <p:sp>
        <p:nvSpPr>
          <p:cNvPr id="16" name="TextBox 15"/>
          <p:cNvSpPr txBox="1"/>
          <p:nvPr/>
        </p:nvSpPr>
        <p:spPr>
          <a:xfrm>
            <a:off x="7962314" y="2626054"/>
            <a:ext cx="32074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Operations unit oversees the airline's flight operations, maintenance, and airport services.</a:t>
            </a:r>
            <a:endParaRPr lang="en-SG" dirty="0"/>
          </a:p>
        </p:txBody>
      </p:sp>
      <p:sp>
        <p:nvSpPr>
          <p:cNvPr id="17" name="TextBox 16"/>
          <p:cNvSpPr txBox="1"/>
          <p:nvPr/>
        </p:nvSpPr>
        <p:spPr>
          <a:xfrm>
            <a:off x="2743200" y="4940549"/>
            <a:ext cx="2968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People unit is responsible for human resources</a:t>
            </a:r>
            <a:endParaRPr lang="en-SG" dirty="0"/>
          </a:p>
        </p:txBody>
      </p:sp>
      <p:sp>
        <p:nvSpPr>
          <p:cNvPr id="18" name="TextBox 17"/>
          <p:cNvSpPr txBox="1"/>
          <p:nvPr/>
        </p:nvSpPr>
        <p:spPr>
          <a:xfrm>
            <a:off x="7962314" y="4824436"/>
            <a:ext cx="26587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Finance unit manages the airline's financial operations.</a:t>
            </a:r>
            <a:endParaRPr lang="en-SG" dirty="0"/>
          </a:p>
        </p:txBody>
      </p:sp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21EBB575-AC52-18F0-E13E-6EA9CC55DDB7}"/>
              </a:ext>
            </a:extLst>
          </p:cNvPr>
          <p:cNvSpPr txBox="1"/>
          <p:nvPr/>
        </p:nvSpPr>
        <p:spPr>
          <a:xfrm>
            <a:off x="10509849" y="14377"/>
            <a:ext cx="1682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Stefan</a:t>
            </a:r>
          </a:p>
        </p:txBody>
      </p:sp>
    </p:spTree>
    <p:extLst>
      <p:ext uri="{BB962C8B-B14F-4D97-AF65-F5344CB8AC3E}">
        <p14:creationId xmlns:p14="http://schemas.microsoft.com/office/powerpoint/2010/main" val="1179501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the Organizational Structure</a:t>
            </a:r>
            <a:endParaRPr lang="en-S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The hierarchical structure enables the airline to maintain a clear chain of command and accountability.</a:t>
            </a:r>
          </a:p>
          <a:p>
            <a:pPr>
              <a:lnSpc>
                <a:spcPct val="150000"/>
              </a:lnSpc>
            </a:pPr>
            <a:r>
              <a:rPr lang="en-US" dirty="0"/>
              <a:t>The division of the airline into separate business units allows for a more focused approach to each area of the business.</a:t>
            </a:r>
          </a:p>
          <a:p>
            <a:pPr>
              <a:lnSpc>
                <a:spcPct val="150000"/>
              </a:lnSpc>
            </a:pPr>
            <a:r>
              <a:rPr lang="en-US" dirty="0"/>
              <a:t>The organizational structure has supported British Airways' focus on customer service and innovation.</a:t>
            </a:r>
          </a:p>
          <a:p>
            <a:pPr>
              <a:lnSpc>
                <a:spcPct val="150000"/>
              </a:lnSpc>
            </a:pPr>
            <a:r>
              <a:rPr lang="en-US" dirty="0"/>
              <a:t>The structure has enabled the airline to prioritize the needs and expectations of its customers, differentiate from competitors, and implement new technologies and services.</a:t>
            </a:r>
            <a:endParaRPr lang="en-SG" dirty="0"/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0CC4DB57-542A-8FD8-3015-E90FDDDC195C}"/>
              </a:ext>
            </a:extLst>
          </p:cNvPr>
          <p:cNvSpPr txBox="1"/>
          <p:nvPr/>
        </p:nvSpPr>
        <p:spPr>
          <a:xfrm>
            <a:off x="10581736" y="14376"/>
            <a:ext cx="15958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Stefan</a:t>
            </a:r>
          </a:p>
        </p:txBody>
      </p:sp>
    </p:spTree>
    <p:extLst>
      <p:ext uri="{BB962C8B-B14F-4D97-AF65-F5344CB8AC3E}">
        <p14:creationId xmlns:p14="http://schemas.microsoft.com/office/powerpoint/2010/main" val="3596297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Managers at British Airways</a:t>
            </a:r>
            <a:endParaRPr lang="en-SG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800" dirty="0"/>
              <a:t>Ensuring the smooth running of the organization.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800" dirty="0"/>
              <a:t>Overseeing operations, effective communication, managing change, effective leadership, and decision-making.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800" dirty="0"/>
              <a:t>Navigate the constantly evolving airline industry and support the company's strategic goals.</a:t>
            </a:r>
            <a:endParaRPr lang="en-SG" sz="1800" dirty="0"/>
          </a:p>
        </p:txBody>
      </p:sp>
      <p:pic>
        <p:nvPicPr>
          <p:cNvPr id="4098" name="Picture 2" descr="British Airways partners UBA to Reward Loyal Customers (Photos)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148" y="1422400"/>
            <a:ext cx="5181600" cy="387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C64D08F7-7791-9FEE-4515-C2E285164D2D}"/>
              </a:ext>
            </a:extLst>
          </p:cNvPr>
          <p:cNvSpPr txBox="1"/>
          <p:nvPr/>
        </p:nvSpPr>
        <p:spPr>
          <a:xfrm>
            <a:off x="10279811" y="43132"/>
            <a:ext cx="18403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Silviya</a:t>
            </a:r>
          </a:p>
        </p:txBody>
      </p:sp>
    </p:spTree>
    <p:extLst>
      <p:ext uri="{BB962C8B-B14F-4D97-AF65-F5344CB8AC3E}">
        <p14:creationId xmlns:p14="http://schemas.microsoft.com/office/powerpoint/2010/main" val="1863888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Essential Skills for Managers at British Airways</a:t>
            </a:r>
            <a:endParaRPr lang="en-SG" dirty="0"/>
          </a:p>
        </p:txBody>
      </p:sp>
      <p:sp>
        <p:nvSpPr>
          <p:cNvPr id="3" name="Rounded Rectangle 2"/>
          <p:cNvSpPr/>
          <p:nvPr/>
        </p:nvSpPr>
        <p:spPr>
          <a:xfrm>
            <a:off x="2592924" y="2541562"/>
            <a:ext cx="2823138" cy="12098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Effective Communication Skills</a:t>
            </a:r>
            <a:endParaRPr lang="en-SG" b="1" dirty="0">
              <a:solidFill>
                <a:schemeClr val="bg1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2635126" y="4947138"/>
            <a:ext cx="2780935" cy="12098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Effective Leadership Skills</a:t>
            </a:r>
            <a:endParaRPr lang="en-SG" b="1" dirty="0">
              <a:solidFill>
                <a:schemeClr val="bg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7849772" y="4947137"/>
            <a:ext cx="2722098" cy="12098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Good Decision-Making Skills </a:t>
            </a:r>
            <a:endParaRPr lang="en-SG" b="1" dirty="0">
              <a:solidFill>
                <a:schemeClr val="bg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7849772" y="2541561"/>
            <a:ext cx="2722098" cy="12098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Ability to Manage Change</a:t>
            </a:r>
            <a:endParaRPr lang="en-SG" b="1" dirty="0">
              <a:solidFill>
                <a:schemeClr val="bg1"/>
              </a:solidFill>
            </a:endParaRPr>
          </a:p>
        </p:txBody>
      </p:sp>
      <p:sp>
        <p:nvSpPr>
          <p:cNvPr id="7" name="Текстово поле 6">
            <a:extLst>
              <a:ext uri="{FF2B5EF4-FFF2-40B4-BE49-F238E27FC236}">
                <a16:creationId xmlns:a16="http://schemas.microsoft.com/office/drawing/2014/main" id="{4ADF124B-354F-0F82-C3F9-287E316C60ED}"/>
              </a:ext>
            </a:extLst>
          </p:cNvPr>
          <p:cNvSpPr txBox="1"/>
          <p:nvPr/>
        </p:nvSpPr>
        <p:spPr>
          <a:xfrm>
            <a:off x="10136037" y="28754"/>
            <a:ext cx="19409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Silviya</a:t>
            </a:r>
          </a:p>
        </p:txBody>
      </p:sp>
    </p:spTree>
    <p:extLst>
      <p:ext uri="{BB962C8B-B14F-4D97-AF65-F5344CB8AC3E}">
        <p14:creationId xmlns:p14="http://schemas.microsoft.com/office/powerpoint/2010/main" val="53528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Importance of Effective Management at British Airways</a:t>
            </a:r>
            <a:endParaRPr lang="en-SG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92924" y="2640037"/>
            <a:ext cx="4313864" cy="2691618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The ability to oversee operations, communicate effectively, manage change, lead employees, and make strategic decisions contributes to the airline's success.</a:t>
            </a:r>
            <a:endParaRPr lang="en-SG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640037"/>
            <a:ext cx="4313864" cy="2755267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By possessing these skills, managers at British Airways can help the company remain competitive in the dynamic airline industry.</a:t>
            </a:r>
            <a:endParaRPr lang="en-SG" dirty="0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84D96CED-C328-DEBA-55F0-593DAC56A35F}"/>
              </a:ext>
            </a:extLst>
          </p:cNvPr>
          <p:cNvSpPr txBox="1"/>
          <p:nvPr/>
        </p:nvSpPr>
        <p:spPr>
          <a:xfrm>
            <a:off x="10711132" y="28754"/>
            <a:ext cx="14664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Silviya</a:t>
            </a:r>
          </a:p>
        </p:txBody>
      </p:sp>
    </p:spTree>
    <p:extLst>
      <p:ext uri="{BB962C8B-B14F-4D97-AF65-F5344CB8AC3E}">
        <p14:creationId xmlns:p14="http://schemas.microsoft.com/office/powerpoint/2010/main" val="42379926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Theories </a:t>
            </a:r>
            <a:endParaRPr lang="en-SG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Leadership theories can be applied to British Airways to develop and improve the leadership skills of its managers.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Three leadership theories that can be applied are transformational leadership, situational leadership, and servant leadership.</a:t>
            </a:r>
            <a:endParaRPr lang="en-SG" sz="1600" dirty="0"/>
          </a:p>
        </p:txBody>
      </p:sp>
      <p:pic>
        <p:nvPicPr>
          <p:cNvPr id="5122" name="Picture 2" descr="British Airways makes progress with job cuts, HR News, ETHRWorld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210469"/>
            <a:ext cx="51816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B36500DA-106A-855F-703A-DD2FD34EAE40}"/>
              </a:ext>
            </a:extLst>
          </p:cNvPr>
          <p:cNvSpPr txBox="1"/>
          <p:nvPr/>
        </p:nvSpPr>
        <p:spPr>
          <a:xfrm>
            <a:off x="10035396" y="28754"/>
            <a:ext cx="20990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Daniela</a:t>
            </a:r>
          </a:p>
        </p:txBody>
      </p:sp>
    </p:spTree>
    <p:extLst>
      <p:ext uri="{BB962C8B-B14F-4D97-AF65-F5344CB8AC3E}">
        <p14:creationId xmlns:p14="http://schemas.microsoft.com/office/powerpoint/2010/main" val="2107965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Transformational Leadership </a:t>
            </a:r>
            <a:endParaRPr lang="en-SG" dirty="0"/>
          </a:p>
        </p:txBody>
      </p:sp>
      <p:sp>
        <p:nvSpPr>
          <p:cNvPr id="4" name="Oval 3"/>
          <p:cNvSpPr/>
          <p:nvPr/>
        </p:nvSpPr>
        <p:spPr>
          <a:xfrm>
            <a:off x="2150636" y="1692225"/>
            <a:ext cx="2140966" cy="1987355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Inspiring Employees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2150636" y="4178105"/>
            <a:ext cx="2210228" cy="1953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Provide Feedback and Recognition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803675" y="4656407"/>
            <a:ext cx="2245093" cy="207967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Embracing Innovation and Change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041558" y="2162324"/>
            <a:ext cx="2007210" cy="2015781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Motivating Employees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7610621" y="4178105"/>
            <a:ext cx="2263307" cy="2185181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Encouraging Ownership of Work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7798724" y="1690174"/>
            <a:ext cx="2075205" cy="1987355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Articulating a Clear Vision 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BF3E79DC-E81A-CF65-0B78-9A0024E181A5}"/>
              </a:ext>
            </a:extLst>
          </p:cNvPr>
          <p:cNvSpPr txBox="1"/>
          <p:nvPr/>
        </p:nvSpPr>
        <p:spPr>
          <a:xfrm>
            <a:off x="10624867" y="57509"/>
            <a:ext cx="15383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Daniela</a:t>
            </a:r>
          </a:p>
        </p:txBody>
      </p:sp>
    </p:spTree>
    <p:extLst>
      <p:ext uri="{BB962C8B-B14F-4D97-AF65-F5344CB8AC3E}">
        <p14:creationId xmlns:p14="http://schemas.microsoft.com/office/powerpoint/2010/main" val="2853411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Types of Leadership </a:t>
            </a:r>
            <a:endParaRPr lang="en-SG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Situational </a:t>
            </a:r>
            <a:endParaRPr lang="en-SG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3" y="2548966"/>
            <a:ext cx="3009730" cy="2459132"/>
          </a:xfr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Situational leadership emphasizes adapting leadership styles to suit the specific situation or context.</a:t>
            </a:r>
            <a:endParaRPr lang="en-SG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Servant </a:t>
            </a:r>
            <a:endParaRPr lang="en-SG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6" y="2545739"/>
            <a:ext cx="3355677" cy="2462359"/>
          </a:xfrm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Servant leadership emphasizes putting the needs of employees first and serving the greater good of the organization.</a:t>
            </a:r>
            <a:endParaRPr lang="en-SG" dirty="0"/>
          </a:p>
        </p:txBody>
      </p:sp>
      <p:sp>
        <p:nvSpPr>
          <p:cNvPr id="7" name="Текстово поле 6">
            <a:extLst>
              <a:ext uri="{FF2B5EF4-FFF2-40B4-BE49-F238E27FC236}">
                <a16:creationId xmlns:a16="http://schemas.microsoft.com/office/drawing/2014/main" id="{5859EB9B-880B-ACF2-A654-649D49408DE6}"/>
              </a:ext>
            </a:extLst>
          </p:cNvPr>
          <p:cNvSpPr txBox="1"/>
          <p:nvPr/>
        </p:nvSpPr>
        <p:spPr>
          <a:xfrm>
            <a:off x="10251056" y="14377"/>
            <a:ext cx="18690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Daniela</a:t>
            </a:r>
          </a:p>
        </p:txBody>
      </p:sp>
    </p:spTree>
    <p:extLst>
      <p:ext uri="{BB962C8B-B14F-4D97-AF65-F5344CB8AC3E}">
        <p14:creationId xmlns:p14="http://schemas.microsoft.com/office/powerpoint/2010/main" val="29555038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Factors that Influence Group and Team Behaviors</a:t>
            </a:r>
            <a:endParaRPr lang="en-SG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2589212" y="1795561"/>
            <a:ext cx="3505199" cy="4262436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/>
              <a:t>Tuckman’s Theory of Group Development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/>
              <a:t>Outline of Stages of Group Formation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/>
              <a:t>Application of Theory to British Airways</a:t>
            </a:r>
            <a:endParaRPr lang="en-SG" sz="1800" dirty="0"/>
          </a:p>
        </p:txBody>
      </p:sp>
      <p:pic>
        <p:nvPicPr>
          <p:cNvPr id="7174" name="Picture 6" descr="Five stages of Bruce Tuckman's Team Development Model. | Download  Scientific Diagram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3" y="1327817"/>
            <a:ext cx="5181600" cy="36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Текстово поле 1">
            <a:extLst>
              <a:ext uri="{FF2B5EF4-FFF2-40B4-BE49-F238E27FC236}">
                <a16:creationId xmlns:a16="http://schemas.microsoft.com/office/drawing/2014/main" id="{38BBA75B-CF4B-6602-2101-A427786D9705}"/>
              </a:ext>
            </a:extLst>
          </p:cNvPr>
          <p:cNvSpPr txBox="1"/>
          <p:nvPr/>
        </p:nvSpPr>
        <p:spPr>
          <a:xfrm>
            <a:off x="10538603" y="28754"/>
            <a:ext cx="16246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Diana</a:t>
            </a:r>
          </a:p>
        </p:txBody>
      </p:sp>
    </p:spTree>
    <p:extLst>
      <p:ext uri="{BB962C8B-B14F-4D97-AF65-F5344CB8AC3E}">
        <p14:creationId xmlns:p14="http://schemas.microsoft.com/office/powerpoint/2010/main" val="27076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Tuckman’s Theory </a:t>
            </a:r>
            <a:endParaRPr lang="en-SG" dirty="0"/>
          </a:p>
        </p:txBody>
      </p:sp>
      <p:sp>
        <p:nvSpPr>
          <p:cNvPr id="8" name="Rectangle 7"/>
          <p:cNvSpPr/>
          <p:nvPr/>
        </p:nvSpPr>
        <p:spPr>
          <a:xfrm>
            <a:off x="7690338" y="4741468"/>
            <a:ext cx="2264898" cy="4783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Adjourning</a:t>
            </a:r>
            <a:endParaRPr lang="en-SG" b="1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713912" y="1985261"/>
            <a:ext cx="2264898" cy="4783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Forming</a:t>
            </a:r>
            <a:endParaRPr lang="en-SG" b="1" dirty="0">
              <a:solidFill>
                <a:schemeClr val="tx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324620" y="1949911"/>
            <a:ext cx="2264898" cy="4783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Storming</a:t>
            </a:r>
            <a:endParaRPr lang="en-SG" b="1" dirty="0">
              <a:solidFill>
                <a:schemeClr val="tx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935328" y="1948557"/>
            <a:ext cx="2264898" cy="4783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Norming</a:t>
            </a:r>
            <a:endParaRPr lang="en-SG" b="1" dirty="0">
              <a:solidFill>
                <a:schemeClr val="tx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846363" y="4741468"/>
            <a:ext cx="2264898" cy="4783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Performing</a:t>
            </a:r>
            <a:endParaRPr lang="en-SG" b="1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8963463" y="2745019"/>
            <a:ext cx="2236763" cy="113728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working together effectively and establishing norms 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7690338" y="5410199"/>
            <a:ext cx="2236763" cy="113728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G">
                <a:solidFill>
                  <a:schemeClr val="tx1"/>
                </a:solidFill>
              </a:rPr>
              <a:t>disbanding after completing goals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352755" y="2745018"/>
            <a:ext cx="2236763" cy="113728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conflicts and differences between team members</a:t>
            </a:r>
            <a:endParaRPr lang="en-SG">
              <a:solidFill>
                <a:schemeClr val="tx1"/>
              </a:solidFill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1742048" y="2755651"/>
            <a:ext cx="2236763" cy="113728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G">
                <a:solidFill>
                  <a:schemeClr val="tx1"/>
                </a:solidFill>
              </a:rPr>
              <a:t>introduction and initial relationships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2860430" y="5410199"/>
            <a:ext cx="2236763" cy="113728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achieving goals through effective communication</a:t>
            </a:r>
            <a:endParaRPr lang="en-SG">
              <a:solidFill>
                <a:schemeClr val="tx1"/>
              </a:solidFill>
            </a:endParaRPr>
          </a:p>
        </p:txBody>
      </p:sp>
      <p:sp>
        <p:nvSpPr>
          <p:cNvPr id="2" name="Текстово поле 1">
            <a:extLst>
              <a:ext uri="{FF2B5EF4-FFF2-40B4-BE49-F238E27FC236}">
                <a16:creationId xmlns:a16="http://schemas.microsoft.com/office/drawing/2014/main" id="{C36A15EA-6F09-C42A-FAC6-FE088E55CD27}"/>
              </a:ext>
            </a:extLst>
          </p:cNvPr>
          <p:cNvSpPr txBox="1"/>
          <p:nvPr/>
        </p:nvSpPr>
        <p:spPr>
          <a:xfrm>
            <a:off x="11027433" y="28754"/>
            <a:ext cx="11358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Diana</a:t>
            </a:r>
          </a:p>
        </p:txBody>
      </p:sp>
    </p:spTree>
    <p:extLst>
      <p:ext uri="{BB962C8B-B14F-4D97-AF65-F5344CB8AC3E}">
        <p14:creationId xmlns:p14="http://schemas.microsoft.com/office/powerpoint/2010/main" val="2732984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Factors Influencing Group and Team Behaviors</a:t>
            </a:r>
            <a:endParaRPr lang="en-SG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Size and structure of teams</a:t>
            </a:r>
          </a:p>
          <a:p>
            <a:pPr>
              <a:lnSpc>
                <a:spcPct val="150000"/>
              </a:lnSpc>
            </a:pPr>
            <a:r>
              <a:rPr lang="en-US" dirty="0"/>
              <a:t>Communication style and leadership of team members</a:t>
            </a:r>
          </a:p>
          <a:p>
            <a:pPr>
              <a:lnSpc>
                <a:spcPct val="150000"/>
              </a:lnSpc>
            </a:pPr>
            <a:r>
              <a:rPr lang="en-US" dirty="0"/>
              <a:t>Organization's culture and values</a:t>
            </a:r>
          </a:p>
          <a:p>
            <a:pPr>
              <a:lnSpc>
                <a:spcPct val="150000"/>
              </a:lnSpc>
            </a:pPr>
            <a:r>
              <a:rPr lang="en-US" dirty="0"/>
              <a:t>Resources and skills of team members</a:t>
            </a:r>
          </a:p>
          <a:p>
            <a:pPr>
              <a:lnSpc>
                <a:spcPct val="150000"/>
              </a:lnSpc>
            </a:pPr>
            <a:r>
              <a:rPr lang="en-US" dirty="0"/>
              <a:t>External factors such as market conditions and regulatory requirements</a:t>
            </a:r>
          </a:p>
          <a:p>
            <a:pPr>
              <a:lnSpc>
                <a:spcPct val="150000"/>
              </a:lnSpc>
            </a:pPr>
            <a:r>
              <a:rPr lang="en-US" dirty="0"/>
              <a:t>Effective leadership and communication to ensure a smooth transition during the adjourning stage</a:t>
            </a:r>
            <a:endParaRPr lang="en-SG" dirty="0"/>
          </a:p>
        </p:txBody>
      </p:sp>
      <p:sp>
        <p:nvSpPr>
          <p:cNvPr id="2" name="Текстово поле 1">
            <a:extLst>
              <a:ext uri="{FF2B5EF4-FFF2-40B4-BE49-F238E27FC236}">
                <a16:creationId xmlns:a16="http://schemas.microsoft.com/office/drawing/2014/main" id="{151CBD09-BBBF-FE1E-7459-8E04FBD7CE28}"/>
              </a:ext>
            </a:extLst>
          </p:cNvPr>
          <p:cNvSpPr txBox="1"/>
          <p:nvPr/>
        </p:nvSpPr>
        <p:spPr>
          <a:xfrm>
            <a:off x="10955547" y="14377"/>
            <a:ext cx="12364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bg-BG" dirty="0" err="1"/>
              <a:t>Diana</a:t>
            </a:r>
          </a:p>
        </p:txBody>
      </p:sp>
    </p:spTree>
    <p:extLst>
      <p:ext uri="{BB962C8B-B14F-4D97-AF65-F5344CB8AC3E}">
        <p14:creationId xmlns:p14="http://schemas.microsoft.com/office/powerpoint/2010/main" val="37296910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S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45920"/>
            <a:ext cx="8915400" cy="4290646"/>
          </a:xfrm>
        </p:spPr>
        <p:txBody>
          <a:bodyPr>
            <a:noAutofit/>
          </a:bodyPr>
          <a:lstStyle/>
          <a:p>
            <a:r>
              <a:rPr lang="en-US" sz="1400" dirty="0"/>
              <a:t>Smith, J. (2015). Leadership and Organizational </a:t>
            </a:r>
            <a:r>
              <a:rPr lang="en-US" sz="1400" dirty="0" err="1"/>
              <a:t>Behaviour</a:t>
            </a:r>
            <a:r>
              <a:rPr lang="en-US" sz="1400" dirty="0"/>
              <a:t>. London: Sage Publications.</a:t>
            </a:r>
          </a:p>
          <a:p>
            <a:r>
              <a:rPr lang="en-US" sz="1400" dirty="0"/>
              <a:t>Jones, M., &amp; Patel, K. (2018). The impact of employee engagement on customer satisfaction: a review of the literature. International Journal of Business and Management, 13(2), 142-158.</a:t>
            </a:r>
          </a:p>
          <a:p>
            <a:r>
              <a:rPr lang="en-US" sz="1400" dirty="0"/>
              <a:t>British Airways. (2022). About Us. Retrieved from https://www.britishairways.com/en-us/information/about-ba</a:t>
            </a:r>
          </a:p>
          <a:p>
            <a:r>
              <a:rPr lang="en-US" sz="1400" dirty="0"/>
              <a:t>Chen, L., &amp; Lee, S. (2019). The effects of task complexity on team performance: evidence from the airline industry. Proceedings of the 2019 Annual Meeting of the Academy of Management, 1-12.</a:t>
            </a:r>
          </a:p>
          <a:p>
            <a:r>
              <a:rPr lang="en-US" sz="1400" dirty="0"/>
              <a:t>Johnson, R. (2021). The impact of leadership style on employee motivation at British Airways. (Unpublished doctoral dissertation). University of Cambridge, UK.</a:t>
            </a:r>
          </a:p>
          <a:p>
            <a:r>
              <a:rPr lang="en-US" sz="1400" dirty="0"/>
              <a:t>Department for Transport. (2020). UK Aviation Forecasts 2020. Retrieved from https://www.gov.uk/government/publications/uk-aviation-forecasts-2020</a:t>
            </a:r>
          </a:p>
          <a:p>
            <a:r>
              <a:rPr lang="en-US" sz="1400" dirty="0"/>
              <a:t>Lynch, C. (2022, February 14). British Airways to invest $5 billion in fleet upgrade. Financial Times. Retrieved from https://www.ft.com/content/67db2c32-1a0d-45e6-a277-6e81b8c18f2d</a:t>
            </a:r>
          </a:p>
          <a:p>
            <a:r>
              <a:rPr lang="en-US" sz="1400" dirty="0"/>
              <a:t>Roberts, S. (2018, May). The power of organizational culture. Harvard Business Review, 96(3), 68-75</a:t>
            </a:r>
          </a:p>
          <a:p>
            <a:r>
              <a:rPr lang="en-US" sz="1400" dirty="0"/>
              <a:t>Smith, J. (2023). The Importance of Corporate Social Responsibility (CSR) for British Airways. </a:t>
            </a:r>
          </a:p>
        </p:txBody>
      </p:sp>
    </p:spTree>
    <p:extLst>
      <p:ext uri="{BB962C8B-B14F-4D97-AF65-F5344CB8AC3E}">
        <p14:creationId xmlns:p14="http://schemas.microsoft.com/office/powerpoint/2010/main" val="35293881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  <a:endParaRPr lang="en-SG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Any Questions? </a:t>
            </a:r>
            <a:endParaRPr lang="en-SG" dirty="0"/>
          </a:p>
        </p:txBody>
      </p:sp>
    </p:spTree>
    <p:extLst>
      <p:ext uri="{BB962C8B-B14F-4D97-AF65-F5344CB8AC3E}">
        <p14:creationId xmlns:p14="http://schemas.microsoft.com/office/powerpoint/2010/main" val="323529503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189</TotalTime>
  <Words>1008</Words>
  <Application>Microsoft Office PowerPoint</Application>
  <PresentationFormat>Широк екран</PresentationFormat>
  <Paragraphs>96</Paragraphs>
  <Slides>18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18</vt:i4>
      </vt:variant>
    </vt:vector>
  </HeadingPairs>
  <TitlesOfParts>
    <vt:vector size="19" baseType="lpstr">
      <vt:lpstr>Wisp</vt:lpstr>
      <vt:lpstr>   </vt:lpstr>
      <vt:lpstr>British Airways – An Overview </vt:lpstr>
      <vt:lpstr>Challenges Faced by British Airways</vt:lpstr>
      <vt:lpstr>British Airways' Reputation and Future Outlook</vt:lpstr>
      <vt:lpstr>British Airways’ Organizational Structure </vt:lpstr>
      <vt:lpstr>Four Business Units </vt:lpstr>
      <vt:lpstr>Benefits of the Organizational Structure</vt:lpstr>
      <vt:lpstr>The Role of Managers at British Airways</vt:lpstr>
      <vt:lpstr>Essential Skills for Managers at British Airways</vt:lpstr>
      <vt:lpstr>The Importance of Effective Management at British Airways</vt:lpstr>
      <vt:lpstr>Leadership Theories </vt:lpstr>
      <vt:lpstr>Transformational Leadership </vt:lpstr>
      <vt:lpstr>Other Types of Leadership </vt:lpstr>
      <vt:lpstr>Factors that Influence Group and Team Behaviors</vt:lpstr>
      <vt:lpstr>Tuckman’s Theory </vt:lpstr>
      <vt:lpstr>Factors Influencing Group and Team Behaviors</vt:lpstr>
      <vt:lpstr>References </vt:lpstr>
      <vt:lpstr>Thank You</vt:lpstr>
    </vt:vector>
  </TitlesOfParts>
  <Manager/>
  <Company>HP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Leadership Theories  are Implemented in DHL</dc:title>
  <dc:subject/>
  <dc:creator/>
  <cp:keywords/>
  <dc:description/>
  <cp:lastModifiedBy>Lesenstein-PC</cp:lastModifiedBy>
  <cp:revision>124</cp:revision>
  <dcterms:created xsi:type="dcterms:W3CDTF">2023-03-16T17:47:37Z</dcterms:created>
  <dcterms:modified xsi:type="dcterms:W3CDTF">2023-03-26T15:47:51Z</dcterms:modified>
  <cp:category/>
</cp:coreProperties>
</file>