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napToGrid="0">
      <p:cViewPr varScale="1">
        <p:scale>
          <a:sx n="69" d="100"/>
          <a:sy n="69" d="100"/>
        </p:scale>
        <p:origin x="65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image" Target="../media/image4.jpg"/><Relationship Id="rId4" Type="http://schemas.openxmlformats.org/officeDocument/2006/relationships/image" Target="../media/image7.jp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image" Target="../media/image4.jpg"/><Relationship Id="rId4" Type="http://schemas.openxmlformats.org/officeDocument/2006/relationships/image" Target="../media/image7.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790BDB-AA76-45F7-BDB7-4B77E632BCF1}"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7C1D2D4-16F7-46B5-A114-72D404E48065}">
      <dgm:prSet/>
      <dgm:spPr/>
      <dgm:t>
        <a:bodyPr/>
        <a:lstStyle/>
        <a:p>
          <a:pPr>
            <a:lnSpc>
              <a:spcPct val="100000"/>
            </a:lnSpc>
            <a:defRPr cap="all"/>
          </a:pPr>
          <a:r>
            <a:rPr lang="en-GB" b="1" i="1" dirty="0"/>
            <a:t>*HOTEL NH COLLECTION ROMA PALAZZO CINQUECENTE </a:t>
          </a:r>
          <a:endParaRPr lang="en-US" dirty="0"/>
        </a:p>
      </dgm:t>
    </dgm:pt>
    <dgm:pt modelId="{274BA100-1C39-4034-87B0-5A2E59D518C3}" type="parTrans" cxnId="{27B9EF25-BCC9-4431-A22D-16B880EF2299}">
      <dgm:prSet/>
      <dgm:spPr/>
      <dgm:t>
        <a:bodyPr/>
        <a:lstStyle/>
        <a:p>
          <a:endParaRPr lang="en-US"/>
        </a:p>
      </dgm:t>
    </dgm:pt>
    <dgm:pt modelId="{B2EBD684-44C7-4D98-A417-FF60F04EC9BA}" type="sibTrans" cxnId="{27B9EF25-BCC9-4431-A22D-16B880EF2299}">
      <dgm:prSet/>
      <dgm:spPr/>
      <dgm:t>
        <a:bodyPr/>
        <a:lstStyle/>
        <a:p>
          <a:endParaRPr lang="en-US"/>
        </a:p>
      </dgm:t>
    </dgm:pt>
    <dgm:pt modelId="{0D3CA246-1AE4-4059-A45D-6861D14636B8}">
      <dgm:prSet/>
      <dgm:spPr/>
      <dgm:t>
        <a:bodyPr/>
        <a:lstStyle/>
        <a:p>
          <a:pPr>
            <a:lnSpc>
              <a:spcPct val="100000"/>
            </a:lnSpc>
            <a:defRPr cap="all"/>
          </a:pPr>
          <a:r>
            <a:rPr lang="en-GB" b="1" i="1" dirty="0"/>
            <a:t>FESTA DI SAN VALENTINO CON LOVE ITALY BAND </a:t>
          </a:r>
          <a:endParaRPr lang="en-US" dirty="0"/>
        </a:p>
      </dgm:t>
    </dgm:pt>
    <dgm:pt modelId="{6F59BF75-0352-43FB-B66E-9786D7B04AA4}" type="parTrans" cxnId="{B4A67993-C5D7-46D5-87B1-949026F18D94}">
      <dgm:prSet/>
      <dgm:spPr/>
      <dgm:t>
        <a:bodyPr/>
        <a:lstStyle/>
        <a:p>
          <a:endParaRPr lang="en-US"/>
        </a:p>
      </dgm:t>
    </dgm:pt>
    <dgm:pt modelId="{84EF94DA-FB13-4296-B25A-AFBF257C9715}" type="sibTrans" cxnId="{B4A67993-C5D7-46D5-87B1-949026F18D94}">
      <dgm:prSet/>
      <dgm:spPr/>
      <dgm:t>
        <a:bodyPr/>
        <a:lstStyle/>
        <a:p>
          <a:endParaRPr lang="en-US"/>
        </a:p>
      </dgm:t>
    </dgm:pt>
    <dgm:pt modelId="{BB5CC4D5-BD6B-4EBB-A1C7-9B275A31D510}">
      <dgm:prSet/>
      <dgm:spPr/>
      <dgm:t>
        <a:bodyPr/>
        <a:lstStyle/>
        <a:p>
          <a:pPr>
            <a:lnSpc>
              <a:spcPct val="100000"/>
            </a:lnSpc>
            <a:defRPr cap="all"/>
          </a:pPr>
          <a:r>
            <a:rPr lang="en-GB" b="1" i="1" dirty="0"/>
            <a:t>LUNEDI 14 FEBBRAIO</a:t>
          </a:r>
          <a:endParaRPr lang="en-US" dirty="0"/>
        </a:p>
      </dgm:t>
    </dgm:pt>
    <dgm:pt modelId="{B0A60D15-539A-46EA-9869-E8AC92D51CBB}" type="parTrans" cxnId="{84E6C77C-DACF-40B0-B1B8-A342C7D8647F}">
      <dgm:prSet/>
      <dgm:spPr/>
      <dgm:t>
        <a:bodyPr/>
        <a:lstStyle/>
        <a:p>
          <a:endParaRPr lang="en-US"/>
        </a:p>
      </dgm:t>
    </dgm:pt>
    <dgm:pt modelId="{B285D133-266D-4FAB-8EFC-55277F4F9D23}" type="sibTrans" cxnId="{84E6C77C-DACF-40B0-B1B8-A342C7D8647F}">
      <dgm:prSet/>
      <dgm:spPr/>
      <dgm:t>
        <a:bodyPr/>
        <a:lstStyle/>
        <a:p>
          <a:endParaRPr lang="en-US"/>
        </a:p>
      </dgm:t>
    </dgm:pt>
    <dgm:pt modelId="{38DC0EA2-B092-437D-81FA-D4CEDB8FCA3E}" type="pres">
      <dgm:prSet presAssocID="{7D790BDB-AA76-45F7-BDB7-4B77E632BCF1}" presName="root" presStyleCnt="0">
        <dgm:presLayoutVars>
          <dgm:dir/>
          <dgm:resizeHandles val="exact"/>
        </dgm:presLayoutVars>
      </dgm:prSet>
      <dgm:spPr/>
    </dgm:pt>
    <dgm:pt modelId="{595D2C46-1CD1-4189-AF04-A728E9E7422F}" type="pres">
      <dgm:prSet presAssocID="{B7C1D2D4-16F7-46B5-A114-72D404E48065}" presName="compNode" presStyleCnt="0"/>
      <dgm:spPr/>
    </dgm:pt>
    <dgm:pt modelId="{3BF5F060-0FDF-4741-AB3D-BEF1DBA7C381}" type="pres">
      <dgm:prSet presAssocID="{B7C1D2D4-16F7-46B5-A114-72D404E48065}" presName="iconBgRect" presStyleLbl="bgShp" presStyleIdx="0" presStyleCnt="3" custLinFactX="-200000" custLinFactNeighborX="-201093" custLinFactNeighborY="3650"/>
      <dgm:spPr/>
    </dgm:pt>
    <dgm:pt modelId="{8C369AE9-EC60-4B41-AF2F-B7B91E62CAB1}" type="pres">
      <dgm:prSet presAssocID="{B7C1D2D4-16F7-46B5-A114-72D404E48065}" presName="iconRect" presStyleLbl="node1" presStyleIdx="0" presStyleCnt="3" custScaleX="110032" custScaleY="100001" custLinFactX="-300000" custLinFactNeighborX="-399048" custLinFactNeighborY="5569"/>
      <dgm:spPr>
        <a:blipFill>
          <a:blip xmlns:r="http://schemas.openxmlformats.org/officeDocument/2006/relationships" r:embed="rId1"/>
          <a:srcRect/>
          <a:stretch>
            <a:fillRect l="-25000" r="-25000"/>
          </a:stretch>
        </a:blipFill>
      </dgm:spPr>
    </dgm:pt>
    <dgm:pt modelId="{740AD168-51A8-4FD4-BA4E-FCFF9E9DC110}" type="pres">
      <dgm:prSet presAssocID="{B7C1D2D4-16F7-46B5-A114-72D404E48065}" presName="spaceRect" presStyleCnt="0"/>
      <dgm:spPr/>
    </dgm:pt>
    <dgm:pt modelId="{6C5646D8-A440-4B72-A4AA-855888DADB47}" type="pres">
      <dgm:prSet presAssocID="{B7C1D2D4-16F7-46B5-A114-72D404E48065}" presName="textRect" presStyleLbl="revTx" presStyleIdx="0" presStyleCnt="3" custLinFactX="-100000" custLinFactNeighborX="-123149" custLinFactNeighborY="-34135">
        <dgm:presLayoutVars>
          <dgm:chMax val="1"/>
          <dgm:chPref val="1"/>
        </dgm:presLayoutVars>
      </dgm:prSet>
      <dgm:spPr/>
    </dgm:pt>
    <dgm:pt modelId="{4C696B49-0162-4F5A-BD86-DC08EB213CD3}" type="pres">
      <dgm:prSet presAssocID="{B2EBD684-44C7-4D98-A417-FF60F04EC9BA}" presName="sibTrans" presStyleCnt="0"/>
      <dgm:spPr/>
    </dgm:pt>
    <dgm:pt modelId="{5B39DC39-0B2F-4EFE-8BE8-9E781E3C2CEB}" type="pres">
      <dgm:prSet presAssocID="{0D3CA246-1AE4-4059-A45D-6861D14636B8}" presName="compNode" presStyleCnt="0"/>
      <dgm:spPr/>
    </dgm:pt>
    <dgm:pt modelId="{3597D24B-BE76-467E-BB5D-321165729712}" type="pres">
      <dgm:prSet presAssocID="{0D3CA246-1AE4-4059-A45D-6861D14636B8}" presName="iconBgRect" presStyleLbl="bgShp" presStyleIdx="1" presStyleCnt="3" custLinFactX="-144884" custLinFactNeighborX="-200000" custLinFactNeighborY="31"/>
      <dgm:spPr/>
    </dgm:pt>
    <dgm:pt modelId="{643A1923-83E7-4A7D-8EC9-1F92223E259B}" type="pres">
      <dgm:prSet presAssocID="{0D3CA246-1AE4-4059-A45D-6861D14636B8}" presName="iconRect" presStyleLbl="node1" presStyleIdx="1" presStyleCnt="3" custLinFactX="-300000" custLinFactNeighborX="-303318" custLinFactNeighborY="-12772"/>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usic"/>
        </a:ext>
      </dgm:extLst>
    </dgm:pt>
    <dgm:pt modelId="{1875DA3B-85B7-421B-B6B7-2FAC40FA7545}" type="pres">
      <dgm:prSet presAssocID="{0D3CA246-1AE4-4059-A45D-6861D14636B8}" presName="spaceRect" presStyleCnt="0"/>
      <dgm:spPr/>
    </dgm:pt>
    <dgm:pt modelId="{CF200682-4AF3-44AB-BB11-318EAC43EBC6}" type="pres">
      <dgm:prSet presAssocID="{0D3CA246-1AE4-4059-A45D-6861D14636B8}" presName="textRect" presStyleLbl="revTx" presStyleIdx="1" presStyleCnt="3" custLinFactX="-100000" custLinFactNeighborX="-101485" custLinFactNeighborY="-44847">
        <dgm:presLayoutVars>
          <dgm:chMax val="1"/>
          <dgm:chPref val="1"/>
        </dgm:presLayoutVars>
      </dgm:prSet>
      <dgm:spPr/>
    </dgm:pt>
    <dgm:pt modelId="{9196DC0F-6ED2-40D4-B1E7-E880D3F6A1F8}" type="pres">
      <dgm:prSet presAssocID="{84EF94DA-FB13-4296-B25A-AFBF257C9715}" presName="sibTrans" presStyleCnt="0"/>
      <dgm:spPr/>
    </dgm:pt>
    <dgm:pt modelId="{A0EE21CE-2AAC-47D3-B01F-2FA4812A031E}" type="pres">
      <dgm:prSet presAssocID="{BB5CC4D5-BD6B-4EBB-A1C7-9B275A31D510}" presName="compNode" presStyleCnt="0"/>
      <dgm:spPr/>
    </dgm:pt>
    <dgm:pt modelId="{E9AE52D5-0C1A-4DE0-8F35-606764189E99}" type="pres">
      <dgm:prSet presAssocID="{BB5CC4D5-BD6B-4EBB-A1C7-9B275A31D510}" presName="iconBgRect" presStyleLbl="bgShp" presStyleIdx="2" presStyleCnt="3" custLinFactX="-115329" custLinFactNeighborX="-200000" custLinFactNeighborY="-1371"/>
      <dgm:spPr/>
    </dgm:pt>
    <dgm:pt modelId="{536B84ED-9DE9-42FE-9374-116D0606D49D}" type="pres">
      <dgm:prSet presAssocID="{BB5CC4D5-BD6B-4EBB-A1C7-9B275A31D510}" presName="iconRect" presStyleLbl="node1" presStyleIdx="2" presStyleCnt="3" custLinFactX="-244802" custLinFactNeighborX="-300000" custLinFactNeighborY="-1239"/>
      <dgm:spPr>
        <a:blipFill>
          <a:blip xmlns:r="http://schemas.openxmlformats.org/officeDocument/2006/relationships" r:embed="rId4"/>
          <a:srcRect/>
          <a:stretch>
            <a:fillRect/>
          </a:stretch>
        </a:blipFill>
      </dgm:spPr>
    </dgm:pt>
    <dgm:pt modelId="{31B7EB14-E9EF-4352-B867-AD6567F8DFFE}" type="pres">
      <dgm:prSet presAssocID="{BB5CC4D5-BD6B-4EBB-A1C7-9B275A31D510}" presName="spaceRect" presStyleCnt="0"/>
      <dgm:spPr/>
    </dgm:pt>
    <dgm:pt modelId="{3B0FFCBF-4DBD-42B8-8902-8C3EF608A382}" type="pres">
      <dgm:prSet presAssocID="{BB5CC4D5-BD6B-4EBB-A1C7-9B275A31D510}" presName="textRect" presStyleLbl="revTx" presStyleIdx="2" presStyleCnt="3" custLinFactX="-100000" custLinFactNeighborX="-103298" custLinFactNeighborY="-34135">
        <dgm:presLayoutVars>
          <dgm:chMax val="1"/>
          <dgm:chPref val="1"/>
        </dgm:presLayoutVars>
      </dgm:prSet>
      <dgm:spPr/>
    </dgm:pt>
  </dgm:ptLst>
  <dgm:cxnLst>
    <dgm:cxn modelId="{27B9EF25-BCC9-4431-A22D-16B880EF2299}" srcId="{7D790BDB-AA76-45F7-BDB7-4B77E632BCF1}" destId="{B7C1D2D4-16F7-46B5-A114-72D404E48065}" srcOrd="0" destOrd="0" parTransId="{274BA100-1C39-4034-87B0-5A2E59D518C3}" sibTransId="{B2EBD684-44C7-4D98-A417-FF60F04EC9BA}"/>
    <dgm:cxn modelId="{F933DE67-EE82-4F74-B6A0-3853991C4C24}" type="presOf" srcId="{7D790BDB-AA76-45F7-BDB7-4B77E632BCF1}" destId="{38DC0EA2-B092-437D-81FA-D4CEDB8FCA3E}" srcOrd="0" destOrd="0" presId="urn:microsoft.com/office/officeart/2018/5/layout/IconCircleLabelList"/>
    <dgm:cxn modelId="{4C80C756-E20B-44F0-8BDF-24395F509F12}" type="presOf" srcId="{0D3CA246-1AE4-4059-A45D-6861D14636B8}" destId="{CF200682-4AF3-44AB-BB11-318EAC43EBC6}" srcOrd="0" destOrd="0" presId="urn:microsoft.com/office/officeart/2018/5/layout/IconCircleLabelList"/>
    <dgm:cxn modelId="{8066C37A-ECB6-4321-91A3-FAAEF52CA600}" type="presOf" srcId="{B7C1D2D4-16F7-46B5-A114-72D404E48065}" destId="{6C5646D8-A440-4B72-A4AA-855888DADB47}" srcOrd="0" destOrd="0" presId="urn:microsoft.com/office/officeart/2018/5/layout/IconCircleLabelList"/>
    <dgm:cxn modelId="{84E6C77C-DACF-40B0-B1B8-A342C7D8647F}" srcId="{7D790BDB-AA76-45F7-BDB7-4B77E632BCF1}" destId="{BB5CC4D5-BD6B-4EBB-A1C7-9B275A31D510}" srcOrd="2" destOrd="0" parTransId="{B0A60D15-539A-46EA-9869-E8AC92D51CBB}" sibTransId="{B285D133-266D-4FAB-8EFC-55277F4F9D23}"/>
    <dgm:cxn modelId="{B4A67993-C5D7-46D5-87B1-949026F18D94}" srcId="{7D790BDB-AA76-45F7-BDB7-4B77E632BCF1}" destId="{0D3CA246-1AE4-4059-A45D-6861D14636B8}" srcOrd="1" destOrd="0" parTransId="{6F59BF75-0352-43FB-B66E-9786D7B04AA4}" sibTransId="{84EF94DA-FB13-4296-B25A-AFBF257C9715}"/>
    <dgm:cxn modelId="{1AD64BA9-998A-4807-87B0-5DE3924FA8BD}" type="presOf" srcId="{BB5CC4D5-BD6B-4EBB-A1C7-9B275A31D510}" destId="{3B0FFCBF-4DBD-42B8-8902-8C3EF608A382}" srcOrd="0" destOrd="0" presId="urn:microsoft.com/office/officeart/2018/5/layout/IconCircleLabelList"/>
    <dgm:cxn modelId="{12320AAF-5B80-48BC-9B73-7A726D8D688C}" type="presParOf" srcId="{38DC0EA2-B092-437D-81FA-D4CEDB8FCA3E}" destId="{595D2C46-1CD1-4189-AF04-A728E9E7422F}" srcOrd="0" destOrd="0" presId="urn:microsoft.com/office/officeart/2018/5/layout/IconCircleLabelList"/>
    <dgm:cxn modelId="{EAE8021F-D7CB-489E-BA2F-615177867A1F}" type="presParOf" srcId="{595D2C46-1CD1-4189-AF04-A728E9E7422F}" destId="{3BF5F060-0FDF-4741-AB3D-BEF1DBA7C381}" srcOrd="0" destOrd="0" presId="urn:microsoft.com/office/officeart/2018/5/layout/IconCircleLabelList"/>
    <dgm:cxn modelId="{95A528C8-0ED6-44F7-86DC-6AFD6A03352E}" type="presParOf" srcId="{595D2C46-1CD1-4189-AF04-A728E9E7422F}" destId="{8C369AE9-EC60-4B41-AF2F-B7B91E62CAB1}" srcOrd="1" destOrd="0" presId="urn:microsoft.com/office/officeart/2018/5/layout/IconCircleLabelList"/>
    <dgm:cxn modelId="{0371B4FC-E772-4454-8B2D-B82EE837C16E}" type="presParOf" srcId="{595D2C46-1CD1-4189-AF04-A728E9E7422F}" destId="{740AD168-51A8-4FD4-BA4E-FCFF9E9DC110}" srcOrd="2" destOrd="0" presId="urn:microsoft.com/office/officeart/2018/5/layout/IconCircleLabelList"/>
    <dgm:cxn modelId="{CA6C0ADF-A7C3-4BD2-8761-4B8D625E7DB8}" type="presParOf" srcId="{595D2C46-1CD1-4189-AF04-A728E9E7422F}" destId="{6C5646D8-A440-4B72-A4AA-855888DADB47}" srcOrd="3" destOrd="0" presId="urn:microsoft.com/office/officeart/2018/5/layout/IconCircleLabelList"/>
    <dgm:cxn modelId="{6FF17D6D-6B02-4FD0-94D9-C93339A5564F}" type="presParOf" srcId="{38DC0EA2-B092-437D-81FA-D4CEDB8FCA3E}" destId="{4C696B49-0162-4F5A-BD86-DC08EB213CD3}" srcOrd="1" destOrd="0" presId="urn:microsoft.com/office/officeart/2018/5/layout/IconCircleLabelList"/>
    <dgm:cxn modelId="{DD39F690-7558-482B-B069-09C5209FBE42}" type="presParOf" srcId="{38DC0EA2-B092-437D-81FA-D4CEDB8FCA3E}" destId="{5B39DC39-0B2F-4EFE-8BE8-9E781E3C2CEB}" srcOrd="2" destOrd="0" presId="urn:microsoft.com/office/officeart/2018/5/layout/IconCircleLabelList"/>
    <dgm:cxn modelId="{20F9D9B6-DE85-45AA-A2E5-33E4CF65086F}" type="presParOf" srcId="{5B39DC39-0B2F-4EFE-8BE8-9E781E3C2CEB}" destId="{3597D24B-BE76-467E-BB5D-321165729712}" srcOrd="0" destOrd="0" presId="urn:microsoft.com/office/officeart/2018/5/layout/IconCircleLabelList"/>
    <dgm:cxn modelId="{62598AA4-9D27-4189-BE3D-C7CC2C924186}" type="presParOf" srcId="{5B39DC39-0B2F-4EFE-8BE8-9E781E3C2CEB}" destId="{643A1923-83E7-4A7D-8EC9-1F92223E259B}" srcOrd="1" destOrd="0" presId="urn:microsoft.com/office/officeart/2018/5/layout/IconCircleLabelList"/>
    <dgm:cxn modelId="{2831FCCE-8FDA-408A-B6B7-21DC64D3137B}" type="presParOf" srcId="{5B39DC39-0B2F-4EFE-8BE8-9E781E3C2CEB}" destId="{1875DA3B-85B7-421B-B6B7-2FAC40FA7545}" srcOrd="2" destOrd="0" presId="urn:microsoft.com/office/officeart/2018/5/layout/IconCircleLabelList"/>
    <dgm:cxn modelId="{B22FAA51-74C2-4278-954B-2486E9603D92}" type="presParOf" srcId="{5B39DC39-0B2F-4EFE-8BE8-9E781E3C2CEB}" destId="{CF200682-4AF3-44AB-BB11-318EAC43EBC6}" srcOrd="3" destOrd="0" presId="urn:microsoft.com/office/officeart/2018/5/layout/IconCircleLabelList"/>
    <dgm:cxn modelId="{A8A4D56E-68B5-41AE-B033-79316F58103B}" type="presParOf" srcId="{38DC0EA2-B092-437D-81FA-D4CEDB8FCA3E}" destId="{9196DC0F-6ED2-40D4-B1E7-E880D3F6A1F8}" srcOrd="3" destOrd="0" presId="urn:microsoft.com/office/officeart/2018/5/layout/IconCircleLabelList"/>
    <dgm:cxn modelId="{BBB56B49-BEE5-43A3-AE48-B1A4818AB77E}" type="presParOf" srcId="{38DC0EA2-B092-437D-81FA-D4CEDB8FCA3E}" destId="{A0EE21CE-2AAC-47D3-B01F-2FA4812A031E}" srcOrd="4" destOrd="0" presId="urn:microsoft.com/office/officeart/2018/5/layout/IconCircleLabelList"/>
    <dgm:cxn modelId="{E07F5994-4E37-4650-A337-FFCDA792EAF4}" type="presParOf" srcId="{A0EE21CE-2AAC-47D3-B01F-2FA4812A031E}" destId="{E9AE52D5-0C1A-4DE0-8F35-606764189E99}" srcOrd="0" destOrd="0" presId="urn:microsoft.com/office/officeart/2018/5/layout/IconCircleLabelList"/>
    <dgm:cxn modelId="{6BE1AFEB-0A45-423A-AA0B-13EB8F1060DC}" type="presParOf" srcId="{A0EE21CE-2AAC-47D3-B01F-2FA4812A031E}" destId="{536B84ED-9DE9-42FE-9374-116D0606D49D}" srcOrd="1" destOrd="0" presId="urn:microsoft.com/office/officeart/2018/5/layout/IconCircleLabelList"/>
    <dgm:cxn modelId="{E23D4EA9-2854-4995-85B1-8D3E85700FED}" type="presParOf" srcId="{A0EE21CE-2AAC-47D3-B01F-2FA4812A031E}" destId="{31B7EB14-E9EF-4352-B867-AD6567F8DFFE}" srcOrd="2" destOrd="0" presId="urn:microsoft.com/office/officeart/2018/5/layout/IconCircleLabelList"/>
    <dgm:cxn modelId="{D71E2FD3-83F9-40B9-8040-FE2FD331B989}" type="presParOf" srcId="{A0EE21CE-2AAC-47D3-B01F-2FA4812A031E}" destId="{3B0FFCBF-4DBD-42B8-8902-8C3EF608A382}"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5F060-0FDF-4741-AB3D-BEF1DBA7C381}">
      <dsp:nvSpPr>
        <dsp:cNvPr id="0" name=""/>
        <dsp:cNvSpPr/>
      </dsp:nvSpPr>
      <dsp:spPr>
        <a:xfrm>
          <a:off x="117677" y="34723"/>
          <a:ext cx="938232" cy="9382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369AE9-EC60-4B41-AF2F-B7B91E62CAB1}">
      <dsp:nvSpPr>
        <dsp:cNvPr id="0" name=""/>
        <dsp:cNvSpPr/>
      </dsp:nvSpPr>
      <dsp:spPr>
        <a:xfrm>
          <a:off x="290624" y="230406"/>
          <a:ext cx="592335" cy="538335"/>
        </a:xfrm>
        <a:prstGeom prst="rect">
          <a:avLst/>
        </a:prstGeom>
        <a:blipFill>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5646D8-A440-4B72-A4AA-855888DADB47}">
      <dsp:nvSpPr>
        <dsp:cNvPr id="0" name=""/>
        <dsp:cNvSpPr/>
      </dsp:nvSpPr>
      <dsp:spPr>
        <a:xfrm>
          <a:off x="148711" y="1020936"/>
          <a:ext cx="1538085" cy="6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1" kern="1200" dirty="0"/>
            <a:t>*HOTEL NH COLLECTION ROMA PALAZZO CINQUECENTE </a:t>
          </a:r>
          <a:endParaRPr lang="en-US" sz="1200" kern="1200" dirty="0"/>
        </a:p>
      </dsp:txBody>
      <dsp:txXfrm>
        <a:off x="148711" y="1020936"/>
        <a:ext cx="1538085" cy="615234"/>
      </dsp:txXfrm>
    </dsp:sp>
    <dsp:sp modelId="{3597D24B-BE76-467E-BB5D-321165729712}">
      <dsp:nvSpPr>
        <dsp:cNvPr id="0" name=""/>
        <dsp:cNvSpPr/>
      </dsp:nvSpPr>
      <dsp:spPr>
        <a:xfrm>
          <a:off x="2452299" y="768"/>
          <a:ext cx="938232" cy="9382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A1923-83E7-4A7D-8EC9-1F92223E259B}">
      <dsp:nvSpPr>
        <dsp:cNvPr id="0" name=""/>
        <dsp:cNvSpPr/>
      </dsp:nvSpPr>
      <dsp:spPr>
        <a:xfrm>
          <a:off x="2640221" y="131673"/>
          <a:ext cx="538330" cy="538330"/>
        </a:xfrm>
        <a:prstGeom prst="rect">
          <a:avLst/>
        </a:prstGeom>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200682-4AF3-44AB-BB11-318EAC43EBC6}">
      <dsp:nvSpPr>
        <dsp:cNvPr id="0" name=""/>
        <dsp:cNvSpPr/>
      </dsp:nvSpPr>
      <dsp:spPr>
        <a:xfrm>
          <a:off x="2289173" y="955032"/>
          <a:ext cx="1538085" cy="6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1" kern="1200" dirty="0"/>
            <a:t>FESTA DI SAN VALENTINO CON LOVE ITALY BAND </a:t>
          </a:r>
          <a:endParaRPr lang="en-US" sz="1200" kern="1200" dirty="0"/>
        </a:p>
      </dsp:txBody>
      <dsp:txXfrm>
        <a:off x="2289173" y="955032"/>
        <a:ext cx="1538085" cy="615234"/>
      </dsp:txXfrm>
    </dsp:sp>
    <dsp:sp modelId="{E9AE52D5-0C1A-4DE0-8F35-606764189E99}">
      <dsp:nvSpPr>
        <dsp:cNvPr id="0" name=""/>
        <dsp:cNvSpPr/>
      </dsp:nvSpPr>
      <dsp:spPr>
        <a:xfrm>
          <a:off x="4536844" y="0"/>
          <a:ext cx="938232" cy="93823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B84ED-9DE9-42FE-9374-116D0606D49D}">
      <dsp:nvSpPr>
        <dsp:cNvPr id="0" name=""/>
        <dsp:cNvSpPr/>
      </dsp:nvSpPr>
      <dsp:spPr>
        <a:xfrm>
          <a:off x="4762481" y="193759"/>
          <a:ext cx="538330" cy="538330"/>
        </a:xfrm>
        <a:prstGeom prst="rect">
          <a:avLst/>
        </a:prstGeom>
        <a:blipFill>
          <a:blip xmlns:r="http://schemas.openxmlformats.org/officeDocument/2006/relationships" r:embed="rId4"/>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FFCBF-4DBD-42B8-8902-8C3EF608A382}">
      <dsp:nvSpPr>
        <dsp:cNvPr id="0" name=""/>
        <dsp:cNvSpPr/>
      </dsp:nvSpPr>
      <dsp:spPr>
        <a:xfrm>
          <a:off x="4068539" y="1020936"/>
          <a:ext cx="1538085" cy="61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i="1" kern="1200" dirty="0"/>
            <a:t>LUNEDI 14 FEBBRAIO</a:t>
          </a:r>
          <a:endParaRPr lang="en-US" sz="1200" kern="1200" dirty="0"/>
        </a:p>
      </dsp:txBody>
      <dsp:txXfrm>
        <a:off x="4068539" y="1020936"/>
        <a:ext cx="1538085" cy="615234"/>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8F5F-7F0E-F1C1-C839-88F115224F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B87E09-E9BA-39CC-A049-5E962F827F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1DDC2E-9C82-024A-098F-DA05F3B27687}"/>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5" name="Footer Placeholder 4">
            <a:extLst>
              <a:ext uri="{FF2B5EF4-FFF2-40B4-BE49-F238E27FC236}">
                <a16:creationId xmlns:a16="http://schemas.microsoft.com/office/drawing/2014/main" id="{C1A1E2A5-3F4A-4912-0C0D-5D1DA4EFF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53C1FB-E5C8-EB1A-37EB-33756360458B}"/>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3184741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EFA6-F210-91B0-73D7-7EFF34F600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48D340-8C46-FAB2-45B3-A4146456EB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FB8302-2C39-F254-EDC8-6747D4683669}"/>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5" name="Footer Placeholder 4">
            <a:extLst>
              <a:ext uri="{FF2B5EF4-FFF2-40B4-BE49-F238E27FC236}">
                <a16:creationId xmlns:a16="http://schemas.microsoft.com/office/drawing/2014/main" id="{C6998E6B-9D79-CACA-AA4C-0ECBE26049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CAEC1-32C1-7BE5-1F0C-93DCDAEDC334}"/>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672436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91CAF-AA26-A36E-3CAC-84F72F1553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A598B6-852E-56BB-E849-8097E247E0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D2D853-CD0C-D3E1-47A2-93092F253200}"/>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5" name="Footer Placeholder 4">
            <a:extLst>
              <a:ext uri="{FF2B5EF4-FFF2-40B4-BE49-F238E27FC236}">
                <a16:creationId xmlns:a16="http://schemas.microsoft.com/office/drawing/2014/main" id="{864220DA-F145-7334-4A82-D90BDDC3DE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BED76A-D8FF-3366-E08E-2E9143CCB8BF}"/>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3202829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4052E-7FF3-A910-CAC2-12E9165750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A2B3E4-4E7B-EF25-D991-CD22B1FB15F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83EB5C-9A22-7B2C-D9DB-28AF32AB1C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162457-CC1D-113D-0324-3D74880369AC}"/>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6" name="Footer Placeholder 5">
            <a:extLst>
              <a:ext uri="{FF2B5EF4-FFF2-40B4-BE49-F238E27FC236}">
                <a16:creationId xmlns:a16="http://schemas.microsoft.com/office/drawing/2014/main" id="{C3B26333-609F-0E0F-8968-F870A4DE66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448889-9F9B-DC53-94C9-6A4234FA9BAA}"/>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3936693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ECD78-74ED-E0B8-2A57-BA0E84F287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A073EF-7E0E-18D1-C41C-2C46830EFA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6DDC72-6ECB-DEDC-102F-9DE367A318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DE33B5-EB7A-1510-9DC9-D88C9977E1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4990B7-06C6-3534-5D35-769A50C5FA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060024-DA6C-963E-2983-81AE45ED14BB}"/>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8" name="Footer Placeholder 7">
            <a:extLst>
              <a:ext uri="{FF2B5EF4-FFF2-40B4-BE49-F238E27FC236}">
                <a16:creationId xmlns:a16="http://schemas.microsoft.com/office/drawing/2014/main" id="{7D92C1E5-45E2-5894-DA12-BF112D8CC4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D35CB7-536E-C068-81B4-99B9FAB51503}"/>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2887072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2275-A798-6224-4283-5951AF7961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01F36B-1654-299C-ADDE-1AEEB6C4C8E8}"/>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4" name="Footer Placeholder 3">
            <a:extLst>
              <a:ext uri="{FF2B5EF4-FFF2-40B4-BE49-F238E27FC236}">
                <a16:creationId xmlns:a16="http://schemas.microsoft.com/office/drawing/2014/main" id="{09279973-8D15-CA88-B87D-363BC2C478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AE990C-B768-A4F1-6F36-D4449CF2223C}"/>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3098204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13A002-0754-11E4-F392-3F3D7B12BDEF}"/>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3" name="Footer Placeholder 2">
            <a:extLst>
              <a:ext uri="{FF2B5EF4-FFF2-40B4-BE49-F238E27FC236}">
                <a16:creationId xmlns:a16="http://schemas.microsoft.com/office/drawing/2014/main" id="{21C4A113-8C5E-00EF-8372-0371A353A5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C6C45C-87E1-547F-62C8-6655C8162679}"/>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269183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6A554-C793-09EE-754A-0C897C5129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9ABA01-8B6C-D621-3353-12BA2F8FC9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93DFFE-5081-099D-CCBA-78F848E9AB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D8D0C4-B23B-5453-1325-1CF467C5E05D}"/>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6" name="Footer Placeholder 5">
            <a:extLst>
              <a:ext uri="{FF2B5EF4-FFF2-40B4-BE49-F238E27FC236}">
                <a16:creationId xmlns:a16="http://schemas.microsoft.com/office/drawing/2014/main" id="{20927816-9C20-BCAF-BA8A-D8432A6CCF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A7EC9F-C01E-D5F9-5459-D244FE8E0F49}"/>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2012109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3A3C-F700-A469-1735-5D45A5C069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9BD320-3A45-02BE-E976-0D368D1A49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58EDC17-419A-D3D3-AF22-FCB4E21913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8D0EA7-97BC-F65D-9D66-450E12D2AEB7}"/>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6" name="Footer Placeholder 5">
            <a:extLst>
              <a:ext uri="{FF2B5EF4-FFF2-40B4-BE49-F238E27FC236}">
                <a16:creationId xmlns:a16="http://schemas.microsoft.com/office/drawing/2014/main" id="{B5BAF607-C1D0-034D-000B-6348F1724B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B411FD-8B32-1EED-83B0-BAEF5C2812A7}"/>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1288654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2750-AB86-DD28-83A9-7166C6CA44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FF4D3F-A9C4-7DF2-22FA-37AEC4392E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D853C9-BEBF-1E34-6EAB-5E489C935325}"/>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5" name="Footer Placeholder 4">
            <a:extLst>
              <a:ext uri="{FF2B5EF4-FFF2-40B4-BE49-F238E27FC236}">
                <a16:creationId xmlns:a16="http://schemas.microsoft.com/office/drawing/2014/main" id="{F1DAFA92-0223-61C1-1C88-CA8310A5A1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9D07E-841F-8B5B-2FDE-51D6E80E19FF}"/>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179395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7CB838-E47B-92BC-82D5-5DB72418AB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C23723-F0F5-76B3-2A50-3D26FCC85C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4B226-6DAE-1498-CCC9-2E96A5C66827}"/>
              </a:ext>
            </a:extLst>
          </p:cNvPr>
          <p:cNvSpPr>
            <a:spLocks noGrp="1"/>
          </p:cNvSpPr>
          <p:nvPr>
            <p:ph type="dt" sz="half" idx="10"/>
          </p:nvPr>
        </p:nvSpPr>
        <p:spPr/>
        <p:txBody>
          <a:bodyPr/>
          <a:lstStyle/>
          <a:p>
            <a:fld id="{942267E6-F495-40C6-A042-5301DF0C550F}" type="datetimeFigureOut">
              <a:rPr lang="en-GB" smtClean="0"/>
              <a:t>02/06/2023</a:t>
            </a:fld>
            <a:endParaRPr lang="en-GB"/>
          </a:p>
        </p:txBody>
      </p:sp>
      <p:sp>
        <p:nvSpPr>
          <p:cNvPr id="5" name="Footer Placeholder 4">
            <a:extLst>
              <a:ext uri="{FF2B5EF4-FFF2-40B4-BE49-F238E27FC236}">
                <a16:creationId xmlns:a16="http://schemas.microsoft.com/office/drawing/2014/main" id="{5120EC20-4EB6-D19B-3CDB-02104BB8BA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913FC7-6911-3643-3260-93B4222B7583}"/>
              </a:ext>
            </a:extLst>
          </p:cNvPr>
          <p:cNvSpPr>
            <a:spLocks noGrp="1"/>
          </p:cNvSpPr>
          <p:nvPr>
            <p:ph type="sldNum" sz="quarter" idx="12"/>
          </p:nvPr>
        </p:nvSpPr>
        <p:spPr/>
        <p:txBody>
          <a:bodyPr/>
          <a:lstStyle/>
          <a:p>
            <a:fld id="{5914251F-80F9-4742-BD9A-7DE0E550DBF7}" type="slidenum">
              <a:rPr lang="en-GB" smtClean="0"/>
              <a:t>‹#›</a:t>
            </a:fld>
            <a:endParaRPr lang="en-GB"/>
          </a:p>
        </p:txBody>
      </p:sp>
    </p:spTree>
    <p:extLst>
      <p:ext uri="{BB962C8B-B14F-4D97-AF65-F5344CB8AC3E}">
        <p14:creationId xmlns:p14="http://schemas.microsoft.com/office/powerpoint/2010/main" val="951973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9FDC91-7718-5301-24E2-11FBBDF6F8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779045-BC00-E563-DAA1-DF89D09A06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8462D6-8868-0C8F-3D79-39A15BF6FC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2267E6-F495-40C6-A042-5301DF0C550F}" type="datetimeFigureOut">
              <a:rPr lang="en-GB" smtClean="0"/>
              <a:t>02/06/2023</a:t>
            </a:fld>
            <a:endParaRPr lang="en-GB"/>
          </a:p>
        </p:txBody>
      </p:sp>
      <p:sp>
        <p:nvSpPr>
          <p:cNvPr id="5" name="Footer Placeholder 4">
            <a:extLst>
              <a:ext uri="{FF2B5EF4-FFF2-40B4-BE49-F238E27FC236}">
                <a16:creationId xmlns:a16="http://schemas.microsoft.com/office/drawing/2014/main" id="{AA77BD0D-59CA-9A36-131F-FB01415003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AF387B1-84CC-17D4-6059-004C70C8C4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14251F-80F9-4742-BD9A-7DE0E550DBF7}" type="slidenum">
              <a:rPr lang="en-GB" smtClean="0"/>
              <a:t>‹#›</a:t>
            </a:fld>
            <a:endParaRPr lang="en-GB"/>
          </a:p>
        </p:txBody>
      </p:sp>
    </p:spTree>
    <p:extLst>
      <p:ext uri="{BB962C8B-B14F-4D97-AF65-F5344CB8AC3E}">
        <p14:creationId xmlns:p14="http://schemas.microsoft.com/office/powerpoint/2010/main" val="1497541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jpeg"/><Relationship Id="rId7" Type="http://schemas.openxmlformats.org/officeDocument/2006/relationships/diagramQuickStyle" Target="../diagrams/quickStyle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jpg"/><Relationship Id="rId4" Type="http://schemas.openxmlformats.org/officeDocument/2006/relationships/image" Target="../media/image3.jpg"/><Relationship Id="rId9"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4DB3C7AF-F4D5-40CF-8276-0E091C50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solidFill>
            </a:endParaRPr>
          </a:p>
        </p:txBody>
      </p:sp>
      <p:sp>
        <p:nvSpPr>
          <p:cNvPr id="2" name="Title 1">
            <a:extLst>
              <a:ext uri="{FF2B5EF4-FFF2-40B4-BE49-F238E27FC236}">
                <a16:creationId xmlns:a16="http://schemas.microsoft.com/office/drawing/2014/main" id="{723D5AE9-5687-B7B0-6194-CF94F3684115}"/>
              </a:ext>
            </a:extLst>
          </p:cNvPr>
          <p:cNvSpPr>
            <a:spLocks noGrp="1"/>
          </p:cNvSpPr>
          <p:nvPr>
            <p:ph type="ctrTitle"/>
          </p:nvPr>
        </p:nvSpPr>
        <p:spPr>
          <a:xfrm>
            <a:off x="385881" y="2525301"/>
            <a:ext cx="5081925" cy="3004145"/>
          </a:xfrm>
        </p:spPr>
        <p:txBody>
          <a:bodyPr>
            <a:normAutofit fontScale="90000"/>
          </a:bodyPr>
          <a:lstStyle/>
          <a:p>
            <a:pPr>
              <a:lnSpc>
                <a:spcPct val="100000"/>
              </a:lnSpc>
            </a:pPr>
            <a:r>
              <a:rPr lang="en-GB" sz="2800" b="1" i="1" dirty="0">
                <a:solidFill>
                  <a:schemeClr val="bg1"/>
                </a:solidFill>
              </a:rPr>
              <a:t>Il menu di San Valentino</a:t>
            </a:r>
            <a:br>
              <a:rPr lang="en-GB" sz="2800" b="1" i="1" dirty="0">
                <a:solidFill>
                  <a:schemeClr val="bg1"/>
                </a:solidFill>
              </a:rPr>
            </a:br>
            <a:r>
              <a:rPr lang="en-GB" sz="2800" b="1" i="1" dirty="0">
                <a:solidFill>
                  <a:schemeClr val="bg1"/>
                </a:solidFill>
              </a:rPr>
              <a:t>Cornetto </a:t>
            </a:r>
            <a:r>
              <a:rPr lang="en-GB" sz="2800" b="1" i="1" dirty="0" err="1">
                <a:solidFill>
                  <a:schemeClr val="bg1"/>
                </a:solidFill>
              </a:rPr>
              <a:t>alla</a:t>
            </a:r>
            <a:r>
              <a:rPr lang="en-GB" sz="2800" b="1" i="1" dirty="0">
                <a:solidFill>
                  <a:schemeClr val="bg1"/>
                </a:solidFill>
              </a:rPr>
              <a:t> crema ,</a:t>
            </a:r>
            <a:br>
              <a:rPr lang="en-GB" sz="2800" b="1" i="1" dirty="0">
                <a:solidFill>
                  <a:schemeClr val="bg1"/>
                </a:solidFill>
              </a:rPr>
            </a:br>
            <a:r>
              <a:rPr lang="en-GB" sz="2800" b="1" i="1" dirty="0" err="1">
                <a:solidFill>
                  <a:schemeClr val="bg1"/>
                </a:solidFill>
              </a:rPr>
              <a:t>uova</a:t>
            </a:r>
            <a:r>
              <a:rPr lang="en-GB" sz="2800" b="1" i="1" dirty="0">
                <a:solidFill>
                  <a:schemeClr val="bg1"/>
                </a:solidFill>
              </a:rPr>
              <a:t> e </a:t>
            </a:r>
            <a:r>
              <a:rPr lang="en-GB" sz="2800" b="1" i="1" dirty="0" err="1">
                <a:solidFill>
                  <a:schemeClr val="bg1"/>
                </a:solidFill>
              </a:rPr>
              <a:t>pancetta,yogurt</a:t>
            </a:r>
            <a:r>
              <a:rPr lang="en-GB" sz="2800" b="1" i="1" dirty="0">
                <a:solidFill>
                  <a:schemeClr val="bg1"/>
                </a:solidFill>
              </a:rPr>
              <a:t> e cereal, </a:t>
            </a:r>
            <a:br>
              <a:rPr lang="en-GB" sz="2800" b="1" i="1" dirty="0">
                <a:solidFill>
                  <a:schemeClr val="bg1"/>
                </a:solidFill>
              </a:rPr>
            </a:br>
            <a:r>
              <a:rPr lang="en-GB" sz="2800" dirty="0">
                <a:solidFill>
                  <a:srgbClr val="FFFFFF"/>
                </a:solidFill>
              </a:rPr>
              <a:t>   </a:t>
            </a:r>
            <a:r>
              <a:rPr lang="en-GB" sz="2800" b="1" i="1" dirty="0" err="1">
                <a:solidFill>
                  <a:schemeClr val="bg1"/>
                </a:solidFill>
              </a:rPr>
              <a:t>frutta</a:t>
            </a:r>
            <a:br>
              <a:rPr lang="en-GB" sz="2800" b="1" i="1" dirty="0">
                <a:solidFill>
                  <a:schemeClr val="bg1"/>
                </a:solidFill>
              </a:rPr>
            </a:br>
            <a:r>
              <a:rPr lang="en-GB" sz="2000" dirty="0">
                <a:solidFill>
                  <a:schemeClr val="bg1"/>
                </a:solidFill>
              </a:rPr>
              <a:t> </a:t>
            </a:r>
            <a:br>
              <a:rPr lang="en-GB" sz="2000" dirty="0">
                <a:solidFill>
                  <a:schemeClr val="bg1"/>
                </a:solidFill>
              </a:rPr>
            </a:br>
            <a:r>
              <a:rPr lang="en-GB" sz="2200" dirty="0" err="1">
                <a:solidFill>
                  <a:schemeClr val="bg1"/>
                </a:solidFill>
              </a:rPr>
              <a:t>Filleto</a:t>
            </a:r>
            <a:r>
              <a:rPr lang="en-GB" sz="2200" dirty="0">
                <a:solidFill>
                  <a:schemeClr val="bg1"/>
                </a:solidFill>
              </a:rPr>
              <a:t> di branzino con  contorno </a:t>
            </a:r>
            <a:br>
              <a:rPr lang="en-GB" sz="2200" dirty="0">
                <a:solidFill>
                  <a:schemeClr val="bg1"/>
                </a:solidFill>
              </a:rPr>
            </a:br>
            <a:r>
              <a:rPr lang="en-GB" sz="2700" b="1" i="1" dirty="0">
                <a:solidFill>
                  <a:schemeClr val="bg1"/>
                </a:solidFill>
              </a:rPr>
              <a:t>Dolce</a:t>
            </a:r>
            <a:br>
              <a:rPr lang="en-GB" sz="2700" b="1" i="1" dirty="0">
                <a:solidFill>
                  <a:schemeClr val="bg1"/>
                </a:solidFill>
              </a:rPr>
            </a:br>
            <a:r>
              <a:rPr lang="en-GB" sz="2200" dirty="0" err="1">
                <a:solidFill>
                  <a:schemeClr val="bg1"/>
                </a:solidFill>
              </a:rPr>
              <a:t>Tortino</a:t>
            </a:r>
            <a:r>
              <a:rPr lang="en-GB" sz="2200" dirty="0">
                <a:solidFill>
                  <a:schemeClr val="bg1"/>
                </a:solidFill>
              </a:rPr>
              <a:t> al </a:t>
            </a:r>
            <a:r>
              <a:rPr lang="en-GB" sz="2200" dirty="0" err="1">
                <a:solidFill>
                  <a:schemeClr val="bg1"/>
                </a:solidFill>
              </a:rPr>
              <a:t>cioccolato</a:t>
            </a:r>
            <a:r>
              <a:rPr lang="en-GB" sz="2200" dirty="0">
                <a:solidFill>
                  <a:schemeClr val="bg1"/>
                </a:solidFill>
              </a:rPr>
              <a:t> con </a:t>
            </a:r>
            <a:r>
              <a:rPr lang="en-GB" sz="2200" dirty="0" err="1">
                <a:solidFill>
                  <a:schemeClr val="bg1"/>
                </a:solidFill>
              </a:rPr>
              <a:t>cuore</a:t>
            </a:r>
            <a:r>
              <a:rPr lang="en-GB" sz="2200" dirty="0">
                <a:solidFill>
                  <a:schemeClr val="bg1"/>
                </a:solidFill>
              </a:rPr>
              <a:t> </a:t>
            </a:r>
            <a:r>
              <a:rPr lang="en-GB" sz="2200" dirty="0" err="1">
                <a:solidFill>
                  <a:schemeClr val="bg1"/>
                </a:solidFill>
              </a:rPr>
              <a:t>morbido</a:t>
            </a:r>
            <a:r>
              <a:rPr lang="en-GB" sz="2200" dirty="0">
                <a:solidFill>
                  <a:schemeClr val="bg1"/>
                </a:solidFill>
              </a:rPr>
              <a:t>,</a:t>
            </a:r>
            <a:br>
              <a:rPr lang="en-GB" sz="2200" dirty="0">
                <a:solidFill>
                  <a:schemeClr val="bg1"/>
                </a:solidFill>
              </a:rPr>
            </a:br>
            <a:r>
              <a:rPr lang="en-GB" sz="2200" dirty="0" err="1">
                <a:solidFill>
                  <a:schemeClr val="bg1"/>
                </a:solidFill>
              </a:rPr>
              <a:t>frutti</a:t>
            </a:r>
            <a:r>
              <a:rPr lang="en-GB" sz="2200" dirty="0">
                <a:solidFill>
                  <a:schemeClr val="bg1"/>
                </a:solidFill>
              </a:rPr>
              <a:t> di </a:t>
            </a:r>
            <a:r>
              <a:rPr lang="en-GB" sz="2200" dirty="0" err="1">
                <a:solidFill>
                  <a:schemeClr val="bg1"/>
                </a:solidFill>
              </a:rPr>
              <a:t>bosco</a:t>
            </a:r>
            <a:r>
              <a:rPr lang="en-GB" sz="2200" dirty="0">
                <a:solidFill>
                  <a:schemeClr val="bg1"/>
                </a:solidFill>
              </a:rPr>
              <a:t> e gelato </a:t>
            </a:r>
            <a:r>
              <a:rPr lang="en-GB" sz="2200" dirty="0" err="1">
                <a:solidFill>
                  <a:schemeClr val="bg1"/>
                </a:solidFill>
              </a:rPr>
              <a:t>alla</a:t>
            </a:r>
            <a:r>
              <a:rPr lang="en-GB" sz="2200" dirty="0">
                <a:solidFill>
                  <a:schemeClr val="bg1"/>
                </a:solidFill>
              </a:rPr>
              <a:t> </a:t>
            </a:r>
            <a:r>
              <a:rPr lang="en-GB" sz="2200" dirty="0" err="1">
                <a:solidFill>
                  <a:schemeClr val="bg1"/>
                </a:solidFill>
              </a:rPr>
              <a:t>vaniglia</a:t>
            </a:r>
            <a:endParaRPr lang="en-GB" sz="2200" dirty="0">
              <a:solidFill>
                <a:schemeClr val="bg1"/>
              </a:solidFill>
            </a:endParaRPr>
          </a:p>
        </p:txBody>
      </p:sp>
      <p:sp>
        <p:nvSpPr>
          <p:cNvPr id="3" name="Subtitle 2">
            <a:extLst>
              <a:ext uri="{FF2B5EF4-FFF2-40B4-BE49-F238E27FC236}">
                <a16:creationId xmlns:a16="http://schemas.microsoft.com/office/drawing/2014/main" id="{9C44D776-3EC6-4B7C-9FCB-DDFB8C5E3E22}"/>
              </a:ext>
            </a:extLst>
          </p:cNvPr>
          <p:cNvSpPr>
            <a:spLocks noGrp="1"/>
          </p:cNvSpPr>
          <p:nvPr>
            <p:ph type="subTitle" idx="1"/>
          </p:nvPr>
        </p:nvSpPr>
        <p:spPr>
          <a:xfrm>
            <a:off x="-376403" y="4598491"/>
            <a:ext cx="5682694" cy="3013135"/>
          </a:xfrm>
        </p:spPr>
        <p:txBody>
          <a:bodyPr>
            <a:normAutofit/>
          </a:bodyPr>
          <a:lstStyle/>
          <a:p>
            <a:endParaRPr lang="en-GB" dirty="0"/>
          </a:p>
          <a:p>
            <a:r>
              <a:rPr lang="en-GB" sz="1600" b="1" i="1" dirty="0"/>
              <a:t>                                                                                                                            </a:t>
            </a:r>
          </a:p>
          <a:p>
            <a:r>
              <a:rPr lang="en-GB" sz="1600" b="1" i="1" dirty="0"/>
              <a:t>                                                                                                             </a:t>
            </a:r>
          </a:p>
        </p:txBody>
      </p:sp>
      <p:sp>
        <p:nvSpPr>
          <p:cNvPr id="79" name="Freeform: Shape 78">
            <a:extLst>
              <a:ext uri="{FF2B5EF4-FFF2-40B4-BE49-F238E27FC236}">
                <a16:creationId xmlns:a16="http://schemas.microsoft.com/office/drawing/2014/main" id="{8F22F920-02D7-497A-892A-5A1799A6E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4758" y="0"/>
            <a:ext cx="1679159" cy="925847"/>
          </a:xfrm>
          <a:custGeom>
            <a:avLst/>
            <a:gdLst>
              <a:gd name="connsiteX0" fmla="*/ 0 w 1679159"/>
              <a:gd name="connsiteY0" fmla="*/ 0 h 925847"/>
              <a:gd name="connsiteX1" fmla="*/ 123825 w 1679159"/>
              <a:gd name="connsiteY1" fmla="*/ 0 h 925847"/>
              <a:gd name="connsiteX2" fmla="*/ 123825 w 1679159"/>
              <a:gd name="connsiteY2" fmla="*/ 756588 h 925847"/>
              <a:gd name="connsiteX3" fmla="*/ 1431852 w 1679159"/>
              <a:gd name="connsiteY3" fmla="*/ 0 h 925847"/>
              <a:gd name="connsiteX4" fmla="*/ 1679159 w 1679159"/>
              <a:gd name="connsiteY4" fmla="*/ 0 h 925847"/>
              <a:gd name="connsiteX5" fmla="*/ 92869 w 1679159"/>
              <a:gd name="connsiteY5" fmla="*/ 917560 h 925847"/>
              <a:gd name="connsiteX6" fmla="*/ 61913 w 1679159"/>
              <a:gd name="connsiteY6" fmla="*/ 925847 h 925847"/>
              <a:gd name="connsiteX7" fmla="*/ 0 w 1679159"/>
              <a:gd name="connsiteY7" fmla="*/ 863935 h 925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79159" h="925847">
                <a:moveTo>
                  <a:pt x="0" y="0"/>
                </a:moveTo>
                <a:lnTo>
                  <a:pt x="123825" y="0"/>
                </a:lnTo>
                <a:lnTo>
                  <a:pt x="123825" y="756588"/>
                </a:lnTo>
                <a:lnTo>
                  <a:pt x="1431852" y="0"/>
                </a:lnTo>
                <a:lnTo>
                  <a:pt x="1679159" y="0"/>
                </a:lnTo>
                <a:lnTo>
                  <a:pt x="92869" y="917560"/>
                </a:lnTo>
                <a:cubicBezTo>
                  <a:pt x="83458" y="922999"/>
                  <a:pt x="72780" y="925857"/>
                  <a:pt x="61913" y="925847"/>
                </a:cubicBezTo>
                <a:cubicBezTo>
                  <a:pt x="27719" y="925847"/>
                  <a:pt x="0" y="898129"/>
                  <a:pt x="0" y="863935"/>
                </a:cubicBezTo>
                <a:close/>
              </a:path>
            </a:pathLst>
          </a:custGeom>
          <a:solidFill>
            <a:schemeClr val="accent4"/>
          </a:solidFill>
          <a:ln w="9525" cap="flat">
            <a:noFill/>
            <a:prstDash val="solid"/>
            <a:miter/>
          </a:ln>
        </p:spPr>
        <p:txBody>
          <a:bodyPr wrap="square" rtlCol="0" anchor="ctr">
            <a:noAutofit/>
          </a:bodyPr>
          <a:lstStyle/>
          <a:p>
            <a:endParaRPr lang="en-US" dirty="0"/>
          </a:p>
        </p:txBody>
      </p:sp>
      <p:sp>
        <p:nvSpPr>
          <p:cNvPr id="81" name="Oval 80">
            <a:extLst>
              <a:ext uri="{FF2B5EF4-FFF2-40B4-BE49-F238E27FC236}">
                <a16:creationId xmlns:a16="http://schemas.microsoft.com/office/drawing/2014/main" id="{21BA6915-E6D0-4619-9A50-B788D0048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0349" y="400837"/>
            <a:ext cx="357006" cy="357006"/>
          </a:xfrm>
          <a:prstGeom prst="ellipse">
            <a:avLst/>
          </a:prstGeom>
          <a:noFill/>
          <a:ln w="889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group of men posing for a photo&#10;&#10;Description automatically generated">
            <a:extLst>
              <a:ext uri="{FF2B5EF4-FFF2-40B4-BE49-F238E27FC236}">
                <a16:creationId xmlns:a16="http://schemas.microsoft.com/office/drawing/2014/main" id="{F54AE836-0989-D713-D496-F5606128FA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72854" y="715158"/>
            <a:ext cx="4737088" cy="2424147"/>
          </a:xfrm>
          <a:custGeom>
            <a:avLst/>
            <a:gdLst/>
            <a:ahLst/>
            <a:cxnLst/>
            <a:rect l="l" t="t" r="r" b="b"/>
            <a:pathLst>
              <a:path w="2498961" h="2498961">
                <a:moveTo>
                  <a:pt x="65723" y="0"/>
                </a:moveTo>
                <a:lnTo>
                  <a:pt x="2433238" y="0"/>
                </a:lnTo>
                <a:cubicBezTo>
                  <a:pt x="2469536" y="0"/>
                  <a:pt x="2498961" y="29425"/>
                  <a:pt x="2498961" y="65723"/>
                </a:cubicBezTo>
                <a:lnTo>
                  <a:pt x="2498961" y="2433238"/>
                </a:lnTo>
                <a:cubicBezTo>
                  <a:pt x="2498961" y="2469536"/>
                  <a:pt x="2469536" y="2498961"/>
                  <a:pt x="2433238" y="2498961"/>
                </a:cubicBezTo>
                <a:lnTo>
                  <a:pt x="65723" y="2498961"/>
                </a:lnTo>
                <a:cubicBezTo>
                  <a:pt x="29425" y="2498961"/>
                  <a:pt x="0" y="2469536"/>
                  <a:pt x="0" y="2433238"/>
                </a:cubicBezTo>
                <a:lnTo>
                  <a:pt x="0" y="65723"/>
                </a:lnTo>
                <a:cubicBezTo>
                  <a:pt x="0" y="29425"/>
                  <a:pt x="29425" y="0"/>
                  <a:pt x="65723" y="0"/>
                </a:cubicBezTo>
                <a:close/>
              </a:path>
            </a:pathLst>
          </a:custGeom>
        </p:spPr>
      </p:pic>
      <p:pic>
        <p:nvPicPr>
          <p:cNvPr id="5" name="Picture 4" descr="A person and person holding hands at a table&#10;&#10;Description automatically generated with medium confidence">
            <a:extLst>
              <a:ext uri="{FF2B5EF4-FFF2-40B4-BE49-F238E27FC236}">
                <a16:creationId xmlns:a16="http://schemas.microsoft.com/office/drawing/2014/main" id="{34702197-9196-F49F-3EEB-CEF1A659C494}"/>
              </a:ext>
            </a:extLst>
          </p:cNvPr>
          <p:cNvPicPr>
            <a:picLocks noChangeAspect="1"/>
          </p:cNvPicPr>
          <p:nvPr/>
        </p:nvPicPr>
        <p:blipFill rotWithShape="1">
          <a:blip r:embed="rId3">
            <a:extLst>
              <a:ext uri="{28A0092B-C50C-407E-A947-70E740481C1C}">
                <a14:useLocalDpi xmlns:a14="http://schemas.microsoft.com/office/drawing/2010/main" val="0"/>
              </a:ext>
            </a:extLst>
          </a:blip>
          <a:srcRect t="15076" b="35340"/>
          <a:stretch/>
        </p:blipFill>
        <p:spPr>
          <a:xfrm>
            <a:off x="8229600" y="4356501"/>
            <a:ext cx="3962400" cy="2492445"/>
          </a:xfrm>
          <a:custGeom>
            <a:avLst/>
            <a:gdLst/>
            <a:ahLst/>
            <a:cxnLst/>
            <a:rect l="l" t="t" r="r" b="b"/>
            <a:pathLst>
              <a:path w="1964763" h="1856167">
                <a:moveTo>
                  <a:pt x="34265" y="0"/>
                </a:moveTo>
                <a:lnTo>
                  <a:pt x="1930498" y="0"/>
                </a:lnTo>
                <a:cubicBezTo>
                  <a:pt x="1949422" y="0"/>
                  <a:pt x="1964763" y="15341"/>
                  <a:pt x="1964763" y="34265"/>
                </a:cubicBezTo>
                <a:lnTo>
                  <a:pt x="1964763" y="1821902"/>
                </a:lnTo>
                <a:cubicBezTo>
                  <a:pt x="1964763" y="1840826"/>
                  <a:pt x="1949422" y="1856167"/>
                  <a:pt x="1930498" y="1856167"/>
                </a:cubicBezTo>
                <a:lnTo>
                  <a:pt x="34265" y="1856167"/>
                </a:lnTo>
                <a:cubicBezTo>
                  <a:pt x="15341" y="1856167"/>
                  <a:pt x="0" y="1840826"/>
                  <a:pt x="0" y="1821902"/>
                </a:cubicBezTo>
                <a:lnTo>
                  <a:pt x="0" y="34265"/>
                </a:lnTo>
                <a:cubicBezTo>
                  <a:pt x="0" y="15341"/>
                  <a:pt x="15341" y="0"/>
                  <a:pt x="34265" y="0"/>
                </a:cubicBezTo>
                <a:close/>
              </a:path>
            </a:pathLst>
          </a:custGeom>
        </p:spPr>
      </p:pic>
      <p:sp>
        <p:nvSpPr>
          <p:cNvPr id="83" name="Freeform: Shape 82">
            <a:extLst>
              <a:ext uri="{FF2B5EF4-FFF2-40B4-BE49-F238E27FC236}">
                <a16:creationId xmlns:a16="http://schemas.microsoft.com/office/drawing/2014/main" id="{4DDF45CC-3E53-4361-852F-16750ABA7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92303" y="6356350"/>
            <a:ext cx="1211855" cy="501650"/>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025B8C08-2FE2-4EE7-8826-385416193D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95502">
            <a:off x="9975314" y="5853103"/>
            <a:ext cx="1761765" cy="1112151"/>
          </a:xfrm>
          <a:custGeom>
            <a:avLst/>
            <a:gdLst>
              <a:gd name="connsiteX0" fmla="*/ 1585229 w 1761765"/>
              <a:gd name="connsiteY0" fmla="*/ 764759 h 1112151"/>
              <a:gd name="connsiteX1" fmla="*/ 1623024 w 1761765"/>
              <a:gd name="connsiteY1" fmla="*/ 792810 h 1112151"/>
              <a:gd name="connsiteX2" fmla="*/ 1711735 w 1761765"/>
              <a:gd name="connsiteY2" fmla="*/ 970132 h 1112151"/>
              <a:gd name="connsiteX3" fmla="*/ 1761765 w 1761765"/>
              <a:gd name="connsiteY3" fmla="*/ 1112151 h 1112151"/>
              <a:gd name="connsiteX4" fmla="*/ 1621544 w 1761765"/>
              <a:gd name="connsiteY4" fmla="*/ 1095575 h 1112151"/>
              <a:gd name="connsiteX5" fmla="*/ 1594821 w 1761765"/>
              <a:gd name="connsiteY5" fmla="*/ 1019711 h 1112151"/>
              <a:gd name="connsiteX6" fmla="*/ 1513200 w 1761765"/>
              <a:gd name="connsiteY6" fmla="*/ 856627 h 1112151"/>
              <a:gd name="connsiteX7" fmla="*/ 1538499 w 1761765"/>
              <a:gd name="connsiteY7" fmla="*/ 770415 h 1112151"/>
              <a:gd name="connsiteX8" fmla="*/ 1585229 w 1761765"/>
              <a:gd name="connsiteY8" fmla="*/ 764759 h 1112151"/>
              <a:gd name="connsiteX9" fmla="*/ 933455 w 1761765"/>
              <a:gd name="connsiteY9" fmla="*/ 161308 h 1112151"/>
              <a:gd name="connsiteX10" fmla="*/ 957797 w 1761765"/>
              <a:gd name="connsiteY10" fmla="*/ 167970 h 1112151"/>
              <a:gd name="connsiteX11" fmla="*/ 1286982 w 1761765"/>
              <a:gd name="connsiteY11" fmla="*/ 387616 h 1112151"/>
              <a:gd name="connsiteX12" fmla="*/ 1293725 w 1761765"/>
              <a:gd name="connsiteY12" fmla="*/ 477075 h 1112151"/>
              <a:gd name="connsiteX13" fmla="*/ 1245453 w 1761765"/>
              <a:gd name="connsiteY13" fmla="*/ 499154 h 1112151"/>
              <a:gd name="connsiteX14" fmla="*/ 1245167 w 1761765"/>
              <a:gd name="connsiteY14" fmla="*/ 499154 h 1112151"/>
              <a:gd name="connsiteX15" fmla="*/ 1203638 w 1761765"/>
              <a:gd name="connsiteY15" fmla="*/ 484104 h 1112151"/>
              <a:gd name="connsiteX16" fmla="*/ 900647 w 1761765"/>
              <a:gd name="connsiteY16" fmla="*/ 281508 h 1112151"/>
              <a:gd name="connsiteX17" fmla="*/ 872454 w 1761765"/>
              <a:gd name="connsiteY17" fmla="*/ 196164 h 1112151"/>
              <a:gd name="connsiteX18" fmla="*/ 933455 w 1761765"/>
              <a:gd name="connsiteY18" fmla="*/ 161308 h 1112151"/>
              <a:gd name="connsiteX19" fmla="*/ 454020 w 1761765"/>
              <a:gd name="connsiteY19" fmla="*/ 13474 h 1112151"/>
              <a:gd name="connsiteX20" fmla="*/ 477919 w 1761765"/>
              <a:gd name="connsiteY20" fmla="*/ 21437 h 1112151"/>
              <a:gd name="connsiteX21" fmla="*/ 509236 w 1761765"/>
              <a:gd name="connsiteY21" fmla="*/ 84182 h 1112151"/>
              <a:gd name="connsiteX22" fmla="*/ 445829 w 1761765"/>
              <a:gd name="connsiteY22" fmla="*/ 139871 h 1112151"/>
              <a:gd name="connsiteX23" fmla="*/ 437447 w 1761765"/>
              <a:gd name="connsiteY23" fmla="*/ 139395 h 1112151"/>
              <a:gd name="connsiteX24" fmla="*/ 73211 w 1761765"/>
              <a:gd name="connsiteY24" fmla="*/ 137204 h 1112151"/>
              <a:gd name="connsiteX25" fmla="*/ 749 w 1761765"/>
              <a:gd name="connsiteY25" fmla="*/ 84082 h 1112151"/>
              <a:gd name="connsiteX26" fmla="*/ 53871 w 1761765"/>
              <a:gd name="connsiteY26" fmla="*/ 11621 h 1112151"/>
              <a:gd name="connsiteX27" fmla="*/ 58352 w 1761765"/>
              <a:gd name="connsiteY27" fmla="*/ 11093 h 1112151"/>
              <a:gd name="connsiteX28" fmla="*/ 454020 w 1761765"/>
              <a:gd name="connsiteY28" fmla="*/ 13474 h 111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61765" h="1112151">
                <a:moveTo>
                  <a:pt x="1585229" y="764759"/>
                </a:moveTo>
                <a:cubicBezTo>
                  <a:pt x="1600438" y="768789"/>
                  <a:pt x="1614156" y="778436"/>
                  <a:pt x="1623024" y="792810"/>
                </a:cubicBezTo>
                <a:cubicBezTo>
                  <a:pt x="1656300" y="850065"/>
                  <a:pt x="1685920" y="909291"/>
                  <a:pt x="1711735" y="970132"/>
                </a:cubicBezTo>
                <a:lnTo>
                  <a:pt x="1761765" y="1112151"/>
                </a:lnTo>
                <a:lnTo>
                  <a:pt x="1621544" y="1095575"/>
                </a:lnTo>
                <a:lnTo>
                  <a:pt x="1594821" y="1019711"/>
                </a:lnTo>
                <a:cubicBezTo>
                  <a:pt x="1571072" y="963752"/>
                  <a:pt x="1543819" y="909282"/>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5"/>
                  <a:pt x="949959" y="164024"/>
                  <a:pt x="957797" y="167970"/>
                </a:cubicBezTo>
                <a:cubicBezTo>
                  <a:pt x="1076184" y="227289"/>
                  <a:pt x="1186759" y="301068"/>
                  <a:pt x="1286982" y="387616"/>
                </a:cubicBezTo>
                <a:cubicBezTo>
                  <a:pt x="1313547" y="410457"/>
                  <a:pt x="1316565"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89"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endParaRPr lang="en-US"/>
          </a:p>
        </p:txBody>
      </p:sp>
      <p:pic>
        <p:nvPicPr>
          <p:cNvPr id="22" name="Picture 21" descr="Two red hearts on a wood surface">
            <a:extLst>
              <a:ext uri="{FF2B5EF4-FFF2-40B4-BE49-F238E27FC236}">
                <a16:creationId xmlns:a16="http://schemas.microsoft.com/office/drawing/2014/main" id="{226E30B6-5DB1-2F3A-AA55-805CB53F2E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52572" y="5067040"/>
            <a:ext cx="3100768" cy="1894369"/>
          </a:xfrm>
          <a:prstGeom prst="rect">
            <a:avLst/>
          </a:prstGeom>
        </p:spPr>
      </p:pic>
      <p:sp>
        <p:nvSpPr>
          <p:cNvPr id="28" name="TextBox 27">
            <a:extLst>
              <a:ext uri="{FF2B5EF4-FFF2-40B4-BE49-F238E27FC236}">
                <a16:creationId xmlns:a16="http://schemas.microsoft.com/office/drawing/2014/main" id="{A7010EFC-53E3-6FD4-8140-C91B024FA513}"/>
              </a:ext>
            </a:extLst>
          </p:cNvPr>
          <p:cNvSpPr txBox="1"/>
          <p:nvPr/>
        </p:nvSpPr>
        <p:spPr>
          <a:xfrm>
            <a:off x="682050" y="5919708"/>
            <a:ext cx="4902391" cy="707886"/>
          </a:xfrm>
          <a:prstGeom prst="rect">
            <a:avLst/>
          </a:prstGeom>
          <a:noFill/>
        </p:spPr>
        <p:txBody>
          <a:bodyPr wrap="square" rtlCol="0">
            <a:spAutoFit/>
          </a:bodyPr>
          <a:lstStyle/>
          <a:p>
            <a:r>
              <a:rPr lang="en-GB" sz="2000" b="1" i="1" dirty="0" err="1"/>
              <a:t>Prenotazioni</a:t>
            </a:r>
            <a:r>
              <a:rPr lang="en-GB" sz="2000" b="1" i="1" dirty="0"/>
              <a:t>  </a:t>
            </a:r>
            <a:r>
              <a:rPr lang="en-GB" sz="2000" b="1" i="1" dirty="0" err="1"/>
              <a:t>entro</a:t>
            </a:r>
            <a:r>
              <a:rPr lang="en-GB" sz="2000" b="1" i="1" dirty="0"/>
              <a:t> le 12:30 di </a:t>
            </a:r>
            <a:r>
              <a:rPr lang="en-GB" sz="2000" b="1" i="1" dirty="0" err="1"/>
              <a:t>sabato</a:t>
            </a:r>
            <a:r>
              <a:rPr lang="en-GB" sz="2000" b="1" i="1" dirty="0"/>
              <a:t> 12 </a:t>
            </a:r>
            <a:r>
              <a:rPr lang="en-GB" sz="2000" b="1" i="1" dirty="0" err="1"/>
              <a:t>febbraio</a:t>
            </a:r>
            <a:r>
              <a:rPr lang="en-GB" sz="2000" b="1" i="1" dirty="0"/>
              <a:t>  - 3394066814</a:t>
            </a:r>
          </a:p>
        </p:txBody>
      </p:sp>
      <p:graphicFrame>
        <p:nvGraphicFramePr>
          <p:cNvPr id="89" name="TextBox 34">
            <a:extLst>
              <a:ext uri="{FF2B5EF4-FFF2-40B4-BE49-F238E27FC236}">
                <a16:creationId xmlns:a16="http://schemas.microsoft.com/office/drawing/2014/main" id="{32D5F142-5B7D-8280-8984-E66FB03CC480}"/>
              </a:ext>
            </a:extLst>
          </p:cNvPr>
          <p:cNvGraphicFramePr/>
          <p:nvPr>
            <p:extLst>
              <p:ext uri="{D42A27DB-BD31-4B8C-83A1-F6EECF244321}">
                <p14:modId xmlns:p14="http://schemas.microsoft.com/office/powerpoint/2010/main" val="2732506524"/>
              </p:ext>
            </p:extLst>
          </p:nvPr>
        </p:nvGraphicFramePr>
        <p:xfrm>
          <a:off x="95256" y="0"/>
          <a:ext cx="12314458" cy="18466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descr="A picture containing indoor, wall, bed, interior design&#10;&#10;Description automatically generated">
            <a:extLst>
              <a:ext uri="{FF2B5EF4-FFF2-40B4-BE49-F238E27FC236}">
                <a16:creationId xmlns:a16="http://schemas.microsoft.com/office/drawing/2014/main" id="{26BE42A2-1823-509D-F19A-57A303CDAA0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560365" y="3063855"/>
            <a:ext cx="3068409" cy="1311279"/>
          </a:xfrm>
          <a:prstGeom prst="rect">
            <a:avLst/>
          </a:prstGeom>
        </p:spPr>
      </p:pic>
      <p:sp>
        <p:nvSpPr>
          <p:cNvPr id="11" name="TextBox 10">
            <a:extLst>
              <a:ext uri="{FF2B5EF4-FFF2-40B4-BE49-F238E27FC236}">
                <a16:creationId xmlns:a16="http://schemas.microsoft.com/office/drawing/2014/main" id="{0A05CBF4-B54B-8138-CA45-B42D0513812F}"/>
              </a:ext>
            </a:extLst>
          </p:cNvPr>
          <p:cNvSpPr txBox="1"/>
          <p:nvPr/>
        </p:nvSpPr>
        <p:spPr>
          <a:xfrm>
            <a:off x="6636656" y="3148491"/>
            <a:ext cx="2036618" cy="923330"/>
          </a:xfrm>
          <a:prstGeom prst="rect">
            <a:avLst/>
          </a:prstGeom>
          <a:noFill/>
        </p:spPr>
        <p:txBody>
          <a:bodyPr wrap="square" rtlCol="0">
            <a:spAutoFit/>
          </a:bodyPr>
          <a:lstStyle/>
          <a:p>
            <a:r>
              <a:rPr lang="en-GB" dirty="0" err="1"/>
              <a:t>Matrimoniale</a:t>
            </a:r>
            <a:r>
              <a:rPr lang="en-GB" dirty="0"/>
              <a:t> suite</a:t>
            </a:r>
          </a:p>
          <a:p>
            <a:r>
              <a:rPr lang="en-GB" dirty="0"/>
              <a:t> 1 </a:t>
            </a:r>
            <a:r>
              <a:rPr lang="en-GB" dirty="0" err="1"/>
              <a:t>notti</a:t>
            </a:r>
            <a:r>
              <a:rPr lang="en-GB" dirty="0"/>
              <a:t> </a:t>
            </a:r>
            <a:r>
              <a:rPr lang="en-GB" dirty="0" err="1"/>
              <a:t>speciale</a:t>
            </a:r>
            <a:r>
              <a:rPr lang="en-GB" dirty="0"/>
              <a:t> </a:t>
            </a:r>
            <a:r>
              <a:rPr lang="en-GB" b="1" dirty="0">
                <a:latin typeface="Amasis MT Pro Black" panose="02040A04050005020304" pitchFamily="18" charset="0"/>
              </a:rPr>
              <a:t>70€</a:t>
            </a:r>
          </a:p>
        </p:txBody>
      </p:sp>
      <p:sp>
        <p:nvSpPr>
          <p:cNvPr id="13" name="TextBox 12">
            <a:extLst>
              <a:ext uri="{FF2B5EF4-FFF2-40B4-BE49-F238E27FC236}">
                <a16:creationId xmlns:a16="http://schemas.microsoft.com/office/drawing/2014/main" id="{A653A032-4EFB-4A12-4CD6-F1E916B09A42}"/>
              </a:ext>
            </a:extLst>
          </p:cNvPr>
          <p:cNvSpPr txBox="1"/>
          <p:nvPr/>
        </p:nvSpPr>
        <p:spPr>
          <a:xfrm flipH="1">
            <a:off x="5140767" y="4019527"/>
            <a:ext cx="3532507" cy="646331"/>
          </a:xfrm>
          <a:prstGeom prst="rect">
            <a:avLst/>
          </a:prstGeom>
          <a:noFill/>
        </p:spPr>
        <p:txBody>
          <a:bodyPr wrap="square" rtlCol="0">
            <a:spAutoFit/>
          </a:bodyPr>
          <a:lstStyle/>
          <a:p>
            <a:r>
              <a:rPr lang="en-GB" dirty="0"/>
              <a:t>PER OGNI COPPIA UNA BOTTIGLIA DI PROSECCO INOMAGGIO</a:t>
            </a:r>
          </a:p>
        </p:txBody>
      </p:sp>
      <p:sp>
        <p:nvSpPr>
          <p:cNvPr id="15" name="TextBox 14">
            <a:extLst>
              <a:ext uri="{FF2B5EF4-FFF2-40B4-BE49-F238E27FC236}">
                <a16:creationId xmlns:a16="http://schemas.microsoft.com/office/drawing/2014/main" id="{D2C0D271-438E-9333-99E3-225EA769EB47}"/>
              </a:ext>
            </a:extLst>
          </p:cNvPr>
          <p:cNvSpPr txBox="1"/>
          <p:nvPr/>
        </p:nvSpPr>
        <p:spPr>
          <a:xfrm>
            <a:off x="3446230" y="1328554"/>
            <a:ext cx="2008910" cy="923330"/>
          </a:xfrm>
          <a:prstGeom prst="rect">
            <a:avLst/>
          </a:prstGeom>
          <a:noFill/>
        </p:spPr>
        <p:txBody>
          <a:bodyPr wrap="square" rtlCol="0">
            <a:spAutoFit/>
          </a:bodyPr>
          <a:lstStyle/>
          <a:p>
            <a:r>
              <a:rPr lang="en-GB" sz="5400" b="1" i="1" dirty="0"/>
              <a:t>130€</a:t>
            </a:r>
          </a:p>
        </p:txBody>
      </p:sp>
    </p:spTree>
    <p:extLst>
      <p:ext uri="{BB962C8B-B14F-4D97-AF65-F5344CB8AC3E}">
        <p14:creationId xmlns:p14="http://schemas.microsoft.com/office/powerpoint/2010/main" val="2019441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96</Words>
  <Application>Microsoft Office PowerPoint</Application>
  <PresentationFormat>Widescreen</PresentationFormat>
  <Paragraphs>12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Amasis MT Pro Black</vt:lpstr>
      <vt:lpstr>Arial</vt:lpstr>
      <vt:lpstr>Calibri</vt:lpstr>
      <vt:lpstr>Calibri Light</vt:lpstr>
      <vt:lpstr>Office Theme</vt:lpstr>
      <vt:lpstr>Il menu di San Valentino Cornetto alla crema , uova e pancetta,yogurt e cereal,     frutta   Filleto di branzino con  contorno  Dolce Tortino al cioccolato con cuore morbido, frutti di bosco e gelato alla vaniglia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Il menu di San Valentino Antipasto  ostriche - involtino di branzino saporito gambero in pasta fillo –carpaccio di spada spiedino di alici con pomodorini confit chips di zucca Primo Risotto Red Passion Secondo Filleto di branzino con con contorno Dolce Tortino al cioccolato con cuore morbido, frutti di bosco e gelato alla vaniglia</dc:title>
  <dc:creator>lavinia apostol</dc:creator>
  <cp:lastModifiedBy>lavinia apostol</cp:lastModifiedBy>
  <cp:revision>5</cp:revision>
  <dcterms:created xsi:type="dcterms:W3CDTF">2023-06-02T08:45:03Z</dcterms:created>
  <dcterms:modified xsi:type="dcterms:W3CDTF">2023-06-02T21:37:30Z</dcterms:modified>
</cp:coreProperties>
</file>