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theme/theme2.xml" ContentType="application/vnd.openxmlformats-officedocument.theme+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3.xml" ContentType="application/vnd.openxmlformats-officedocument.theme+xml"/>
  <Override PartName="/ppt/slideLayouts/slideLayout8.xml" ContentType="application/vnd.openxmlformats-officedocument.presentationml.slideLayout+xml"/>
  <Override PartName="/ppt/theme/theme4.xml" ContentType="application/vnd.openxmlformats-officedocument.theme+xml"/>
  <Override PartName="/ppt/slideLayouts/slideLayout9.xml" ContentType="application/vnd.openxmlformats-officedocument.presentationml.slideLayout+xml"/>
  <Override PartName="/ppt/theme/theme5.xml" ContentType="application/vnd.openxmlformats-officedocument.theme+xml"/>
  <Override PartName="/ppt/slideLayouts/slideLayout10.xml" ContentType="application/vnd.openxmlformats-officedocument.presentationml.slideLayout+xml"/>
  <Override PartName="/ppt/theme/theme6.xml" ContentType="application/vnd.openxmlformats-officedocument.theme+xml"/>
  <Override PartName="/ppt/slideLayouts/slideLayout11.xml" ContentType="application/vnd.openxmlformats-officedocument.presentationml.slideLayout+xml"/>
  <Override PartName="/ppt/theme/theme7.xml" ContentType="application/vnd.openxmlformats-officedocument.theme+xml"/>
  <Override PartName="/ppt/slideLayouts/slideLayout12.xml" ContentType="application/vnd.openxmlformats-officedocument.presentationml.slideLayout+xml"/>
  <Override PartName="/ppt/theme/theme8.xml" ContentType="application/vnd.openxmlformats-officedocument.theme+xml"/>
  <Override PartName="/ppt/slideLayouts/slideLayout13.xml" ContentType="application/vnd.openxmlformats-officedocument.presentationml.slideLayout+xml"/>
  <Override PartName="/ppt/theme/theme9.xml" ContentType="application/vnd.openxmlformats-officedocument.theme+xml"/>
  <Override PartName="/ppt/slideLayouts/slideLayout14.xml" ContentType="application/vnd.openxmlformats-officedocument.presentationml.slideLayout+xml"/>
  <Override PartName="/ppt/theme/theme10.xml" ContentType="application/vnd.openxmlformats-officedocument.theme+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11.xml" ContentType="application/vnd.openxmlformats-officedocument.theme+xml"/>
  <Override PartName="/ppt/slideLayouts/slideLayout23.xml" ContentType="application/vnd.openxmlformats-officedocument.presentationml.slideLayout+xml"/>
  <Override PartName="/ppt/theme/theme12.xml" ContentType="application/vnd.openxmlformats-officedocument.theme+xml"/>
  <Override PartName="/ppt/slideLayouts/slideLayout24.xml" ContentType="application/vnd.openxmlformats-officedocument.presentationml.slideLayout+xml"/>
  <Override PartName="/ppt/theme/theme13.xml" ContentType="application/vnd.openxmlformats-officedocument.theme+xml"/>
  <Override PartName="/ppt/slideLayouts/slideLayout25.xml" ContentType="application/vnd.openxmlformats-officedocument.presentationml.slideLayout+xml"/>
  <Override PartName="/ppt/theme/theme14.xml" ContentType="application/vnd.openxmlformats-officedocument.theme+xml"/>
  <Override PartName="/ppt/theme/theme1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6" r:id="rId4"/>
    <p:sldMasterId id="2147483657" r:id="rId5"/>
    <p:sldMasterId id="2147483658" r:id="rId6"/>
    <p:sldMasterId id="2147483660" r:id="rId7"/>
    <p:sldMasterId id="2147483659" r:id="rId8"/>
    <p:sldMasterId id="2147483661" r:id="rId9"/>
    <p:sldMasterId id="2147483662" r:id="rId10"/>
    <p:sldMasterId id="2147483663" r:id="rId11"/>
    <p:sldMasterId id="2147483664" r:id="rId12"/>
    <p:sldMasterId id="2147483665" r:id="rId13"/>
    <p:sldMasterId id="2147483666" r:id="rId14"/>
    <p:sldMasterId id="2147483673" r:id="rId15"/>
    <p:sldMasterId id="2147483670" r:id="rId16"/>
    <p:sldMasterId id="2147483671" r:id="rId17"/>
  </p:sldMasterIdLst>
  <p:notesMasterIdLst>
    <p:notesMasterId r:id="rId35"/>
  </p:notesMasterIdLst>
  <p:sldIdLst>
    <p:sldId id="851" r:id="rId18"/>
    <p:sldId id="848" r:id="rId19"/>
    <p:sldId id="536" r:id="rId20"/>
    <p:sldId id="934" r:id="rId21"/>
    <p:sldId id="935" r:id="rId22"/>
    <p:sldId id="860" r:id="rId23"/>
    <p:sldId id="936" r:id="rId24"/>
    <p:sldId id="538" r:id="rId25"/>
    <p:sldId id="352" r:id="rId26"/>
    <p:sldId id="942" r:id="rId27"/>
    <p:sldId id="943" r:id="rId28"/>
    <p:sldId id="944" r:id="rId29"/>
    <p:sldId id="945" r:id="rId30"/>
    <p:sldId id="946" r:id="rId31"/>
    <p:sldId id="941" r:id="rId32"/>
    <p:sldId id="532" r:id="rId33"/>
    <p:sldId id="336" r:id="rId34"/>
  </p:sldIdLst>
  <p:sldSz cx="12192000" cy="6858000"/>
  <p:notesSz cx="6858000" cy="994568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F1D3B29-52ED-4B4D-947F-F2D3CFB812CC}" v="1" dt="2023-02-08T18:11:08.64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004" autoAdjust="0"/>
    <p:restoredTop sz="87384" autoAdjust="0"/>
  </p:normalViewPr>
  <p:slideViewPr>
    <p:cSldViewPr snapToGrid="0">
      <p:cViewPr varScale="1">
        <p:scale>
          <a:sx n="63" d="100"/>
          <a:sy n="63" d="100"/>
        </p:scale>
        <p:origin x="936"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0.xml"/><Relationship Id="rId18" Type="http://schemas.openxmlformats.org/officeDocument/2006/relationships/slide" Target="slides/slide1.xml"/><Relationship Id="rId26" Type="http://schemas.openxmlformats.org/officeDocument/2006/relationships/slide" Target="slides/slide9.xml"/><Relationship Id="rId39" Type="http://schemas.openxmlformats.org/officeDocument/2006/relationships/tableStyles" Target="tableStyles.xml"/><Relationship Id="rId21" Type="http://schemas.openxmlformats.org/officeDocument/2006/relationships/slide" Target="slides/slide4.xml"/><Relationship Id="rId34" Type="http://schemas.openxmlformats.org/officeDocument/2006/relationships/slide" Target="slides/slide17.xml"/><Relationship Id="rId7" Type="http://schemas.openxmlformats.org/officeDocument/2006/relationships/slideMaster" Target="slideMasters/slideMaster4.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8.xml"/><Relationship Id="rId33" Type="http://schemas.openxmlformats.org/officeDocument/2006/relationships/slide" Target="slides/slide16.xml"/><Relationship Id="rId38"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Master" Target="slideMasters/slideMaster13.xml"/><Relationship Id="rId20" Type="http://schemas.openxmlformats.org/officeDocument/2006/relationships/slide" Target="slides/slide3.xml"/><Relationship Id="rId29" Type="http://schemas.openxmlformats.org/officeDocument/2006/relationships/slide" Target="slides/slide12.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Master" Target="slideMasters/slideMaster8.xml"/><Relationship Id="rId24" Type="http://schemas.openxmlformats.org/officeDocument/2006/relationships/slide" Target="slides/slide7.xml"/><Relationship Id="rId32" Type="http://schemas.openxmlformats.org/officeDocument/2006/relationships/slide" Target="slides/slide15.xml"/><Relationship Id="rId37" Type="http://schemas.openxmlformats.org/officeDocument/2006/relationships/viewProps" Target="viewProps.xml"/><Relationship Id="rId40" Type="http://schemas.microsoft.com/office/2015/10/relationships/revisionInfo" Target="revisionInfo.xml"/><Relationship Id="rId5" Type="http://schemas.openxmlformats.org/officeDocument/2006/relationships/slideMaster" Target="slideMasters/slideMaster2.xml"/><Relationship Id="rId15" Type="http://schemas.openxmlformats.org/officeDocument/2006/relationships/slideMaster" Target="slideMasters/slideMaster12.xml"/><Relationship Id="rId23" Type="http://schemas.openxmlformats.org/officeDocument/2006/relationships/slide" Target="slides/slide6.xml"/><Relationship Id="rId28" Type="http://schemas.openxmlformats.org/officeDocument/2006/relationships/slide" Target="slides/slide11.xml"/><Relationship Id="rId36" Type="http://schemas.openxmlformats.org/officeDocument/2006/relationships/presProps" Target="presProps.xml"/><Relationship Id="rId10" Type="http://schemas.openxmlformats.org/officeDocument/2006/relationships/slideMaster" Target="slideMasters/slideMaster7.xml"/><Relationship Id="rId19" Type="http://schemas.openxmlformats.org/officeDocument/2006/relationships/slide" Target="slides/slide2.xml"/><Relationship Id="rId31" Type="http://schemas.openxmlformats.org/officeDocument/2006/relationships/slide" Target="slides/slide14.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Master" Target="slideMasters/slideMaster11.xml"/><Relationship Id="rId22" Type="http://schemas.openxmlformats.org/officeDocument/2006/relationships/slide" Target="slides/slide5.xml"/><Relationship Id="rId27" Type="http://schemas.openxmlformats.org/officeDocument/2006/relationships/slide" Target="slides/slide10.xml"/><Relationship Id="rId30" Type="http://schemas.openxmlformats.org/officeDocument/2006/relationships/slide" Target="slides/slide13.xml"/><Relationship Id="rId35" Type="http://schemas.openxmlformats.org/officeDocument/2006/relationships/notesMaster" Target="notesMasters/notesMaster1.xml"/><Relationship Id="rId8" Type="http://schemas.openxmlformats.org/officeDocument/2006/relationships/slideMaster" Target="slideMasters/slideMaster5.xml"/><Relationship Id="rId3" Type="http://schemas.openxmlformats.org/officeDocument/2006/relationships/customXml" Target="../customXml/item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1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99012"/>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99012"/>
          </a:xfrm>
          <a:prstGeom prst="rect">
            <a:avLst/>
          </a:prstGeom>
        </p:spPr>
        <p:txBody>
          <a:bodyPr vert="horz" lIns="91440" tIns="45720" rIns="91440" bIns="45720" rtlCol="0"/>
          <a:lstStyle>
            <a:lvl1pPr algn="r">
              <a:defRPr sz="1200"/>
            </a:lvl1pPr>
          </a:lstStyle>
          <a:p>
            <a:fld id="{DBD5F032-5F8F-FE40-B2B4-2970B147A59F}" type="datetimeFigureOut">
              <a:rPr lang="en-GB" smtClean="0"/>
              <a:t>08/02/2023</a:t>
            </a:fld>
            <a:endParaRPr lang="en-GB" dirty="0"/>
          </a:p>
        </p:txBody>
      </p:sp>
      <p:sp>
        <p:nvSpPr>
          <p:cNvPr id="4" name="Slide Image Placeholder 3"/>
          <p:cNvSpPr>
            <a:spLocks noGrp="1" noRot="1" noChangeAspect="1"/>
          </p:cNvSpPr>
          <p:nvPr>
            <p:ph type="sldImg" idx="2"/>
          </p:nvPr>
        </p:nvSpPr>
        <p:spPr>
          <a:xfrm>
            <a:off x="444500" y="1243013"/>
            <a:ext cx="5969000" cy="3357562"/>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786362"/>
            <a:ext cx="5486400" cy="3916115"/>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9446678"/>
            <a:ext cx="2971800" cy="499011"/>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9446678"/>
            <a:ext cx="2971800" cy="499011"/>
          </a:xfrm>
          <a:prstGeom prst="rect">
            <a:avLst/>
          </a:prstGeom>
        </p:spPr>
        <p:txBody>
          <a:bodyPr vert="horz" lIns="91440" tIns="45720" rIns="91440" bIns="45720" rtlCol="0" anchor="b"/>
          <a:lstStyle>
            <a:lvl1pPr algn="r">
              <a:defRPr sz="1200"/>
            </a:lvl1pPr>
          </a:lstStyle>
          <a:p>
            <a:fld id="{553B316D-00FF-AA49-9284-97CB249A2A53}" type="slidenum">
              <a:rPr lang="en-GB" smtClean="0"/>
              <a:t>‹#›</a:t>
            </a:fld>
            <a:endParaRPr lang="en-GB" dirty="0"/>
          </a:p>
        </p:txBody>
      </p:sp>
    </p:spTree>
    <p:extLst>
      <p:ext uri="{BB962C8B-B14F-4D97-AF65-F5344CB8AC3E}">
        <p14:creationId xmlns:p14="http://schemas.microsoft.com/office/powerpoint/2010/main" val="332052397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3" Type="http://schemas.openxmlformats.org/officeDocument/2006/relationships/hyperlink" Target="https://www.cipd.co.uk/knowledge/fundamentals/emp-law/disability-discrimination/factsheet/" TargetMode="External"/><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3" Type="http://schemas.openxmlformats.org/officeDocument/2006/relationships/hyperlink" Target="https://www.youtube.com/watch?v=Hhkai0bjt20" TargetMode="External"/><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Introductions</a:t>
            </a:r>
          </a:p>
        </p:txBody>
      </p:sp>
      <p:sp>
        <p:nvSpPr>
          <p:cNvPr id="4" name="Slide Number Placeholder 3"/>
          <p:cNvSpPr>
            <a:spLocks noGrp="1"/>
          </p:cNvSpPr>
          <p:nvPr>
            <p:ph type="sldNum" sz="quarter" idx="10"/>
          </p:nvPr>
        </p:nvSpPr>
        <p:spPr/>
        <p:txBody>
          <a:bodyPr/>
          <a:lstStyle/>
          <a:p>
            <a:fld id="{2892395D-BC1B-4D1D-949A-52A1A007E086}" type="slidenum">
              <a:rPr lang="en-GB" smtClean="0"/>
              <a:t>1</a:t>
            </a:fld>
            <a:endParaRPr lang="en-GB" dirty="0"/>
          </a:p>
        </p:txBody>
      </p:sp>
    </p:spTree>
    <p:extLst>
      <p:ext uri="{BB962C8B-B14F-4D97-AF65-F5344CB8AC3E}">
        <p14:creationId xmlns:p14="http://schemas.microsoft.com/office/powerpoint/2010/main" val="121210665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Tx/>
              <a:buNone/>
            </a:pPr>
            <a:endParaRPr lang="en-GB" dirty="0"/>
          </a:p>
        </p:txBody>
      </p:sp>
      <p:sp>
        <p:nvSpPr>
          <p:cNvPr id="4" name="Slide Number Placeholder 3"/>
          <p:cNvSpPr>
            <a:spLocks noGrp="1"/>
          </p:cNvSpPr>
          <p:nvPr>
            <p:ph type="sldNum" sz="quarter" idx="5"/>
          </p:nvPr>
        </p:nvSpPr>
        <p:spPr/>
        <p:txBody>
          <a:bodyPr/>
          <a:lstStyle/>
          <a:p>
            <a:fld id="{553B316D-00FF-AA49-9284-97CB249A2A53}" type="slidenum">
              <a:rPr lang="en-GB" smtClean="0"/>
              <a:t>2</a:t>
            </a:fld>
            <a:endParaRPr lang="en-GB" dirty="0"/>
          </a:p>
        </p:txBody>
      </p:sp>
    </p:spTree>
    <p:extLst>
      <p:ext uri="{BB962C8B-B14F-4D97-AF65-F5344CB8AC3E}">
        <p14:creationId xmlns:p14="http://schemas.microsoft.com/office/powerpoint/2010/main" val="241043636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Padlet Exercise – Ways that I promote wellbeing in my team</a:t>
            </a:r>
            <a:endParaRPr lang="en-GB" baseline="0" dirty="0"/>
          </a:p>
          <a:p>
            <a:endParaRPr lang="en-GB" dirty="0"/>
          </a:p>
          <a:p>
            <a:r>
              <a:rPr lang="en-GB" dirty="0"/>
              <a:t>Group</a:t>
            </a:r>
            <a:r>
              <a:rPr lang="en-GB" baseline="0" dirty="0"/>
              <a:t> ideas under 4 headings job/task</a:t>
            </a:r>
            <a:r>
              <a:rPr lang="en-GB" dirty="0"/>
              <a:t>,</a:t>
            </a:r>
            <a:r>
              <a:rPr lang="en-GB" baseline="0" dirty="0"/>
              <a:t> team and individual and anything else</a:t>
            </a:r>
          </a:p>
          <a:p>
            <a:endParaRPr lang="en-GB" baseline="0" dirty="0"/>
          </a:p>
          <a:p>
            <a:r>
              <a:rPr lang="en-GB" b="1" baseline="0" dirty="0"/>
              <a:t>Work environment</a:t>
            </a:r>
          </a:p>
          <a:p>
            <a:r>
              <a:rPr lang="en-GB" baseline="0" dirty="0"/>
              <a:t>- </a:t>
            </a:r>
            <a:r>
              <a:rPr lang="en-GB" dirty="0"/>
              <a:t>Safe working practices and policies</a:t>
            </a:r>
          </a:p>
          <a:p>
            <a:pPr marL="171450" indent="-171450">
              <a:buFontTx/>
              <a:buChar char="-"/>
            </a:pPr>
            <a:r>
              <a:rPr lang="en-GB" dirty="0"/>
              <a:t>Space /ergonomics</a:t>
            </a:r>
          </a:p>
          <a:p>
            <a:pPr marL="171450" indent="-171450">
              <a:buFontTx/>
              <a:buChar char="-"/>
            </a:pPr>
            <a:r>
              <a:rPr lang="en-GB" dirty="0"/>
              <a:t>Light/temperature</a:t>
            </a:r>
          </a:p>
          <a:p>
            <a:pPr marL="171450" indent="-171450">
              <a:buFontTx/>
              <a:buChar char="-"/>
            </a:pPr>
            <a:r>
              <a:rPr lang="en-GB" dirty="0"/>
              <a:t>Work space</a:t>
            </a:r>
          </a:p>
          <a:p>
            <a:pPr marL="171450" indent="-171450">
              <a:buFontTx/>
              <a:buChar char="-"/>
            </a:pPr>
            <a:r>
              <a:rPr lang="en-GB" dirty="0"/>
              <a:t>Building/facilities</a:t>
            </a:r>
          </a:p>
          <a:p>
            <a:endParaRPr lang="en-GB" baseline="0" dirty="0"/>
          </a:p>
          <a:p>
            <a:r>
              <a:rPr lang="en-GB" b="1" baseline="0" dirty="0"/>
              <a:t>Team</a:t>
            </a:r>
          </a:p>
          <a:p>
            <a:pPr marL="171450" indent="-171450">
              <a:buFontTx/>
              <a:buChar char="-"/>
            </a:pPr>
            <a:r>
              <a:rPr lang="en-GB" baseline="0" dirty="0"/>
              <a:t>Respect for equality and diversity </a:t>
            </a:r>
          </a:p>
          <a:p>
            <a:pPr marL="171450" indent="-171450">
              <a:buFontTx/>
              <a:buChar char="-"/>
            </a:pPr>
            <a:r>
              <a:rPr lang="en-GB" baseline="0" dirty="0"/>
              <a:t>Good quality line manager-employee relationships – not micro-managing</a:t>
            </a:r>
          </a:p>
          <a:p>
            <a:pPr marL="171450" indent="-171450">
              <a:buFontTx/>
              <a:buChar char="-"/>
            </a:pPr>
            <a:r>
              <a:rPr lang="en-GB" baseline="0" dirty="0"/>
              <a:t>Social aspects – strong sense of team, supportive relationships</a:t>
            </a:r>
          </a:p>
          <a:p>
            <a:pPr marL="171450" indent="-171450">
              <a:buFontTx/>
              <a:buChar char="-"/>
            </a:pPr>
            <a:r>
              <a:rPr lang="en-GB" baseline="0" dirty="0"/>
              <a:t>Conflict managed in appositive and not destructive way</a:t>
            </a:r>
          </a:p>
          <a:p>
            <a:pPr marL="171450" indent="-171450">
              <a:buFontTx/>
              <a:buChar char="-"/>
            </a:pPr>
            <a:r>
              <a:rPr lang="en-GB" baseline="0" dirty="0"/>
              <a:t>Unacceptable behaviours and conduct addressed and challenged</a:t>
            </a:r>
          </a:p>
          <a:p>
            <a:pPr marL="171450" indent="-171450">
              <a:buFontTx/>
              <a:buChar char="-"/>
            </a:pPr>
            <a:r>
              <a:rPr lang="en-GB" baseline="0" dirty="0"/>
              <a:t>Perceived fairness (no favouritism)</a:t>
            </a:r>
          </a:p>
          <a:p>
            <a:pPr marL="171450" indent="-171450">
              <a:buFontTx/>
              <a:buChar char="-"/>
            </a:pPr>
            <a:r>
              <a:rPr lang="en-GB" baseline="0" dirty="0"/>
              <a:t>Positive psychological contract – the ‘real deal’ not the employment contract</a:t>
            </a:r>
          </a:p>
          <a:p>
            <a:endParaRPr lang="en-GB" baseline="0" dirty="0"/>
          </a:p>
          <a:p>
            <a:r>
              <a:rPr lang="en-GB" b="1" baseline="0" dirty="0"/>
              <a:t>Job </a:t>
            </a:r>
          </a:p>
          <a:p>
            <a:r>
              <a:rPr lang="en-GB" baseline="0" dirty="0"/>
              <a:t>- Employees have a say in what they do and how they do it – (autonomy)</a:t>
            </a:r>
          </a:p>
          <a:p>
            <a:pPr marL="171450" indent="-171450">
              <a:buFontTx/>
              <a:buChar char="-"/>
            </a:pPr>
            <a:r>
              <a:rPr lang="en-GB" baseline="0" dirty="0"/>
              <a:t>Employees have the opportunity to develop and improve in their job – (mastery) – access to training</a:t>
            </a:r>
          </a:p>
          <a:p>
            <a:pPr marL="171450" indent="-171450">
              <a:buFontTx/>
              <a:buChar char="-"/>
            </a:pPr>
            <a:r>
              <a:rPr lang="en-GB" baseline="0" dirty="0"/>
              <a:t>Employees understand that what they do has an impact (purpose)</a:t>
            </a:r>
          </a:p>
          <a:p>
            <a:pPr marL="171450" indent="-171450">
              <a:buFontTx/>
              <a:buChar char="-"/>
            </a:pPr>
            <a:r>
              <a:rPr lang="en-GB" baseline="0" dirty="0"/>
              <a:t>Job design – playing to strengths of the team – JD reflects nature of the role- clarity of objectives and purpose</a:t>
            </a:r>
          </a:p>
          <a:p>
            <a:pPr marL="171450" indent="-171450">
              <a:buFontTx/>
              <a:buChar char="-"/>
            </a:pPr>
            <a:r>
              <a:rPr lang="en-GB" baseline="0" dirty="0"/>
              <a:t>Flexible working opportunities</a:t>
            </a:r>
          </a:p>
          <a:p>
            <a:pPr marL="171450" indent="-171450">
              <a:buFontTx/>
              <a:buChar char="-"/>
            </a:pPr>
            <a:r>
              <a:rPr lang="en-GB" baseline="0" dirty="0"/>
              <a:t>Workload management</a:t>
            </a:r>
          </a:p>
          <a:p>
            <a:pPr marL="171450" indent="-171450">
              <a:buFontTx/>
              <a:buChar char="-"/>
            </a:pPr>
            <a:endParaRPr lang="en-GB" baseline="0" dirty="0"/>
          </a:p>
          <a:p>
            <a:pPr marL="0" indent="0">
              <a:buFontTx/>
              <a:buNone/>
            </a:pPr>
            <a:r>
              <a:rPr lang="en-GB" b="1" baseline="0" dirty="0"/>
              <a:t>Individual:</a:t>
            </a:r>
          </a:p>
          <a:p>
            <a:r>
              <a:rPr lang="en-GB" baseline="0" dirty="0"/>
              <a:t>- Access to facilities that promote health and well-being</a:t>
            </a:r>
          </a:p>
          <a:p>
            <a:pPr marL="171450" indent="-171450">
              <a:buFontTx/>
              <a:buChar char="-"/>
            </a:pPr>
            <a:r>
              <a:rPr lang="en-GB" baseline="0" dirty="0"/>
              <a:t>Access to counselling, mediation etc.</a:t>
            </a:r>
          </a:p>
          <a:p>
            <a:pPr marL="171450" indent="-171450">
              <a:buFontTx/>
              <a:buChar char="-"/>
            </a:pPr>
            <a:r>
              <a:rPr lang="en-GB" baseline="0" dirty="0"/>
              <a:t>Support through change to manage uncertainty</a:t>
            </a:r>
          </a:p>
          <a:p>
            <a:pPr marL="171450" indent="-171450">
              <a:buFontTx/>
              <a:buChar char="-"/>
            </a:pPr>
            <a:r>
              <a:rPr lang="en-GB" baseline="0" dirty="0"/>
              <a:t>Role-modelling behaviours and healthy work habits</a:t>
            </a:r>
          </a:p>
          <a:p>
            <a:pPr marL="171450" indent="-171450">
              <a:buFontTx/>
              <a:buChar char="-"/>
            </a:pPr>
            <a:r>
              <a:rPr lang="en-GB" baseline="0" dirty="0"/>
              <a:t>Clear leadership and expectations</a:t>
            </a:r>
          </a:p>
          <a:p>
            <a:pPr marL="171450" indent="-171450">
              <a:buFontTx/>
              <a:buChar char="-"/>
            </a:pPr>
            <a:r>
              <a:rPr lang="en-GB" baseline="0" dirty="0"/>
              <a:t>Line managers training – regular communication between employee-manager-team</a:t>
            </a:r>
          </a:p>
          <a:p>
            <a:pPr marL="171450" indent="-171450">
              <a:buFontTx/>
              <a:buChar char="-"/>
            </a:pPr>
            <a:r>
              <a:rPr lang="en-GB" baseline="0" dirty="0"/>
              <a:t>Talk openly about well-being </a:t>
            </a:r>
          </a:p>
          <a:p>
            <a:pPr marL="0" indent="0">
              <a:buFontTx/>
              <a:buNone/>
            </a:pPr>
            <a:endParaRPr lang="en-GB" baseline="0" dirty="0"/>
          </a:p>
          <a:p>
            <a:r>
              <a:rPr lang="en-GB" b="1" dirty="0"/>
              <a:t>Discussion around pre-work ‘Psychological</a:t>
            </a:r>
            <a:r>
              <a:rPr lang="en-GB" b="1" baseline="0" dirty="0"/>
              <a:t> Contract’ </a:t>
            </a:r>
            <a:r>
              <a:rPr lang="en-GB" baseline="0" dirty="0"/>
              <a:t>– implicit agreement between employees and line managers.  If well-being goes down in teams suggests that the PC is broken or damaged (e.g. change scenario). Promises have been broken, angry behaviours can manifest.  Line managers can improve psychological contract by understanding what their employees want out of work and what they (the organisation) can give in return. Trying to understand each person as an individual is important as they may want different things. Also reflecting on how you are feeling as a manager is important – how is your psychological contract with the organisation? As how you feel will impact on how your employees feel.</a:t>
            </a:r>
            <a:endParaRPr lang="en-GB" dirty="0"/>
          </a:p>
        </p:txBody>
      </p:sp>
      <p:sp>
        <p:nvSpPr>
          <p:cNvPr id="4" name="Slide Number Placeholder 3"/>
          <p:cNvSpPr>
            <a:spLocks noGrp="1"/>
          </p:cNvSpPr>
          <p:nvPr>
            <p:ph type="sldNum" sz="quarter" idx="10"/>
          </p:nvPr>
        </p:nvSpPr>
        <p:spPr/>
        <p:txBody>
          <a:bodyPr/>
          <a:lstStyle/>
          <a:p>
            <a:fld id="{2892395D-BC1B-4D1D-949A-52A1A007E086}" type="slidenum">
              <a:rPr lang="en-GB" smtClean="0"/>
              <a:t>3</a:t>
            </a:fld>
            <a:endParaRPr lang="en-GB" dirty="0"/>
          </a:p>
        </p:txBody>
      </p:sp>
    </p:spTree>
    <p:extLst>
      <p:ext uri="{BB962C8B-B14F-4D97-AF65-F5344CB8AC3E}">
        <p14:creationId xmlns:p14="http://schemas.microsoft.com/office/powerpoint/2010/main" val="47238482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Tx/>
              <a:buChar char="-"/>
            </a:pPr>
            <a:endParaRPr lang="en-GB" dirty="0"/>
          </a:p>
        </p:txBody>
      </p:sp>
      <p:sp>
        <p:nvSpPr>
          <p:cNvPr id="4" name="Slide Number Placeholder 3"/>
          <p:cNvSpPr>
            <a:spLocks noGrp="1"/>
          </p:cNvSpPr>
          <p:nvPr>
            <p:ph type="sldNum" sz="quarter" idx="5"/>
          </p:nvPr>
        </p:nvSpPr>
        <p:spPr/>
        <p:txBody>
          <a:bodyPr/>
          <a:lstStyle/>
          <a:p>
            <a:fld id="{553B316D-00FF-AA49-9284-97CB249A2A53}" type="slidenum">
              <a:rPr lang="en-GB" smtClean="0"/>
              <a:t>4</a:t>
            </a:fld>
            <a:endParaRPr lang="en-GB" dirty="0"/>
          </a:p>
        </p:txBody>
      </p:sp>
    </p:spTree>
    <p:extLst>
      <p:ext uri="{BB962C8B-B14F-4D97-AF65-F5344CB8AC3E}">
        <p14:creationId xmlns:p14="http://schemas.microsoft.com/office/powerpoint/2010/main" val="422336484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CIPD Health and Wellbeing at Work Survey 2021</a:t>
            </a:r>
          </a:p>
        </p:txBody>
      </p:sp>
      <p:sp>
        <p:nvSpPr>
          <p:cNvPr id="4" name="Slide Number Placeholder 3"/>
          <p:cNvSpPr>
            <a:spLocks noGrp="1"/>
          </p:cNvSpPr>
          <p:nvPr>
            <p:ph type="sldNum" sz="quarter" idx="5"/>
          </p:nvPr>
        </p:nvSpPr>
        <p:spPr/>
        <p:txBody>
          <a:bodyPr/>
          <a:lstStyle/>
          <a:p>
            <a:fld id="{553B316D-00FF-AA49-9284-97CB249A2A53}" type="slidenum">
              <a:rPr lang="en-GB" smtClean="0"/>
              <a:t>5</a:t>
            </a:fld>
            <a:endParaRPr lang="en-GB" dirty="0"/>
          </a:p>
        </p:txBody>
      </p:sp>
    </p:spTree>
    <p:extLst>
      <p:ext uri="{BB962C8B-B14F-4D97-AF65-F5344CB8AC3E}">
        <p14:creationId xmlns:p14="http://schemas.microsoft.com/office/powerpoint/2010/main" val="228953293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p:txBody>
      </p:sp>
      <p:sp>
        <p:nvSpPr>
          <p:cNvPr id="4" name="Slide Number Placeholder 3"/>
          <p:cNvSpPr>
            <a:spLocks noGrp="1"/>
          </p:cNvSpPr>
          <p:nvPr>
            <p:ph type="sldNum" sz="quarter" idx="5"/>
          </p:nvPr>
        </p:nvSpPr>
        <p:spPr/>
        <p:txBody>
          <a:bodyPr/>
          <a:lstStyle/>
          <a:p>
            <a:fld id="{87C7C059-08E8-4B39-8DA6-88060F242DDE}" type="slidenum">
              <a:rPr lang="en-GB" smtClean="0"/>
              <a:t>6</a:t>
            </a:fld>
            <a:endParaRPr lang="en-GB" dirty="0"/>
          </a:p>
        </p:txBody>
      </p:sp>
    </p:spTree>
    <p:extLst>
      <p:ext uri="{BB962C8B-B14F-4D97-AF65-F5344CB8AC3E}">
        <p14:creationId xmlns:p14="http://schemas.microsoft.com/office/powerpoint/2010/main" val="226682897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p:txBody>
      </p:sp>
      <p:sp>
        <p:nvSpPr>
          <p:cNvPr id="4" name="Slide Number Placeholder 3"/>
          <p:cNvSpPr>
            <a:spLocks noGrp="1"/>
          </p:cNvSpPr>
          <p:nvPr>
            <p:ph type="sldNum" sz="quarter" idx="5"/>
          </p:nvPr>
        </p:nvSpPr>
        <p:spPr/>
        <p:txBody>
          <a:bodyPr/>
          <a:lstStyle/>
          <a:p>
            <a:fld id="{87C7C059-08E8-4B39-8DA6-88060F242DDE}" type="slidenum">
              <a:rPr lang="en-GB" smtClean="0"/>
              <a:t>7</a:t>
            </a:fld>
            <a:endParaRPr lang="en-GB" dirty="0"/>
          </a:p>
        </p:txBody>
      </p:sp>
    </p:spTree>
    <p:extLst>
      <p:ext uri="{BB962C8B-B14F-4D97-AF65-F5344CB8AC3E}">
        <p14:creationId xmlns:p14="http://schemas.microsoft.com/office/powerpoint/2010/main" val="378476150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other words – it’s a long road back to work!</a:t>
            </a:r>
          </a:p>
          <a:p>
            <a:r>
              <a:rPr lang="en-GB" dirty="0"/>
              <a:t>Impact of Long Covid – many people are struggling to return to work after 6 months.</a:t>
            </a:r>
          </a:p>
          <a:p>
            <a:r>
              <a:rPr lang="en-GB" dirty="0"/>
              <a:t>Since it</a:t>
            </a:r>
            <a:r>
              <a:rPr lang="en-GB" baseline="0" dirty="0"/>
              <a:t> is </a:t>
            </a:r>
            <a:r>
              <a:rPr lang="en-GB" dirty="0"/>
              <a:t>better for you health and well-being to be in work the it makes sense to…</a:t>
            </a:r>
          </a:p>
          <a:p>
            <a:pPr marL="170644" indent="-170644">
              <a:buFontTx/>
              <a:buChar char="-"/>
            </a:pPr>
            <a:r>
              <a:rPr lang="en-GB" dirty="0"/>
              <a:t>Be off work as little as possible</a:t>
            </a:r>
          </a:p>
          <a:p>
            <a:pPr marL="170644" indent="-170644">
              <a:buFontTx/>
              <a:buChar char="-"/>
            </a:pPr>
            <a:r>
              <a:rPr lang="en-GB" dirty="0"/>
              <a:t>To get back to work as soon as you can</a:t>
            </a:r>
          </a:p>
          <a:p>
            <a:endParaRPr lang="en-GB" dirty="0"/>
          </a:p>
          <a:p>
            <a:r>
              <a:rPr lang="en-GB" dirty="0"/>
              <a:t>In the past focus has been on a person’s incapacity rather than their capacity to work.  Today there is more focus on Line</a:t>
            </a:r>
            <a:r>
              <a:rPr lang="en-GB" baseline="0" dirty="0"/>
              <a:t> managers can do a lot to promote an attendance culture in your team.  In doing this we need to be mindful of instilling a culture of ‘presenteeism’ or ‘leavism’. </a:t>
            </a:r>
          </a:p>
          <a:p>
            <a:endParaRPr lang="en-GB" baseline="0" dirty="0"/>
          </a:p>
          <a:p>
            <a:r>
              <a:rPr lang="en-GB" baseline="0" dirty="0"/>
              <a:t>So what specific responsibilities do line managers have in managing attendance and what organisational policies and processes are in place to support with this activity? </a:t>
            </a:r>
          </a:p>
          <a:p>
            <a:r>
              <a:rPr lang="en-GB" baseline="0" dirty="0"/>
              <a:t>Over to HR BP.</a:t>
            </a:r>
            <a:endParaRPr lang="en-GB" dirty="0"/>
          </a:p>
        </p:txBody>
      </p:sp>
      <p:sp>
        <p:nvSpPr>
          <p:cNvPr id="4" name="Slide Number Placeholder 3"/>
          <p:cNvSpPr>
            <a:spLocks noGrp="1"/>
          </p:cNvSpPr>
          <p:nvPr>
            <p:ph type="sldNum" sz="quarter" idx="10"/>
          </p:nvPr>
        </p:nvSpPr>
        <p:spPr/>
        <p:txBody>
          <a:bodyPr/>
          <a:lstStyle/>
          <a:p>
            <a:fld id="{2892395D-BC1B-4D1D-949A-52A1A007E086}" type="slidenum">
              <a:rPr lang="en-GB" smtClean="0"/>
              <a:t>8</a:t>
            </a:fld>
            <a:endParaRPr lang="en-GB" dirty="0"/>
          </a:p>
        </p:txBody>
      </p:sp>
    </p:spTree>
    <p:extLst>
      <p:ext uri="{BB962C8B-B14F-4D97-AF65-F5344CB8AC3E}">
        <p14:creationId xmlns:p14="http://schemas.microsoft.com/office/powerpoint/2010/main" val="324589078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Comfort break</a:t>
            </a:r>
          </a:p>
        </p:txBody>
      </p:sp>
      <p:sp>
        <p:nvSpPr>
          <p:cNvPr id="4" name="Slide Number Placeholder 3"/>
          <p:cNvSpPr>
            <a:spLocks noGrp="1"/>
          </p:cNvSpPr>
          <p:nvPr>
            <p:ph type="sldNum" sz="quarter" idx="10"/>
          </p:nvPr>
        </p:nvSpPr>
        <p:spPr/>
        <p:txBody>
          <a:bodyPr/>
          <a:lstStyle/>
          <a:p>
            <a:fld id="{2892395D-BC1B-4D1D-949A-52A1A007E086}" type="slidenum">
              <a:rPr lang="en-GB" smtClean="0"/>
              <a:t>9</a:t>
            </a:fld>
            <a:endParaRPr lang="en-GB" dirty="0"/>
          </a:p>
        </p:txBody>
      </p:sp>
    </p:spTree>
    <p:extLst>
      <p:ext uri="{BB962C8B-B14F-4D97-AF65-F5344CB8AC3E}">
        <p14:creationId xmlns:p14="http://schemas.microsoft.com/office/powerpoint/2010/main" val="289221587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Employers have a legal obligation to absent and returning employees. Responsibility for fulfilling this obligation will often fall on you as a line manager. An awareness of relevant legislation is important to avoid discrimination and ensure fair treatment of absent/returning employees. In particular, you need to be aware of: </a:t>
            </a:r>
          </a:p>
          <a:p>
            <a:endParaRPr lang="en-GB" dirty="0"/>
          </a:p>
          <a:p>
            <a:r>
              <a:rPr lang="en-GB" dirty="0"/>
              <a:t>• The Equality Act 2010, which covers a number of different types of discrimination and applies to protected characteristics, such as disability. This includes not treating someone less favourably because of something connected to their disability and the responsibility to make reasonable adjustments to accommodate the needs of a person with disability. Legal obligations </a:t>
            </a:r>
          </a:p>
          <a:p>
            <a:endParaRPr lang="en-GB" dirty="0"/>
          </a:p>
          <a:p>
            <a:r>
              <a:rPr lang="en-GB" dirty="0"/>
              <a:t>• The Health at Safety at Work Act 1974, which places a duty on employers to ensure, as far as is reasonably practicable, the health, safety and welfare of employees.</a:t>
            </a:r>
          </a:p>
          <a:p>
            <a:endParaRPr lang="en-GB" dirty="0"/>
          </a:p>
          <a:p>
            <a:r>
              <a:rPr lang="en-GB" dirty="0"/>
              <a:t>• The Employment Rights Act 1996, which covers areas related to the employee’s contract and includes areas such as unfair dismissal and the termination of employment on ill-health grounds.</a:t>
            </a:r>
          </a:p>
          <a:p>
            <a:endParaRPr lang="en-GB" dirty="0"/>
          </a:p>
          <a:p>
            <a:r>
              <a:rPr lang="en-GB" dirty="0"/>
              <a:t> • Fit notes and proof of absence: employees are required to give employers a fit note (this replaced the sick note) if they are off for more than seven days in a row (including non-working days). Fit notes are provided by a GP or, where employers agree, an allied health professional (such as a physiotherapist or occupational therapist). You should seek advice from HR if you have any questions about what you’re expected</a:t>
            </a:r>
          </a:p>
          <a:p>
            <a:endParaRPr lang="en-GB" dirty="0"/>
          </a:p>
          <a:p>
            <a:pPr marL="171450" indent="-171450">
              <a:buFont typeface="Arial" panose="020B0604020202020204" pitchFamily="34" charset="0"/>
              <a:buChar char="•"/>
            </a:pPr>
            <a:r>
              <a:rPr lang="en-GB" dirty="0"/>
              <a:t>Return to Work Discussion – advised that a conversation with</a:t>
            </a:r>
            <a:r>
              <a:rPr lang="en-GB" b="0" i="0" dirty="0">
                <a:solidFill>
                  <a:srgbClr val="252A2F"/>
                </a:solidFill>
                <a:effectLst/>
                <a:latin typeface="Open Sans" panose="020B0606030504020204" pitchFamily="34" charset="0"/>
              </a:rPr>
              <a:t> members of staff takes place on the day of their return to work or as soon as possible thereafter regardless of how long they have been absent from work. Discuss in more detail later.</a:t>
            </a:r>
            <a:endParaRPr lang="en-GB" dirty="0"/>
          </a:p>
        </p:txBody>
      </p:sp>
      <p:sp>
        <p:nvSpPr>
          <p:cNvPr id="4" name="Slide Number Placeholder 3"/>
          <p:cNvSpPr>
            <a:spLocks noGrp="1"/>
          </p:cNvSpPr>
          <p:nvPr>
            <p:ph type="sldNum" sz="quarter" idx="5"/>
          </p:nvPr>
        </p:nvSpPr>
        <p:spPr/>
        <p:txBody>
          <a:bodyPr/>
          <a:lstStyle/>
          <a:p>
            <a:fld id="{553B316D-00FF-AA49-9284-97CB249A2A53}" type="slidenum">
              <a:rPr lang="en-GB" smtClean="0"/>
              <a:t>10</a:t>
            </a:fld>
            <a:endParaRPr lang="en-GB" dirty="0"/>
          </a:p>
        </p:txBody>
      </p:sp>
    </p:spTree>
    <p:extLst>
      <p:ext uri="{BB962C8B-B14F-4D97-AF65-F5344CB8AC3E}">
        <p14:creationId xmlns:p14="http://schemas.microsoft.com/office/powerpoint/2010/main" val="38106874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p:txBody>
      </p:sp>
      <p:sp>
        <p:nvSpPr>
          <p:cNvPr id="4" name="Slide Number Placeholder 3"/>
          <p:cNvSpPr>
            <a:spLocks noGrp="1"/>
          </p:cNvSpPr>
          <p:nvPr>
            <p:ph type="sldNum" sz="quarter" idx="5"/>
          </p:nvPr>
        </p:nvSpPr>
        <p:spPr/>
        <p:txBody>
          <a:bodyPr/>
          <a:lstStyle/>
          <a:p>
            <a:fld id="{87C7C059-08E8-4B39-8DA6-88060F242DDE}" type="slidenum">
              <a:rPr lang="en-GB" smtClean="0"/>
              <a:t>11</a:t>
            </a:fld>
            <a:endParaRPr lang="en-GB" dirty="0"/>
          </a:p>
        </p:txBody>
      </p:sp>
    </p:spTree>
    <p:extLst>
      <p:ext uri="{BB962C8B-B14F-4D97-AF65-F5344CB8AC3E}">
        <p14:creationId xmlns:p14="http://schemas.microsoft.com/office/powerpoint/2010/main" val="131186464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Short term Absence is most disruptive because it is unpredictable</a:t>
            </a:r>
            <a:r>
              <a:rPr lang="en-GB" sz="1200" b="0" i="0" kern="1200" baseline="0" dirty="0">
                <a:solidFill>
                  <a:schemeClr val="tx1"/>
                </a:solidFill>
                <a:effectLst/>
                <a:latin typeface="+mn-lt"/>
                <a:ea typeface="+mn-ea"/>
                <a:cs typeface="+mn-cs"/>
              </a:rPr>
              <a:t> and difficult to plan cover</a:t>
            </a:r>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Return-to-work discussions can help identify short-term absence problems at an early stage. They also provide managers with an opportunity to start a dialogue about any underlying issues which might be causing the absence.</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Use of triggers – can help to identify unacceptable patterns of absence e.g. regularly taking sick leave on a Monday</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Initial and second review meetings will discuss levels</a:t>
            </a:r>
            <a:r>
              <a:rPr lang="en-GB" sz="1200" b="0" i="0" kern="1200" baseline="0" dirty="0">
                <a:solidFill>
                  <a:schemeClr val="tx1"/>
                </a:solidFill>
                <a:effectLst/>
                <a:latin typeface="+mn-lt"/>
                <a:ea typeface="+mn-ea"/>
                <a:cs typeface="+mn-cs"/>
              </a:rPr>
              <a:t> of sickness and understand any underlying causes – individual has the right to be accompanied.  </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Disciplinary procedures for unacceptable absence should make it clear to staff that unjustified absence will not be tolerated and that absence policies will be enforced. It’s important that any underlying health conditions are taken into account as part of this process.</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Reasonable adjustments can be used to support an individual with issues that may be causing/impacted by absence either through ill-health or family circumstances </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In certain circumstances it might be appropriate to refer an individual to occupational health professionals/counselling</a:t>
            </a:r>
          </a:p>
          <a:p>
            <a:endParaRPr lang="en-GB" dirty="0"/>
          </a:p>
          <a:p>
            <a:r>
              <a:rPr lang="en-US" b="1" dirty="0"/>
              <a:t>Line managers have responsibility for:</a:t>
            </a:r>
          </a:p>
          <a:p>
            <a:r>
              <a:rPr lang="en-US" dirty="0"/>
              <a:t>ensuring that the HR department are notified of staff absence.</a:t>
            </a:r>
          </a:p>
          <a:p>
            <a:r>
              <a:rPr lang="en-US" dirty="0"/>
              <a:t>ensuring that the individual member of staff completes and signs the ‘Self Certification for Sickness/Injury Absence’ form for all time lost</a:t>
            </a:r>
          </a:p>
          <a:p>
            <a:r>
              <a:rPr lang="en-US" dirty="0"/>
              <a:t>Forwarding the form directly to the HR department. Delay in the completion or forwarding onward of this form could result in pay discrepancies. </a:t>
            </a:r>
          </a:p>
          <a:p>
            <a:endParaRPr lang="en-US" b="1" dirty="0"/>
          </a:p>
          <a:p>
            <a:r>
              <a:rPr lang="en-US" b="1" dirty="0"/>
              <a:t>The role of the</a:t>
            </a:r>
            <a:r>
              <a:rPr lang="en-US" b="1" baseline="0" dirty="0"/>
              <a:t> </a:t>
            </a:r>
            <a:r>
              <a:rPr lang="en-US" b="1" dirty="0"/>
              <a:t>HR department </a:t>
            </a:r>
          </a:p>
          <a:p>
            <a:r>
              <a:rPr lang="en-US" dirty="0"/>
              <a:t>HR will oversee electronic and paper records of sickness absence. </a:t>
            </a:r>
          </a:p>
          <a:p>
            <a:r>
              <a:rPr lang="en-US" dirty="0"/>
              <a:t>Sickness documentation is classified as sensitive data and will be held securely by the HR department in accordance with the University’s GDPR</a:t>
            </a:r>
            <a:r>
              <a:rPr lang="en-US" baseline="0" dirty="0"/>
              <a:t> </a:t>
            </a:r>
            <a:r>
              <a:rPr lang="en-US" dirty="0"/>
              <a:t>policy.</a:t>
            </a:r>
          </a:p>
          <a:p>
            <a:r>
              <a:rPr lang="en-US" b="1" dirty="0">
                <a:highlight>
                  <a:srgbClr val="FFFF00"/>
                </a:highlight>
              </a:rPr>
              <a:t>The HR department will monitor sickness absence on a continuous basis and will seek to identify and </a:t>
            </a:r>
            <a:r>
              <a:rPr lang="en-US" b="1" dirty="0" err="1">
                <a:highlight>
                  <a:srgbClr val="FFFF00"/>
                </a:highlight>
              </a:rPr>
              <a:t>analyse</a:t>
            </a:r>
            <a:r>
              <a:rPr lang="en-US" b="1" dirty="0">
                <a:highlight>
                  <a:srgbClr val="FFFF00"/>
                </a:highlight>
              </a:rPr>
              <a:t> patterns of absence and trends. They will particularly seek to identify intermittent or persistent short term absence.??? (not sure, do we do this?)</a:t>
            </a:r>
          </a:p>
          <a:p>
            <a:endParaRPr lang="en-GB" baseline="0" dirty="0"/>
          </a:p>
        </p:txBody>
      </p:sp>
      <p:sp>
        <p:nvSpPr>
          <p:cNvPr id="4" name="Slide Number Placeholder 3"/>
          <p:cNvSpPr>
            <a:spLocks noGrp="1"/>
          </p:cNvSpPr>
          <p:nvPr>
            <p:ph type="sldNum" sz="quarter" idx="5"/>
          </p:nvPr>
        </p:nvSpPr>
        <p:spPr/>
        <p:txBody>
          <a:bodyPr/>
          <a:lstStyle/>
          <a:p>
            <a:fld id="{87C7C059-08E8-4B39-8DA6-88060F242DDE}" type="slidenum">
              <a:rPr lang="en-GB" smtClean="0"/>
              <a:t>12</a:t>
            </a:fld>
            <a:endParaRPr lang="en-GB" dirty="0"/>
          </a:p>
        </p:txBody>
      </p:sp>
    </p:spTree>
    <p:extLst>
      <p:ext uri="{BB962C8B-B14F-4D97-AF65-F5344CB8AC3E}">
        <p14:creationId xmlns:p14="http://schemas.microsoft.com/office/powerpoint/2010/main" val="157303601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Long-term absence is usually defined as lasting at least four weeks and can be challenging to manage as the longer someone is off sick, the harder it can be for them to return. Consequently, we need to keep in touch with absent employees in a sensitive way and have a formal return-to-work strategy for those returning after prolonged absence. Awareness of potential </a:t>
            </a:r>
            <a:r>
              <a:rPr lang="en-GB" sz="1200" b="0" i="0" u="sng" kern="1200" dirty="0">
                <a:solidFill>
                  <a:schemeClr val="tx1"/>
                </a:solidFill>
                <a:effectLst/>
                <a:latin typeface="+mn-lt"/>
                <a:ea typeface="+mn-ea"/>
                <a:cs typeface="+mn-cs"/>
                <a:hlinkClick r:id="rId3" tooltip="Disability and employment factsheet"/>
              </a:rPr>
              <a:t>disability discrimination</a:t>
            </a:r>
            <a:r>
              <a:rPr lang="en-GB" sz="1200" b="0" i="0" kern="1200" dirty="0">
                <a:solidFill>
                  <a:schemeClr val="tx1"/>
                </a:solidFill>
                <a:effectLst/>
                <a:latin typeface="+mn-lt"/>
                <a:ea typeface="+mn-ea"/>
                <a:cs typeface="+mn-cs"/>
              </a:rPr>
              <a:t> issues is also crucial.</a:t>
            </a:r>
            <a:r>
              <a:rPr lang="en-GB" sz="1200" b="0" i="0" kern="1200" baseline="0" dirty="0">
                <a:solidFill>
                  <a:schemeClr val="tx1"/>
                </a:solidFill>
                <a:effectLst/>
                <a:latin typeface="+mn-lt"/>
                <a:ea typeface="+mn-ea"/>
                <a:cs typeface="+mn-cs"/>
              </a:rPr>
              <a:t> </a:t>
            </a:r>
            <a:r>
              <a:rPr lang="en-GB" sz="1200" b="0" i="0" kern="1200" dirty="0">
                <a:solidFill>
                  <a:schemeClr val="tx1"/>
                </a:solidFill>
                <a:effectLst/>
                <a:latin typeface="+mn-lt"/>
                <a:ea typeface="+mn-ea"/>
                <a:cs typeface="+mn-cs"/>
              </a:rPr>
              <a:t>The role of </a:t>
            </a:r>
            <a:r>
              <a:rPr lang="en-GB" sz="1200" b="0" i="0" u="sng" kern="1200" dirty="0">
                <a:solidFill>
                  <a:schemeClr val="tx1"/>
                </a:solidFill>
                <a:effectLst/>
                <a:latin typeface="+mn-lt"/>
                <a:ea typeface="+mn-ea"/>
                <a:cs typeface="+mn-cs"/>
              </a:rPr>
              <a:t>the</a:t>
            </a:r>
            <a:r>
              <a:rPr lang="en-GB" sz="1200" b="0" i="0" u="sng" kern="1200" baseline="0" dirty="0">
                <a:solidFill>
                  <a:schemeClr val="tx1"/>
                </a:solidFill>
                <a:effectLst/>
                <a:latin typeface="+mn-lt"/>
                <a:ea typeface="+mn-ea"/>
                <a:cs typeface="+mn-cs"/>
              </a:rPr>
              <a:t> Line Manager </a:t>
            </a:r>
            <a:r>
              <a:rPr lang="en-GB" sz="1200" b="0" i="0" kern="1200" dirty="0">
                <a:solidFill>
                  <a:schemeClr val="tx1"/>
                </a:solidFill>
                <a:effectLst/>
                <a:latin typeface="+mn-lt"/>
                <a:ea typeface="+mn-ea"/>
                <a:cs typeface="+mn-cs"/>
              </a:rPr>
              <a:t>is vital in managing long-term absence.</a:t>
            </a:r>
          </a:p>
          <a:p>
            <a:endParaRPr lang="en-GB" sz="1200" b="0"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Long term absence may be dealt with as an issue of capability which can be classified as a potentially fair reason for dismissal. </a:t>
            </a:r>
          </a:p>
          <a:p>
            <a:endParaRPr lang="en-GB" baseline="0" dirty="0"/>
          </a:p>
        </p:txBody>
      </p:sp>
      <p:sp>
        <p:nvSpPr>
          <p:cNvPr id="4" name="Slide Number Placeholder 3"/>
          <p:cNvSpPr>
            <a:spLocks noGrp="1"/>
          </p:cNvSpPr>
          <p:nvPr>
            <p:ph type="sldNum" sz="quarter" idx="5"/>
          </p:nvPr>
        </p:nvSpPr>
        <p:spPr/>
        <p:txBody>
          <a:bodyPr/>
          <a:lstStyle/>
          <a:p>
            <a:fld id="{87C7C059-08E8-4B39-8DA6-88060F242DDE}" type="slidenum">
              <a:rPr lang="en-GB" smtClean="0"/>
              <a:t>13</a:t>
            </a:fld>
            <a:endParaRPr lang="en-GB" dirty="0"/>
          </a:p>
        </p:txBody>
      </p:sp>
    </p:spTree>
    <p:extLst>
      <p:ext uri="{BB962C8B-B14F-4D97-AF65-F5344CB8AC3E}">
        <p14:creationId xmlns:p14="http://schemas.microsoft.com/office/powerpoint/2010/main" val="399185908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schemeClr val="tx2"/>
                </a:solidFill>
              </a:rPr>
              <a:t>Return to work discussions are rated as one of the most effective approaches for managing short-term absence</a:t>
            </a:r>
          </a:p>
          <a:p>
            <a:r>
              <a:rPr lang="en-GB" dirty="0"/>
              <a:t>Provide</a:t>
            </a:r>
            <a:r>
              <a:rPr lang="en-GB" baseline="0" dirty="0"/>
              <a:t> copy of template used to conduct RTW discussions.</a:t>
            </a:r>
          </a:p>
          <a:p>
            <a:endParaRPr lang="en-GB" baseline="0" dirty="0"/>
          </a:p>
          <a:p>
            <a:r>
              <a:rPr lang="en-US" sz="1200" b="0" i="0" kern="1200" dirty="0">
                <a:solidFill>
                  <a:schemeClr val="tx1"/>
                </a:solidFill>
                <a:effectLst/>
                <a:latin typeface="+mn-lt"/>
                <a:ea typeface="+mn-ea"/>
                <a:cs typeface="+mn-cs"/>
              </a:rPr>
              <a:t>Record keeping – Diary of events</a:t>
            </a:r>
          </a:p>
          <a:p>
            <a:endParaRPr lang="en-US" sz="1200" b="0" i="0" kern="1200" dirty="0">
              <a:solidFill>
                <a:schemeClr val="tx1"/>
              </a:solidFill>
              <a:effectLst/>
              <a:latin typeface="+mn-lt"/>
              <a:ea typeface="+mn-ea"/>
              <a:cs typeface="+mn-cs"/>
            </a:endParaRPr>
          </a:p>
          <a:p>
            <a:r>
              <a:rPr lang="en-US" sz="1200" b="0" i="0" kern="1200" dirty="0">
                <a:solidFill>
                  <a:schemeClr val="tx1"/>
                </a:solidFill>
                <a:effectLst/>
                <a:latin typeface="+mn-lt"/>
                <a:ea typeface="+mn-ea"/>
                <a:cs typeface="+mn-cs"/>
              </a:rPr>
              <a:t>Understanding the root cause of the absenteeism will be important. Until the cause is correctly identified, it will not be possible to identify an appropriate course of action to remedy it.</a:t>
            </a:r>
          </a:p>
          <a:p>
            <a:endParaRPr lang="en-US" sz="1200" b="0" i="0" kern="1200" dirty="0">
              <a:solidFill>
                <a:schemeClr val="tx1"/>
              </a:solidFill>
              <a:effectLst/>
              <a:latin typeface="+mn-lt"/>
              <a:ea typeface="+mn-ea"/>
              <a:cs typeface="+mn-cs"/>
            </a:endParaRPr>
          </a:p>
          <a:p>
            <a:r>
              <a:rPr lang="en-US" sz="1200" b="0" i="0" kern="1200" dirty="0">
                <a:solidFill>
                  <a:schemeClr val="tx1"/>
                </a:solidFill>
                <a:effectLst/>
                <a:latin typeface="+mn-lt"/>
                <a:ea typeface="+mn-ea"/>
                <a:cs typeface="+mn-cs"/>
              </a:rPr>
              <a:t>Possible impact of workplace factors on absenteeism</a:t>
            </a:r>
          </a:p>
          <a:p>
            <a:r>
              <a:rPr lang="en-US" sz="1200" b="0" i="0" kern="1200" dirty="0">
                <a:solidFill>
                  <a:schemeClr val="tx1"/>
                </a:solidFill>
                <a:effectLst/>
                <a:latin typeface="+mn-lt"/>
                <a:ea typeface="+mn-ea"/>
                <a:cs typeface="+mn-cs"/>
              </a:rPr>
              <a:t>Managers should be constantly alert to the possibility that employee absences might be caused or exacerbated by factors in the workplace, already discussed e.g. . </a:t>
            </a:r>
          </a:p>
          <a:p>
            <a:pPr marL="171450" indent="-171450">
              <a:buFont typeface="Arial" panose="020B0604020202020204" pitchFamily="34" charset="0"/>
              <a:buChar char="•"/>
            </a:pPr>
            <a:r>
              <a:rPr lang="en-US" sz="1200" b="0" i="0" kern="1200" dirty="0">
                <a:solidFill>
                  <a:schemeClr val="tx1"/>
                </a:solidFill>
                <a:effectLst/>
                <a:latin typeface="+mn-lt"/>
                <a:ea typeface="+mn-ea"/>
                <a:cs typeface="+mn-cs"/>
              </a:rPr>
              <a:t>the volume of work or pressure of deadlines being too much for a particular employee to cope with;</a:t>
            </a:r>
          </a:p>
          <a:p>
            <a:pPr marL="171450" indent="-171450">
              <a:buFont typeface="Arial" panose="020B0604020202020204" pitchFamily="34" charset="0"/>
              <a:buChar char="•"/>
            </a:pPr>
            <a:r>
              <a:rPr lang="en-US" sz="1200" b="0" i="0" kern="1200" dirty="0">
                <a:solidFill>
                  <a:schemeClr val="tx1"/>
                </a:solidFill>
                <a:effectLst/>
                <a:latin typeface="+mn-lt"/>
                <a:ea typeface="+mn-ea"/>
                <a:cs typeface="+mn-cs"/>
              </a:rPr>
              <a:t>unhappy working relationships or outright conflict with colleagues;</a:t>
            </a:r>
          </a:p>
          <a:p>
            <a:pPr marL="171450" indent="-171450">
              <a:buFont typeface="Arial" panose="020B0604020202020204" pitchFamily="34" charset="0"/>
              <a:buChar char="•"/>
            </a:pPr>
            <a:r>
              <a:rPr lang="en-US" sz="1200" b="0" i="0" kern="1200" dirty="0">
                <a:solidFill>
                  <a:schemeClr val="tx1"/>
                </a:solidFill>
                <a:effectLst/>
                <a:latin typeface="+mn-lt"/>
                <a:ea typeface="+mn-ea"/>
                <a:cs typeface="+mn-cs"/>
              </a:rPr>
              <a:t>bullying or harassment;</a:t>
            </a:r>
          </a:p>
          <a:p>
            <a:pPr marL="171450" indent="-171450">
              <a:buFont typeface="Arial" panose="020B0604020202020204" pitchFamily="34" charset="0"/>
              <a:buChar char="•"/>
            </a:pPr>
            <a:r>
              <a:rPr lang="en-US" sz="1200" b="0" i="0" kern="1200" dirty="0">
                <a:solidFill>
                  <a:schemeClr val="tx1"/>
                </a:solidFill>
                <a:effectLst/>
                <a:latin typeface="+mn-lt"/>
                <a:ea typeface="+mn-ea"/>
                <a:cs typeface="+mn-cs"/>
              </a:rPr>
              <a:t>perceived ineffective management or an authoritarian management style;</a:t>
            </a:r>
          </a:p>
          <a:p>
            <a:pPr marL="171450" indent="-171450">
              <a:buFont typeface="Arial" panose="020B0604020202020204" pitchFamily="34" charset="0"/>
              <a:buChar char="•"/>
            </a:pPr>
            <a:r>
              <a:rPr lang="en-US" sz="1200" b="0" i="0" kern="1200" dirty="0">
                <a:solidFill>
                  <a:schemeClr val="tx1"/>
                </a:solidFill>
                <a:effectLst/>
                <a:latin typeface="+mn-lt"/>
                <a:ea typeface="+mn-ea"/>
                <a:cs typeface="+mn-cs"/>
              </a:rPr>
              <a:t>an employee's inability to cope with change or fear of inadequacy; or</a:t>
            </a:r>
          </a:p>
          <a:p>
            <a:pPr marL="171450" indent="-171450">
              <a:buFont typeface="Arial" panose="020B0604020202020204" pitchFamily="34" charset="0"/>
              <a:buChar char="•"/>
            </a:pPr>
            <a:r>
              <a:rPr lang="en-US" sz="1200" b="0" i="0" kern="1200" dirty="0">
                <a:solidFill>
                  <a:schemeClr val="tx1"/>
                </a:solidFill>
                <a:effectLst/>
                <a:latin typeface="+mn-lt"/>
                <a:ea typeface="+mn-ea"/>
                <a:cs typeface="+mn-cs"/>
              </a:rPr>
              <a:t>other factors causing dissatisfaction, for example ineffective procedures or equipment, or having no clear goals or targets.</a:t>
            </a:r>
          </a:p>
          <a:p>
            <a:pPr marL="171450" indent="-171450">
              <a:buFont typeface="Arial" panose="020B0604020202020204" pitchFamily="34" charset="0"/>
              <a:buChar char="•"/>
            </a:pPr>
            <a:endParaRPr lang="en-US" sz="1200" b="0" i="0" kern="1200" dirty="0">
              <a:solidFill>
                <a:schemeClr val="tx1"/>
              </a:solidFill>
              <a:effectLst/>
              <a:latin typeface="+mn-lt"/>
              <a:ea typeface="+mn-ea"/>
              <a:cs typeface="+mn-cs"/>
            </a:endParaRPr>
          </a:p>
          <a:p>
            <a:r>
              <a:rPr lang="en-US" sz="1200" b="0" i="0" kern="1200" dirty="0">
                <a:solidFill>
                  <a:schemeClr val="tx1"/>
                </a:solidFill>
                <a:effectLst/>
                <a:latin typeface="+mn-lt"/>
                <a:ea typeface="+mn-ea"/>
                <a:cs typeface="+mn-cs"/>
              </a:rPr>
              <a:t>Managers should be alert to signals that an employee may be suffering from stress to an extent that they are not coping adequately. Medical certificates that state "stress", "depression" or "anxiety" should put a manager on notice that there may be a workplace problem that needs to be addressed urgently.</a:t>
            </a:r>
          </a:p>
          <a:p>
            <a:endParaRPr lang="en-US" sz="1200" b="0" i="0" kern="1200" dirty="0">
              <a:solidFill>
                <a:schemeClr val="tx1"/>
              </a:solidFill>
              <a:effectLst/>
              <a:latin typeface="+mn-lt"/>
              <a:ea typeface="+mn-ea"/>
              <a:cs typeface="+mn-cs"/>
            </a:endParaRPr>
          </a:p>
          <a:p>
            <a:r>
              <a:rPr lang="en-US" sz="1200" b="0" i="0" kern="1200" dirty="0">
                <a:solidFill>
                  <a:schemeClr val="tx1"/>
                </a:solidFill>
                <a:effectLst/>
                <a:latin typeface="+mn-lt"/>
                <a:ea typeface="+mn-ea"/>
                <a:cs typeface="+mn-cs"/>
              </a:rPr>
              <a:t>Such enquiries should be made sympathetically, with the manager reassuring the employee of their genuine wish to provide support with a view to resolving the particular problem if the employee is experiencing problems at work.</a:t>
            </a:r>
          </a:p>
          <a:p>
            <a:endParaRPr lang="en-US" sz="1200" b="0" i="0" kern="1200" dirty="0">
              <a:solidFill>
                <a:schemeClr val="tx1"/>
              </a:solidFill>
              <a:effectLst/>
              <a:latin typeface="+mn-lt"/>
              <a:ea typeface="+mn-ea"/>
              <a:cs typeface="+mn-cs"/>
            </a:endParaRPr>
          </a:p>
          <a:p>
            <a:r>
              <a:rPr lang="en-US" sz="1200" b="0" i="0" kern="1200" dirty="0">
                <a:solidFill>
                  <a:schemeClr val="tx1"/>
                </a:solidFill>
                <a:effectLst/>
                <a:latin typeface="+mn-lt"/>
                <a:ea typeface="+mn-ea"/>
                <a:cs typeface="+mn-cs"/>
              </a:rPr>
              <a:t>If a workplace problem is identified, the manager should take steps to remove or reduce the factor that is causing the problem, if this is at all possible. Once the cause of the employee's frequent absenteeism has been removed (or at least reduced), the employee's attendance may well improve.</a:t>
            </a:r>
          </a:p>
          <a:p>
            <a:endParaRPr lang="en-US" sz="1200" b="0" i="0" kern="1200" dirty="0">
              <a:solidFill>
                <a:schemeClr val="tx1"/>
              </a:solidFill>
              <a:effectLst/>
              <a:latin typeface="+mn-lt"/>
              <a:ea typeface="+mn-ea"/>
              <a:cs typeface="+mn-cs"/>
            </a:endParaRPr>
          </a:p>
          <a:p>
            <a:r>
              <a:rPr lang="en-US" sz="1200" b="0" i="0" kern="1200" dirty="0">
                <a:solidFill>
                  <a:schemeClr val="tx1"/>
                </a:solidFill>
                <a:effectLst/>
                <a:latin typeface="+mn-lt"/>
                <a:ea typeface="+mn-ea"/>
                <a:cs typeface="+mn-cs"/>
              </a:rPr>
              <a:t>Managers should also bear in mind that a failure to take steps to support an employee who is known to be experiencing health problems as a result of factors in the workplace may have serious consequences. The employer could be held liable in law if the employee subsequently has a mental breakdown as a result.</a:t>
            </a:r>
          </a:p>
          <a:p>
            <a:endParaRPr lang="en-US" dirty="0"/>
          </a:p>
          <a:p>
            <a:endParaRPr lang="en-GB" baseline="0" dirty="0"/>
          </a:p>
        </p:txBody>
      </p:sp>
      <p:sp>
        <p:nvSpPr>
          <p:cNvPr id="4" name="Slide Number Placeholder 3"/>
          <p:cNvSpPr>
            <a:spLocks noGrp="1"/>
          </p:cNvSpPr>
          <p:nvPr>
            <p:ph type="sldNum" sz="quarter" idx="5"/>
          </p:nvPr>
        </p:nvSpPr>
        <p:spPr/>
        <p:txBody>
          <a:bodyPr/>
          <a:lstStyle/>
          <a:p>
            <a:fld id="{87C7C059-08E8-4B39-8DA6-88060F242DDE}" type="slidenum">
              <a:rPr lang="en-GB" smtClean="0"/>
              <a:t>14</a:t>
            </a:fld>
            <a:endParaRPr lang="en-GB" dirty="0"/>
          </a:p>
        </p:txBody>
      </p:sp>
    </p:spTree>
    <p:extLst>
      <p:ext uri="{BB962C8B-B14F-4D97-AF65-F5344CB8AC3E}">
        <p14:creationId xmlns:p14="http://schemas.microsoft.com/office/powerpoint/2010/main" val="186525244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2 mins video demo RTW discussion after short-term absence</a:t>
            </a:r>
          </a:p>
          <a:p>
            <a:r>
              <a:rPr lang="en-GB" dirty="0">
                <a:hlinkClick r:id="rId3"/>
              </a:rPr>
              <a:t>https://www.youtube.com/watch?v=Hhkai0bjt20</a:t>
            </a:r>
            <a:endParaRPr lang="en-GB" dirty="0"/>
          </a:p>
        </p:txBody>
      </p:sp>
      <p:sp>
        <p:nvSpPr>
          <p:cNvPr id="4" name="Slide Number Placeholder 3"/>
          <p:cNvSpPr>
            <a:spLocks noGrp="1"/>
          </p:cNvSpPr>
          <p:nvPr>
            <p:ph type="sldNum" sz="quarter" idx="5"/>
          </p:nvPr>
        </p:nvSpPr>
        <p:spPr/>
        <p:txBody>
          <a:bodyPr/>
          <a:lstStyle/>
          <a:p>
            <a:fld id="{553B316D-00FF-AA49-9284-97CB249A2A53}" type="slidenum">
              <a:rPr lang="en-GB" smtClean="0"/>
              <a:t>15</a:t>
            </a:fld>
            <a:endParaRPr lang="en-GB" dirty="0"/>
          </a:p>
        </p:txBody>
      </p:sp>
    </p:spTree>
    <p:extLst>
      <p:ext uri="{BB962C8B-B14F-4D97-AF65-F5344CB8AC3E}">
        <p14:creationId xmlns:p14="http://schemas.microsoft.com/office/powerpoint/2010/main" val="129898549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1">
              <a:spcAft>
                <a:spcPts val="600"/>
              </a:spcAft>
            </a:pPr>
            <a:r>
              <a:rPr lang="en-GB" sz="2200" dirty="0"/>
              <a:t>Break out rooms discuss case study – feedback what steps they would take.</a:t>
            </a:r>
          </a:p>
          <a:p>
            <a:pPr lvl="1">
              <a:spcAft>
                <a:spcPts val="600"/>
              </a:spcAft>
            </a:pPr>
            <a:r>
              <a:rPr lang="en-GB" sz="2200" dirty="0"/>
              <a:t>Then reveal </a:t>
            </a:r>
            <a:r>
              <a:rPr lang="en-GB" sz="2200" dirty="0" err="1"/>
              <a:t>Jacs</a:t>
            </a:r>
            <a:r>
              <a:rPr lang="en-GB" sz="2200" dirty="0"/>
              <a:t> story – now you are aware of the context – what learning can you take from this when you enter into any discussion regarding absence?</a:t>
            </a:r>
          </a:p>
          <a:p>
            <a:endParaRPr lang="en-GB" dirty="0"/>
          </a:p>
        </p:txBody>
      </p:sp>
      <p:sp>
        <p:nvSpPr>
          <p:cNvPr id="4" name="Slide Number Placeholder 3"/>
          <p:cNvSpPr>
            <a:spLocks noGrp="1"/>
          </p:cNvSpPr>
          <p:nvPr>
            <p:ph type="sldNum" sz="quarter" idx="10"/>
          </p:nvPr>
        </p:nvSpPr>
        <p:spPr/>
        <p:txBody>
          <a:bodyPr/>
          <a:lstStyle/>
          <a:p>
            <a:fld id="{2892395D-BC1B-4D1D-949A-52A1A007E086}" type="slidenum">
              <a:rPr lang="en-GB" smtClean="0"/>
              <a:t>16</a:t>
            </a:fld>
            <a:endParaRPr lang="en-GB" dirty="0"/>
          </a:p>
        </p:txBody>
      </p:sp>
    </p:spTree>
    <p:extLst>
      <p:ext uri="{BB962C8B-B14F-4D97-AF65-F5344CB8AC3E}">
        <p14:creationId xmlns:p14="http://schemas.microsoft.com/office/powerpoint/2010/main" val="394015219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a:pPr>
            <a:endParaRPr lang="en-GB" altLang="en-US" dirty="0">
              <a:solidFill>
                <a:schemeClr val="tx2"/>
              </a:solidFill>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2892395D-BC1B-4D1D-949A-52A1A007E086}" type="slidenum">
              <a:rPr lang="en-GB" smtClean="0"/>
              <a:t>17</a:t>
            </a:fld>
            <a:endParaRPr lang="en-GB" dirty="0"/>
          </a:p>
        </p:txBody>
      </p:sp>
    </p:spTree>
    <p:extLst>
      <p:ext uri="{BB962C8B-B14F-4D97-AF65-F5344CB8AC3E}">
        <p14:creationId xmlns:p14="http://schemas.microsoft.com/office/powerpoint/2010/main" val="49569719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1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1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1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1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1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313071971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7835298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08/02/2023</a:t>
            </a:fld>
            <a:endParaRPr lang="en-GB" dirty="0"/>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0374605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567234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08/02/2023</a:t>
            </a:fld>
            <a:endParaRPr lang="en-GB" dirty="0"/>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69401502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08/02/2023</a:t>
            </a:fld>
            <a:endParaRPr lang="en-GB" dirty="0"/>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8431551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08/02/2023</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1310936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4752961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971485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738CBCBA-DB53-6A4F-BFAA-F2617D64B96D}"/>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3EFA7E1F-A405-5E4D-B3BE-1635EAA19E3F}"/>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242364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9663450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946B8C49-F046-7544-B210-8A57A47EE121}"/>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C7AD169-458D-844F-87D0-E86ADE994969}"/>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31788506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4A92ADF8-47B7-6B4A-B238-A057A73B01FE}"/>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773D9E3-3B36-3040-8C61-C6D71B056A8A}"/>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6302071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D221C0F8-8767-7347-8567-33EC2C43A166}"/>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C47C00D9-A76E-0A47-9B36-E891DB84A9C7}"/>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62452872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7" name="Picture 6" descr="A picture containing text&#10;&#10;Description automatically generated">
            <a:extLst>
              <a:ext uri="{FF2B5EF4-FFF2-40B4-BE49-F238E27FC236}">
                <a16:creationId xmlns:a16="http://schemas.microsoft.com/office/drawing/2014/main" id="{FA6CC141-D3C3-CF46-8806-6EF9ECBF04A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13284648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text&#10;&#10;Description automatically generated">
            <a:extLst>
              <a:ext uri="{FF2B5EF4-FFF2-40B4-BE49-F238E27FC236}">
                <a16:creationId xmlns:a16="http://schemas.microsoft.com/office/drawing/2014/main" id="{01604F21-C270-C641-937C-5D69615E4757}"/>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3831878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text&#10;&#10;Description automatically generated">
            <a:extLst>
              <a:ext uri="{FF2B5EF4-FFF2-40B4-BE49-F238E27FC236}">
                <a16:creationId xmlns:a16="http://schemas.microsoft.com/office/drawing/2014/main" id="{DF0ADC39-9337-C84C-96D4-EC36AD5080A5}"/>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8899469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5" name="Picture 4" descr="A picture containing text&#10;&#10;Description automatically generated">
            <a:extLst>
              <a:ext uri="{FF2B5EF4-FFF2-40B4-BE49-F238E27FC236}">
                <a16:creationId xmlns:a16="http://schemas.microsoft.com/office/drawing/2014/main" id="{CD7CB20A-5151-0345-9977-F500A5DBB68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6841465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6" name="Picture 5" descr="A picture containing text&#10;&#10;Description automatically generated">
            <a:extLst>
              <a:ext uri="{FF2B5EF4-FFF2-40B4-BE49-F238E27FC236}">
                <a16:creationId xmlns:a16="http://schemas.microsoft.com/office/drawing/2014/main" id="{6F16E7EC-321A-E845-A511-9309819FB9F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37681321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5" name="Picture 4" descr="A picture containing text&#10;&#10;Description automatically generated">
            <a:extLst>
              <a:ext uri="{FF2B5EF4-FFF2-40B4-BE49-F238E27FC236}">
                <a16:creationId xmlns:a16="http://schemas.microsoft.com/office/drawing/2014/main" id="{727A1AA7-7246-A143-9534-34C47E4562E8}"/>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32276177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6" name="Picture 5" descr="Shape&#10;&#10;Description automatically generated with medium confidence">
            <a:extLst>
              <a:ext uri="{FF2B5EF4-FFF2-40B4-BE49-F238E27FC236}">
                <a16:creationId xmlns:a16="http://schemas.microsoft.com/office/drawing/2014/main" id="{DF7E1276-06FD-3A4E-A9FD-24D0E92EAD0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5" name="Picture 4" descr="Shape&#10;&#10;Description automatically generated with medium confidence">
            <a:extLst>
              <a:ext uri="{FF2B5EF4-FFF2-40B4-BE49-F238E27FC236}">
                <a16:creationId xmlns:a16="http://schemas.microsoft.com/office/drawing/2014/main" id="{71967FB5-4373-9146-B347-1A00A0CD5A53}"/>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2498069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58341593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4548059"/>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theme" Target="../theme/theme2.xml"/><Relationship Id="rId2" Type="http://schemas.openxmlformats.org/officeDocument/2006/relationships/slideLayout" Target="../slideLayouts/slideLayout3.xml"/><Relationship Id="rId1" Type="http://schemas.openxmlformats.org/officeDocument/2006/relationships/slideLayout" Target="../slideLayouts/slideLayout2.xml"/><Relationship Id="rId4" Type="http://schemas.openxmlformats.org/officeDocument/2006/relationships/image" Target="../media/image2.png"/></Relationships>
</file>

<file path=ppt/slideMasters/_rels/slideMaster3.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slideLayout" Target="../slideLayouts/slideLayout5.xml"/><Relationship Id="rId1" Type="http://schemas.openxmlformats.org/officeDocument/2006/relationships/slideLayout" Target="../slideLayouts/slideLayout4.xml"/><Relationship Id="rId6" Type="http://schemas.openxmlformats.org/officeDocument/2006/relationships/image" Target="../media/image4.png"/><Relationship Id="rId5" Type="http://schemas.openxmlformats.org/officeDocument/2006/relationships/theme" Target="../theme/theme3.xml"/><Relationship Id="rId4" Type="http://schemas.openxmlformats.org/officeDocument/2006/relationships/slideLayout" Target="../slideLayouts/slideLayout7.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4.xml"/><Relationship Id="rId1" Type="http://schemas.openxmlformats.org/officeDocument/2006/relationships/slideLayout" Target="../slideLayouts/slideLayout8.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theme" Target="../theme/theme5.xml"/><Relationship Id="rId1" Type="http://schemas.openxmlformats.org/officeDocument/2006/relationships/slideLayout" Target="../slideLayouts/slideLayout9.xml"/></Relationships>
</file>

<file path=ppt/slideMasters/_rels/slideMaster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theme" Target="../theme/theme6.xml"/><Relationship Id="rId1" Type="http://schemas.openxmlformats.org/officeDocument/2006/relationships/slideLayout" Target="../slideLayouts/slideLayout10.xml"/></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theme" Target="../theme/theme7.xml"/><Relationship Id="rId1" Type="http://schemas.openxmlformats.org/officeDocument/2006/relationships/slideLayout" Target="../slideLayouts/slideLayout11.xml"/></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theme" Target="../theme/theme8.xml"/><Relationship Id="rId1" Type="http://schemas.openxmlformats.org/officeDocument/2006/relationships/slideLayout" Target="../slideLayouts/slideLayout12.xml"/></Relationships>
</file>

<file path=ppt/slideMasters/_rels/slideMaster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theme" Target="../theme/theme9.xml"/><Relationship Id="rId1" Type="http://schemas.openxmlformats.org/officeDocument/2006/relationships/slideLayout" Target="../slideLayouts/slideLayout13.xml"/></Relationships>
</file>

<file path=ppt/slideMasters/_rels/slideMaster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theme" Target="../theme/theme10.xml"/><Relationship Id="rId1" Type="http://schemas.openxmlformats.org/officeDocument/2006/relationships/slideLayout" Target="../slideLayouts/slideLayout14.xml"/></Relationships>
</file>

<file path=ppt/slideMasters/_rels/slideMaster11.xml.rels><?xml version="1.0" encoding="UTF-8" standalone="yes"?>
<Relationships xmlns="http://schemas.openxmlformats.org/package/2006/relationships"><Relationship Id="rId8" Type="http://schemas.openxmlformats.org/officeDocument/2006/relationships/slideLayout" Target="../slideLayouts/slideLayout22.xml"/><Relationship Id="rId3" Type="http://schemas.openxmlformats.org/officeDocument/2006/relationships/slideLayout" Target="../slideLayouts/slideLayout17.xml"/><Relationship Id="rId7" Type="http://schemas.openxmlformats.org/officeDocument/2006/relationships/slideLayout" Target="../slideLayouts/slideLayout21.xml"/><Relationship Id="rId2" Type="http://schemas.openxmlformats.org/officeDocument/2006/relationships/slideLayout" Target="../slideLayouts/slideLayout16.xml"/><Relationship Id="rId1" Type="http://schemas.openxmlformats.org/officeDocument/2006/relationships/slideLayout" Target="../slideLayouts/slideLayout15.xml"/><Relationship Id="rId6" Type="http://schemas.openxmlformats.org/officeDocument/2006/relationships/slideLayout" Target="../slideLayouts/slideLayout20.xml"/><Relationship Id="rId5" Type="http://schemas.openxmlformats.org/officeDocument/2006/relationships/slideLayout" Target="../slideLayouts/slideLayout19.xml"/><Relationship Id="rId4" Type="http://schemas.openxmlformats.org/officeDocument/2006/relationships/slideLayout" Target="../slideLayouts/slideLayout18.xml"/><Relationship Id="rId9" Type="http://schemas.openxmlformats.org/officeDocument/2006/relationships/theme" Target="../theme/theme11.xml"/></Relationships>
</file>

<file path=ppt/slideMasters/_rels/slideMaster1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theme" Target="../theme/theme12.xml"/><Relationship Id="rId1" Type="http://schemas.openxmlformats.org/officeDocument/2006/relationships/slideLayout" Target="../slideLayouts/slideLayout23.xml"/></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theme" Target="../theme/theme13.xml"/><Relationship Id="rId1" Type="http://schemas.openxmlformats.org/officeDocument/2006/relationships/slideLayout" Target="../slideLayouts/slideLayout24.xml"/></Relationships>
</file>

<file path=ppt/slideMasters/_rels/slideMaster14.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theme" Target="../theme/theme14.xml"/><Relationship Id="rId1" Type="http://schemas.openxmlformats.org/officeDocument/2006/relationships/slideLayout" Target="../slideLayouts/slideLayout25.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239F8A73-144A-9540-B398-7210BE8543A5}"/>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537362470"/>
      </p:ext>
    </p:extLst>
  </p:cSld>
  <p:clrMap bg1="lt1" tx1="dk1" bg2="lt2" tx2="dk2" accent1="accent1" accent2="accent2" accent3="accent3" accent4="accent4" accent5="accent5" accent6="accent6" hlink="hlink" folHlink="folHlink"/>
  <p:sldLayoutIdLst>
    <p:sldLayoutId id="2147483680"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275634550"/>
      </p:ext>
    </p:extLst>
  </p:cSld>
  <p:clrMap bg1="lt1" tx1="dk1" bg2="lt2" tx2="dk2" accent1="accent1" accent2="accent2" accent3="accent3" accent4="accent4" accent5="accent5" accent6="accent6" hlink="hlink" folHlink="folHlink"/>
  <p:sldLayoutIdLst>
    <p:sldLayoutId id="2147483681" r:id="rId1"/>
    <p:sldLayoutId id="2147483708"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6"/>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707" r:id="rId2"/>
    <p:sldLayoutId id="2147483709" r:id="rId3"/>
    <p:sldLayoutId id="2147483711"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A66B088-E0A6-B04B-A848-48BB056A166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A0237886-34D3-1D41-A6F8-63E649878554}"/>
              </a:ext>
            </a:extLst>
          </p:cNvPr>
          <p:cNvSpPr>
            <a:spLocks noGrp="1"/>
          </p:cNvSpPr>
          <p:nvPr>
            <p:ph type="title"/>
          </p:nvPr>
        </p:nvSpPr>
        <p:spPr>
          <a:xfrm>
            <a:off x="320511" y="365125"/>
            <a:ext cx="1155726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0F1874A-6B5E-4345-A666-BDEBFF41900B}"/>
              </a:ext>
            </a:extLst>
          </p:cNvPr>
          <p:cNvSpPr>
            <a:spLocks noGrp="1"/>
          </p:cNvSpPr>
          <p:nvPr>
            <p:ph type="body" idx="1"/>
          </p:nvPr>
        </p:nvSpPr>
        <p:spPr>
          <a:xfrm>
            <a:off x="320511" y="1825625"/>
            <a:ext cx="11557262"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215794927"/>
      </p:ext>
    </p:extLst>
  </p:cSld>
  <p:clrMap bg1="lt1" tx1="dk1" bg2="lt2" tx2="dk2" accent1="accent1" accent2="accent2" accent3="accent3" accent4="accent4" accent5="accent5" accent6="accent6" hlink="hlink" folHlink="folHlink"/>
  <p:sldLayoutIdLst>
    <p:sldLayoutId id="214748368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text, application&#10;&#10;Description automatically generated with medium confidence">
            <a:extLst>
              <a:ext uri="{FF2B5EF4-FFF2-40B4-BE49-F238E27FC236}">
                <a16:creationId xmlns:a16="http://schemas.microsoft.com/office/drawing/2014/main" id="{5B8E6985-ED3E-5140-B1DC-7EB25AF90A75}"/>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6999A67-4D82-1343-ADCB-91ABB33698E2}"/>
              </a:ext>
            </a:extLst>
          </p:cNvPr>
          <p:cNvSpPr>
            <a:spLocks noGrp="1"/>
          </p:cNvSpPr>
          <p:nvPr>
            <p:ph type="title"/>
          </p:nvPr>
        </p:nvSpPr>
        <p:spPr>
          <a:xfrm>
            <a:off x="319725" y="1383220"/>
            <a:ext cx="115580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EEF9B43-36A1-A24C-9E5C-E80D6AD9221F}"/>
              </a:ext>
            </a:extLst>
          </p:cNvPr>
          <p:cNvSpPr>
            <a:spLocks noGrp="1"/>
          </p:cNvSpPr>
          <p:nvPr>
            <p:ph type="body" idx="1"/>
          </p:nvPr>
        </p:nvSpPr>
        <p:spPr>
          <a:xfrm>
            <a:off x="319725" y="2843720"/>
            <a:ext cx="11558047" cy="369848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800093731"/>
      </p:ext>
    </p:extLst>
  </p:cSld>
  <p:clrMap bg1="lt1" tx1="dk1" bg2="lt2" tx2="dk2" accent1="accent1" accent2="accent2" accent3="accent3" accent4="accent4" accent5="accent5" accent6="accent6" hlink="hlink" folHlink="folHlink"/>
  <p:sldLayoutIdLst>
    <p:sldLayoutId id="214748368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FD05A6E-26E7-4B4E-8DE8-CB8D0F5570F8}"/>
              </a:ext>
            </a:extLst>
          </p:cNvPr>
          <p:cNvPicPr>
            <a:picLocks noChangeAspect="1"/>
          </p:cNvPicPr>
          <p:nvPr userDrawn="1"/>
        </p:nvPicPr>
        <p:blipFill>
          <a:blip r:embed="rId3"/>
          <a:stretch>
            <a:fillRect/>
          </a:stretch>
        </p:blipFill>
        <p:spPr>
          <a:xfrm>
            <a:off x="0" y="9427"/>
            <a:ext cx="12192000" cy="6858000"/>
          </a:xfrm>
          <a:prstGeom prst="rect">
            <a:avLst/>
          </a:prstGeom>
        </p:spPr>
      </p:pic>
      <p:sp>
        <p:nvSpPr>
          <p:cNvPr id="2" name="Title Placeholder 1">
            <a:extLst>
              <a:ext uri="{FF2B5EF4-FFF2-40B4-BE49-F238E27FC236}">
                <a16:creationId xmlns:a16="http://schemas.microsoft.com/office/drawing/2014/main" id="{787BDEAF-B28A-E341-BAF2-958203DC71C8}"/>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36AE5CE-D53C-2D4A-A704-799BDE06A29D}"/>
              </a:ext>
            </a:extLst>
          </p:cNvPr>
          <p:cNvSpPr>
            <a:spLocks noGrp="1"/>
          </p:cNvSpPr>
          <p:nvPr>
            <p:ph type="body"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508390215"/>
      </p:ext>
    </p:extLst>
  </p:cSld>
  <p:clrMap bg1="lt1" tx1="dk1" bg2="lt2" tx2="dk2" accent1="accent1" accent2="accent2" accent3="accent3" accent4="accent4" accent5="accent5" accent6="accent6" hlink="hlink" folHlink="folHlink"/>
  <p:sldLayoutIdLst>
    <p:sldLayoutId id="214748368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FDFDA30E-911E-924E-87B8-67036FC886EE}"/>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581267852"/>
      </p:ext>
    </p:extLst>
  </p:cSld>
  <p:clrMap bg1="lt1" tx1="dk1" bg2="lt2" tx2="dk2" accent1="accent1" accent2="accent2" accent3="accent3" accent4="accent4" accent5="accent5" accent6="accent6" hlink="hlink" folHlink="folHlink"/>
  <p:sldLayoutIdLst>
    <p:sldLayoutId id="214748368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44C1E5E2-1953-F94D-BA36-344020BF6A90}"/>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846CF1DF-DD44-224C-A546-3E1E2E3B8DD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59022366-0B75-6F48-AD0F-02EC835D7932}"/>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72220361"/>
      </p:ext>
    </p:extLst>
  </p:cSld>
  <p:clrMap bg1="lt1" tx1="dk1" bg2="lt2" tx2="dk2" accent1="accent1" accent2="accent2" accent3="accent3" accent4="accent4" accent5="accent5" accent6="accent6" hlink="hlink" folHlink="folHlink"/>
  <p:sldLayoutIdLst>
    <p:sldLayoutId id="214748368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computer&#10;&#10;Description automatically generated with medium confidence">
            <a:extLst>
              <a:ext uri="{FF2B5EF4-FFF2-40B4-BE49-F238E27FC236}">
                <a16:creationId xmlns:a16="http://schemas.microsoft.com/office/drawing/2014/main" id="{7D2BEAE9-BB48-F248-AB05-5997B0428915}"/>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5F599EEE-BCD6-714D-9202-CD1509AFE4E5}"/>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D8EE71EC-2AC3-BF46-B2FA-DA688BA7E203}"/>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41040061"/>
      </p:ext>
    </p:extLst>
  </p:cSld>
  <p:clrMap bg1="lt1" tx1="dk1" bg2="lt2" tx2="dk2" accent1="accent1" accent2="accent2" accent3="accent3" accent4="accent4" accent5="accent5" accent6="accent6" hlink="hlink" folHlink="folHlink"/>
  <p:sldLayoutIdLst>
    <p:sldLayoutId id="214748368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2" name="Picture 11" descr="A screenshot of a computer&#10;&#10;Description automatically generated">
            <a:extLst>
              <a:ext uri="{FF2B5EF4-FFF2-40B4-BE49-F238E27FC236}">
                <a16:creationId xmlns:a16="http://schemas.microsoft.com/office/drawing/2014/main" id="{CFFC19FE-DD40-FF48-B65B-C885291D438B}"/>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9A889E4D-83E5-4448-9028-B2B53F3B6374}"/>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30E283CE-FBE6-DF40-B49B-94A7FF1EBFB1}"/>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58822457"/>
      </p:ext>
    </p:extLst>
  </p:cSld>
  <p:clrMap bg1="lt1" tx1="dk1" bg2="lt2" tx2="dk2" accent1="accent1" accent2="accent2" accent3="accent3" accent4="accent4" accent5="accent5" accent6="accent6" hlink="hlink" folHlink="folHlink"/>
  <p:sldLayoutIdLst>
    <p:sldLayoutId id="214748368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690" r:id="rId1"/>
    <p:sldLayoutId id="2147483698" r:id="rId2"/>
    <p:sldLayoutId id="2147483699" r:id="rId3"/>
    <p:sldLayoutId id="2147483700" r:id="rId4"/>
    <p:sldLayoutId id="2147483701" r:id="rId5"/>
    <p:sldLayoutId id="2147483703" r:id="rId6"/>
    <p:sldLayoutId id="2147483704" r:id="rId7"/>
    <p:sldLayoutId id="2147483705"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10;&#10;Description automatically generated">
            <a:extLst>
              <a:ext uri="{FF2B5EF4-FFF2-40B4-BE49-F238E27FC236}">
                <a16:creationId xmlns:a16="http://schemas.microsoft.com/office/drawing/2014/main" id="{6FC97BDC-4AE5-5B4F-9174-C56779FB876A}"/>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30175223"/>
      </p:ext>
    </p:extLst>
  </p:cSld>
  <p:clrMap bg1="lt1" tx1="dk1" bg2="lt2" tx2="dk2" accent1="accent1" accent2="accent2" accent3="accent3" accent4="accent4" accent5="accent5" accent6="accent6" hlink="hlink" folHlink="folHlink"/>
  <p:sldLayoutIdLst>
    <p:sldLayoutId id="214748369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Shape&#10;&#10;Description automatically generated with medium confidence">
            <a:extLst>
              <a:ext uri="{FF2B5EF4-FFF2-40B4-BE49-F238E27FC236}">
                <a16:creationId xmlns:a16="http://schemas.microsoft.com/office/drawing/2014/main" id="{0A9F7686-190C-1F40-BEEB-680ECBB5F76A}"/>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17095490"/>
      </p:ext>
    </p:extLst>
  </p:cSld>
  <p:clrMap bg1="lt1" tx1="dk1" bg2="lt2" tx2="dk2" accent1="accent1" accent2="accent2" accent3="accent3" accent4="accent4" accent5="accent5" accent6="accent6" hlink="hlink" folHlink="folHlink"/>
  <p:sldLayoutIdLst>
    <p:sldLayoutId id="214748369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Shape&#10;&#10;Description automatically generated with medium confidence">
            <a:extLst>
              <a:ext uri="{FF2B5EF4-FFF2-40B4-BE49-F238E27FC236}">
                <a16:creationId xmlns:a16="http://schemas.microsoft.com/office/drawing/2014/main" id="{E0330C9C-EE50-174D-9971-646EB363571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743180627"/>
      </p:ext>
    </p:extLst>
  </p:cSld>
  <p:clrMap bg1="lt1" tx1="dk1" bg2="lt2" tx2="dk2" accent1="accent1" accent2="accent2" accent3="accent3" accent4="accent4" accent5="accent5" accent6="accent6" hlink="hlink" folHlink="folHlink"/>
  <p:sldLayoutIdLst>
    <p:sldLayoutId id="214748369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8.xml"/><Relationship Id="rId1" Type="http://schemas.openxmlformats.org/officeDocument/2006/relationships/slideLayout" Target="../slideLayouts/slideLayout5.xml"/><Relationship Id="rId4" Type="http://schemas.openxmlformats.org/officeDocument/2006/relationships/hyperlink" Target="https://www.gov.uk/government/uploads/system/uploads/attachment_data/file/181060/health-at-work.pdf" TargetMode="External"/></Relationships>
</file>

<file path=ppt/slides/_rels/slide9.xml.rels><?xml version="1.0" encoding="UTF-8" standalone="yes"?>
<Relationships xmlns="http://schemas.openxmlformats.org/package/2006/relationships"><Relationship Id="rId3" Type="http://schemas.openxmlformats.org/officeDocument/2006/relationships/image" Target="../media/image23.jpg"/><Relationship Id="rId2" Type="http://schemas.openxmlformats.org/officeDocument/2006/relationships/notesSlide" Target="../notesSlides/notesSlide9.xml"/><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3" Type="http://schemas.openxmlformats.org/officeDocument/2006/relationships/hyperlink" Target="https://www.youtube.com/watch?v=Hhkai0bjt20" TargetMode="External"/><Relationship Id="rId2" Type="http://schemas.openxmlformats.org/officeDocument/2006/relationships/notesSlide" Target="../notesSlides/notesSlide15.xml"/><Relationship Id="rId1" Type="http://schemas.openxmlformats.org/officeDocument/2006/relationships/slideLayout" Target="../slideLayouts/slideLayout5.xml"/><Relationship Id="rId4" Type="http://schemas.openxmlformats.org/officeDocument/2006/relationships/image" Target="../media/image24.png"/></Relationships>
</file>

<file path=ppt/slides/_rels/slide16.xml.rels><?xml version="1.0" encoding="UTF-8" standalone="yes"?>
<Relationships xmlns="http://schemas.openxmlformats.org/package/2006/relationships"><Relationship Id="rId3" Type="http://schemas.openxmlformats.org/officeDocument/2006/relationships/image" Target="../media/image25.jpg"/><Relationship Id="rId2" Type="http://schemas.openxmlformats.org/officeDocument/2006/relationships/notesSlide" Target="../notesSlides/notesSlide16.xml"/><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8" Type="http://schemas.openxmlformats.org/officeDocument/2006/relationships/hyperlink" Target="https://uowtsd.sharepoint.com/llesiantstaff/SitePages/Cartref.aspx" TargetMode="External"/><Relationship Id="rId3" Type="http://schemas.openxmlformats.org/officeDocument/2006/relationships/hyperlink" Target="https://uowtsd.sharepoint.com/HR/SitePages/Home.aspx?RootFolder=%2FHR%2FShared%20Documents%2FSickness%20Absence%20%2D%20Absenoldeb%20Salwch&amp;FolderCTID=0x01200061AD1DF0E459D1409C9C28EE63B10294&amp;View=%7BC1EDA8C9%2DD955%2D45EE%2D8AF1%2DD038E186D549%7D" TargetMode="External"/><Relationship Id="rId7" Type="http://schemas.openxmlformats.org/officeDocument/2006/relationships/hyperlink" Target="https://uowtsd.sharepoint.com/HR/SitePages/Home.aspx" TargetMode="External"/><Relationship Id="rId2" Type="http://schemas.openxmlformats.org/officeDocument/2006/relationships/notesSlide" Target="../notesSlides/notesSlide17.xml"/><Relationship Id="rId1" Type="http://schemas.openxmlformats.org/officeDocument/2006/relationships/slideLayout" Target="../slideLayouts/slideLayout6.xml"/><Relationship Id="rId6" Type="http://schemas.openxmlformats.org/officeDocument/2006/relationships/hyperlink" Target="https://app.mindtools.com/share/uwtsd/playlists/31fdc9c0-0555-011c-98ad-94060454c081" TargetMode="External"/><Relationship Id="rId5" Type="http://schemas.openxmlformats.org/officeDocument/2006/relationships/hyperlink" Target="https://uowtsd.sharepoint.com/staffwellbeing/SitePages/Home.aspx" TargetMode="External"/><Relationship Id="rId4" Type="http://schemas.openxmlformats.org/officeDocument/2006/relationships/hyperlink" Target="https://moodle.uwtsd.ac.uk/course/view.php?id=5349"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48140" y="1390222"/>
            <a:ext cx="5891404" cy="1496669"/>
          </a:xfrm>
        </p:spPr>
        <p:txBody>
          <a:bodyPr>
            <a:normAutofit fontScale="90000"/>
          </a:bodyPr>
          <a:lstStyle/>
          <a:p>
            <a:r>
              <a:rPr lang="cy-GB" b="1" i="1" dirty="0">
                <a:solidFill>
                  <a:schemeClr val="bg1"/>
                </a:solidFill>
                <a:effectLst/>
                <a:latin typeface="Calibri Light" panose="020F0302020204030204" pitchFamily="34" charset="0"/>
                <a:ea typeface="DengXian" panose="02010600030101010101" pitchFamily="2" charset="-122"/>
                <a:cs typeface="Calibri Light" panose="020F0302020204030204" pitchFamily="34" charset="0"/>
              </a:rPr>
              <a:t>Hanfodion Rheoli Pobl</a:t>
            </a:r>
            <a:r>
              <a:rPr lang="cy-GB" i="1" dirty="0">
                <a:solidFill>
                  <a:schemeClr val="bg1"/>
                </a:solidFill>
                <a:effectLst/>
                <a:latin typeface="Calibri Light" panose="020F0302020204030204" pitchFamily="34" charset="0"/>
                <a:ea typeface="DengXian" panose="02010600030101010101" pitchFamily="2" charset="-122"/>
                <a:cs typeface="Calibri Light" panose="020F0302020204030204" pitchFamily="34" charset="0"/>
              </a:rPr>
              <a:t> </a:t>
            </a:r>
            <a:br>
              <a:rPr lang="en-GB" i="1" dirty="0">
                <a:solidFill>
                  <a:schemeClr val="bg1"/>
                </a:solidFill>
              </a:rPr>
            </a:br>
            <a:br>
              <a:rPr lang="en-GB" i="1" dirty="0">
                <a:solidFill>
                  <a:schemeClr val="bg1"/>
                </a:solidFill>
              </a:rPr>
            </a:br>
            <a:r>
              <a:rPr lang="en-GB" i="1" dirty="0">
                <a:solidFill>
                  <a:schemeClr val="bg1"/>
                </a:solidFill>
              </a:rPr>
              <a:t>People Management Essentials</a:t>
            </a:r>
            <a:br>
              <a:rPr lang="en-GB" i="1" dirty="0">
                <a:solidFill>
                  <a:schemeClr val="bg1"/>
                </a:solidFill>
              </a:rPr>
            </a:br>
            <a:br>
              <a:rPr lang="en-GB" i="1" dirty="0">
                <a:solidFill>
                  <a:schemeClr val="bg1"/>
                </a:solidFill>
              </a:rPr>
            </a:br>
            <a:br>
              <a:rPr lang="en-GB" i="1" dirty="0">
                <a:solidFill>
                  <a:schemeClr val="bg1"/>
                </a:solidFill>
              </a:rPr>
            </a:br>
            <a:endParaRPr lang="en-GB" dirty="0">
              <a:solidFill>
                <a:schemeClr val="bg1"/>
              </a:solidFill>
            </a:endParaRPr>
          </a:p>
        </p:txBody>
      </p:sp>
      <p:sp>
        <p:nvSpPr>
          <p:cNvPr id="5" name="Title 1"/>
          <p:cNvSpPr txBox="1">
            <a:spLocks/>
          </p:cNvSpPr>
          <p:nvPr/>
        </p:nvSpPr>
        <p:spPr>
          <a:xfrm>
            <a:off x="6566208" y="1555685"/>
            <a:ext cx="5891404" cy="1496669"/>
          </a:xfrm>
        </p:spPr>
        <p:txBody>
          <a:bodyP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endParaRPr lang="en-GB" dirty="0">
              <a:solidFill>
                <a:schemeClr val="bg1"/>
              </a:solidFill>
            </a:endParaRPr>
          </a:p>
        </p:txBody>
      </p:sp>
      <p:sp>
        <p:nvSpPr>
          <p:cNvPr id="9" name="Title 1"/>
          <p:cNvSpPr txBox="1">
            <a:spLocks/>
          </p:cNvSpPr>
          <p:nvPr/>
        </p:nvSpPr>
        <p:spPr>
          <a:xfrm>
            <a:off x="6300596" y="2138556"/>
            <a:ext cx="5891404" cy="1496669"/>
          </a:xfrm>
        </p:spPr>
        <p:txBody>
          <a:bodyP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cy-GB" sz="4000" b="1" i="1" dirty="0">
                <a:solidFill>
                  <a:schemeClr val="bg1"/>
                </a:solidFill>
                <a:effectLst/>
                <a:latin typeface="Calibri" panose="020F0502020204030204" pitchFamily="34" charset="0"/>
                <a:ea typeface="DengXian" panose="02010600030101010101" pitchFamily="2" charset="-122"/>
                <a:cs typeface="Times New Roman" panose="02020603050405020304" pitchFamily="18" charset="0"/>
              </a:rPr>
              <a:t>Rheoli Lles a Phresenoldeb</a:t>
            </a:r>
            <a:endParaRPr lang="en-GB" sz="4000" b="1" i="1" dirty="0">
              <a:solidFill>
                <a:schemeClr val="bg1"/>
              </a:solidFill>
              <a:effectLst/>
              <a:latin typeface="Calibri" panose="020F0502020204030204" pitchFamily="34" charset="0"/>
              <a:ea typeface="DengXian" panose="02010600030101010101" pitchFamily="2" charset="-122"/>
              <a:cs typeface="Times New Roman" panose="02020603050405020304" pitchFamily="18" charset="0"/>
            </a:endParaRPr>
          </a:p>
          <a:p>
            <a:endParaRPr lang="en-GB" sz="4000" i="1" dirty="0">
              <a:solidFill>
                <a:schemeClr val="bg1"/>
              </a:solidFill>
              <a:latin typeface="Calibri Light" panose="020F0302020204030204" pitchFamily="34" charset="0"/>
              <a:cs typeface="Calibri Light" panose="020F0302020204030204" pitchFamily="34" charset="0"/>
            </a:endParaRPr>
          </a:p>
          <a:p>
            <a:r>
              <a:rPr lang="en-GB" sz="4000" b="1" i="1" dirty="0">
                <a:solidFill>
                  <a:schemeClr val="bg1"/>
                </a:solidFill>
              </a:rPr>
              <a:t>Managing Wellbeing and Attendance</a:t>
            </a:r>
          </a:p>
        </p:txBody>
      </p:sp>
      <p:sp>
        <p:nvSpPr>
          <p:cNvPr id="11" name="Rectangle 5"/>
          <p:cNvSpPr>
            <a:spLocks noChangeArrowheads="1"/>
          </p:cNvSpPr>
          <p:nvPr/>
        </p:nvSpPr>
        <p:spPr bwMode="auto">
          <a:xfrm>
            <a:off x="0" y="107728"/>
            <a:ext cx="65" cy="241744"/>
          </a:xfrm>
          <a:prstGeom prst="rect">
            <a:avLst/>
          </a:prstGeom>
          <a:solidFill>
            <a:srgbClr val="F8F9FA"/>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17457" rIns="0" bIns="-17457"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cy-GB"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95797026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cy-GB" sz="3200" b="1" dirty="0">
                <a:solidFill>
                  <a:schemeClr val="tx2"/>
                </a:solidFill>
                <a:effectLst/>
                <a:latin typeface="Arial" panose="020B0604020202020204" pitchFamily="34" charset="0"/>
                <a:ea typeface="DengXian" panose="02010600030101010101" pitchFamily="2" charset="-122"/>
                <a:cs typeface="Arial" panose="020B0604020202020204" pitchFamily="34" charset="0"/>
              </a:rPr>
              <a:t>Rheoli Lles a Phresenoldeb</a:t>
            </a:r>
            <a:br>
              <a:rPr lang="en-GB" sz="1800" dirty="0">
                <a:effectLst/>
                <a:latin typeface="Calibri" panose="020F0502020204030204" pitchFamily="34" charset="0"/>
                <a:ea typeface="DengXian" panose="02010600030101010101" pitchFamily="2" charset="-122"/>
                <a:cs typeface="Times New Roman" panose="02020603050405020304" pitchFamily="18" charset="0"/>
              </a:rPr>
            </a:br>
            <a:r>
              <a:rPr lang="en-GB" sz="3200" b="1" dirty="0">
                <a:solidFill>
                  <a:schemeClr val="tx2"/>
                </a:solidFill>
                <a:latin typeface="Arial" panose="020B0604020202020204" pitchFamily="34" charset="0"/>
                <a:ea typeface="DengXian" panose="02010600030101010101" pitchFamily="2" charset="-122"/>
                <a:cs typeface="Arial" panose="020B0604020202020204" pitchFamily="34" charset="0"/>
              </a:rPr>
              <a:t>Managing Wellbeing and Attendance</a:t>
            </a:r>
            <a:endParaRPr lang="en-GB" sz="3200" b="1" dirty="0">
              <a:solidFill>
                <a:schemeClr val="tx2"/>
              </a:solidFill>
              <a:latin typeface="Arial" panose="020B0604020202020204" pitchFamily="34" charset="0"/>
              <a:cs typeface="Arial" panose="020B0604020202020204" pitchFamily="34" charset="0"/>
            </a:endParaRPr>
          </a:p>
        </p:txBody>
      </p:sp>
      <p:sp>
        <p:nvSpPr>
          <p:cNvPr id="3" name="Content Placeholder 2"/>
          <p:cNvSpPr>
            <a:spLocks noGrp="1"/>
          </p:cNvSpPr>
          <p:nvPr>
            <p:ph sz="half" idx="1"/>
          </p:nvPr>
        </p:nvSpPr>
        <p:spPr>
          <a:xfrm>
            <a:off x="609600" y="1434480"/>
            <a:ext cx="5384800" cy="3989040"/>
          </a:xfrm>
        </p:spPr>
        <p:txBody>
          <a:bodyPr>
            <a:noAutofit/>
          </a:bodyPr>
          <a:lstStyle/>
          <a:p>
            <a:pPr marL="342900" lvl="0" indent="-342900">
              <a:lnSpc>
                <a:spcPct val="107000"/>
              </a:lnSpc>
              <a:buFont typeface="Arial" panose="020B0604020202020204" pitchFamily="34" charset="0"/>
              <a:buChar char="•"/>
              <a:tabLst>
                <a:tab pos="457200" algn="l"/>
              </a:tabLst>
            </a:pPr>
            <a:r>
              <a:rPr lang="cy-GB" sz="2600" dirty="0">
                <a:effectLst/>
                <a:latin typeface="Arial" panose="020B0604020202020204" pitchFamily="34" charset="0"/>
                <a:ea typeface="DengXian" panose="02010600030101010101" pitchFamily="2" charset="-122"/>
                <a:cs typeface="Arial" panose="020B0604020202020204" pitchFamily="34" charset="0"/>
              </a:rPr>
              <a:t>Hyrwyddo iechyd a lles yn eich tîm</a:t>
            </a:r>
            <a:endParaRPr lang="en-GB" sz="26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buFont typeface="Arial" panose="020B0604020202020204" pitchFamily="34" charset="0"/>
              <a:buChar char="•"/>
              <a:tabLst>
                <a:tab pos="457200" algn="l"/>
              </a:tabLst>
            </a:pPr>
            <a:r>
              <a:rPr lang="cy-GB" sz="2600" dirty="0">
                <a:effectLst/>
                <a:latin typeface="Arial" panose="020B0604020202020204" pitchFamily="34" charset="0"/>
                <a:ea typeface="DengXian" panose="02010600030101010101" pitchFamily="2" charset="-122"/>
                <a:cs typeface="Arial" panose="020B0604020202020204" pitchFamily="34" charset="0"/>
              </a:rPr>
              <a:t>Datblygu diwylliant presenoldeb cefnogol</a:t>
            </a:r>
            <a:endParaRPr lang="en-GB" sz="26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spcAft>
                <a:spcPts val="800"/>
              </a:spcAft>
              <a:buFont typeface="Arial" panose="020B0604020202020204" pitchFamily="34" charset="0"/>
              <a:buChar char="•"/>
              <a:tabLst>
                <a:tab pos="457200" algn="l"/>
              </a:tabLst>
            </a:pPr>
            <a:r>
              <a:rPr lang="cy-GB" sz="2600" dirty="0">
                <a:effectLst/>
                <a:latin typeface="Arial" panose="020B0604020202020204" pitchFamily="34" charset="0"/>
                <a:ea typeface="DengXian" panose="02010600030101010101" pitchFamily="2" charset="-122"/>
                <a:cs typeface="Arial" panose="020B0604020202020204" pitchFamily="34" charset="0"/>
              </a:rPr>
              <a:t>Dulliau ymarferol o fynd i'r afael ag absenoldeb tymor byr a thymor hir</a:t>
            </a:r>
            <a:endParaRPr lang="en-GB" sz="2600" dirty="0">
              <a:effectLst/>
              <a:latin typeface="Arial" panose="020B0604020202020204" pitchFamily="34" charset="0"/>
              <a:ea typeface="DengXian" panose="02010600030101010101" pitchFamily="2" charset="-122"/>
              <a:cs typeface="Arial" panose="020B0604020202020204" pitchFamily="34" charset="0"/>
            </a:endParaRPr>
          </a:p>
          <a:p>
            <a:r>
              <a:rPr lang="cy-GB" sz="2600" dirty="0">
                <a:effectLst/>
                <a:latin typeface="Arial" panose="020B0604020202020204" pitchFamily="34" charset="0"/>
                <a:ea typeface="DengXian" panose="02010600030101010101" pitchFamily="2" charset="-122"/>
                <a:cs typeface="Arial" panose="020B0604020202020204" pitchFamily="34" charset="0"/>
              </a:rPr>
              <a:t>Rôl rheolwr y bobl</a:t>
            </a:r>
            <a:endParaRPr lang="en-GB" sz="2600" dirty="0">
              <a:latin typeface="Arial" panose="020B0604020202020204" pitchFamily="34" charset="0"/>
              <a:cs typeface="Arial" panose="020B0604020202020204" pitchFamily="34" charset="0"/>
            </a:endParaRPr>
          </a:p>
        </p:txBody>
      </p:sp>
      <p:sp>
        <p:nvSpPr>
          <p:cNvPr id="4" name="Content Placeholder 3"/>
          <p:cNvSpPr>
            <a:spLocks noGrp="1"/>
          </p:cNvSpPr>
          <p:nvPr>
            <p:ph sz="half" idx="2"/>
          </p:nvPr>
        </p:nvSpPr>
        <p:spPr/>
        <p:txBody>
          <a:bodyPr>
            <a:normAutofit lnSpcReduction="10000"/>
          </a:bodyPr>
          <a:lstStyle/>
          <a:p>
            <a:pPr lvl="0">
              <a:lnSpc>
                <a:spcPct val="107000"/>
              </a:lnSpc>
            </a:pPr>
            <a:r>
              <a:rPr lang="en-GB" dirty="0">
                <a:latin typeface="Arial" panose="020B0604020202020204" pitchFamily="34" charset="0"/>
                <a:cs typeface="Arial" panose="020B0604020202020204" pitchFamily="34" charset="0"/>
              </a:rPr>
              <a:t>Promoting health and well-being in your team</a:t>
            </a:r>
          </a:p>
          <a:p>
            <a:pPr lvl="0">
              <a:lnSpc>
                <a:spcPct val="107000"/>
              </a:lnSpc>
            </a:pPr>
            <a:r>
              <a:rPr lang="en-GB" dirty="0">
                <a:latin typeface="Arial" panose="020B0604020202020204" pitchFamily="34" charset="0"/>
                <a:cs typeface="Arial" panose="020B0604020202020204" pitchFamily="34" charset="0"/>
              </a:rPr>
              <a:t>Developing a supportive attendance culture</a:t>
            </a:r>
          </a:p>
          <a:p>
            <a:pPr lvl="0">
              <a:lnSpc>
                <a:spcPct val="107000"/>
              </a:lnSpc>
              <a:spcAft>
                <a:spcPts val="800"/>
              </a:spcAft>
            </a:pPr>
            <a:r>
              <a:rPr lang="en-GB" dirty="0">
                <a:latin typeface="Arial" panose="020B0604020202020204" pitchFamily="34" charset="0"/>
                <a:cs typeface="Arial" panose="020B0604020202020204" pitchFamily="34" charset="0"/>
              </a:rPr>
              <a:t>Practical approaches to tackling short- and long-term absence</a:t>
            </a:r>
          </a:p>
          <a:p>
            <a:r>
              <a:rPr lang="en-GB" dirty="0">
                <a:latin typeface="Arial" panose="020B0604020202020204" pitchFamily="34" charset="0"/>
                <a:cs typeface="Arial" panose="020B0604020202020204" pitchFamily="34" charset="0"/>
              </a:rPr>
              <a:t>Role of the people manager</a:t>
            </a:r>
          </a:p>
        </p:txBody>
      </p:sp>
    </p:spTree>
    <p:extLst>
      <p:ext uri="{BB962C8B-B14F-4D97-AF65-F5344CB8AC3E}">
        <p14:creationId xmlns:p14="http://schemas.microsoft.com/office/powerpoint/2010/main" val="102292155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4180114" y="0"/>
            <a:ext cx="8011885" cy="5733256"/>
          </a:xfrm>
          <a:prstGeom prst="rect">
            <a:avLst/>
          </a:prstGeom>
        </p:spPr>
      </p:pic>
      <p:sp>
        <p:nvSpPr>
          <p:cNvPr id="3" name="TextBox 2"/>
          <p:cNvSpPr txBox="1"/>
          <p:nvPr/>
        </p:nvSpPr>
        <p:spPr>
          <a:xfrm>
            <a:off x="0" y="0"/>
            <a:ext cx="4484915" cy="5078313"/>
          </a:xfrm>
          <a:prstGeom prst="rect">
            <a:avLst/>
          </a:prstGeom>
          <a:noFill/>
        </p:spPr>
        <p:txBody>
          <a:bodyPr wrap="square" rtlCol="0">
            <a:spAutoFit/>
          </a:bodyPr>
          <a:lstStyle/>
          <a:p>
            <a:r>
              <a:rPr lang="cy-GB" sz="3600" b="1" dirty="0">
                <a:solidFill>
                  <a:schemeClr val="tx2"/>
                </a:solidFill>
                <a:effectLst/>
                <a:latin typeface="Calibri" panose="020F0502020204030204" pitchFamily="34" charset="0"/>
                <a:ea typeface="DengXian" panose="02010600030101010101" pitchFamily="2" charset="-122"/>
                <a:cs typeface="Times New Roman" panose="02020603050405020304" pitchFamily="18" charset="0"/>
              </a:rPr>
              <a:t>Ym mha ffyrdd ydych chi'n hyrwyddo gweithle a diwylliant tîm iach?</a:t>
            </a:r>
          </a:p>
          <a:p>
            <a:endParaRPr lang="en-GB" sz="3600" b="1" dirty="0">
              <a:solidFill>
                <a:schemeClr val="tx2"/>
              </a:solidFill>
              <a:effectLst/>
              <a:latin typeface="Calibri" panose="020F0502020204030204" pitchFamily="34" charset="0"/>
              <a:ea typeface="DengXian" panose="02010600030101010101" pitchFamily="2" charset="-122"/>
              <a:cs typeface="Times New Roman" panose="02020603050405020304" pitchFamily="18" charset="0"/>
            </a:endParaRPr>
          </a:p>
          <a:p>
            <a:r>
              <a:rPr lang="en-GB" sz="3600" b="1" dirty="0">
                <a:solidFill>
                  <a:schemeClr val="tx2"/>
                </a:solidFill>
              </a:rPr>
              <a:t>In what ways do you promote a healthy workplace and team culture?</a:t>
            </a:r>
          </a:p>
        </p:txBody>
      </p:sp>
    </p:spTree>
    <p:extLst>
      <p:ext uri="{BB962C8B-B14F-4D97-AF65-F5344CB8AC3E}">
        <p14:creationId xmlns:p14="http://schemas.microsoft.com/office/powerpoint/2010/main" val="189280227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cy-GB" sz="3200" b="1" dirty="0">
                <a:solidFill>
                  <a:schemeClr val="tx2"/>
                </a:solidFill>
                <a:effectLst/>
                <a:latin typeface="Arial" panose="020B0604020202020204" pitchFamily="34" charset="0"/>
                <a:ea typeface="DengXian" panose="02010600030101010101" pitchFamily="2" charset="-122"/>
                <a:cs typeface="Arial" panose="020B0604020202020204" pitchFamily="34" charset="0"/>
              </a:rPr>
              <a:t>Tri Phrif Achos Absenoldeb Tymor Byr a Thymor Hir </a:t>
            </a:r>
            <a:r>
              <a:rPr lang="cy-GB" sz="1800" b="1" i="1" dirty="0">
                <a:solidFill>
                  <a:schemeClr val="tx2"/>
                </a:solidFill>
                <a:effectLst/>
                <a:latin typeface="Arial" panose="020B0604020202020204" pitchFamily="34" charset="0"/>
                <a:ea typeface="DengXian" panose="02010600030101010101" pitchFamily="2" charset="-122"/>
                <a:cs typeface="Arial" panose="020B0604020202020204" pitchFamily="34" charset="0"/>
              </a:rPr>
              <a:t>(Arolwg Iechyd a Lles CIPD 2022)</a:t>
            </a:r>
            <a:br>
              <a:rPr lang="en-GB" sz="1800" dirty="0">
                <a:effectLst/>
                <a:latin typeface="Calibri" panose="020F0502020204030204" pitchFamily="34" charset="0"/>
                <a:ea typeface="DengXian" panose="02010600030101010101" pitchFamily="2" charset="-122"/>
                <a:cs typeface="Times New Roman" panose="02020603050405020304" pitchFamily="18" charset="0"/>
              </a:rPr>
            </a:br>
            <a:r>
              <a:rPr lang="en-GB" sz="3200" b="1" dirty="0">
                <a:solidFill>
                  <a:schemeClr val="tx2"/>
                </a:solidFill>
                <a:latin typeface="Arial" panose="020B0604020202020204" pitchFamily="34" charset="0"/>
                <a:ea typeface="DengXian" panose="02010600030101010101" pitchFamily="2" charset="-122"/>
                <a:cs typeface="Arial" panose="020B0604020202020204" pitchFamily="34" charset="0"/>
              </a:rPr>
              <a:t>Top Three Causes of Short and Long Term Absence </a:t>
            </a:r>
            <a:r>
              <a:rPr lang="en-GB" sz="1800" b="1" i="1" dirty="0">
                <a:solidFill>
                  <a:schemeClr val="tx2"/>
                </a:solidFill>
                <a:latin typeface="Arial" panose="020B0604020202020204" pitchFamily="34" charset="0"/>
                <a:ea typeface="DengXian" panose="02010600030101010101" pitchFamily="2" charset="-122"/>
                <a:cs typeface="Arial" panose="020B0604020202020204" pitchFamily="34" charset="0"/>
              </a:rPr>
              <a:t>(CIPD Health and Wellbeing Survey 2022)</a:t>
            </a:r>
            <a:endParaRPr lang="en-GB" sz="1800" b="1" i="1" dirty="0">
              <a:solidFill>
                <a:schemeClr val="tx2"/>
              </a:solidFill>
              <a:latin typeface="Arial" panose="020B0604020202020204" pitchFamily="34" charset="0"/>
              <a:cs typeface="Arial" panose="020B0604020202020204" pitchFamily="34" charset="0"/>
            </a:endParaRPr>
          </a:p>
        </p:txBody>
      </p:sp>
      <p:sp>
        <p:nvSpPr>
          <p:cNvPr id="3" name="Content Placeholder 2"/>
          <p:cNvSpPr>
            <a:spLocks noGrp="1"/>
          </p:cNvSpPr>
          <p:nvPr>
            <p:ph sz="half" idx="1"/>
          </p:nvPr>
        </p:nvSpPr>
        <p:spPr>
          <a:xfrm>
            <a:off x="358219" y="1843088"/>
            <a:ext cx="5384800" cy="3989040"/>
          </a:xfrm>
        </p:spPr>
        <p:txBody>
          <a:bodyPr>
            <a:normAutofit fontScale="40000" lnSpcReduction="20000"/>
          </a:bodyPr>
          <a:lstStyle/>
          <a:p>
            <a:pPr marL="0" indent="0">
              <a:lnSpc>
                <a:spcPct val="107000"/>
              </a:lnSpc>
              <a:spcAft>
                <a:spcPts val="800"/>
              </a:spcAft>
              <a:buNone/>
            </a:pPr>
            <a:r>
              <a:rPr lang="cy-GB" sz="5100" b="1" dirty="0">
                <a:solidFill>
                  <a:schemeClr val="accent6"/>
                </a:solidFill>
                <a:effectLst/>
                <a:latin typeface="Arial" panose="020B0604020202020204" pitchFamily="34" charset="0"/>
                <a:ea typeface="DengXian" panose="02010600030101010101" pitchFamily="2" charset="-122"/>
                <a:cs typeface="Arial" panose="020B0604020202020204" pitchFamily="34" charset="0"/>
              </a:rPr>
              <a:t>Tymor Byr</a:t>
            </a:r>
            <a:endParaRPr lang="en-GB" sz="5100" dirty="0">
              <a:solidFill>
                <a:schemeClr val="accent6"/>
              </a:solidFill>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spcAft>
                <a:spcPts val="800"/>
              </a:spcAft>
              <a:buFont typeface="+mj-lt"/>
              <a:buAutoNum type="arabicParenR"/>
              <a:tabLst>
                <a:tab pos="457200" algn="l"/>
              </a:tabLst>
            </a:pPr>
            <a:r>
              <a:rPr lang="cy-GB" sz="5100" dirty="0">
                <a:effectLst/>
                <a:latin typeface="Arial" panose="020B0604020202020204" pitchFamily="34" charset="0"/>
                <a:ea typeface="DengXian" panose="02010600030101010101" pitchFamily="2" charset="-122"/>
                <a:cs typeface="Arial" panose="020B0604020202020204" pitchFamily="34" charset="0"/>
              </a:rPr>
              <a:t>Mân Salwch</a:t>
            </a:r>
            <a:endParaRPr lang="en-GB" sz="5100" dirty="0">
              <a:effectLst/>
              <a:latin typeface="Arial" panose="020B0604020202020204" pitchFamily="34" charset="0"/>
              <a:ea typeface="DengXian" panose="02010600030101010101" pitchFamily="2" charset="-122"/>
              <a:cs typeface="Arial" panose="020B0604020202020204" pitchFamily="34" charset="0"/>
            </a:endParaRPr>
          </a:p>
          <a:p>
            <a:pPr marL="342900" indent="-342900">
              <a:lnSpc>
                <a:spcPct val="107000"/>
              </a:lnSpc>
              <a:spcAft>
                <a:spcPts val="800"/>
              </a:spcAft>
              <a:buFont typeface="+mj-lt"/>
              <a:buAutoNum type="arabicParenR"/>
              <a:tabLst>
                <a:tab pos="457200" algn="l"/>
              </a:tabLst>
            </a:pPr>
            <a:r>
              <a:rPr lang="cy-GB" sz="5100" dirty="0">
                <a:effectLst/>
                <a:latin typeface="Arial" panose="020B0604020202020204" pitchFamily="34" charset="0"/>
                <a:ea typeface="DengXian" panose="02010600030101010101" pitchFamily="2" charset="-122"/>
                <a:cs typeface="Arial" panose="020B0604020202020204" pitchFamily="34" charset="0"/>
              </a:rPr>
              <a:t>Covid-19</a:t>
            </a:r>
            <a:endParaRPr lang="en-GB" sz="5100" dirty="0">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spcAft>
                <a:spcPts val="800"/>
              </a:spcAft>
              <a:buFont typeface="+mj-lt"/>
              <a:buAutoNum type="arabicParenR"/>
              <a:tabLst>
                <a:tab pos="457200" algn="l"/>
              </a:tabLst>
            </a:pPr>
            <a:r>
              <a:rPr lang="cy-GB" sz="5100" dirty="0">
                <a:effectLst/>
                <a:latin typeface="Arial" panose="020B0604020202020204" pitchFamily="34" charset="0"/>
                <a:ea typeface="DengXian" panose="02010600030101010101" pitchFamily="2" charset="-122"/>
                <a:cs typeface="Arial" panose="020B0604020202020204" pitchFamily="34" charset="0"/>
              </a:rPr>
              <a:t>Anafiadau cyhyr-</a:t>
            </a:r>
            <a:r>
              <a:rPr lang="cy-GB" sz="5100" dirty="0" err="1">
                <a:effectLst/>
                <a:latin typeface="Arial" panose="020B0604020202020204" pitchFamily="34" charset="0"/>
                <a:ea typeface="DengXian" panose="02010600030101010101" pitchFamily="2" charset="-122"/>
                <a:cs typeface="Arial" panose="020B0604020202020204" pitchFamily="34" charset="0"/>
              </a:rPr>
              <a:t>ysgerbydol</a:t>
            </a:r>
            <a:endParaRPr lang="en-GB" sz="5100" dirty="0">
              <a:effectLst/>
              <a:latin typeface="Arial" panose="020B0604020202020204" pitchFamily="34" charset="0"/>
              <a:ea typeface="DengXian" panose="02010600030101010101" pitchFamily="2" charset="-122"/>
              <a:cs typeface="Arial" panose="020B0604020202020204" pitchFamily="34" charset="0"/>
            </a:endParaRPr>
          </a:p>
          <a:p>
            <a:pPr marL="0" lvl="0" indent="0">
              <a:lnSpc>
                <a:spcPct val="107000"/>
              </a:lnSpc>
              <a:spcAft>
                <a:spcPts val="800"/>
              </a:spcAft>
              <a:buNone/>
              <a:tabLst>
                <a:tab pos="457200" algn="l"/>
              </a:tabLst>
            </a:pPr>
            <a:r>
              <a:rPr lang="cy-GB" sz="5100" b="1" dirty="0">
                <a:solidFill>
                  <a:schemeClr val="accent2"/>
                </a:solidFill>
                <a:effectLst/>
                <a:latin typeface="Arial" panose="020B0604020202020204" pitchFamily="34" charset="0"/>
                <a:ea typeface="DengXian" panose="02010600030101010101" pitchFamily="2" charset="-122"/>
                <a:cs typeface="Arial" panose="020B0604020202020204" pitchFamily="34" charset="0"/>
              </a:rPr>
              <a:t>Hirdymor</a:t>
            </a:r>
            <a:endParaRPr lang="en-GB" sz="5100" b="1" dirty="0">
              <a:solidFill>
                <a:schemeClr val="accent2"/>
              </a:solidFill>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spcAft>
                <a:spcPts val="800"/>
              </a:spcAft>
              <a:buFont typeface="+mj-lt"/>
              <a:buAutoNum type="arabicParenR"/>
              <a:tabLst>
                <a:tab pos="457200" algn="l"/>
              </a:tabLst>
            </a:pPr>
            <a:r>
              <a:rPr lang="cy-GB" sz="5100" dirty="0">
                <a:effectLst/>
                <a:latin typeface="Arial" panose="020B0604020202020204" pitchFamily="34" charset="0"/>
                <a:ea typeface="DengXian" panose="02010600030101010101" pitchFamily="2" charset="-122"/>
                <a:cs typeface="Arial" panose="020B0604020202020204" pitchFamily="34" charset="0"/>
              </a:rPr>
              <a:t>Salwch meddwl</a:t>
            </a:r>
            <a:endParaRPr lang="en-GB" sz="51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spcAft>
                <a:spcPts val="800"/>
              </a:spcAft>
              <a:buFont typeface="+mj-lt"/>
              <a:buAutoNum type="arabicParenR"/>
              <a:tabLst>
                <a:tab pos="457200" algn="l"/>
              </a:tabLst>
            </a:pPr>
            <a:r>
              <a:rPr lang="cy-GB" sz="5100" dirty="0">
                <a:effectLst/>
                <a:latin typeface="Arial" panose="020B0604020202020204" pitchFamily="34" charset="0"/>
                <a:ea typeface="DengXian" panose="02010600030101010101" pitchFamily="2" charset="-122"/>
                <a:cs typeface="Arial" panose="020B0604020202020204" pitchFamily="34" charset="0"/>
              </a:rPr>
              <a:t>Anafiadau cyhyr-</a:t>
            </a:r>
            <a:r>
              <a:rPr lang="cy-GB" sz="5100" dirty="0" err="1">
                <a:effectLst/>
                <a:latin typeface="Arial" panose="020B0604020202020204" pitchFamily="34" charset="0"/>
                <a:ea typeface="DengXian" panose="02010600030101010101" pitchFamily="2" charset="-122"/>
                <a:cs typeface="Arial" panose="020B0604020202020204" pitchFamily="34" charset="0"/>
              </a:rPr>
              <a:t>ysgerbydol</a:t>
            </a:r>
            <a:endParaRPr lang="en-GB" sz="51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spcAft>
                <a:spcPts val="800"/>
              </a:spcAft>
              <a:buFont typeface="+mj-lt"/>
              <a:buAutoNum type="arabicParenR"/>
              <a:tabLst>
                <a:tab pos="457200" algn="l"/>
              </a:tabLst>
            </a:pPr>
            <a:r>
              <a:rPr lang="cy-GB" sz="5100" dirty="0">
                <a:effectLst/>
                <a:latin typeface="Arial" panose="020B0604020202020204" pitchFamily="34" charset="0"/>
                <a:ea typeface="DengXian" panose="02010600030101010101" pitchFamily="2" charset="-122"/>
                <a:cs typeface="Arial" panose="020B0604020202020204" pitchFamily="34" charset="0"/>
              </a:rPr>
              <a:t>Straen</a:t>
            </a:r>
            <a:endParaRPr lang="en-GB" sz="5100" dirty="0">
              <a:effectLst/>
              <a:latin typeface="Arial" panose="020B0604020202020204" pitchFamily="34" charset="0"/>
              <a:ea typeface="DengXian" panose="02010600030101010101" pitchFamily="2" charset="-122"/>
              <a:cs typeface="Arial" panose="020B0604020202020204" pitchFamily="34" charset="0"/>
            </a:endParaRPr>
          </a:p>
          <a:p>
            <a:endParaRPr lang="en-GB" sz="2000" dirty="0">
              <a:latin typeface="Arial" panose="020B0604020202020204" pitchFamily="34" charset="0"/>
              <a:cs typeface="Arial" panose="020B0604020202020204" pitchFamily="34" charset="0"/>
            </a:endParaRPr>
          </a:p>
        </p:txBody>
      </p:sp>
      <p:sp>
        <p:nvSpPr>
          <p:cNvPr id="4" name="Content Placeholder 3"/>
          <p:cNvSpPr>
            <a:spLocks noGrp="1"/>
          </p:cNvSpPr>
          <p:nvPr>
            <p:ph sz="half" idx="2"/>
          </p:nvPr>
        </p:nvSpPr>
        <p:spPr/>
        <p:txBody>
          <a:bodyPr>
            <a:normAutofit fontScale="40000" lnSpcReduction="20000"/>
          </a:bodyPr>
          <a:lstStyle/>
          <a:p>
            <a:pPr marL="0" lvl="0" indent="0">
              <a:lnSpc>
                <a:spcPct val="107000"/>
              </a:lnSpc>
              <a:buNone/>
            </a:pPr>
            <a:r>
              <a:rPr lang="en-GB" sz="5100" b="1" dirty="0">
                <a:solidFill>
                  <a:schemeClr val="accent6"/>
                </a:solidFill>
                <a:latin typeface="Arial" panose="020B0604020202020204" pitchFamily="34" charset="0"/>
                <a:cs typeface="Arial" panose="020B0604020202020204" pitchFamily="34" charset="0"/>
              </a:rPr>
              <a:t>Short Term</a:t>
            </a:r>
          </a:p>
          <a:p>
            <a:pPr marL="514350" indent="-514350">
              <a:lnSpc>
                <a:spcPct val="107000"/>
              </a:lnSpc>
              <a:buAutoNum type="arabicParenR"/>
            </a:pPr>
            <a:r>
              <a:rPr lang="en-GB" sz="5100" dirty="0">
                <a:latin typeface="Arial" panose="020B0604020202020204" pitchFamily="34" charset="0"/>
                <a:cs typeface="Arial" panose="020B0604020202020204" pitchFamily="34" charset="0"/>
              </a:rPr>
              <a:t>Minor Illness</a:t>
            </a:r>
          </a:p>
          <a:p>
            <a:pPr marL="514350" indent="-514350">
              <a:lnSpc>
                <a:spcPct val="107000"/>
              </a:lnSpc>
              <a:buFont typeface="Arial" panose="020B0604020202020204" pitchFamily="34" charset="0"/>
              <a:buAutoNum type="arabicParenR"/>
            </a:pPr>
            <a:r>
              <a:rPr lang="en-GB" sz="5100" dirty="0">
                <a:latin typeface="Arial" panose="020B0604020202020204" pitchFamily="34" charset="0"/>
                <a:cs typeface="Arial" panose="020B0604020202020204" pitchFamily="34" charset="0"/>
              </a:rPr>
              <a:t>Covid-19</a:t>
            </a:r>
          </a:p>
          <a:p>
            <a:pPr marL="514350" indent="-514350">
              <a:lnSpc>
                <a:spcPct val="107000"/>
              </a:lnSpc>
              <a:buFont typeface="Arial" panose="020B0604020202020204" pitchFamily="34" charset="0"/>
              <a:buAutoNum type="arabicParenR"/>
            </a:pPr>
            <a:r>
              <a:rPr lang="en-GB" sz="5100" dirty="0">
                <a:latin typeface="Arial" panose="020B0604020202020204" pitchFamily="34" charset="0"/>
                <a:cs typeface="Arial" panose="020B0604020202020204" pitchFamily="34" charset="0"/>
              </a:rPr>
              <a:t>Muscular-skeletal injuries</a:t>
            </a:r>
          </a:p>
          <a:p>
            <a:pPr marL="0" indent="0">
              <a:lnSpc>
                <a:spcPct val="107000"/>
              </a:lnSpc>
              <a:buNone/>
            </a:pPr>
            <a:endParaRPr lang="en-GB" sz="5100" dirty="0">
              <a:latin typeface="Arial" panose="020B0604020202020204" pitchFamily="34" charset="0"/>
              <a:cs typeface="Arial" panose="020B0604020202020204" pitchFamily="34" charset="0"/>
            </a:endParaRPr>
          </a:p>
          <a:p>
            <a:pPr marL="0" indent="0">
              <a:lnSpc>
                <a:spcPct val="107000"/>
              </a:lnSpc>
              <a:buNone/>
            </a:pPr>
            <a:r>
              <a:rPr lang="en-GB" sz="5100" b="1" dirty="0">
                <a:solidFill>
                  <a:schemeClr val="accent2">
                    <a:lumMod val="75000"/>
                  </a:schemeClr>
                </a:solidFill>
                <a:latin typeface="Arial" panose="020B0604020202020204" pitchFamily="34" charset="0"/>
                <a:cs typeface="Arial" panose="020B0604020202020204" pitchFamily="34" charset="0"/>
              </a:rPr>
              <a:t>Long Term</a:t>
            </a:r>
          </a:p>
          <a:p>
            <a:pPr marL="514350" indent="-514350">
              <a:lnSpc>
                <a:spcPct val="107000"/>
              </a:lnSpc>
              <a:buAutoNum type="arabicParenR"/>
            </a:pPr>
            <a:r>
              <a:rPr lang="en-GB" sz="5100" dirty="0">
                <a:latin typeface="Arial" panose="020B0604020202020204" pitchFamily="34" charset="0"/>
                <a:cs typeface="Arial" panose="020B0604020202020204" pitchFamily="34" charset="0"/>
              </a:rPr>
              <a:t>Mental ill health</a:t>
            </a:r>
          </a:p>
          <a:p>
            <a:pPr marL="514350" indent="-514350">
              <a:lnSpc>
                <a:spcPct val="107000"/>
              </a:lnSpc>
              <a:buAutoNum type="arabicParenR"/>
            </a:pPr>
            <a:r>
              <a:rPr lang="en-GB" sz="5100" dirty="0">
                <a:latin typeface="Arial" panose="020B0604020202020204" pitchFamily="34" charset="0"/>
                <a:cs typeface="Arial" panose="020B0604020202020204" pitchFamily="34" charset="0"/>
              </a:rPr>
              <a:t>Muscular-skeletal injuries</a:t>
            </a:r>
          </a:p>
          <a:p>
            <a:pPr marL="514350" indent="-514350">
              <a:lnSpc>
                <a:spcPct val="107000"/>
              </a:lnSpc>
              <a:buAutoNum type="arabicParenR"/>
            </a:pPr>
            <a:r>
              <a:rPr lang="en-GB" sz="5100" dirty="0">
                <a:latin typeface="Arial" panose="020B0604020202020204" pitchFamily="34" charset="0"/>
                <a:cs typeface="Arial" panose="020B0604020202020204" pitchFamily="34" charset="0"/>
              </a:rPr>
              <a:t>Stress</a:t>
            </a:r>
          </a:p>
          <a:p>
            <a:pPr>
              <a:lnSpc>
                <a:spcPct val="107000"/>
              </a:lnSpc>
            </a:pPr>
            <a:endParaRPr lang="en-GB" dirty="0"/>
          </a:p>
        </p:txBody>
      </p:sp>
    </p:spTree>
    <p:extLst>
      <p:ext uri="{BB962C8B-B14F-4D97-AF65-F5344CB8AC3E}">
        <p14:creationId xmlns:p14="http://schemas.microsoft.com/office/powerpoint/2010/main" val="257832652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A659B5F4-1982-8C48-1026-965F40EA80DA}"/>
              </a:ext>
            </a:extLst>
          </p:cNvPr>
          <p:cNvPicPr>
            <a:picLocks noChangeAspect="1"/>
          </p:cNvPicPr>
          <p:nvPr/>
        </p:nvPicPr>
        <p:blipFill rotWithShape="1">
          <a:blip r:embed="rId3"/>
          <a:srcRect l="32936" t="20277" r="6406" b="17664"/>
          <a:stretch/>
        </p:blipFill>
        <p:spPr>
          <a:xfrm>
            <a:off x="1948069" y="1669773"/>
            <a:ext cx="7991061" cy="4596494"/>
          </a:xfrm>
          <a:prstGeom prst="rect">
            <a:avLst/>
          </a:prstGeom>
        </p:spPr>
      </p:pic>
      <p:sp>
        <p:nvSpPr>
          <p:cNvPr id="10" name="TextBox 9">
            <a:extLst>
              <a:ext uri="{FF2B5EF4-FFF2-40B4-BE49-F238E27FC236}">
                <a16:creationId xmlns:a16="http://schemas.microsoft.com/office/drawing/2014/main" id="{9F9D6391-86ED-4F66-8B10-769CD0F78143}"/>
              </a:ext>
            </a:extLst>
          </p:cNvPr>
          <p:cNvSpPr txBox="1"/>
          <p:nvPr/>
        </p:nvSpPr>
        <p:spPr>
          <a:xfrm>
            <a:off x="419100" y="329684"/>
            <a:ext cx="10991850" cy="1569660"/>
          </a:xfrm>
          <a:prstGeom prst="rect">
            <a:avLst/>
          </a:prstGeom>
          <a:noFill/>
        </p:spPr>
        <p:txBody>
          <a:bodyPr wrap="square">
            <a:spAutoFit/>
          </a:bodyPr>
          <a:lstStyle/>
          <a:p>
            <a:r>
              <a:rPr lang="cy-GB" sz="3200" b="1" dirty="0">
                <a:solidFill>
                  <a:schemeClr val="tx2"/>
                </a:solidFill>
                <a:effectLst/>
                <a:latin typeface="Arial" panose="020B0604020202020204" pitchFamily="34" charset="0"/>
                <a:ea typeface="DengXian" panose="02010600030101010101" pitchFamily="2" charset="-122"/>
                <a:cs typeface="Arial" panose="020B0604020202020204" pitchFamily="34" charset="0"/>
              </a:rPr>
              <a:t>Achosion iechyd meddwl gwael, lles a straen yn y gwaith</a:t>
            </a:r>
            <a:r>
              <a:rPr lang="cy-GB" sz="3200" b="1" i="1" dirty="0">
                <a:solidFill>
                  <a:schemeClr val="tx2"/>
                </a:solidFill>
                <a:effectLst/>
                <a:latin typeface="Arial" panose="020B0604020202020204" pitchFamily="34" charset="0"/>
                <a:ea typeface="DengXian" panose="02010600030101010101" pitchFamily="2" charset="-122"/>
                <a:cs typeface="Arial" panose="020B0604020202020204" pitchFamily="34" charset="0"/>
              </a:rPr>
              <a:t> </a:t>
            </a:r>
            <a:r>
              <a:rPr lang="cy-GB" sz="1400" b="1" i="1" dirty="0">
                <a:solidFill>
                  <a:schemeClr val="tx2"/>
                </a:solidFill>
                <a:effectLst/>
                <a:latin typeface="Arial" panose="020B0604020202020204" pitchFamily="34" charset="0"/>
                <a:ea typeface="DengXian" panose="02010600030101010101" pitchFamily="2" charset="-122"/>
                <a:cs typeface="Arial" panose="020B0604020202020204" pitchFamily="34" charset="0"/>
              </a:rPr>
              <a:t>(Arolwg Iechyd a Lles CIPD 2022)</a:t>
            </a:r>
            <a:r>
              <a:rPr lang="en-GB" sz="1400" i="1" dirty="0">
                <a:solidFill>
                  <a:schemeClr val="tx2"/>
                </a:solidFill>
                <a:latin typeface="Arial" panose="020B0604020202020204" pitchFamily="34" charset="0"/>
                <a:ea typeface="DengXian" panose="02010600030101010101" pitchFamily="2" charset="-122"/>
                <a:cs typeface="Arial" panose="020B0604020202020204" pitchFamily="34" charset="0"/>
              </a:rPr>
              <a:t> </a:t>
            </a:r>
            <a:r>
              <a:rPr lang="en-GB" sz="3200" b="1" dirty="0">
                <a:solidFill>
                  <a:schemeClr val="tx2"/>
                </a:solidFill>
                <a:latin typeface="Arial" panose="020B0604020202020204" pitchFamily="34" charset="0"/>
                <a:cs typeface="Arial" panose="020B0604020202020204" pitchFamily="34" charset="0"/>
              </a:rPr>
              <a:t>Causes of poor mental health, wellbeing and stress at work</a:t>
            </a:r>
            <a:r>
              <a:rPr lang="en-GB" sz="3200" b="1" i="1" dirty="0">
                <a:solidFill>
                  <a:schemeClr val="tx2"/>
                </a:solidFill>
                <a:latin typeface="Arial" panose="020B0604020202020204" pitchFamily="34" charset="0"/>
                <a:ea typeface="DengXian" panose="02010600030101010101" pitchFamily="2" charset="-122"/>
                <a:cs typeface="Arial" panose="020B0604020202020204" pitchFamily="34" charset="0"/>
              </a:rPr>
              <a:t> </a:t>
            </a:r>
            <a:r>
              <a:rPr lang="en-GB" b="1" i="1" dirty="0">
                <a:solidFill>
                  <a:schemeClr val="tx2"/>
                </a:solidFill>
                <a:latin typeface="Arial" panose="020B0604020202020204" pitchFamily="34" charset="0"/>
                <a:ea typeface="DengXian" panose="02010600030101010101" pitchFamily="2" charset="-122"/>
                <a:cs typeface="Arial" panose="020B0604020202020204" pitchFamily="34" charset="0"/>
              </a:rPr>
              <a:t>(CIPD Health and Wellbeing Survey 2022)</a:t>
            </a:r>
            <a:endParaRPr lang="en-GB" dirty="0">
              <a:solidFill>
                <a:srgbClr val="00206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0658156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83079" y="400051"/>
            <a:ext cx="9988978" cy="1231200"/>
          </a:xfrm>
        </p:spPr>
        <p:txBody>
          <a:bodyPr>
            <a:normAutofit/>
          </a:bodyPr>
          <a:lstStyle/>
          <a:p>
            <a:r>
              <a:rPr lang="cy-GB" sz="3200" b="1" dirty="0">
                <a:solidFill>
                  <a:schemeClr val="tx2"/>
                </a:solidFill>
                <a:effectLst/>
                <a:latin typeface="Arial" panose="020B0604020202020204" pitchFamily="34" charset="0"/>
                <a:ea typeface="DengXian" panose="02010600030101010101" pitchFamily="2" charset="-122"/>
                <a:cs typeface="Arial" panose="020B0604020202020204" pitchFamily="34" charset="0"/>
              </a:rPr>
              <a:t>Rôl y Rheolwr</a:t>
            </a:r>
            <a:r>
              <a:rPr lang="en-GB" sz="1800" b="1" dirty="0">
                <a:solidFill>
                  <a:schemeClr val="tx2"/>
                </a:solidFill>
                <a:latin typeface="Calibri" panose="020F0502020204030204" pitchFamily="34" charset="0"/>
                <a:ea typeface="DengXian" panose="02010600030101010101" pitchFamily="2" charset="-122"/>
                <a:cs typeface="Times New Roman" panose="02020603050405020304" pitchFamily="18" charset="0"/>
              </a:rPr>
              <a:t> / </a:t>
            </a:r>
            <a:r>
              <a:rPr lang="en-GB" sz="3200" b="1" dirty="0">
                <a:solidFill>
                  <a:schemeClr val="tx2"/>
                </a:solidFill>
                <a:latin typeface="Arial" panose="020B0604020202020204" pitchFamily="34" charset="0"/>
                <a:cs typeface="Arial" panose="020B0604020202020204" pitchFamily="34" charset="0"/>
              </a:rPr>
              <a:t>Role of the Manager </a:t>
            </a:r>
            <a:r>
              <a:rPr lang="en-GB" sz="3200" b="1" dirty="0">
                <a:solidFill>
                  <a:schemeClr val="accent6"/>
                </a:solidFill>
              </a:rPr>
              <a:t>PRO-ACTIVE</a:t>
            </a:r>
            <a:br>
              <a:rPr lang="en-GB" sz="3200" b="1" dirty="0">
                <a:solidFill>
                  <a:schemeClr val="accent6"/>
                </a:solidFill>
              </a:rPr>
            </a:br>
            <a:endParaRPr lang="en-GB" sz="3200" dirty="0">
              <a:solidFill>
                <a:schemeClr val="tx2"/>
              </a:solidFill>
              <a:latin typeface="Arial" panose="020B0604020202020204" pitchFamily="34" charset="0"/>
              <a:cs typeface="Arial" panose="020B0604020202020204" pitchFamily="34" charset="0"/>
            </a:endParaRPr>
          </a:p>
        </p:txBody>
      </p:sp>
      <p:sp>
        <p:nvSpPr>
          <p:cNvPr id="4" name="Content Placeholder 3"/>
          <p:cNvSpPr>
            <a:spLocks noGrp="1"/>
          </p:cNvSpPr>
          <p:nvPr>
            <p:ph idx="1"/>
          </p:nvPr>
        </p:nvSpPr>
        <p:spPr>
          <a:xfrm>
            <a:off x="483079" y="1270412"/>
            <a:ext cx="5678235" cy="4317176"/>
          </a:xfrm>
        </p:spPr>
        <p:txBody>
          <a:bodyPr>
            <a:normAutofit fontScale="55000" lnSpcReduction="20000"/>
          </a:bodyPr>
          <a:lstStyle/>
          <a:p>
            <a:pPr marL="0" indent="0">
              <a:lnSpc>
                <a:spcPct val="107000"/>
              </a:lnSpc>
              <a:spcAft>
                <a:spcPts val="800"/>
              </a:spcAft>
              <a:buNone/>
            </a:pPr>
            <a:r>
              <a:rPr lang="cy-GB" sz="4500" b="1" dirty="0">
                <a:solidFill>
                  <a:schemeClr val="tx2"/>
                </a:solidFill>
                <a:latin typeface="Arial" panose="020B0604020202020204" pitchFamily="34" charset="0"/>
                <a:cs typeface="Arial" panose="020B0604020202020204" pitchFamily="34" charset="0"/>
              </a:rPr>
              <a:t>Galluogi lles ac iechyd meddwl da:</a:t>
            </a:r>
            <a:endParaRPr lang="en-GB" sz="4500" b="1" dirty="0">
              <a:solidFill>
                <a:schemeClr val="tx2"/>
              </a:solidFill>
              <a:latin typeface="Arial" panose="020B0604020202020204" pitchFamily="34" charset="0"/>
              <a:cs typeface="Arial" panose="020B0604020202020204" pitchFamily="34" charset="0"/>
            </a:endParaRPr>
          </a:p>
          <a:p>
            <a:pPr>
              <a:lnSpc>
                <a:spcPct val="107000"/>
              </a:lnSpc>
              <a:spcAft>
                <a:spcPts val="800"/>
              </a:spcAft>
            </a:pPr>
            <a:r>
              <a:rPr lang="cy-GB" sz="4500" dirty="0">
                <a:latin typeface="Arial" panose="020B0604020202020204" pitchFamily="34" charset="0"/>
                <a:cs typeface="Arial" panose="020B0604020202020204" pitchFamily="34" charset="0"/>
              </a:rPr>
              <a:t>Rheoli llwythi gwaith</a:t>
            </a:r>
            <a:endParaRPr lang="en-GB" sz="4500" dirty="0">
              <a:latin typeface="Arial" panose="020B0604020202020204" pitchFamily="34" charset="0"/>
              <a:cs typeface="Arial" panose="020B0604020202020204" pitchFamily="34" charset="0"/>
            </a:endParaRPr>
          </a:p>
          <a:p>
            <a:pPr>
              <a:lnSpc>
                <a:spcPct val="107000"/>
              </a:lnSpc>
              <a:spcAft>
                <a:spcPts val="800"/>
              </a:spcAft>
            </a:pPr>
            <a:r>
              <a:rPr lang="cy-GB" sz="4500" dirty="0">
                <a:latin typeface="Arial" panose="020B0604020202020204" pitchFamily="34" charset="0"/>
                <a:cs typeface="Arial" panose="020B0604020202020204" pitchFamily="34" charset="0"/>
              </a:rPr>
              <a:t>Bod yn fodel rôl da</a:t>
            </a:r>
            <a:endParaRPr lang="en-GB" sz="4500" dirty="0">
              <a:latin typeface="Arial" panose="020B0604020202020204" pitchFamily="34" charset="0"/>
              <a:cs typeface="Arial" panose="020B0604020202020204" pitchFamily="34" charset="0"/>
            </a:endParaRPr>
          </a:p>
          <a:p>
            <a:pPr>
              <a:lnSpc>
                <a:spcPct val="107000"/>
              </a:lnSpc>
              <a:spcAft>
                <a:spcPts val="800"/>
              </a:spcAft>
            </a:pPr>
            <a:r>
              <a:rPr lang="cy-GB" sz="4500" dirty="0">
                <a:latin typeface="Arial" panose="020B0604020202020204" pitchFamily="34" charset="0"/>
                <a:cs typeface="Arial" panose="020B0604020202020204" pitchFamily="34" charset="0"/>
              </a:rPr>
              <a:t>Sylwi ar arwyddion </a:t>
            </a:r>
            <a:endParaRPr lang="en-GB" sz="4500" dirty="0">
              <a:latin typeface="Arial" panose="020B0604020202020204" pitchFamily="34" charset="0"/>
              <a:cs typeface="Arial" panose="020B0604020202020204" pitchFamily="34" charset="0"/>
            </a:endParaRPr>
          </a:p>
          <a:p>
            <a:pPr>
              <a:lnSpc>
                <a:spcPct val="107000"/>
              </a:lnSpc>
              <a:spcAft>
                <a:spcPts val="800"/>
              </a:spcAft>
            </a:pPr>
            <a:r>
              <a:rPr lang="cy-GB" sz="4500" dirty="0">
                <a:latin typeface="Arial" panose="020B0604020202020204" pitchFamily="34" charset="0"/>
                <a:cs typeface="Arial" panose="020B0604020202020204" pitchFamily="34" charset="0"/>
              </a:rPr>
              <a:t>Sgyrsiau lles</a:t>
            </a:r>
            <a:endParaRPr lang="en-GB" sz="4500" dirty="0">
              <a:latin typeface="Arial" panose="020B0604020202020204" pitchFamily="34" charset="0"/>
              <a:cs typeface="Arial" panose="020B0604020202020204" pitchFamily="34" charset="0"/>
            </a:endParaRPr>
          </a:p>
          <a:p>
            <a:pPr>
              <a:lnSpc>
                <a:spcPct val="107000"/>
              </a:lnSpc>
              <a:spcAft>
                <a:spcPts val="800"/>
              </a:spcAft>
            </a:pPr>
            <a:r>
              <a:rPr lang="cy-GB" sz="4500" dirty="0">
                <a:latin typeface="Arial" panose="020B0604020202020204" pitchFamily="34" charset="0"/>
                <a:cs typeface="Arial" panose="020B0604020202020204" pitchFamily="34" charset="0"/>
              </a:rPr>
              <a:t>Annog gweithgarwch lles yn y gwaith</a:t>
            </a:r>
            <a:endParaRPr lang="en-GB" sz="4500" dirty="0">
              <a:latin typeface="Arial" panose="020B0604020202020204" pitchFamily="34" charset="0"/>
              <a:cs typeface="Arial" panose="020B0604020202020204" pitchFamily="34" charset="0"/>
            </a:endParaRPr>
          </a:p>
          <a:p>
            <a:pPr>
              <a:lnSpc>
                <a:spcPct val="107000"/>
              </a:lnSpc>
              <a:spcAft>
                <a:spcPts val="800"/>
              </a:spcAft>
            </a:pPr>
            <a:r>
              <a:rPr lang="cy-GB" sz="4500" dirty="0">
                <a:latin typeface="Arial" panose="020B0604020202020204" pitchFamily="34" charset="0"/>
                <a:cs typeface="Arial" panose="020B0604020202020204" pitchFamily="34" charset="0"/>
              </a:rPr>
              <a:t>Mynd i'r afael ag arferion gwael (gweithio oriau hir, diffyg gorffwys)</a:t>
            </a:r>
            <a:endParaRPr lang="en-GB" sz="4500" dirty="0">
              <a:latin typeface="Arial" panose="020B0604020202020204" pitchFamily="34" charset="0"/>
              <a:cs typeface="Arial" panose="020B0604020202020204" pitchFamily="34" charset="0"/>
            </a:endParaRPr>
          </a:p>
          <a:p>
            <a:pPr marL="0" indent="0">
              <a:buNone/>
            </a:pPr>
            <a:endParaRPr lang="en-GB" dirty="0"/>
          </a:p>
        </p:txBody>
      </p:sp>
      <p:sp>
        <p:nvSpPr>
          <p:cNvPr id="5" name="Content Placeholder 3">
            <a:extLst>
              <a:ext uri="{FF2B5EF4-FFF2-40B4-BE49-F238E27FC236}">
                <a16:creationId xmlns:a16="http://schemas.microsoft.com/office/drawing/2014/main" id="{97708853-D481-49A0-99A6-FF7885EC44F2}"/>
              </a:ext>
            </a:extLst>
          </p:cNvPr>
          <p:cNvSpPr txBox="1">
            <a:spLocks/>
          </p:cNvSpPr>
          <p:nvPr/>
        </p:nvSpPr>
        <p:spPr>
          <a:xfrm>
            <a:off x="6161314" y="1270412"/>
            <a:ext cx="5612921" cy="4317176"/>
          </a:xfrm>
          <a:prstGeom prst="rect">
            <a:avLst/>
          </a:prstGeom>
        </p:spPr>
        <p:txBody>
          <a:bodyPr vert="horz" lIns="91440" tIns="45720" rIns="91440" bIns="45720" rtlCol="0">
            <a:normAutofit fontScale="92500" lnSpcReduction="10000"/>
          </a:bodyPr>
          <a:lstStyle>
            <a:lvl1pPr marL="228600" indent="-228600" algn="l" defTabSz="914400" rtl="0" eaLnBrk="1" latinLnBrk="0" hangingPunct="1">
              <a:lnSpc>
                <a:spcPct val="90000"/>
              </a:lnSpc>
              <a:spcBef>
                <a:spcPts val="1000"/>
              </a:spcBef>
              <a:buClr>
                <a:srgbClr val="DA1D52"/>
              </a:buClr>
              <a:buFont typeface="Arial" panose="020B0604020202020204" pitchFamily="34" charset="0"/>
              <a:buChar char="•"/>
              <a:defRPr sz="2500" kern="1200" baseline="0">
                <a:solidFill>
                  <a:srgbClr val="58595B"/>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Clr>
                <a:srgbClr val="DA1D52"/>
              </a:buClr>
              <a:buFont typeface="Arial" panose="020B0604020202020204" pitchFamily="34" charset="0"/>
              <a:buChar char="•"/>
              <a:defRPr sz="2000" kern="1200">
                <a:solidFill>
                  <a:srgbClr val="58595B"/>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Clr>
                <a:srgbClr val="DA1D52"/>
              </a:buClr>
              <a:buFont typeface="Arial" panose="020B0604020202020204" pitchFamily="34" charset="0"/>
              <a:buChar char="•"/>
              <a:defRPr sz="2000" kern="1200">
                <a:solidFill>
                  <a:srgbClr val="58595B"/>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Clr>
                <a:srgbClr val="DA1D52"/>
              </a:buClr>
              <a:buFont typeface="Arial" panose="020B0604020202020204" pitchFamily="34" charset="0"/>
              <a:buChar char="•"/>
              <a:defRPr sz="1800" kern="1200">
                <a:solidFill>
                  <a:srgbClr val="58595B"/>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Clr>
                <a:srgbClr val="DA1D52"/>
              </a:buClr>
              <a:buFont typeface="Arial" panose="020B0604020202020204" pitchFamily="34" charset="0"/>
              <a:buChar char="•"/>
              <a:defRPr sz="1800" kern="1200">
                <a:solidFill>
                  <a:srgbClr val="58595B"/>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2800" b="1" dirty="0">
                <a:solidFill>
                  <a:srgbClr val="002060"/>
                </a:solidFill>
              </a:rPr>
              <a:t>Enabling wellbeing and good mental health</a:t>
            </a:r>
            <a:r>
              <a:rPr lang="en-GB" sz="2800" dirty="0">
                <a:solidFill>
                  <a:srgbClr val="002060"/>
                </a:solidFill>
              </a:rPr>
              <a:t>:</a:t>
            </a:r>
          </a:p>
          <a:p>
            <a:r>
              <a:rPr lang="en-GB" sz="2800" dirty="0">
                <a:solidFill>
                  <a:schemeClr val="tx1"/>
                </a:solidFill>
              </a:rPr>
              <a:t>Managing workloads</a:t>
            </a:r>
          </a:p>
          <a:p>
            <a:r>
              <a:rPr lang="en-GB" sz="2800" dirty="0">
                <a:solidFill>
                  <a:schemeClr val="tx1"/>
                </a:solidFill>
              </a:rPr>
              <a:t>Being a good role model</a:t>
            </a:r>
          </a:p>
          <a:p>
            <a:r>
              <a:rPr lang="en-GB" sz="2800" dirty="0">
                <a:solidFill>
                  <a:schemeClr val="tx1"/>
                </a:solidFill>
              </a:rPr>
              <a:t>Spotting signs </a:t>
            </a:r>
          </a:p>
          <a:p>
            <a:r>
              <a:rPr lang="en-GB" sz="2800" dirty="0">
                <a:solidFill>
                  <a:schemeClr val="tx1"/>
                </a:solidFill>
              </a:rPr>
              <a:t>Wellbeing conversations</a:t>
            </a:r>
          </a:p>
          <a:p>
            <a:r>
              <a:rPr lang="en-GB" sz="2800" dirty="0">
                <a:solidFill>
                  <a:schemeClr val="tx1"/>
                </a:solidFill>
              </a:rPr>
              <a:t>Encouraging wellbeing activity at work</a:t>
            </a:r>
          </a:p>
          <a:p>
            <a:r>
              <a:rPr lang="en-GB" sz="2800" dirty="0">
                <a:solidFill>
                  <a:schemeClr val="tx1"/>
                </a:solidFill>
              </a:rPr>
              <a:t>Tackling poor habits (long hours working, lack of rest)</a:t>
            </a:r>
          </a:p>
        </p:txBody>
      </p:sp>
    </p:spTree>
    <p:extLst>
      <p:ext uri="{BB962C8B-B14F-4D97-AF65-F5344CB8AC3E}">
        <p14:creationId xmlns:p14="http://schemas.microsoft.com/office/powerpoint/2010/main" val="78664519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83078" y="400051"/>
            <a:ext cx="10032521" cy="1231200"/>
          </a:xfrm>
        </p:spPr>
        <p:txBody>
          <a:bodyPr>
            <a:normAutofit/>
          </a:bodyPr>
          <a:lstStyle/>
          <a:p>
            <a:r>
              <a:rPr lang="cy-GB" sz="3200" b="1" dirty="0">
                <a:solidFill>
                  <a:schemeClr val="tx2"/>
                </a:solidFill>
                <a:effectLst/>
                <a:latin typeface="Arial" panose="020B0604020202020204" pitchFamily="34" charset="0"/>
                <a:ea typeface="DengXian" panose="02010600030101010101" pitchFamily="2" charset="-122"/>
                <a:cs typeface="Arial" panose="020B0604020202020204" pitchFamily="34" charset="0"/>
              </a:rPr>
              <a:t>Rôl y Rheolwr</a:t>
            </a:r>
            <a:r>
              <a:rPr lang="en-GB" sz="1800" b="1" dirty="0">
                <a:solidFill>
                  <a:schemeClr val="tx2"/>
                </a:solidFill>
                <a:latin typeface="Calibri" panose="020F0502020204030204" pitchFamily="34" charset="0"/>
                <a:ea typeface="DengXian" panose="02010600030101010101" pitchFamily="2" charset="-122"/>
                <a:cs typeface="Times New Roman" panose="02020603050405020304" pitchFamily="18" charset="0"/>
              </a:rPr>
              <a:t> / </a:t>
            </a:r>
            <a:r>
              <a:rPr lang="en-GB" sz="3200" b="1" dirty="0">
                <a:solidFill>
                  <a:schemeClr val="tx2"/>
                </a:solidFill>
                <a:latin typeface="Arial" panose="020B0604020202020204" pitchFamily="34" charset="0"/>
                <a:cs typeface="Arial" panose="020B0604020202020204" pitchFamily="34" charset="0"/>
              </a:rPr>
              <a:t>Role of the Manager </a:t>
            </a:r>
            <a:r>
              <a:rPr lang="en-GB" sz="3200" b="1" dirty="0">
                <a:solidFill>
                  <a:srgbClr val="C00000"/>
                </a:solidFill>
                <a:latin typeface="Arial" panose="020B0604020202020204" pitchFamily="34" charset="0"/>
                <a:cs typeface="Arial" panose="020B0604020202020204" pitchFamily="34" charset="0"/>
              </a:rPr>
              <a:t>REACTIVE</a:t>
            </a:r>
            <a:br>
              <a:rPr lang="en-GB" sz="3200" b="1" dirty="0">
                <a:solidFill>
                  <a:srgbClr val="C00000"/>
                </a:solidFill>
                <a:latin typeface="Arial" panose="020B0604020202020204" pitchFamily="34" charset="0"/>
                <a:cs typeface="Arial" panose="020B0604020202020204" pitchFamily="34" charset="0"/>
              </a:rPr>
            </a:br>
            <a:endParaRPr lang="en-GB" sz="3200" dirty="0">
              <a:solidFill>
                <a:srgbClr val="002060"/>
              </a:solidFill>
              <a:latin typeface="Arial" panose="020B0604020202020204" pitchFamily="34" charset="0"/>
              <a:cs typeface="Arial" panose="020B0604020202020204" pitchFamily="34" charset="0"/>
            </a:endParaRPr>
          </a:p>
        </p:txBody>
      </p:sp>
      <p:sp>
        <p:nvSpPr>
          <p:cNvPr id="4" name="Content Placeholder 3"/>
          <p:cNvSpPr>
            <a:spLocks noGrp="1"/>
          </p:cNvSpPr>
          <p:nvPr>
            <p:ph idx="1"/>
          </p:nvPr>
        </p:nvSpPr>
        <p:spPr>
          <a:xfrm>
            <a:off x="6315074" y="1168366"/>
            <a:ext cx="5174771" cy="4317176"/>
          </a:xfrm>
        </p:spPr>
        <p:txBody>
          <a:bodyPr>
            <a:normAutofit fontScale="92500" lnSpcReduction="10000"/>
          </a:bodyPr>
          <a:lstStyle/>
          <a:p>
            <a:pPr marL="0" indent="0">
              <a:buNone/>
            </a:pPr>
            <a:r>
              <a:rPr lang="en-GB" sz="3000" b="1" dirty="0">
                <a:solidFill>
                  <a:srgbClr val="002060"/>
                </a:solidFill>
                <a:latin typeface="Arial" panose="020B0604020202020204" pitchFamily="34" charset="0"/>
                <a:cs typeface="Arial" panose="020B0604020202020204" pitchFamily="34" charset="0"/>
              </a:rPr>
              <a:t>Managing absence or ill-health</a:t>
            </a:r>
            <a:r>
              <a:rPr lang="en-GB" sz="3000" dirty="0">
                <a:solidFill>
                  <a:srgbClr val="002060"/>
                </a:solidFill>
                <a:latin typeface="Arial" panose="020B0604020202020204" pitchFamily="34" charset="0"/>
                <a:cs typeface="Arial" panose="020B0604020202020204" pitchFamily="34" charset="0"/>
              </a:rPr>
              <a:t>:</a:t>
            </a:r>
          </a:p>
          <a:p>
            <a:r>
              <a:rPr lang="en-GB" dirty="0">
                <a:latin typeface="Arial" panose="020B0604020202020204" pitchFamily="34" charset="0"/>
                <a:cs typeface="Arial" panose="020B0604020202020204" pitchFamily="34" charset="0"/>
              </a:rPr>
              <a:t>Return to work meetings</a:t>
            </a:r>
          </a:p>
          <a:p>
            <a:r>
              <a:rPr lang="en-GB" dirty="0">
                <a:latin typeface="Arial" panose="020B0604020202020204" pitchFamily="34" charset="0"/>
                <a:cs typeface="Arial" panose="020B0604020202020204" pitchFamily="34" charset="0"/>
              </a:rPr>
              <a:t>Mediation</a:t>
            </a:r>
          </a:p>
          <a:p>
            <a:r>
              <a:rPr lang="en-GB" dirty="0">
                <a:latin typeface="Arial" panose="020B0604020202020204" pitchFamily="34" charset="0"/>
                <a:cs typeface="Arial" panose="020B0604020202020204" pitchFamily="34" charset="0"/>
              </a:rPr>
              <a:t>Phased returns</a:t>
            </a:r>
          </a:p>
          <a:p>
            <a:r>
              <a:rPr lang="en-GB" dirty="0">
                <a:latin typeface="Arial" panose="020B0604020202020204" pitchFamily="34" charset="0"/>
                <a:cs typeface="Arial" panose="020B0604020202020204" pitchFamily="34" charset="0"/>
              </a:rPr>
              <a:t>Applying organisational policy and process</a:t>
            </a:r>
          </a:p>
          <a:p>
            <a:r>
              <a:rPr lang="en-GB" dirty="0">
                <a:latin typeface="Arial" panose="020B0604020202020204" pitchFamily="34" charset="0"/>
                <a:cs typeface="Arial" panose="020B0604020202020204" pitchFamily="34" charset="0"/>
              </a:rPr>
              <a:t>Making reasonable adjustments</a:t>
            </a:r>
          </a:p>
          <a:p>
            <a:r>
              <a:rPr lang="en-GB" dirty="0">
                <a:latin typeface="Arial" panose="020B0604020202020204" pitchFamily="34" charset="0"/>
                <a:cs typeface="Arial" panose="020B0604020202020204" pitchFamily="34" charset="0"/>
              </a:rPr>
              <a:t>Referrals to Occupational Health</a:t>
            </a:r>
          </a:p>
          <a:p>
            <a:pPr marL="0" indent="0">
              <a:buNone/>
            </a:pPr>
            <a:endParaRPr lang="en-GB" dirty="0"/>
          </a:p>
        </p:txBody>
      </p:sp>
      <p:sp>
        <p:nvSpPr>
          <p:cNvPr id="5" name="Content Placeholder 3">
            <a:extLst>
              <a:ext uri="{FF2B5EF4-FFF2-40B4-BE49-F238E27FC236}">
                <a16:creationId xmlns:a16="http://schemas.microsoft.com/office/drawing/2014/main" id="{97708853-D481-49A0-99A6-FF7885EC44F2}"/>
              </a:ext>
            </a:extLst>
          </p:cNvPr>
          <p:cNvSpPr txBox="1">
            <a:spLocks/>
          </p:cNvSpPr>
          <p:nvPr/>
        </p:nvSpPr>
        <p:spPr>
          <a:xfrm>
            <a:off x="6096000" y="1372458"/>
            <a:ext cx="5612921" cy="4317176"/>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Clr>
                <a:srgbClr val="DA1D52"/>
              </a:buClr>
              <a:buFont typeface="Arial" panose="020B0604020202020204" pitchFamily="34" charset="0"/>
              <a:buChar char="•"/>
              <a:defRPr sz="2500" kern="1200" baseline="0">
                <a:solidFill>
                  <a:srgbClr val="58595B"/>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Clr>
                <a:srgbClr val="DA1D52"/>
              </a:buClr>
              <a:buFont typeface="Arial" panose="020B0604020202020204" pitchFamily="34" charset="0"/>
              <a:buChar char="•"/>
              <a:defRPr sz="2000" kern="1200">
                <a:solidFill>
                  <a:srgbClr val="58595B"/>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Clr>
                <a:srgbClr val="DA1D52"/>
              </a:buClr>
              <a:buFont typeface="Arial" panose="020B0604020202020204" pitchFamily="34" charset="0"/>
              <a:buChar char="•"/>
              <a:defRPr sz="2000" kern="1200">
                <a:solidFill>
                  <a:srgbClr val="58595B"/>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Clr>
                <a:srgbClr val="DA1D52"/>
              </a:buClr>
              <a:buFont typeface="Arial" panose="020B0604020202020204" pitchFamily="34" charset="0"/>
              <a:buChar char="•"/>
              <a:defRPr sz="1800" kern="1200">
                <a:solidFill>
                  <a:srgbClr val="58595B"/>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Clr>
                <a:srgbClr val="DA1D52"/>
              </a:buClr>
              <a:buFont typeface="Arial" panose="020B0604020202020204" pitchFamily="34" charset="0"/>
              <a:buChar char="•"/>
              <a:defRPr sz="1800" kern="1200">
                <a:solidFill>
                  <a:srgbClr val="58595B"/>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endParaRPr lang="en-GB" dirty="0">
              <a:solidFill>
                <a:schemeClr val="accent6"/>
              </a:solidFill>
            </a:endParaRPr>
          </a:p>
        </p:txBody>
      </p:sp>
      <p:sp>
        <p:nvSpPr>
          <p:cNvPr id="6" name="TextBox 5">
            <a:extLst>
              <a:ext uri="{FF2B5EF4-FFF2-40B4-BE49-F238E27FC236}">
                <a16:creationId xmlns:a16="http://schemas.microsoft.com/office/drawing/2014/main" id="{7720ACB9-F9A3-40AD-AB7A-9C6E2E14E63D}"/>
              </a:ext>
            </a:extLst>
          </p:cNvPr>
          <p:cNvSpPr txBox="1"/>
          <p:nvPr/>
        </p:nvSpPr>
        <p:spPr>
          <a:xfrm>
            <a:off x="483078" y="1372458"/>
            <a:ext cx="5612920" cy="4235711"/>
          </a:xfrm>
          <a:prstGeom prst="rect">
            <a:avLst/>
          </a:prstGeom>
          <a:noFill/>
        </p:spPr>
        <p:txBody>
          <a:bodyPr wrap="square">
            <a:spAutoFit/>
          </a:bodyPr>
          <a:lstStyle/>
          <a:p>
            <a:pPr>
              <a:lnSpc>
                <a:spcPct val="107000"/>
              </a:lnSpc>
              <a:spcAft>
                <a:spcPts val="800"/>
              </a:spcAft>
            </a:pPr>
            <a:r>
              <a:rPr lang="cy-GB" sz="2400" b="1" dirty="0">
                <a:solidFill>
                  <a:schemeClr val="tx2"/>
                </a:solidFill>
                <a:effectLst/>
                <a:latin typeface="Arial" panose="020B0604020202020204" pitchFamily="34" charset="0"/>
                <a:ea typeface="DengXian" panose="02010600030101010101" pitchFamily="2" charset="-122"/>
                <a:cs typeface="Arial" panose="020B0604020202020204" pitchFamily="34" charset="0"/>
              </a:rPr>
              <a:t>Rheoli absenoldeb neu salwch:</a:t>
            </a:r>
            <a:endParaRPr lang="en-GB" sz="2400" b="1" dirty="0">
              <a:solidFill>
                <a:schemeClr val="tx2"/>
              </a:solidFill>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spcAft>
                <a:spcPts val="800"/>
              </a:spcAft>
              <a:buFont typeface="Arial" panose="020B0604020202020204" pitchFamily="34" charset="0"/>
              <a:buChar char="•"/>
              <a:tabLst>
                <a:tab pos="457200" algn="l"/>
              </a:tabLst>
            </a:pPr>
            <a:r>
              <a:rPr lang="cy-GB" sz="2400" dirty="0">
                <a:effectLst/>
                <a:latin typeface="Arial" panose="020B0604020202020204" pitchFamily="34" charset="0"/>
                <a:ea typeface="DengXian" panose="02010600030101010101" pitchFamily="2" charset="-122"/>
                <a:cs typeface="Arial" panose="020B0604020202020204" pitchFamily="34" charset="0"/>
              </a:rPr>
              <a:t>Cyfarfodydd dychwelyd i'r gwaith</a:t>
            </a:r>
            <a:endParaRPr lang="en-GB" sz="24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spcAft>
                <a:spcPts val="800"/>
              </a:spcAft>
              <a:buFont typeface="Arial" panose="020B0604020202020204" pitchFamily="34" charset="0"/>
              <a:buChar char="•"/>
              <a:tabLst>
                <a:tab pos="457200" algn="l"/>
              </a:tabLst>
            </a:pPr>
            <a:r>
              <a:rPr lang="cy-GB" sz="2400" dirty="0">
                <a:effectLst/>
                <a:latin typeface="Arial" panose="020B0604020202020204" pitchFamily="34" charset="0"/>
                <a:ea typeface="DengXian" panose="02010600030101010101" pitchFamily="2" charset="-122"/>
                <a:cs typeface="Arial" panose="020B0604020202020204" pitchFamily="34" charset="0"/>
              </a:rPr>
              <a:t>Cyfryngu</a:t>
            </a:r>
            <a:endParaRPr lang="en-GB" sz="24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spcAft>
                <a:spcPts val="800"/>
              </a:spcAft>
              <a:buFont typeface="Arial" panose="020B0604020202020204" pitchFamily="34" charset="0"/>
              <a:buChar char="•"/>
              <a:tabLst>
                <a:tab pos="457200" algn="l"/>
              </a:tabLst>
            </a:pPr>
            <a:r>
              <a:rPr lang="cy-GB" sz="2400" dirty="0">
                <a:effectLst/>
                <a:latin typeface="Arial" panose="020B0604020202020204" pitchFamily="34" charset="0"/>
                <a:ea typeface="DengXian" panose="02010600030101010101" pitchFamily="2" charset="-122"/>
                <a:cs typeface="Arial" panose="020B0604020202020204" pitchFamily="34" charset="0"/>
              </a:rPr>
              <a:t>Dychwelyd graddol</a:t>
            </a:r>
            <a:endParaRPr lang="en-GB" sz="24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spcAft>
                <a:spcPts val="800"/>
              </a:spcAft>
              <a:buFont typeface="Arial" panose="020B0604020202020204" pitchFamily="34" charset="0"/>
              <a:buChar char="•"/>
              <a:tabLst>
                <a:tab pos="457200" algn="l"/>
              </a:tabLst>
            </a:pPr>
            <a:r>
              <a:rPr lang="cy-GB" sz="2400" dirty="0">
                <a:effectLst/>
                <a:latin typeface="Arial" panose="020B0604020202020204" pitchFamily="34" charset="0"/>
                <a:ea typeface="DengXian" panose="02010600030101010101" pitchFamily="2" charset="-122"/>
                <a:cs typeface="Arial" panose="020B0604020202020204" pitchFamily="34" charset="0"/>
              </a:rPr>
              <a:t>Defnyddio polisïau a phrosesau sefydliadol</a:t>
            </a:r>
            <a:endParaRPr lang="en-GB" sz="24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spcAft>
                <a:spcPts val="800"/>
              </a:spcAft>
              <a:buFont typeface="Arial" panose="020B0604020202020204" pitchFamily="34" charset="0"/>
              <a:buChar char="•"/>
              <a:tabLst>
                <a:tab pos="457200" algn="l"/>
              </a:tabLst>
            </a:pPr>
            <a:r>
              <a:rPr lang="cy-GB" sz="2400" dirty="0">
                <a:effectLst/>
                <a:latin typeface="Arial" panose="020B0604020202020204" pitchFamily="34" charset="0"/>
                <a:ea typeface="DengXian" panose="02010600030101010101" pitchFamily="2" charset="-122"/>
                <a:cs typeface="Arial" panose="020B0604020202020204" pitchFamily="34" charset="0"/>
              </a:rPr>
              <a:t>Gwneud addasiadau rhesymol</a:t>
            </a:r>
            <a:endParaRPr lang="en-GB" sz="24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spcAft>
                <a:spcPts val="800"/>
              </a:spcAft>
              <a:buFont typeface="Arial" panose="020B0604020202020204" pitchFamily="34" charset="0"/>
              <a:buChar char="•"/>
              <a:tabLst>
                <a:tab pos="457200" algn="l"/>
              </a:tabLst>
            </a:pPr>
            <a:r>
              <a:rPr lang="cy-GB" sz="2400" dirty="0">
                <a:effectLst/>
                <a:latin typeface="Arial" panose="020B0604020202020204" pitchFamily="34" charset="0"/>
                <a:ea typeface="DengXian" panose="02010600030101010101" pitchFamily="2" charset="-122"/>
                <a:cs typeface="Arial" panose="020B0604020202020204" pitchFamily="34" charset="0"/>
              </a:rPr>
              <a:t>Atgyfeiriadau i Iechyd Galwedigaethol</a:t>
            </a:r>
            <a:endParaRPr lang="en-GB" sz="2400" dirty="0">
              <a:effectLst/>
              <a:latin typeface="Arial" panose="020B0604020202020204" pitchFamily="34" charset="0"/>
              <a:ea typeface="DengXian" panose="02010600030101010101" pitchFamily="2" charset="-122"/>
              <a:cs typeface="Arial" panose="020B0604020202020204" pitchFamily="34" charset="0"/>
            </a:endParaRPr>
          </a:p>
        </p:txBody>
      </p:sp>
    </p:spTree>
    <p:extLst>
      <p:ext uri="{BB962C8B-B14F-4D97-AF65-F5344CB8AC3E}">
        <p14:creationId xmlns:p14="http://schemas.microsoft.com/office/powerpoint/2010/main" val="276812740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20" name="Picture 4" descr="Street, Road, Straight, Horizon, Endles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12191999" cy="5778645"/>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idx="4294967295"/>
          </p:nvPr>
        </p:nvSpPr>
        <p:spPr>
          <a:xfrm>
            <a:off x="1315844" y="260648"/>
            <a:ext cx="8689276" cy="1143000"/>
          </a:xfrm>
        </p:spPr>
        <p:txBody>
          <a:bodyPr>
            <a:normAutofit fontScale="90000"/>
          </a:bodyPr>
          <a:lstStyle/>
          <a:p>
            <a:r>
              <a:rPr lang="cy-GB" b="1" dirty="0">
                <a:solidFill>
                  <a:schemeClr val="tx2"/>
                </a:solidFill>
                <a:effectLst/>
                <a:latin typeface="Arial" panose="020B0604020202020204" pitchFamily="34" charset="0"/>
                <a:ea typeface="DengXian" panose="02010600030101010101" pitchFamily="2" charset="-122"/>
                <a:cs typeface="Arial" panose="020B0604020202020204" pitchFamily="34" charset="0"/>
              </a:rPr>
              <a:t>Datblygu Diwylliant Presenoldeb</a:t>
            </a:r>
            <a:br>
              <a:rPr lang="en-GB" sz="1800" dirty="0">
                <a:effectLst/>
                <a:latin typeface="Calibri" panose="020F0502020204030204" pitchFamily="34" charset="0"/>
                <a:ea typeface="DengXian" panose="02010600030101010101" pitchFamily="2" charset="-122"/>
                <a:cs typeface="Times New Roman" panose="02020603050405020304" pitchFamily="18" charset="0"/>
              </a:rPr>
            </a:br>
            <a:r>
              <a:rPr lang="en-GB" b="1" dirty="0">
                <a:solidFill>
                  <a:schemeClr val="tx2"/>
                </a:solidFill>
                <a:latin typeface="Arial" panose="020B0604020202020204" pitchFamily="34" charset="0"/>
                <a:cs typeface="Arial" panose="020B0604020202020204" pitchFamily="34" charset="0"/>
              </a:rPr>
              <a:t>Developing an attendance culture</a:t>
            </a:r>
          </a:p>
        </p:txBody>
      </p:sp>
      <p:sp>
        <p:nvSpPr>
          <p:cNvPr id="6" name="TextBox 5">
            <a:extLst>
              <a:ext uri="{FF2B5EF4-FFF2-40B4-BE49-F238E27FC236}">
                <a16:creationId xmlns:a16="http://schemas.microsoft.com/office/drawing/2014/main" id="{ABDC14D5-A857-4F23-8792-47C5E35AD69E}"/>
              </a:ext>
            </a:extLst>
          </p:cNvPr>
          <p:cNvSpPr txBox="1"/>
          <p:nvPr/>
        </p:nvSpPr>
        <p:spPr>
          <a:xfrm>
            <a:off x="278053" y="3834039"/>
            <a:ext cx="5909388" cy="1844416"/>
          </a:xfrm>
          <a:prstGeom prst="rect">
            <a:avLst/>
          </a:prstGeom>
          <a:noFill/>
        </p:spPr>
        <p:txBody>
          <a:bodyPr wrap="square">
            <a:spAutoFit/>
          </a:bodyPr>
          <a:lstStyle/>
          <a:p>
            <a:pPr>
              <a:lnSpc>
                <a:spcPct val="107000"/>
              </a:lnSpc>
              <a:spcAft>
                <a:spcPts val="800"/>
              </a:spcAft>
            </a:pPr>
            <a:r>
              <a:rPr lang="en-GB" sz="3600" b="1" dirty="0">
                <a:solidFill>
                  <a:schemeClr val="bg1"/>
                </a:solidFill>
                <a:effectLst/>
                <a:latin typeface="Calibri" panose="020F0502020204030204" pitchFamily="34" charset="0"/>
                <a:ea typeface="DengXian" panose="02010600030101010101" pitchFamily="2" charset="-122"/>
                <a:cs typeface="Times New Roman" panose="02020603050405020304" pitchFamily="18" charset="0"/>
              </a:rPr>
              <a:t>Ni </a:t>
            </a:r>
            <a:r>
              <a:rPr lang="en-GB" sz="3600" b="1" dirty="0" err="1">
                <a:solidFill>
                  <a:schemeClr val="bg1"/>
                </a:solidFill>
                <a:effectLst/>
                <a:latin typeface="Calibri" panose="020F0502020204030204" pitchFamily="34" charset="0"/>
                <a:ea typeface="DengXian" panose="02010600030101010101" pitchFamily="2" charset="-122"/>
                <a:cs typeface="Times New Roman" panose="02020603050405020304" pitchFamily="18" charset="0"/>
              </a:rPr>
              <a:t>fydd</a:t>
            </a:r>
            <a:r>
              <a:rPr lang="en-GB" sz="3600" b="1" dirty="0">
                <a:solidFill>
                  <a:schemeClr val="bg1"/>
                </a:solidFill>
                <a:effectLst/>
                <a:latin typeface="Calibri" panose="020F0502020204030204" pitchFamily="34" charset="0"/>
                <a:ea typeface="DengXian" panose="02010600030101010101" pitchFamily="2" charset="-122"/>
                <a:cs typeface="Times New Roman" panose="02020603050405020304" pitchFamily="18" charset="0"/>
              </a:rPr>
              <a:t> 1 o bob 5 </a:t>
            </a:r>
            <a:r>
              <a:rPr lang="en-GB" sz="3600" b="1" dirty="0" err="1">
                <a:solidFill>
                  <a:schemeClr val="bg1"/>
                </a:solidFill>
                <a:effectLst/>
                <a:latin typeface="Calibri" panose="020F0502020204030204" pitchFamily="34" charset="0"/>
                <a:ea typeface="DengXian" panose="02010600030101010101" pitchFamily="2" charset="-122"/>
                <a:cs typeface="Times New Roman" panose="02020603050405020304" pitchFamily="18" charset="0"/>
              </a:rPr>
              <a:t>yn</a:t>
            </a:r>
            <a:r>
              <a:rPr lang="en-GB" sz="3600" b="1" dirty="0">
                <a:solidFill>
                  <a:schemeClr val="bg1"/>
                </a:solidFill>
                <a:effectLst/>
                <a:latin typeface="Calibri" panose="020F0502020204030204" pitchFamily="34" charset="0"/>
                <a:ea typeface="DengXian" panose="02010600030101010101" pitchFamily="2" charset="-122"/>
                <a:cs typeface="Times New Roman" panose="02020603050405020304" pitchFamily="18" charset="0"/>
              </a:rPr>
              <a:t> </a:t>
            </a:r>
            <a:r>
              <a:rPr lang="en-GB" sz="3600" b="1" dirty="0" err="1">
                <a:solidFill>
                  <a:schemeClr val="bg1"/>
                </a:solidFill>
                <a:effectLst/>
                <a:latin typeface="Calibri" panose="020F0502020204030204" pitchFamily="34" charset="0"/>
                <a:ea typeface="DengXian" panose="02010600030101010101" pitchFamily="2" charset="-122"/>
                <a:cs typeface="Times New Roman" panose="02020603050405020304" pitchFamily="18" charset="0"/>
              </a:rPr>
              <a:t>dychwelyd</a:t>
            </a:r>
            <a:r>
              <a:rPr lang="en-GB" sz="3600" b="1" dirty="0">
                <a:solidFill>
                  <a:schemeClr val="bg1"/>
                </a:solidFill>
                <a:effectLst/>
                <a:latin typeface="Calibri" panose="020F0502020204030204" pitchFamily="34" charset="0"/>
                <a:ea typeface="DengXian" panose="02010600030101010101" pitchFamily="2" charset="-122"/>
                <a:cs typeface="Times New Roman" panose="02020603050405020304" pitchFamily="18" charset="0"/>
              </a:rPr>
              <a:t> </a:t>
            </a:r>
            <a:r>
              <a:rPr lang="en-GB" sz="3600" b="1" dirty="0" err="1">
                <a:solidFill>
                  <a:schemeClr val="bg1"/>
                </a:solidFill>
                <a:effectLst/>
                <a:latin typeface="Calibri" panose="020F0502020204030204" pitchFamily="34" charset="0"/>
                <a:ea typeface="DengXian" panose="02010600030101010101" pitchFamily="2" charset="-122"/>
                <a:cs typeface="Times New Roman" panose="02020603050405020304" pitchFamily="18" charset="0"/>
              </a:rPr>
              <a:t>i’r</a:t>
            </a:r>
            <a:r>
              <a:rPr lang="en-GB" sz="3600" b="1" dirty="0">
                <a:solidFill>
                  <a:schemeClr val="bg1"/>
                </a:solidFill>
                <a:effectLst/>
                <a:latin typeface="Calibri" panose="020F0502020204030204" pitchFamily="34" charset="0"/>
                <a:ea typeface="DengXian" panose="02010600030101010101" pitchFamily="2" charset="-122"/>
                <a:cs typeface="Times New Roman" panose="02020603050405020304" pitchFamily="18" charset="0"/>
              </a:rPr>
              <a:t> </a:t>
            </a:r>
            <a:r>
              <a:rPr lang="en-GB" sz="3600" b="1" dirty="0" err="1">
                <a:solidFill>
                  <a:schemeClr val="bg1"/>
                </a:solidFill>
                <a:effectLst/>
                <a:latin typeface="Calibri" panose="020F0502020204030204" pitchFamily="34" charset="0"/>
                <a:ea typeface="DengXian" panose="02010600030101010101" pitchFamily="2" charset="-122"/>
                <a:cs typeface="Times New Roman" panose="02020603050405020304" pitchFamily="18" charset="0"/>
              </a:rPr>
              <a:t>gwaith</a:t>
            </a:r>
            <a:r>
              <a:rPr lang="en-GB" sz="3600" b="1" dirty="0">
                <a:solidFill>
                  <a:schemeClr val="bg1"/>
                </a:solidFill>
                <a:effectLst/>
                <a:latin typeface="Calibri" panose="020F0502020204030204" pitchFamily="34" charset="0"/>
                <a:ea typeface="DengXian" panose="02010600030101010101" pitchFamily="2" charset="-122"/>
                <a:cs typeface="Times New Roman" panose="02020603050405020304" pitchFamily="18" charset="0"/>
              </a:rPr>
              <a:t> </a:t>
            </a:r>
            <a:r>
              <a:rPr lang="en-GB" sz="3600" b="1" dirty="0" err="1">
                <a:solidFill>
                  <a:schemeClr val="bg1"/>
                </a:solidFill>
                <a:effectLst/>
                <a:latin typeface="Calibri" panose="020F0502020204030204" pitchFamily="34" charset="0"/>
                <a:ea typeface="DengXian" panose="02010600030101010101" pitchFamily="2" charset="-122"/>
                <a:cs typeface="Times New Roman" panose="02020603050405020304" pitchFamily="18" charset="0"/>
              </a:rPr>
              <a:t>ar</a:t>
            </a:r>
            <a:r>
              <a:rPr lang="en-GB" sz="3600" b="1" dirty="0">
                <a:solidFill>
                  <a:schemeClr val="bg1"/>
                </a:solidFill>
                <a:effectLst/>
                <a:latin typeface="Calibri" panose="020F0502020204030204" pitchFamily="34" charset="0"/>
                <a:ea typeface="DengXian" panose="02010600030101010101" pitchFamily="2" charset="-122"/>
                <a:cs typeface="Times New Roman" panose="02020603050405020304" pitchFamily="18" charset="0"/>
              </a:rPr>
              <a:t> </a:t>
            </a:r>
            <a:r>
              <a:rPr lang="en-GB" sz="3600" b="1" dirty="0" err="1">
                <a:solidFill>
                  <a:schemeClr val="bg1"/>
                </a:solidFill>
                <a:effectLst/>
                <a:latin typeface="Calibri" panose="020F0502020204030204" pitchFamily="34" charset="0"/>
                <a:ea typeface="DengXian" panose="02010600030101010101" pitchFamily="2" charset="-122"/>
                <a:cs typeface="Times New Roman" panose="02020603050405020304" pitchFamily="18" charset="0"/>
              </a:rPr>
              <a:t>ôl</a:t>
            </a:r>
            <a:r>
              <a:rPr lang="en-GB" sz="3600" b="1" dirty="0">
                <a:solidFill>
                  <a:schemeClr val="bg1"/>
                </a:solidFill>
                <a:effectLst/>
                <a:latin typeface="Calibri" panose="020F0502020204030204" pitchFamily="34" charset="0"/>
                <a:ea typeface="DengXian" panose="02010600030101010101" pitchFamily="2" charset="-122"/>
                <a:cs typeface="Times New Roman" panose="02020603050405020304" pitchFamily="18" charset="0"/>
              </a:rPr>
              <a:t> dim </a:t>
            </a:r>
            <a:r>
              <a:rPr lang="en-GB" sz="3600" b="1" dirty="0" err="1">
                <a:solidFill>
                  <a:schemeClr val="bg1"/>
                </a:solidFill>
                <a:effectLst/>
                <a:latin typeface="Calibri" panose="020F0502020204030204" pitchFamily="34" charset="0"/>
                <a:ea typeface="DengXian" panose="02010600030101010101" pitchFamily="2" charset="-122"/>
                <a:cs typeface="Times New Roman" panose="02020603050405020304" pitchFamily="18" charset="0"/>
              </a:rPr>
              <a:t>ond</a:t>
            </a:r>
            <a:r>
              <a:rPr lang="en-GB" sz="3600" b="1" dirty="0">
                <a:solidFill>
                  <a:schemeClr val="bg1"/>
                </a:solidFill>
                <a:effectLst/>
                <a:latin typeface="Calibri" panose="020F0502020204030204" pitchFamily="34" charset="0"/>
                <a:ea typeface="DengXian" panose="02010600030101010101" pitchFamily="2" charset="-122"/>
                <a:cs typeface="Times New Roman" panose="02020603050405020304" pitchFamily="18" charset="0"/>
              </a:rPr>
              <a:t> 4 </a:t>
            </a:r>
            <a:r>
              <a:rPr lang="en-GB" sz="3600" b="1" dirty="0" err="1">
                <a:solidFill>
                  <a:schemeClr val="bg1"/>
                </a:solidFill>
                <a:effectLst/>
                <a:latin typeface="Calibri" panose="020F0502020204030204" pitchFamily="34" charset="0"/>
                <a:ea typeface="DengXian" panose="02010600030101010101" pitchFamily="2" charset="-122"/>
                <a:cs typeface="Times New Roman" panose="02020603050405020304" pitchFamily="18" charset="0"/>
              </a:rPr>
              <a:t>wythnos</a:t>
            </a:r>
            <a:r>
              <a:rPr lang="en-GB" sz="3600" b="1" dirty="0">
                <a:solidFill>
                  <a:schemeClr val="bg1"/>
                </a:solidFill>
                <a:effectLst/>
                <a:latin typeface="Calibri" panose="020F0502020204030204" pitchFamily="34" charset="0"/>
                <a:ea typeface="DengXian" panose="02010600030101010101" pitchFamily="2" charset="-122"/>
                <a:cs typeface="Times New Roman" panose="02020603050405020304" pitchFamily="18" charset="0"/>
              </a:rPr>
              <a:t> o </a:t>
            </a:r>
            <a:r>
              <a:rPr lang="en-GB" sz="3600" b="1" dirty="0" err="1">
                <a:solidFill>
                  <a:schemeClr val="bg1"/>
                </a:solidFill>
                <a:effectLst/>
                <a:latin typeface="Calibri" panose="020F0502020204030204" pitchFamily="34" charset="0"/>
                <a:ea typeface="DengXian" panose="02010600030101010101" pitchFamily="2" charset="-122"/>
                <a:cs typeface="Times New Roman" panose="02020603050405020304" pitchFamily="18" charset="0"/>
              </a:rPr>
              <a:t>absenoldeb</a:t>
            </a:r>
            <a:endParaRPr lang="en-GB" sz="3600" b="1" dirty="0">
              <a:solidFill>
                <a:schemeClr val="bg1"/>
              </a:solidFill>
              <a:effectLst/>
              <a:latin typeface="Calibri" panose="020F0502020204030204" pitchFamily="34" charset="0"/>
              <a:ea typeface="DengXian" panose="02010600030101010101" pitchFamily="2" charset="-122"/>
              <a:cs typeface="Times New Roman" panose="02020603050405020304" pitchFamily="18" charset="0"/>
            </a:endParaRPr>
          </a:p>
        </p:txBody>
      </p:sp>
      <p:sp>
        <p:nvSpPr>
          <p:cNvPr id="5" name="TextBox 4">
            <a:extLst>
              <a:ext uri="{FF2B5EF4-FFF2-40B4-BE49-F238E27FC236}">
                <a16:creationId xmlns:a16="http://schemas.microsoft.com/office/drawing/2014/main" id="{D566FB28-76E9-BE23-C1EF-CE4F9B0160AB}"/>
              </a:ext>
            </a:extLst>
          </p:cNvPr>
          <p:cNvSpPr txBox="1"/>
          <p:nvPr/>
        </p:nvSpPr>
        <p:spPr>
          <a:xfrm>
            <a:off x="6827520" y="3602086"/>
            <a:ext cx="4724400" cy="2308324"/>
          </a:xfrm>
          <a:prstGeom prst="rect">
            <a:avLst/>
          </a:prstGeom>
          <a:noFill/>
        </p:spPr>
        <p:txBody>
          <a:bodyPr wrap="square">
            <a:spAutoFit/>
          </a:bodyPr>
          <a:lstStyle/>
          <a:p>
            <a:r>
              <a:rPr lang="en-GB" sz="3600" b="1" i="0" dirty="0">
                <a:solidFill>
                  <a:schemeClr val="bg1"/>
                </a:solidFill>
                <a:effectLst/>
              </a:rPr>
              <a:t>1 in 5 will not return to work after just 4 weeks of absence (</a:t>
            </a:r>
            <a:r>
              <a:rPr lang="en-GB" sz="3600" b="1" i="0" u="sng" dirty="0">
                <a:solidFill>
                  <a:schemeClr val="bg1"/>
                </a:solidFill>
                <a:effectLst/>
                <a:hlinkClick r:id="rId4" tooltip="Health at Work">
                  <a:extLst>
                    <a:ext uri="{A12FA001-AC4F-418D-AE19-62706E023703}">
                      <ahyp:hlinkClr xmlns:ahyp="http://schemas.microsoft.com/office/drawing/2018/hyperlinkcolor" val="tx"/>
                    </a:ext>
                  </a:extLst>
                </a:hlinkClick>
              </a:rPr>
              <a:t>Health at Work 2011</a:t>
            </a:r>
            <a:r>
              <a:rPr lang="en-GB" sz="3600" b="1" i="0" dirty="0">
                <a:solidFill>
                  <a:schemeClr val="bg1"/>
                </a:solidFill>
                <a:effectLst/>
              </a:rPr>
              <a:t>)</a:t>
            </a:r>
            <a:endParaRPr lang="en-GB" sz="3600" b="1" dirty="0">
              <a:solidFill>
                <a:schemeClr val="bg1"/>
              </a:solidFill>
            </a:endParaRPr>
          </a:p>
        </p:txBody>
      </p:sp>
    </p:spTree>
    <p:extLst>
      <p:ext uri="{BB962C8B-B14F-4D97-AF65-F5344CB8AC3E}">
        <p14:creationId xmlns:p14="http://schemas.microsoft.com/office/powerpoint/2010/main" val="180481686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533900" y="1020866"/>
            <a:ext cx="7658100" cy="4816267"/>
          </a:xfrm>
          <a:prstGeom prst="rect">
            <a:avLst/>
          </a:prstGeom>
        </p:spPr>
      </p:pic>
      <p:sp>
        <p:nvSpPr>
          <p:cNvPr id="2" name="TextBox 1">
            <a:extLst>
              <a:ext uri="{FF2B5EF4-FFF2-40B4-BE49-F238E27FC236}">
                <a16:creationId xmlns:a16="http://schemas.microsoft.com/office/drawing/2014/main" id="{CE878E7B-B60C-46C4-B580-CE14AAF520D6}"/>
              </a:ext>
            </a:extLst>
          </p:cNvPr>
          <p:cNvSpPr txBox="1"/>
          <p:nvPr/>
        </p:nvSpPr>
        <p:spPr>
          <a:xfrm>
            <a:off x="419100" y="209549"/>
            <a:ext cx="3771900" cy="2062103"/>
          </a:xfrm>
          <a:prstGeom prst="rect">
            <a:avLst/>
          </a:prstGeom>
          <a:noFill/>
        </p:spPr>
        <p:txBody>
          <a:bodyPr wrap="square" rtlCol="0">
            <a:spAutoFit/>
          </a:bodyPr>
          <a:lstStyle/>
          <a:p>
            <a:r>
              <a:rPr lang="cy-GB" sz="3200" b="1" dirty="0">
                <a:solidFill>
                  <a:schemeClr val="tx2"/>
                </a:solidFill>
                <a:effectLst/>
                <a:latin typeface="Arial" panose="020B0604020202020204" pitchFamily="34" charset="0"/>
                <a:ea typeface="DengXian" panose="02010600030101010101" pitchFamily="2" charset="-122"/>
                <a:cs typeface="Arial" panose="020B0604020202020204" pitchFamily="34" charset="0"/>
              </a:rPr>
              <a:t>Egwyl o 5 munud</a:t>
            </a:r>
            <a:endParaRPr lang="en-GB" sz="3200" b="1" dirty="0">
              <a:solidFill>
                <a:schemeClr val="tx2"/>
              </a:solidFill>
              <a:effectLst/>
              <a:latin typeface="Arial" panose="020B0604020202020204" pitchFamily="34" charset="0"/>
              <a:ea typeface="DengXian" panose="02010600030101010101" pitchFamily="2" charset="-122"/>
              <a:cs typeface="Arial" panose="020B0604020202020204" pitchFamily="34" charset="0"/>
            </a:endParaRPr>
          </a:p>
          <a:p>
            <a:endParaRPr lang="en-GB" sz="3200" b="1" dirty="0">
              <a:solidFill>
                <a:schemeClr val="tx2"/>
              </a:solidFill>
              <a:effectLst/>
              <a:latin typeface="Arial" panose="020B0604020202020204" pitchFamily="34" charset="0"/>
              <a:ea typeface="DengXian" panose="02010600030101010101" pitchFamily="2" charset="-122"/>
              <a:cs typeface="Arial" panose="020B0604020202020204" pitchFamily="34" charset="0"/>
            </a:endParaRPr>
          </a:p>
          <a:p>
            <a:r>
              <a:rPr lang="en-GB" sz="3200" b="1" dirty="0">
                <a:solidFill>
                  <a:schemeClr val="tx2"/>
                </a:solidFill>
                <a:latin typeface="Arial" panose="020B0604020202020204" pitchFamily="34" charset="0"/>
                <a:cs typeface="Arial" panose="020B0604020202020204" pitchFamily="34" charset="0"/>
              </a:rPr>
              <a:t>5 mins Comfort Break</a:t>
            </a:r>
          </a:p>
        </p:txBody>
      </p:sp>
    </p:spTree>
    <p:extLst>
      <p:ext uri="{BB962C8B-B14F-4D97-AF65-F5344CB8AC3E}">
        <p14:creationId xmlns:p14="http://schemas.microsoft.com/office/powerpoint/2010/main" val="37991876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EB4485-903B-4E92-86B2-8F9C04E3EE12}"/>
              </a:ext>
            </a:extLst>
          </p:cNvPr>
          <p:cNvSpPr>
            <a:spLocks noGrp="1"/>
          </p:cNvSpPr>
          <p:nvPr>
            <p:ph type="title"/>
          </p:nvPr>
        </p:nvSpPr>
        <p:spPr/>
        <p:txBody>
          <a:bodyPr>
            <a:normAutofit/>
          </a:bodyPr>
          <a:lstStyle/>
          <a:p>
            <a:r>
              <a:rPr lang="cy-GB" sz="3200" b="1" dirty="0">
                <a:solidFill>
                  <a:schemeClr val="tx2"/>
                </a:solidFill>
                <a:effectLst/>
                <a:latin typeface="Arial" panose="020B0604020202020204" pitchFamily="34" charset="0"/>
                <a:ea typeface="DengXian" panose="02010600030101010101" pitchFamily="2" charset="-122"/>
                <a:cs typeface="Arial" panose="020B0604020202020204" pitchFamily="34" charset="0"/>
              </a:rPr>
              <a:t>Fframwaith Cyfreithiol a Pholisi</a:t>
            </a:r>
            <a:br>
              <a:rPr lang="en-GB" sz="3200" b="1" dirty="0">
                <a:solidFill>
                  <a:schemeClr val="tx2"/>
                </a:solidFill>
                <a:effectLst/>
                <a:latin typeface="Arial" panose="020B0604020202020204" pitchFamily="34" charset="0"/>
                <a:ea typeface="DengXian" panose="02010600030101010101" pitchFamily="2" charset="-122"/>
                <a:cs typeface="Arial" panose="020B0604020202020204" pitchFamily="34" charset="0"/>
              </a:rPr>
            </a:br>
            <a:r>
              <a:rPr lang="en-GB" sz="3200" b="1" dirty="0">
                <a:solidFill>
                  <a:srgbClr val="002060"/>
                </a:solidFill>
                <a:latin typeface="Arial" panose="020B0604020202020204" pitchFamily="34" charset="0"/>
                <a:cs typeface="Arial" panose="020B0604020202020204" pitchFamily="34" charset="0"/>
              </a:rPr>
              <a:t>Legal and Policy Framework</a:t>
            </a:r>
          </a:p>
        </p:txBody>
      </p:sp>
      <p:sp>
        <p:nvSpPr>
          <p:cNvPr id="3" name="Content Placeholder 2">
            <a:extLst>
              <a:ext uri="{FF2B5EF4-FFF2-40B4-BE49-F238E27FC236}">
                <a16:creationId xmlns:a16="http://schemas.microsoft.com/office/drawing/2014/main" id="{05F217D5-5CCE-46CD-9FDC-E73A40F18BF0}"/>
              </a:ext>
            </a:extLst>
          </p:cNvPr>
          <p:cNvSpPr>
            <a:spLocks noGrp="1"/>
          </p:cNvSpPr>
          <p:nvPr>
            <p:ph sz="half" idx="1"/>
          </p:nvPr>
        </p:nvSpPr>
        <p:spPr/>
        <p:txBody>
          <a:bodyPr>
            <a:noAutofit/>
          </a:bodyPr>
          <a:lstStyle/>
          <a:p>
            <a:pPr>
              <a:lnSpc>
                <a:spcPct val="100000"/>
              </a:lnSpc>
              <a:spcBef>
                <a:spcPts val="0"/>
              </a:spcBef>
              <a:spcAft>
                <a:spcPts val="800"/>
              </a:spcAft>
              <a:tabLst>
                <a:tab pos="457200" algn="l"/>
              </a:tabLst>
            </a:pPr>
            <a:r>
              <a:rPr lang="cy-GB" sz="2400" dirty="0">
                <a:latin typeface="Arial" panose="020B0604020202020204" pitchFamily="34" charset="0"/>
                <a:cs typeface="Arial" panose="020B0604020202020204" pitchFamily="34" charset="0"/>
              </a:rPr>
              <a:t>Deddf Cydraddoldeb 2010</a:t>
            </a:r>
          </a:p>
          <a:p>
            <a:pPr>
              <a:lnSpc>
                <a:spcPct val="100000"/>
              </a:lnSpc>
              <a:spcBef>
                <a:spcPts val="0"/>
              </a:spcBef>
              <a:spcAft>
                <a:spcPts val="800"/>
              </a:spcAft>
              <a:tabLst>
                <a:tab pos="457200" algn="l"/>
              </a:tabLst>
            </a:pPr>
            <a:r>
              <a:rPr lang="cy-GB" sz="2400" dirty="0">
                <a:latin typeface="Arial" panose="020B0604020202020204" pitchFamily="34" charset="0"/>
                <a:cs typeface="Arial" panose="020B0604020202020204" pitchFamily="34" charset="0"/>
              </a:rPr>
              <a:t>Deddf Iechyd a Diogelwch yn y Gwaith </a:t>
            </a:r>
            <a:endParaRPr lang="en-GB" sz="2400" dirty="0">
              <a:latin typeface="Arial" panose="020B0604020202020204" pitchFamily="34" charset="0"/>
              <a:cs typeface="Arial" panose="020B0604020202020204" pitchFamily="34" charset="0"/>
            </a:endParaRPr>
          </a:p>
          <a:p>
            <a:pPr>
              <a:lnSpc>
                <a:spcPct val="100000"/>
              </a:lnSpc>
              <a:spcBef>
                <a:spcPts val="0"/>
              </a:spcBef>
              <a:spcAft>
                <a:spcPts val="800"/>
              </a:spcAft>
              <a:tabLst>
                <a:tab pos="457200" algn="l"/>
              </a:tabLst>
            </a:pPr>
            <a:r>
              <a:rPr lang="cy-GB" sz="2400" dirty="0">
                <a:latin typeface="Arial" panose="020B0604020202020204" pitchFamily="34" charset="0"/>
                <a:cs typeface="Arial" panose="020B0604020202020204" pitchFamily="34" charset="0"/>
              </a:rPr>
              <a:t>Deddf Hawliau Cyflogaeth 1996</a:t>
            </a:r>
            <a:endParaRPr lang="en-GB" sz="2400" dirty="0">
              <a:latin typeface="Arial" panose="020B0604020202020204" pitchFamily="34" charset="0"/>
              <a:cs typeface="Arial" panose="020B0604020202020204" pitchFamily="34" charset="0"/>
            </a:endParaRPr>
          </a:p>
          <a:p>
            <a:pPr>
              <a:lnSpc>
                <a:spcPct val="100000"/>
              </a:lnSpc>
              <a:spcBef>
                <a:spcPts val="0"/>
              </a:spcBef>
              <a:spcAft>
                <a:spcPts val="800"/>
              </a:spcAft>
              <a:tabLst>
                <a:tab pos="457200" algn="l"/>
              </a:tabLst>
            </a:pPr>
            <a:r>
              <a:rPr lang="cy-GB" sz="2400" dirty="0">
                <a:latin typeface="Arial" panose="020B0604020202020204" pitchFamily="34" charset="0"/>
                <a:cs typeface="Arial" panose="020B0604020202020204" pitchFamily="34" charset="0"/>
              </a:rPr>
              <a:t>Nodiadau ffit a phrawf absenoldeb</a:t>
            </a:r>
          </a:p>
          <a:p>
            <a:pPr>
              <a:lnSpc>
                <a:spcPct val="100000"/>
              </a:lnSpc>
              <a:spcBef>
                <a:spcPts val="0"/>
              </a:spcBef>
              <a:spcAft>
                <a:spcPts val="800"/>
              </a:spcAft>
              <a:tabLst>
                <a:tab pos="457200" algn="l"/>
              </a:tabLst>
            </a:pPr>
            <a:r>
              <a:rPr lang="cy-GB" sz="2400" dirty="0">
                <a:latin typeface="Arial" panose="020B0604020202020204" pitchFamily="34" charset="0"/>
                <a:cs typeface="Arial" panose="020B0604020202020204" pitchFamily="34" charset="0"/>
              </a:rPr>
              <a:t>Polisi Rheoli Absenoldeb Salwch Y Drindod Dewi Sant</a:t>
            </a:r>
            <a:endParaRPr lang="en-GB" sz="2400" dirty="0">
              <a:latin typeface="Arial" panose="020B0604020202020204" pitchFamily="34" charset="0"/>
              <a:cs typeface="Arial" panose="020B0604020202020204" pitchFamily="34" charset="0"/>
            </a:endParaRPr>
          </a:p>
          <a:p>
            <a:pPr>
              <a:lnSpc>
                <a:spcPct val="100000"/>
              </a:lnSpc>
              <a:spcBef>
                <a:spcPts val="0"/>
              </a:spcBef>
            </a:pPr>
            <a:r>
              <a:rPr lang="cy-GB" sz="2400" dirty="0">
                <a:latin typeface="Arial" panose="020B0604020202020204" pitchFamily="34" charset="0"/>
                <a:cs typeface="Arial" panose="020B0604020202020204" pitchFamily="34" charset="0"/>
              </a:rPr>
              <a:t>Trafodaeth Dychwelyd i'r Gwaith </a:t>
            </a:r>
            <a:endParaRPr lang="en-GB" sz="2400" dirty="0">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906362F5-F1E4-460F-A8CB-03A412B22E85}"/>
              </a:ext>
            </a:extLst>
          </p:cNvPr>
          <p:cNvSpPr>
            <a:spLocks noGrp="1"/>
          </p:cNvSpPr>
          <p:nvPr>
            <p:ph sz="half" idx="2"/>
          </p:nvPr>
        </p:nvSpPr>
        <p:spPr>
          <a:xfrm>
            <a:off x="6197600" y="1690688"/>
            <a:ext cx="5384800" cy="3989040"/>
          </a:xfrm>
        </p:spPr>
        <p:txBody>
          <a:bodyPr>
            <a:normAutofit/>
          </a:bodyPr>
          <a:lstStyle/>
          <a:p>
            <a:pPr>
              <a:lnSpc>
                <a:spcPct val="120000"/>
              </a:lnSpc>
            </a:pPr>
            <a:r>
              <a:rPr lang="en-GB" sz="2400" dirty="0">
                <a:latin typeface="Arial" panose="020B0604020202020204" pitchFamily="34" charset="0"/>
                <a:cs typeface="Arial" panose="020B0604020202020204" pitchFamily="34" charset="0"/>
              </a:rPr>
              <a:t>The Equality Act 2010</a:t>
            </a:r>
          </a:p>
          <a:p>
            <a:pPr>
              <a:lnSpc>
                <a:spcPct val="120000"/>
              </a:lnSpc>
            </a:pPr>
            <a:r>
              <a:rPr lang="en-GB" sz="2400" dirty="0">
                <a:latin typeface="Arial" panose="020B0604020202020204" pitchFamily="34" charset="0"/>
                <a:cs typeface="Arial" panose="020B0604020202020204" pitchFamily="34" charset="0"/>
              </a:rPr>
              <a:t>Health and Safety at Work Act </a:t>
            </a:r>
          </a:p>
          <a:p>
            <a:pPr>
              <a:lnSpc>
                <a:spcPct val="120000"/>
              </a:lnSpc>
            </a:pPr>
            <a:r>
              <a:rPr lang="en-GB" sz="2400" dirty="0">
                <a:latin typeface="Arial" panose="020B0604020202020204" pitchFamily="34" charset="0"/>
                <a:cs typeface="Arial" panose="020B0604020202020204" pitchFamily="34" charset="0"/>
              </a:rPr>
              <a:t>The Employment Rights Act 1996</a:t>
            </a:r>
          </a:p>
          <a:p>
            <a:pPr>
              <a:lnSpc>
                <a:spcPct val="120000"/>
              </a:lnSpc>
            </a:pPr>
            <a:r>
              <a:rPr lang="en-GB" sz="2400" dirty="0">
                <a:latin typeface="Arial" panose="020B0604020202020204" pitchFamily="34" charset="0"/>
                <a:cs typeface="Arial" panose="020B0604020202020204" pitchFamily="34" charset="0"/>
              </a:rPr>
              <a:t>Fit notes and proof of absence</a:t>
            </a:r>
          </a:p>
          <a:p>
            <a:pPr>
              <a:lnSpc>
                <a:spcPct val="120000"/>
              </a:lnSpc>
            </a:pPr>
            <a:r>
              <a:rPr lang="en-GB" sz="2400" dirty="0">
                <a:latin typeface="Arial" panose="020B0604020202020204" pitchFamily="34" charset="0"/>
                <a:cs typeface="Arial" panose="020B0604020202020204" pitchFamily="34" charset="0"/>
              </a:rPr>
              <a:t>UWTSD Sickness Absence Management Policy</a:t>
            </a:r>
          </a:p>
          <a:p>
            <a:pPr>
              <a:lnSpc>
                <a:spcPct val="120000"/>
              </a:lnSpc>
            </a:pPr>
            <a:r>
              <a:rPr lang="en-GB" sz="2400" dirty="0">
                <a:latin typeface="Arial" panose="020B0604020202020204" pitchFamily="34" charset="0"/>
                <a:cs typeface="Arial" panose="020B0604020202020204" pitchFamily="34" charset="0"/>
              </a:rPr>
              <a:t>Return to Work Discussion</a:t>
            </a:r>
            <a:r>
              <a:rPr lang="en-GB" sz="2400" dirty="0"/>
              <a:t> </a:t>
            </a:r>
          </a:p>
        </p:txBody>
      </p:sp>
    </p:spTree>
    <p:extLst>
      <p:ext uri="{BB962C8B-B14F-4D97-AF65-F5344CB8AC3E}">
        <p14:creationId xmlns:p14="http://schemas.microsoft.com/office/powerpoint/2010/main" val="80726327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83079" y="400051"/>
            <a:ext cx="10645838" cy="1231200"/>
          </a:xfrm>
        </p:spPr>
        <p:txBody>
          <a:bodyPr>
            <a:normAutofit/>
          </a:bodyPr>
          <a:lstStyle/>
          <a:p>
            <a:r>
              <a:rPr lang="cy-GB" sz="3600" b="1" dirty="0">
                <a:solidFill>
                  <a:schemeClr val="tx2"/>
                </a:solidFill>
                <a:effectLst/>
                <a:latin typeface="Calibri" panose="020F0502020204030204" pitchFamily="34" charset="0"/>
                <a:ea typeface="Times New Roman" panose="02020603050405020304" pitchFamily="18" charset="0"/>
              </a:rPr>
              <a:t>Absenoldeb Tymor Byr o’i gymharu â Thymor Hir</a:t>
            </a:r>
            <a:br>
              <a:rPr lang="en-GB" sz="3600" b="1" dirty="0">
                <a:solidFill>
                  <a:schemeClr val="tx2"/>
                </a:solidFill>
                <a:effectLst/>
                <a:latin typeface="Times New Roman" panose="02020603050405020304" pitchFamily="18" charset="0"/>
                <a:ea typeface="Times New Roman" panose="02020603050405020304" pitchFamily="18" charset="0"/>
              </a:rPr>
            </a:br>
            <a:r>
              <a:rPr lang="en-GB" sz="3600" b="1" dirty="0">
                <a:solidFill>
                  <a:srgbClr val="002060"/>
                </a:solidFill>
                <a:latin typeface="Arial" panose="020B0604020202020204" pitchFamily="34" charset="0"/>
                <a:cs typeface="Arial" panose="020B0604020202020204" pitchFamily="34" charset="0"/>
              </a:rPr>
              <a:t>Short-Term vs Long-Term Absence</a:t>
            </a:r>
          </a:p>
        </p:txBody>
      </p:sp>
      <p:sp>
        <p:nvSpPr>
          <p:cNvPr id="4" name="Content Placeholder 3"/>
          <p:cNvSpPr>
            <a:spLocks noGrp="1"/>
          </p:cNvSpPr>
          <p:nvPr>
            <p:ph idx="1"/>
          </p:nvPr>
        </p:nvSpPr>
        <p:spPr>
          <a:xfrm>
            <a:off x="6798155" y="1438630"/>
            <a:ext cx="5393845" cy="5689634"/>
          </a:xfrm>
        </p:spPr>
        <p:txBody>
          <a:bodyPr>
            <a:normAutofit/>
          </a:bodyPr>
          <a:lstStyle/>
          <a:p>
            <a:pPr marL="0" indent="0">
              <a:buNone/>
            </a:pPr>
            <a:r>
              <a:rPr lang="en-GB" sz="3200" b="1" dirty="0">
                <a:latin typeface="Arial" panose="020B0604020202020204" pitchFamily="34" charset="0"/>
                <a:cs typeface="Arial" panose="020B0604020202020204" pitchFamily="34" charset="0"/>
              </a:rPr>
              <a:t>Short-term:</a:t>
            </a:r>
          </a:p>
          <a:p>
            <a:pPr marL="0" indent="0">
              <a:buNone/>
            </a:pPr>
            <a:r>
              <a:rPr lang="en-GB" dirty="0">
                <a:solidFill>
                  <a:schemeClr val="tx2"/>
                </a:solidFill>
                <a:latin typeface="Arial" panose="020B0604020202020204" pitchFamily="34" charset="0"/>
                <a:cs typeface="Arial" panose="020B0604020202020204" pitchFamily="34" charset="0"/>
              </a:rPr>
              <a:t>Sporadic, attributable to minor ailments, often unconnected, may be frequent and unacceptable</a:t>
            </a:r>
          </a:p>
          <a:p>
            <a:pPr marL="0" indent="0">
              <a:buNone/>
            </a:pPr>
            <a:endParaRPr lang="en-GB" sz="3200" dirty="0">
              <a:latin typeface="Arial" panose="020B0604020202020204" pitchFamily="34" charset="0"/>
              <a:cs typeface="Arial" panose="020B0604020202020204" pitchFamily="34" charset="0"/>
            </a:endParaRPr>
          </a:p>
          <a:p>
            <a:pPr marL="0" indent="0">
              <a:buNone/>
            </a:pPr>
            <a:r>
              <a:rPr lang="en-GB" sz="3200" b="1" dirty="0">
                <a:latin typeface="Arial" panose="020B0604020202020204" pitchFamily="34" charset="0"/>
                <a:cs typeface="Arial" panose="020B0604020202020204" pitchFamily="34" charset="0"/>
              </a:rPr>
              <a:t>Long-term: </a:t>
            </a:r>
          </a:p>
          <a:p>
            <a:pPr marL="0" indent="0">
              <a:buNone/>
            </a:pPr>
            <a:r>
              <a:rPr lang="en-GB" dirty="0">
                <a:solidFill>
                  <a:schemeClr val="tx2"/>
                </a:solidFill>
                <a:latin typeface="Arial" panose="020B0604020202020204" pitchFamily="34" charset="0"/>
                <a:cs typeface="Arial" panose="020B0604020202020204" pitchFamily="34" charset="0"/>
              </a:rPr>
              <a:t>Classified as lasting at least four weeks. </a:t>
            </a:r>
          </a:p>
          <a:p>
            <a:pPr marL="0" indent="0">
              <a:buNone/>
            </a:pPr>
            <a:endParaRPr lang="en-GB" sz="3200" dirty="0">
              <a:latin typeface="Arial" panose="020B0604020202020204" pitchFamily="34" charset="0"/>
              <a:cs typeface="Arial" panose="020B0604020202020204" pitchFamily="34" charset="0"/>
            </a:endParaRPr>
          </a:p>
          <a:p>
            <a:pPr marL="0" indent="0">
              <a:buNone/>
            </a:pPr>
            <a:endParaRPr lang="en-GB" sz="3800" dirty="0">
              <a:latin typeface="Arial" panose="020B0604020202020204" pitchFamily="34" charset="0"/>
              <a:cs typeface="Arial" panose="020B0604020202020204" pitchFamily="34" charset="0"/>
            </a:endParaRPr>
          </a:p>
          <a:p>
            <a:pPr marL="0" indent="0">
              <a:buNone/>
            </a:pPr>
            <a:endParaRPr lang="en-GB" sz="3800" dirty="0">
              <a:latin typeface="Arial" panose="020B0604020202020204" pitchFamily="34" charset="0"/>
              <a:cs typeface="Arial" panose="020B0604020202020204" pitchFamily="34" charset="0"/>
            </a:endParaRPr>
          </a:p>
        </p:txBody>
      </p:sp>
      <p:sp>
        <p:nvSpPr>
          <p:cNvPr id="5" name="Content Placeholder 3">
            <a:extLst>
              <a:ext uri="{FF2B5EF4-FFF2-40B4-BE49-F238E27FC236}">
                <a16:creationId xmlns:a16="http://schemas.microsoft.com/office/drawing/2014/main" id="{97708853-D481-49A0-99A6-FF7885EC44F2}"/>
              </a:ext>
            </a:extLst>
          </p:cNvPr>
          <p:cNvSpPr txBox="1">
            <a:spLocks/>
          </p:cNvSpPr>
          <p:nvPr/>
        </p:nvSpPr>
        <p:spPr>
          <a:xfrm>
            <a:off x="6096000" y="1372458"/>
            <a:ext cx="5612921" cy="4317176"/>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Clr>
                <a:srgbClr val="DA1D52"/>
              </a:buClr>
              <a:buFont typeface="Arial" panose="020B0604020202020204" pitchFamily="34" charset="0"/>
              <a:buChar char="•"/>
              <a:defRPr sz="2500" kern="1200" baseline="0">
                <a:solidFill>
                  <a:srgbClr val="58595B"/>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Clr>
                <a:srgbClr val="DA1D52"/>
              </a:buClr>
              <a:buFont typeface="Arial" panose="020B0604020202020204" pitchFamily="34" charset="0"/>
              <a:buChar char="•"/>
              <a:defRPr sz="2000" kern="1200">
                <a:solidFill>
                  <a:srgbClr val="58595B"/>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Clr>
                <a:srgbClr val="DA1D52"/>
              </a:buClr>
              <a:buFont typeface="Arial" panose="020B0604020202020204" pitchFamily="34" charset="0"/>
              <a:buChar char="•"/>
              <a:defRPr sz="2000" kern="1200">
                <a:solidFill>
                  <a:srgbClr val="58595B"/>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Clr>
                <a:srgbClr val="DA1D52"/>
              </a:buClr>
              <a:buFont typeface="Arial" panose="020B0604020202020204" pitchFamily="34" charset="0"/>
              <a:buChar char="•"/>
              <a:defRPr sz="1800" kern="1200">
                <a:solidFill>
                  <a:srgbClr val="58595B"/>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Clr>
                <a:srgbClr val="DA1D52"/>
              </a:buClr>
              <a:buFont typeface="Arial" panose="020B0604020202020204" pitchFamily="34" charset="0"/>
              <a:buChar char="•"/>
              <a:defRPr sz="1800" kern="1200">
                <a:solidFill>
                  <a:srgbClr val="58595B"/>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endParaRPr lang="en-GB" dirty="0">
              <a:solidFill>
                <a:schemeClr val="accent6"/>
              </a:solidFill>
            </a:endParaRPr>
          </a:p>
        </p:txBody>
      </p:sp>
      <p:sp>
        <p:nvSpPr>
          <p:cNvPr id="6" name="TextBox 5">
            <a:extLst>
              <a:ext uri="{FF2B5EF4-FFF2-40B4-BE49-F238E27FC236}">
                <a16:creationId xmlns:a16="http://schemas.microsoft.com/office/drawing/2014/main" id="{B5D8212A-B46C-4B9A-9D6D-9D476669615D}"/>
              </a:ext>
            </a:extLst>
          </p:cNvPr>
          <p:cNvSpPr txBox="1"/>
          <p:nvPr/>
        </p:nvSpPr>
        <p:spPr>
          <a:xfrm>
            <a:off x="483079" y="1611902"/>
            <a:ext cx="6161314" cy="4154984"/>
          </a:xfrm>
          <a:prstGeom prst="rect">
            <a:avLst/>
          </a:prstGeom>
          <a:noFill/>
        </p:spPr>
        <p:txBody>
          <a:bodyPr wrap="square">
            <a:spAutoFit/>
          </a:bodyPr>
          <a:lstStyle/>
          <a:p>
            <a:r>
              <a:rPr lang="cy-GB" sz="3200" b="1" dirty="0">
                <a:effectLst/>
                <a:latin typeface="Arial" panose="020B0604020202020204" pitchFamily="34" charset="0"/>
                <a:ea typeface="Times New Roman" panose="02020603050405020304" pitchFamily="18" charset="0"/>
                <a:cs typeface="Arial" panose="020B0604020202020204" pitchFamily="34" charset="0"/>
              </a:rPr>
              <a:t>Tymor byr:</a:t>
            </a:r>
            <a:endParaRPr lang="en-GB" sz="3200" b="1" dirty="0">
              <a:effectLst/>
              <a:latin typeface="Arial" panose="020B0604020202020204" pitchFamily="34" charset="0"/>
              <a:ea typeface="Times New Roman" panose="02020603050405020304" pitchFamily="18" charset="0"/>
              <a:cs typeface="Arial" panose="020B0604020202020204" pitchFamily="34" charset="0"/>
            </a:endParaRPr>
          </a:p>
          <a:p>
            <a:r>
              <a:rPr lang="cy-GB" sz="2800" dirty="0">
                <a:solidFill>
                  <a:schemeClr val="tx2"/>
                </a:solidFill>
                <a:effectLst/>
                <a:latin typeface="Arial" panose="020B0604020202020204" pitchFamily="34" charset="0"/>
                <a:ea typeface="Times New Roman" panose="02020603050405020304" pitchFamily="18" charset="0"/>
                <a:cs typeface="Arial" panose="020B0604020202020204" pitchFamily="34" charset="0"/>
              </a:rPr>
              <a:t>Gall absenoldeb achlysurol, i’w briodoli i fân anhwylderau, nad ydynt yn aml yn gysylltiedig, fod yn aml ac yn annerbyniol</a:t>
            </a:r>
            <a:endParaRPr lang="en-GB" sz="2800" dirty="0">
              <a:solidFill>
                <a:schemeClr val="tx2"/>
              </a:solidFill>
              <a:effectLst/>
              <a:latin typeface="Arial" panose="020B0604020202020204" pitchFamily="34" charset="0"/>
              <a:ea typeface="Times New Roman" panose="02020603050405020304" pitchFamily="18" charset="0"/>
              <a:cs typeface="Arial" panose="020B0604020202020204" pitchFamily="34" charset="0"/>
            </a:endParaRPr>
          </a:p>
          <a:p>
            <a:endParaRPr lang="cy-GB" sz="3200" b="1" dirty="0">
              <a:effectLst/>
              <a:latin typeface="Arial" panose="020B0604020202020204" pitchFamily="34" charset="0"/>
              <a:ea typeface="Times New Roman" panose="02020603050405020304" pitchFamily="18" charset="0"/>
              <a:cs typeface="Arial" panose="020B0604020202020204" pitchFamily="34" charset="0"/>
            </a:endParaRPr>
          </a:p>
          <a:p>
            <a:r>
              <a:rPr lang="cy-GB" sz="3200" b="1" dirty="0">
                <a:effectLst/>
                <a:latin typeface="Arial" panose="020B0604020202020204" pitchFamily="34" charset="0"/>
                <a:ea typeface="Times New Roman" panose="02020603050405020304" pitchFamily="18" charset="0"/>
                <a:cs typeface="Arial" panose="020B0604020202020204" pitchFamily="34" charset="0"/>
              </a:rPr>
              <a:t>Tymor hir: </a:t>
            </a:r>
            <a:endParaRPr lang="en-GB" sz="3200" b="1" dirty="0">
              <a:effectLst/>
              <a:latin typeface="Arial" panose="020B0604020202020204" pitchFamily="34" charset="0"/>
              <a:ea typeface="Times New Roman" panose="02020603050405020304" pitchFamily="18" charset="0"/>
              <a:cs typeface="Arial" panose="020B0604020202020204" pitchFamily="34" charset="0"/>
            </a:endParaRPr>
          </a:p>
          <a:p>
            <a:r>
              <a:rPr lang="cy-GB" sz="2800" dirty="0">
                <a:solidFill>
                  <a:schemeClr val="tx2"/>
                </a:solidFill>
                <a:effectLst/>
                <a:latin typeface="Arial" panose="020B0604020202020204" pitchFamily="34" charset="0"/>
                <a:ea typeface="DengXian" panose="02010600030101010101" pitchFamily="2" charset="-122"/>
                <a:cs typeface="Arial" panose="020B0604020202020204" pitchFamily="34" charset="0"/>
              </a:rPr>
              <a:t>Wedi'i nodi’n rhai sy'n para o leiaf bedair wythnos. </a:t>
            </a:r>
            <a:endParaRPr lang="en-GB" sz="2800" dirty="0">
              <a:solidFill>
                <a:schemeClr val="tx2"/>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91718353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306" y="0"/>
            <a:ext cx="6832121" cy="1231200"/>
          </a:xfrm>
        </p:spPr>
        <p:txBody>
          <a:bodyPr>
            <a:normAutofit/>
          </a:bodyPr>
          <a:lstStyle/>
          <a:p>
            <a:r>
              <a:rPr lang="cy-GB" sz="2800" b="1" dirty="0">
                <a:solidFill>
                  <a:schemeClr val="tx2"/>
                </a:solidFill>
                <a:effectLst/>
                <a:latin typeface="Arial" panose="020B0604020202020204" pitchFamily="34" charset="0"/>
                <a:ea typeface="DengXian" panose="02010600030101010101" pitchFamily="2" charset="-122"/>
                <a:cs typeface="Arial" panose="020B0604020202020204" pitchFamily="34" charset="0"/>
              </a:rPr>
              <a:t>Rheoli Absenoldeb Tymor Byr</a:t>
            </a:r>
            <a:br>
              <a:rPr lang="en-GB" sz="1800" dirty="0">
                <a:effectLst/>
                <a:latin typeface="Calibri" panose="020F0502020204030204" pitchFamily="34" charset="0"/>
                <a:ea typeface="DengXian" panose="02010600030101010101" pitchFamily="2" charset="-122"/>
                <a:cs typeface="Times New Roman" panose="02020603050405020304" pitchFamily="18" charset="0"/>
              </a:rPr>
            </a:br>
            <a:r>
              <a:rPr lang="en-GB" sz="3100" b="1" dirty="0">
                <a:solidFill>
                  <a:srgbClr val="002060"/>
                </a:solidFill>
                <a:latin typeface="Arial" panose="020B0604020202020204" pitchFamily="34" charset="0"/>
                <a:cs typeface="Arial" panose="020B0604020202020204" pitchFamily="34" charset="0"/>
              </a:rPr>
              <a:t>Managing Short-Term Absence</a:t>
            </a:r>
          </a:p>
        </p:txBody>
      </p:sp>
      <p:sp>
        <p:nvSpPr>
          <p:cNvPr id="4" name="Content Placeholder 3"/>
          <p:cNvSpPr>
            <a:spLocks noGrp="1"/>
          </p:cNvSpPr>
          <p:nvPr>
            <p:ph idx="1"/>
          </p:nvPr>
        </p:nvSpPr>
        <p:spPr>
          <a:xfrm>
            <a:off x="6442290" y="686229"/>
            <a:ext cx="6095999" cy="5003405"/>
          </a:xfrm>
        </p:spPr>
        <p:txBody>
          <a:bodyPr>
            <a:normAutofit fontScale="85000" lnSpcReduction="20000"/>
          </a:bodyPr>
          <a:lstStyle/>
          <a:p>
            <a:pPr marL="0" indent="0">
              <a:buNone/>
            </a:pPr>
            <a:r>
              <a:rPr lang="en-GB" sz="3100" b="1" dirty="0">
                <a:latin typeface="Arial" panose="020B0604020202020204" pitchFamily="34" charset="0"/>
                <a:cs typeface="Arial" panose="020B0604020202020204" pitchFamily="34" charset="0"/>
              </a:rPr>
              <a:t>Effective interventions include:</a:t>
            </a:r>
          </a:p>
          <a:p>
            <a:r>
              <a:rPr lang="en-GB" sz="3100" dirty="0">
                <a:latin typeface="Arial" panose="020B0604020202020204" pitchFamily="34" charset="0"/>
                <a:cs typeface="Arial" panose="020B0604020202020204" pitchFamily="34" charset="0"/>
              </a:rPr>
              <a:t>Return to work discussions</a:t>
            </a:r>
          </a:p>
          <a:p>
            <a:r>
              <a:rPr lang="en-GB" sz="3100" dirty="0">
                <a:latin typeface="Arial" panose="020B0604020202020204" pitchFamily="34" charset="0"/>
                <a:cs typeface="Arial" panose="020B0604020202020204" pitchFamily="34" charset="0"/>
              </a:rPr>
              <a:t>Use of trigger mechanisms </a:t>
            </a:r>
          </a:p>
          <a:p>
            <a:r>
              <a:rPr lang="en-GB" sz="3100" dirty="0">
                <a:latin typeface="Arial" panose="020B0604020202020204" pitchFamily="34" charset="0"/>
                <a:cs typeface="Arial" panose="020B0604020202020204" pitchFamily="34" charset="0"/>
              </a:rPr>
              <a:t>Absence review meetings</a:t>
            </a:r>
          </a:p>
          <a:p>
            <a:r>
              <a:rPr lang="en-GB" sz="3100" dirty="0">
                <a:latin typeface="Arial" panose="020B0604020202020204" pitchFamily="34" charset="0"/>
                <a:cs typeface="Arial" panose="020B0604020202020204" pitchFamily="34" charset="0"/>
              </a:rPr>
              <a:t>Disciplinary procedures for unacceptable absence levels</a:t>
            </a:r>
          </a:p>
          <a:p>
            <a:r>
              <a:rPr lang="en-GB" sz="3100" dirty="0">
                <a:latin typeface="Arial" panose="020B0604020202020204" pitchFamily="34" charset="0"/>
                <a:cs typeface="Arial" panose="020B0604020202020204" pitchFamily="34" charset="0"/>
              </a:rPr>
              <a:t>Changes to working patterns or environment</a:t>
            </a:r>
          </a:p>
          <a:p>
            <a:r>
              <a:rPr lang="en-GB" sz="3100" dirty="0">
                <a:latin typeface="Arial" panose="020B0604020202020204" pitchFamily="34" charset="0"/>
                <a:cs typeface="Arial" panose="020B0604020202020204" pitchFamily="34" charset="0"/>
              </a:rPr>
              <a:t>Providing leave for family circumstances</a:t>
            </a:r>
          </a:p>
          <a:p>
            <a:r>
              <a:rPr lang="en-GB" sz="3100" dirty="0">
                <a:latin typeface="Arial" panose="020B0604020202020204" pitchFamily="34" charset="0"/>
                <a:cs typeface="Arial" panose="020B0604020202020204" pitchFamily="34" charset="0"/>
              </a:rPr>
              <a:t>Involving occupational health</a:t>
            </a:r>
          </a:p>
          <a:p>
            <a:r>
              <a:rPr lang="en-GB" sz="3100" dirty="0">
                <a:latin typeface="Arial" panose="020B0604020202020204" pitchFamily="34" charset="0"/>
                <a:cs typeface="Arial" panose="020B0604020202020204" pitchFamily="34" charset="0"/>
              </a:rPr>
              <a:t>Line Managers working in partnership with HR </a:t>
            </a:r>
          </a:p>
          <a:p>
            <a:pPr marL="0" indent="0">
              <a:buNone/>
            </a:pPr>
            <a:endParaRPr lang="en-GB" dirty="0"/>
          </a:p>
        </p:txBody>
      </p:sp>
      <p:sp>
        <p:nvSpPr>
          <p:cNvPr id="5" name="Content Placeholder 3">
            <a:extLst>
              <a:ext uri="{FF2B5EF4-FFF2-40B4-BE49-F238E27FC236}">
                <a16:creationId xmlns:a16="http://schemas.microsoft.com/office/drawing/2014/main" id="{97708853-D481-49A0-99A6-FF7885EC44F2}"/>
              </a:ext>
            </a:extLst>
          </p:cNvPr>
          <p:cNvSpPr txBox="1">
            <a:spLocks/>
          </p:cNvSpPr>
          <p:nvPr/>
        </p:nvSpPr>
        <p:spPr>
          <a:xfrm>
            <a:off x="6096000" y="1372458"/>
            <a:ext cx="5612921" cy="4317176"/>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Clr>
                <a:srgbClr val="DA1D52"/>
              </a:buClr>
              <a:buFont typeface="Arial" panose="020B0604020202020204" pitchFamily="34" charset="0"/>
              <a:buChar char="•"/>
              <a:defRPr sz="2500" kern="1200" baseline="0">
                <a:solidFill>
                  <a:srgbClr val="58595B"/>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Clr>
                <a:srgbClr val="DA1D52"/>
              </a:buClr>
              <a:buFont typeface="Arial" panose="020B0604020202020204" pitchFamily="34" charset="0"/>
              <a:buChar char="•"/>
              <a:defRPr sz="2000" kern="1200">
                <a:solidFill>
                  <a:srgbClr val="58595B"/>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Clr>
                <a:srgbClr val="DA1D52"/>
              </a:buClr>
              <a:buFont typeface="Arial" panose="020B0604020202020204" pitchFamily="34" charset="0"/>
              <a:buChar char="•"/>
              <a:defRPr sz="2000" kern="1200">
                <a:solidFill>
                  <a:srgbClr val="58595B"/>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Clr>
                <a:srgbClr val="DA1D52"/>
              </a:buClr>
              <a:buFont typeface="Arial" panose="020B0604020202020204" pitchFamily="34" charset="0"/>
              <a:buChar char="•"/>
              <a:defRPr sz="1800" kern="1200">
                <a:solidFill>
                  <a:srgbClr val="58595B"/>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Clr>
                <a:srgbClr val="DA1D52"/>
              </a:buClr>
              <a:buFont typeface="Arial" panose="020B0604020202020204" pitchFamily="34" charset="0"/>
              <a:buChar char="•"/>
              <a:defRPr sz="1800" kern="1200">
                <a:solidFill>
                  <a:srgbClr val="58595B"/>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endParaRPr lang="en-GB" dirty="0">
              <a:solidFill>
                <a:schemeClr val="accent6"/>
              </a:solidFill>
            </a:endParaRPr>
          </a:p>
        </p:txBody>
      </p:sp>
      <p:sp>
        <p:nvSpPr>
          <p:cNvPr id="6" name="TextBox 5">
            <a:extLst>
              <a:ext uri="{FF2B5EF4-FFF2-40B4-BE49-F238E27FC236}">
                <a16:creationId xmlns:a16="http://schemas.microsoft.com/office/drawing/2014/main" id="{3B523F9D-E44E-4C46-BB9D-52A2436AE4FD}"/>
              </a:ext>
            </a:extLst>
          </p:cNvPr>
          <p:cNvSpPr txBox="1"/>
          <p:nvPr/>
        </p:nvSpPr>
        <p:spPr>
          <a:xfrm>
            <a:off x="306856" y="975572"/>
            <a:ext cx="6270170" cy="4906856"/>
          </a:xfrm>
          <a:prstGeom prst="rect">
            <a:avLst/>
          </a:prstGeom>
          <a:noFill/>
        </p:spPr>
        <p:txBody>
          <a:bodyPr wrap="square">
            <a:spAutoFit/>
          </a:bodyPr>
          <a:lstStyle/>
          <a:p>
            <a:pPr>
              <a:lnSpc>
                <a:spcPct val="107000"/>
              </a:lnSpc>
              <a:spcAft>
                <a:spcPts val="800"/>
              </a:spcAft>
            </a:pPr>
            <a:r>
              <a:rPr lang="cy-GB" sz="2400" b="1" dirty="0">
                <a:effectLst/>
                <a:latin typeface="Arial" panose="020B0604020202020204" pitchFamily="34" charset="0"/>
                <a:ea typeface="DengXian" panose="02010600030101010101" pitchFamily="2" charset="-122"/>
                <a:cs typeface="Arial" panose="020B0604020202020204" pitchFamily="34" charset="0"/>
              </a:rPr>
              <a:t>Mae ymyriadau effeithiol yn cynnwys:</a:t>
            </a:r>
            <a:endParaRPr lang="en-GB" sz="24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spcAft>
                <a:spcPts val="800"/>
              </a:spcAft>
              <a:buFont typeface="Arial" panose="020B0604020202020204" pitchFamily="34" charset="0"/>
              <a:buChar char="•"/>
              <a:tabLst>
                <a:tab pos="457200" algn="l"/>
              </a:tabLst>
            </a:pPr>
            <a:r>
              <a:rPr lang="cy-GB" sz="2000" dirty="0">
                <a:effectLst/>
                <a:latin typeface="Arial" panose="020B0604020202020204" pitchFamily="34" charset="0"/>
                <a:ea typeface="DengXian" panose="02010600030101010101" pitchFamily="2" charset="-122"/>
                <a:cs typeface="Arial" panose="020B0604020202020204" pitchFamily="34" charset="0"/>
              </a:rPr>
              <a:t>Trafodaethau dychwelyd i'r gwaith</a:t>
            </a:r>
            <a:endParaRPr lang="en-GB" sz="20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spcAft>
                <a:spcPts val="800"/>
              </a:spcAft>
              <a:buFont typeface="Arial" panose="020B0604020202020204" pitchFamily="34" charset="0"/>
              <a:buChar char="•"/>
              <a:tabLst>
                <a:tab pos="457200" algn="l"/>
              </a:tabLst>
            </a:pPr>
            <a:r>
              <a:rPr lang="cy-GB" sz="2000" dirty="0">
                <a:effectLst/>
                <a:latin typeface="Arial" panose="020B0604020202020204" pitchFamily="34" charset="0"/>
                <a:ea typeface="DengXian" panose="02010600030101010101" pitchFamily="2" charset="-122"/>
                <a:cs typeface="Arial" panose="020B0604020202020204" pitchFamily="34" charset="0"/>
              </a:rPr>
              <a:t>Defnyddio dulliau sbarduno </a:t>
            </a:r>
            <a:endParaRPr lang="en-GB" sz="20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spcAft>
                <a:spcPts val="800"/>
              </a:spcAft>
              <a:buFont typeface="Arial" panose="020B0604020202020204" pitchFamily="34" charset="0"/>
              <a:buChar char="•"/>
              <a:tabLst>
                <a:tab pos="457200" algn="l"/>
              </a:tabLst>
            </a:pPr>
            <a:r>
              <a:rPr lang="cy-GB" sz="2000" dirty="0">
                <a:effectLst/>
                <a:latin typeface="Arial" panose="020B0604020202020204" pitchFamily="34" charset="0"/>
                <a:ea typeface="DengXian" panose="02010600030101010101" pitchFamily="2" charset="-122"/>
                <a:cs typeface="Arial" panose="020B0604020202020204" pitchFamily="34" charset="0"/>
              </a:rPr>
              <a:t>Cyfarfodydd adolygu absenoldeb</a:t>
            </a:r>
            <a:endParaRPr lang="en-GB" sz="20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spcAft>
                <a:spcPts val="800"/>
              </a:spcAft>
              <a:buFont typeface="Arial" panose="020B0604020202020204" pitchFamily="34" charset="0"/>
              <a:buChar char="•"/>
              <a:tabLst>
                <a:tab pos="457200" algn="l"/>
              </a:tabLst>
            </a:pPr>
            <a:r>
              <a:rPr lang="cy-GB" sz="2000" dirty="0">
                <a:effectLst/>
                <a:latin typeface="Arial" panose="020B0604020202020204" pitchFamily="34" charset="0"/>
                <a:ea typeface="DengXian" panose="02010600030101010101" pitchFamily="2" charset="-122"/>
                <a:cs typeface="Arial" panose="020B0604020202020204" pitchFamily="34" charset="0"/>
              </a:rPr>
              <a:t>Gweithdrefnau disgyblu ar gyfer lefelau absenoldeb annerbyniol</a:t>
            </a:r>
            <a:endParaRPr lang="en-GB" sz="20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spcAft>
                <a:spcPts val="800"/>
              </a:spcAft>
              <a:buFont typeface="Arial" panose="020B0604020202020204" pitchFamily="34" charset="0"/>
              <a:buChar char="•"/>
              <a:tabLst>
                <a:tab pos="457200" algn="l"/>
              </a:tabLst>
            </a:pPr>
            <a:r>
              <a:rPr lang="cy-GB" sz="2000" dirty="0">
                <a:effectLst/>
                <a:latin typeface="Arial" panose="020B0604020202020204" pitchFamily="34" charset="0"/>
                <a:ea typeface="DengXian" panose="02010600030101010101" pitchFamily="2" charset="-122"/>
                <a:cs typeface="Arial" panose="020B0604020202020204" pitchFamily="34" charset="0"/>
              </a:rPr>
              <a:t>Newidiadau mewn patrymau gwaith neu amgylchedd</a:t>
            </a:r>
            <a:endParaRPr lang="en-GB" sz="20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spcAft>
                <a:spcPts val="800"/>
              </a:spcAft>
              <a:buFont typeface="Arial" panose="020B0604020202020204" pitchFamily="34" charset="0"/>
              <a:buChar char="•"/>
              <a:tabLst>
                <a:tab pos="457200" algn="l"/>
              </a:tabLst>
            </a:pPr>
            <a:r>
              <a:rPr lang="cy-GB" sz="2000" dirty="0">
                <a:effectLst/>
                <a:latin typeface="Arial" panose="020B0604020202020204" pitchFamily="34" charset="0"/>
                <a:ea typeface="DengXian" panose="02010600030101010101" pitchFamily="2" charset="-122"/>
                <a:cs typeface="Arial" panose="020B0604020202020204" pitchFamily="34" charset="0"/>
              </a:rPr>
              <a:t>Darparu absenoldeb ar gyfer amgylchiadau teuluol</a:t>
            </a:r>
            <a:endParaRPr lang="en-GB" sz="20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spcAft>
                <a:spcPts val="800"/>
              </a:spcAft>
              <a:buFont typeface="Arial" panose="020B0604020202020204" pitchFamily="34" charset="0"/>
              <a:buChar char="•"/>
              <a:tabLst>
                <a:tab pos="457200" algn="l"/>
              </a:tabLst>
            </a:pPr>
            <a:r>
              <a:rPr lang="cy-GB" sz="2000" dirty="0">
                <a:effectLst/>
                <a:latin typeface="Arial" panose="020B0604020202020204" pitchFamily="34" charset="0"/>
                <a:ea typeface="DengXian" panose="02010600030101010101" pitchFamily="2" charset="-122"/>
                <a:cs typeface="Arial" panose="020B0604020202020204" pitchFamily="34" charset="0"/>
              </a:rPr>
              <a:t>Cynnwys iechyd galwedigaethol</a:t>
            </a:r>
            <a:endParaRPr lang="en-GB" sz="20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spcAft>
                <a:spcPts val="800"/>
              </a:spcAft>
              <a:buFont typeface="Arial" panose="020B0604020202020204" pitchFamily="34" charset="0"/>
              <a:buChar char="•"/>
              <a:tabLst>
                <a:tab pos="457200" algn="l"/>
              </a:tabLst>
            </a:pPr>
            <a:r>
              <a:rPr lang="cy-GB" sz="2000" dirty="0">
                <a:effectLst/>
                <a:latin typeface="Arial" panose="020B0604020202020204" pitchFamily="34" charset="0"/>
                <a:ea typeface="DengXian" panose="02010600030101010101" pitchFamily="2" charset="-122"/>
                <a:cs typeface="Arial" panose="020B0604020202020204" pitchFamily="34" charset="0"/>
              </a:rPr>
              <a:t>Rheolwyr Llinell yn gweithio mewn partneriaeth ag AD </a:t>
            </a:r>
            <a:endParaRPr lang="en-GB" sz="2000" dirty="0">
              <a:effectLst/>
              <a:latin typeface="Arial" panose="020B0604020202020204" pitchFamily="34" charset="0"/>
              <a:ea typeface="DengXian" panose="02010600030101010101" pitchFamily="2" charset="-122"/>
              <a:cs typeface="Arial" panose="020B0604020202020204" pitchFamily="34" charset="0"/>
            </a:endParaRPr>
          </a:p>
        </p:txBody>
      </p:sp>
    </p:spTree>
    <p:extLst>
      <p:ext uri="{BB962C8B-B14F-4D97-AF65-F5344CB8AC3E}">
        <p14:creationId xmlns:p14="http://schemas.microsoft.com/office/powerpoint/2010/main" val="118053973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9422" y="42837"/>
            <a:ext cx="6810350" cy="1231200"/>
          </a:xfrm>
        </p:spPr>
        <p:txBody>
          <a:bodyPr>
            <a:noAutofit/>
          </a:bodyPr>
          <a:lstStyle/>
          <a:p>
            <a:r>
              <a:rPr lang="cy-GB" sz="3200" b="1" dirty="0">
                <a:solidFill>
                  <a:schemeClr val="tx2"/>
                </a:solidFill>
                <a:effectLst/>
                <a:latin typeface="Arial" panose="020B0604020202020204" pitchFamily="34" charset="0"/>
                <a:ea typeface="DengXian" panose="02010600030101010101" pitchFamily="2" charset="-122"/>
                <a:cs typeface="Arial" panose="020B0604020202020204" pitchFamily="34" charset="0"/>
              </a:rPr>
              <a:t>Rheoli Absenoldeb Hirdymor</a:t>
            </a:r>
            <a:br>
              <a:rPr lang="en-GB" sz="3200" b="1" dirty="0">
                <a:solidFill>
                  <a:schemeClr val="tx2"/>
                </a:solidFill>
                <a:effectLst/>
                <a:latin typeface="Arial" panose="020B0604020202020204" pitchFamily="34" charset="0"/>
                <a:ea typeface="DengXian" panose="02010600030101010101" pitchFamily="2" charset="-122"/>
                <a:cs typeface="Arial" panose="020B0604020202020204" pitchFamily="34" charset="0"/>
              </a:rPr>
            </a:br>
            <a:r>
              <a:rPr lang="en-GB" sz="3200" b="1" dirty="0">
                <a:solidFill>
                  <a:schemeClr val="tx2"/>
                </a:solidFill>
                <a:latin typeface="Arial" panose="020B0604020202020204" pitchFamily="34" charset="0"/>
                <a:cs typeface="Arial" panose="020B0604020202020204" pitchFamily="34" charset="0"/>
              </a:rPr>
              <a:t>Managing Long-Term Absence</a:t>
            </a:r>
          </a:p>
        </p:txBody>
      </p:sp>
      <p:sp>
        <p:nvSpPr>
          <p:cNvPr id="4" name="Content Placeholder 3"/>
          <p:cNvSpPr>
            <a:spLocks noGrp="1"/>
          </p:cNvSpPr>
          <p:nvPr>
            <p:ph idx="1"/>
          </p:nvPr>
        </p:nvSpPr>
        <p:spPr>
          <a:xfrm>
            <a:off x="6618514" y="780585"/>
            <a:ext cx="5397954" cy="4704957"/>
          </a:xfrm>
        </p:spPr>
        <p:txBody>
          <a:bodyPr>
            <a:normAutofit fontScale="55000" lnSpcReduction="20000"/>
          </a:bodyPr>
          <a:lstStyle/>
          <a:p>
            <a:pPr marL="0" indent="0">
              <a:buNone/>
            </a:pPr>
            <a:r>
              <a:rPr lang="en-GB" sz="4400" b="1" dirty="0">
                <a:latin typeface="Arial" panose="020B0604020202020204" pitchFamily="34" charset="0"/>
                <a:cs typeface="Arial" panose="020B0604020202020204" pitchFamily="34" charset="0"/>
              </a:rPr>
              <a:t>Effective interventions include:</a:t>
            </a:r>
          </a:p>
          <a:p>
            <a:r>
              <a:rPr lang="en-GB" sz="4400" dirty="0">
                <a:latin typeface="Arial" panose="020B0604020202020204" pitchFamily="34" charset="0"/>
                <a:cs typeface="Arial" panose="020B0604020202020204" pitchFamily="34" charset="0"/>
              </a:rPr>
              <a:t>keeping in contact in a sensitive manner</a:t>
            </a:r>
          </a:p>
          <a:p>
            <a:r>
              <a:rPr lang="en-GB" sz="4400" dirty="0">
                <a:latin typeface="Arial" panose="020B0604020202020204" pitchFamily="34" charset="0"/>
                <a:cs typeface="Arial" panose="020B0604020202020204" pitchFamily="34" charset="0"/>
              </a:rPr>
              <a:t>reasonable workplace adjustments in collaboration with the individual</a:t>
            </a:r>
          </a:p>
          <a:p>
            <a:r>
              <a:rPr lang="en-GB" sz="4400" dirty="0">
                <a:latin typeface="Arial" panose="020B0604020202020204" pitchFamily="34" charset="0"/>
                <a:cs typeface="Arial" panose="020B0604020202020204" pitchFamily="34" charset="0"/>
              </a:rPr>
              <a:t>involving occupational health professionals</a:t>
            </a:r>
          </a:p>
          <a:p>
            <a:r>
              <a:rPr lang="en-GB" sz="4400" dirty="0">
                <a:latin typeface="Arial" panose="020B0604020202020204" pitchFamily="34" charset="0"/>
                <a:cs typeface="Arial" panose="020B0604020202020204" pitchFamily="34" charset="0"/>
              </a:rPr>
              <a:t>Signposting to professional advice and services</a:t>
            </a:r>
          </a:p>
          <a:p>
            <a:r>
              <a:rPr lang="en-GB" sz="4400" dirty="0">
                <a:latin typeface="Arial" panose="020B0604020202020204" pitchFamily="34" charset="0"/>
                <a:cs typeface="Arial" panose="020B0604020202020204" pitchFamily="34" charset="0"/>
              </a:rPr>
              <a:t>planning and co-ordinating a return-to-work plan</a:t>
            </a:r>
          </a:p>
          <a:p>
            <a:r>
              <a:rPr lang="en-GB" sz="4400" dirty="0">
                <a:latin typeface="Arial" panose="020B0604020202020204" pitchFamily="34" charset="0"/>
                <a:cs typeface="Arial" panose="020B0604020202020204" pitchFamily="34" charset="0"/>
              </a:rPr>
              <a:t>regular evaluation with the employee about how they are adjusting to being back at work</a:t>
            </a:r>
          </a:p>
          <a:p>
            <a:pPr marL="0" indent="0">
              <a:buNone/>
            </a:pPr>
            <a:endParaRPr lang="en-GB" dirty="0"/>
          </a:p>
        </p:txBody>
      </p:sp>
      <p:sp>
        <p:nvSpPr>
          <p:cNvPr id="5" name="Content Placeholder 3">
            <a:extLst>
              <a:ext uri="{FF2B5EF4-FFF2-40B4-BE49-F238E27FC236}">
                <a16:creationId xmlns:a16="http://schemas.microsoft.com/office/drawing/2014/main" id="{97708853-D481-49A0-99A6-FF7885EC44F2}"/>
              </a:ext>
            </a:extLst>
          </p:cNvPr>
          <p:cNvSpPr txBox="1">
            <a:spLocks/>
          </p:cNvSpPr>
          <p:nvPr/>
        </p:nvSpPr>
        <p:spPr>
          <a:xfrm>
            <a:off x="6096000" y="1372458"/>
            <a:ext cx="5612921" cy="4317176"/>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Clr>
                <a:srgbClr val="DA1D52"/>
              </a:buClr>
              <a:buFont typeface="Arial" panose="020B0604020202020204" pitchFamily="34" charset="0"/>
              <a:buChar char="•"/>
              <a:defRPr sz="2500" kern="1200" baseline="0">
                <a:solidFill>
                  <a:srgbClr val="58595B"/>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Clr>
                <a:srgbClr val="DA1D52"/>
              </a:buClr>
              <a:buFont typeface="Arial" panose="020B0604020202020204" pitchFamily="34" charset="0"/>
              <a:buChar char="•"/>
              <a:defRPr sz="2000" kern="1200">
                <a:solidFill>
                  <a:srgbClr val="58595B"/>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Clr>
                <a:srgbClr val="DA1D52"/>
              </a:buClr>
              <a:buFont typeface="Arial" panose="020B0604020202020204" pitchFamily="34" charset="0"/>
              <a:buChar char="•"/>
              <a:defRPr sz="2000" kern="1200">
                <a:solidFill>
                  <a:srgbClr val="58595B"/>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Clr>
                <a:srgbClr val="DA1D52"/>
              </a:buClr>
              <a:buFont typeface="Arial" panose="020B0604020202020204" pitchFamily="34" charset="0"/>
              <a:buChar char="•"/>
              <a:defRPr sz="1800" kern="1200">
                <a:solidFill>
                  <a:srgbClr val="58595B"/>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Clr>
                <a:srgbClr val="DA1D52"/>
              </a:buClr>
              <a:buFont typeface="Arial" panose="020B0604020202020204" pitchFamily="34" charset="0"/>
              <a:buChar char="•"/>
              <a:defRPr sz="1800" kern="1200">
                <a:solidFill>
                  <a:srgbClr val="58595B"/>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endParaRPr lang="en-GB" dirty="0">
              <a:solidFill>
                <a:schemeClr val="accent6"/>
              </a:solidFill>
            </a:endParaRPr>
          </a:p>
        </p:txBody>
      </p:sp>
      <p:sp>
        <p:nvSpPr>
          <p:cNvPr id="6" name="TextBox 5">
            <a:extLst>
              <a:ext uri="{FF2B5EF4-FFF2-40B4-BE49-F238E27FC236}">
                <a16:creationId xmlns:a16="http://schemas.microsoft.com/office/drawing/2014/main" id="{FED5B3DE-0DED-4D19-875A-AB38A0AE1CF9}"/>
              </a:ext>
            </a:extLst>
          </p:cNvPr>
          <p:cNvSpPr txBox="1"/>
          <p:nvPr/>
        </p:nvSpPr>
        <p:spPr>
          <a:xfrm>
            <a:off x="175532" y="1161933"/>
            <a:ext cx="6704240" cy="4337213"/>
          </a:xfrm>
          <a:prstGeom prst="rect">
            <a:avLst/>
          </a:prstGeom>
          <a:noFill/>
        </p:spPr>
        <p:txBody>
          <a:bodyPr wrap="square">
            <a:spAutoFit/>
          </a:bodyPr>
          <a:lstStyle/>
          <a:p>
            <a:pPr>
              <a:lnSpc>
                <a:spcPct val="107000"/>
              </a:lnSpc>
              <a:spcAft>
                <a:spcPts val="800"/>
              </a:spcAft>
            </a:pPr>
            <a:r>
              <a:rPr lang="cy-GB" sz="2400" b="1" dirty="0">
                <a:effectLst/>
                <a:latin typeface="Arial" panose="020B0604020202020204" pitchFamily="34" charset="0"/>
                <a:ea typeface="DengXian" panose="02010600030101010101" pitchFamily="2" charset="-122"/>
                <a:cs typeface="Arial" panose="020B0604020202020204" pitchFamily="34" charset="0"/>
              </a:rPr>
              <a:t>Mae ymyriadau effeithiol yn cynnwys:</a:t>
            </a:r>
            <a:endParaRPr lang="en-GB" sz="24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spcAft>
                <a:spcPts val="800"/>
              </a:spcAft>
              <a:buFont typeface="Arial" panose="020B0604020202020204" pitchFamily="34" charset="0"/>
              <a:buChar char="•"/>
              <a:tabLst>
                <a:tab pos="457200" algn="l"/>
              </a:tabLst>
            </a:pPr>
            <a:r>
              <a:rPr lang="cy-GB" sz="2200" dirty="0">
                <a:effectLst/>
                <a:latin typeface="Arial" panose="020B0604020202020204" pitchFamily="34" charset="0"/>
                <a:ea typeface="DengXian" panose="02010600030101010101" pitchFamily="2" charset="-122"/>
                <a:cs typeface="Arial" panose="020B0604020202020204" pitchFamily="34" charset="0"/>
              </a:rPr>
              <a:t>cadw mewn cysylltiad mewn modd sensitif</a:t>
            </a:r>
            <a:endParaRPr lang="en-GB" sz="22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spcAft>
                <a:spcPts val="800"/>
              </a:spcAft>
              <a:buFont typeface="Arial" panose="020B0604020202020204" pitchFamily="34" charset="0"/>
              <a:buChar char="•"/>
              <a:tabLst>
                <a:tab pos="457200" algn="l"/>
              </a:tabLst>
            </a:pPr>
            <a:r>
              <a:rPr lang="cy-GB" sz="2200" dirty="0">
                <a:effectLst/>
                <a:latin typeface="Arial" panose="020B0604020202020204" pitchFamily="34" charset="0"/>
                <a:ea typeface="DengXian" panose="02010600030101010101" pitchFamily="2" charset="-122"/>
                <a:cs typeface="Arial" panose="020B0604020202020204" pitchFamily="34" charset="0"/>
              </a:rPr>
              <a:t>addasiadau rhesymol yn y gweithle mewn cydweithrediad â'r unigolyn</a:t>
            </a:r>
            <a:endParaRPr lang="en-GB" sz="22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spcAft>
                <a:spcPts val="800"/>
              </a:spcAft>
              <a:buFont typeface="Arial" panose="020B0604020202020204" pitchFamily="34" charset="0"/>
              <a:buChar char="•"/>
              <a:tabLst>
                <a:tab pos="457200" algn="l"/>
              </a:tabLst>
            </a:pPr>
            <a:r>
              <a:rPr lang="cy-GB" sz="2200" dirty="0">
                <a:effectLst/>
                <a:latin typeface="Arial" panose="020B0604020202020204" pitchFamily="34" charset="0"/>
                <a:ea typeface="DengXian" panose="02010600030101010101" pitchFamily="2" charset="-122"/>
                <a:cs typeface="Arial" panose="020B0604020202020204" pitchFamily="34" charset="0"/>
              </a:rPr>
              <a:t>cynnwys gweithwyr iechyd galwedigaethol proffesiynol</a:t>
            </a:r>
            <a:endParaRPr lang="en-GB" sz="22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spcAft>
                <a:spcPts val="800"/>
              </a:spcAft>
              <a:buFont typeface="Arial" panose="020B0604020202020204" pitchFamily="34" charset="0"/>
              <a:buChar char="•"/>
              <a:tabLst>
                <a:tab pos="457200" algn="l"/>
              </a:tabLst>
            </a:pPr>
            <a:r>
              <a:rPr lang="cy-GB" sz="2200" dirty="0">
                <a:effectLst/>
                <a:latin typeface="Arial" panose="020B0604020202020204" pitchFamily="34" charset="0"/>
                <a:ea typeface="DengXian" panose="02010600030101010101" pitchFamily="2" charset="-122"/>
                <a:cs typeface="Arial" panose="020B0604020202020204" pitchFamily="34" charset="0"/>
              </a:rPr>
              <a:t>mynediad at gyngor a gwasanaethau proffesiynol</a:t>
            </a:r>
          </a:p>
          <a:p>
            <a:pPr marL="342900" lvl="0" indent="-342900">
              <a:lnSpc>
                <a:spcPct val="107000"/>
              </a:lnSpc>
              <a:spcAft>
                <a:spcPts val="800"/>
              </a:spcAft>
              <a:buFont typeface="Arial" panose="020B0604020202020204" pitchFamily="34" charset="0"/>
              <a:buChar char="•"/>
              <a:tabLst>
                <a:tab pos="457200" algn="l"/>
              </a:tabLst>
            </a:pPr>
            <a:r>
              <a:rPr lang="cy-GB" sz="2200" dirty="0">
                <a:effectLst/>
                <a:latin typeface="Arial" panose="020B0604020202020204" pitchFamily="34" charset="0"/>
                <a:ea typeface="DengXian" panose="02010600030101010101" pitchFamily="2" charset="-122"/>
                <a:cs typeface="Arial" panose="020B0604020202020204" pitchFamily="34" charset="0"/>
              </a:rPr>
              <a:t>cynllunio a chydlynu cynllun dychwelyd i'r gwaith</a:t>
            </a:r>
            <a:endParaRPr lang="en-GB" sz="22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spcAft>
                <a:spcPts val="800"/>
              </a:spcAft>
              <a:buFont typeface="Arial" panose="020B0604020202020204" pitchFamily="34" charset="0"/>
              <a:buChar char="•"/>
              <a:tabLst>
                <a:tab pos="457200" algn="l"/>
              </a:tabLst>
            </a:pPr>
            <a:r>
              <a:rPr lang="cy-GB" sz="2200" dirty="0">
                <a:effectLst/>
                <a:latin typeface="Arial" panose="020B0604020202020204" pitchFamily="34" charset="0"/>
                <a:ea typeface="DengXian" panose="02010600030101010101" pitchFamily="2" charset="-122"/>
                <a:cs typeface="Arial" panose="020B0604020202020204" pitchFamily="34" charset="0"/>
              </a:rPr>
              <a:t>gwerthuso rheolaidd gyda'r gweithiwr ynglŷn â sut maen nhw'n addasu i fod yn ôl yn y gwaith</a:t>
            </a:r>
            <a:endParaRPr lang="en-GB" sz="2200" dirty="0">
              <a:effectLst/>
              <a:latin typeface="Arial" panose="020B0604020202020204" pitchFamily="34" charset="0"/>
              <a:ea typeface="DengXian" panose="02010600030101010101" pitchFamily="2" charset="-122"/>
              <a:cs typeface="Arial" panose="020B0604020202020204" pitchFamily="34" charset="0"/>
            </a:endParaRPr>
          </a:p>
        </p:txBody>
      </p:sp>
    </p:spTree>
    <p:extLst>
      <p:ext uri="{BB962C8B-B14F-4D97-AF65-F5344CB8AC3E}">
        <p14:creationId xmlns:p14="http://schemas.microsoft.com/office/powerpoint/2010/main" val="403718501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30646"/>
            <a:ext cx="11927997" cy="1231200"/>
          </a:xfrm>
        </p:spPr>
        <p:txBody>
          <a:bodyPr>
            <a:noAutofit/>
          </a:bodyPr>
          <a:lstStyle/>
          <a:p>
            <a:pPr>
              <a:lnSpc>
                <a:spcPct val="107000"/>
              </a:lnSpc>
              <a:spcAft>
                <a:spcPts val="800"/>
              </a:spcAft>
            </a:pPr>
            <a:r>
              <a:rPr lang="cy-GB" sz="2800" b="1" dirty="0">
                <a:solidFill>
                  <a:schemeClr val="tx2"/>
                </a:solidFill>
                <a:effectLst/>
                <a:latin typeface="Arial" panose="020B0604020202020204" pitchFamily="34" charset="0"/>
                <a:ea typeface="DengXian" panose="02010600030101010101" pitchFamily="2" charset="-122"/>
                <a:cs typeface="Arial" panose="020B0604020202020204" pitchFamily="34" charset="0"/>
              </a:rPr>
              <a:t>Y Drafodaeth Dychwelyd i'r Gwaith</a:t>
            </a:r>
            <a:r>
              <a:rPr lang="en-GB" sz="2800" b="1" dirty="0">
                <a:solidFill>
                  <a:schemeClr val="tx2"/>
                </a:solidFill>
                <a:latin typeface="Calibri" panose="020F0502020204030204" pitchFamily="34" charset="0"/>
                <a:ea typeface="DengXian" panose="02010600030101010101" pitchFamily="2" charset="-122"/>
                <a:cs typeface="Times New Roman" panose="02020603050405020304" pitchFamily="18" charset="0"/>
              </a:rPr>
              <a:t> / </a:t>
            </a:r>
            <a:r>
              <a:rPr lang="en-GB" sz="2800" b="1" dirty="0">
                <a:solidFill>
                  <a:schemeClr val="tx2"/>
                </a:solidFill>
                <a:latin typeface="Arial" panose="020B0604020202020204" pitchFamily="34" charset="0"/>
                <a:cs typeface="Arial" panose="020B0604020202020204" pitchFamily="34" charset="0"/>
              </a:rPr>
              <a:t>The Return to Work Discussion</a:t>
            </a:r>
            <a:endParaRPr lang="en-GB" sz="2800" b="1" dirty="0">
              <a:solidFill>
                <a:srgbClr val="002060"/>
              </a:solidFill>
              <a:latin typeface="Arial" panose="020B0604020202020204" pitchFamily="34" charset="0"/>
              <a:cs typeface="Arial" panose="020B0604020202020204" pitchFamily="34" charset="0"/>
            </a:endParaRPr>
          </a:p>
        </p:txBody>
      </p:sp>
      <p:sp>
        <p:nvSpPr>
          <p:cNvPr id="4" name="Content Placeholder 3"/>
          <p:cNvSpPr>
            <a:spLocks noGrp="1"/>
          </p:cNvSpPr>
          <p:nvPr>
            <p:ph idx="1"/>
          </p:nvPr>
        </p:nvSpPr>
        <p:spPr>
          <a:xfrm>
            <a:off x="6424612" y="1000554"/>
            <a:ext cx="5612921" cy="5060984"/>
          </a:xfrm>
        </p:spPr>
        <p:txBody>
          <a:bodyPr vert="horz" lIns="91440" tIns="45720" rIns="91440" bIns="45720" rtlCol="0" anchor="t">
            <a:normAutofit fontScale="70000" lnSpcReduction="20000"/>
          </a:bodyPr>
          <a:lstStyle/>
          <a:p>
            <a:pPr marL="0" indent="0">
              <a:buNone/>
            </a:pPr>
            <a:r>
              <a:rPr lang="en-GB" sz="3400" dirty="0">
                <a:latin typeface="Arial" panose="020B0604020202020204" pitchFamily="34" charset="0"/>
                <a:cs typeface="Arial" panose="020B0604020202020204" pitchFamily="34" charset="0"/>
              </a:rPr>
              <a:t>One of the most effective approaches for managing short-term absence</a:t>
            </a:r>
          </a:p>
          <a:p>
            <a:r>
              <a:rPr lang="en-GB" sz="3400" b="1" dirty="0">
                <a:latin typeface="Arial" panose="020B0604020202020204" pitchFamily="34" charset="0"/>
                <a:cs typeface="Arial" panose="020B0604020202020204" pitchFamily="34" charset="0"/>
              </a:rPr>
              <a:t>Principles:</a:t>
            </a:r>
          </a:p>
          <a:p>
            <a:pPr marL="285750" indent="-285750">
              <a:buFont typeface="Arial" panose="020B0604020202020204" pitchFamily="34" charset="0"/>
              <a:buChar char="•"/>
            </a:pPr>
            <a:r>
              <a:rPr lang="en-GB" sz="3400" dirty="0">
                <a:latin typeface="Arial" panose="020B0604020202020204" pitchFamily="34" charset="0"/>
                <a:cs typeface="Arial" panose="020B0604020202020204" pitchFamily="34" charset="0"/>
              </a:rPr>
              <a:t>Take place after every period of absence</a:t>
            </a:r>
          </a:p>
          <a:p>
            <a:pPr marL="285750" indent="-285750">
              <a:buFont typeface="Arial" panose="020B0604020202020204" pitchFamily="34" charset="0"/>
              <a:buChar char="•"/>
            </a:pPr>
            <a:r>
              <a:rPr lang="en-GB" sz="3400" dirty="0">
                <a:latin typeface="Arial" panose="020B0604020202020204" pitchFamily="34" charset="0"/>
                <a:cs typeface="Arial" panose="020B0604020202020204" pitchFamily="34" charset="0"/>
              </a:rPr>
              <a:t>Held in a suitable environment</a:t>
            </a:r>
          </a:p>
          <a:p>
            <a:pPr marL="285750" indent="-285750">
              <a:buFont typeface="Arial" panose="020B0604020202020204" pitchFamily="34" charset="0"/>
              <a:buChar char="•"/>
            </a:pPr>
            <a:r>
              <a:rPr lang="en-GB" sz="3400" dirty="0">
                <a:latin typeface="Arial" panose="020B0604020202020204" pitchFamily="34" charset="0"/>
                <a:cs typeface="Arial" panose="020B0604020202020204" pitchFamily="34" charset="0"/>
              </a:rPr>
              <a:t>Carried out by the line manager in a supportive way</a:t>
            </a:r>
          </a:p>
          <a:p>
            <a:pPr marL="285750" indent="-285750">
              <a:buFont typeface="Arial" panose="020B0604020202020204" pitchFamily="34" charset="0"/>
              <a:buChar char="•"/>
            </a:pPr>
            <a:endParaRPr lang="en-GB" sz="3400" dirty="0">
              <a:latin typeface="Arial" panose="020B0604020202020204" pitchFamily="34" charset="0"/>
              <a:cs typeface="Arial" panose="020B0604020202020204" pitchFamily="34" charset="0"/>
            </a:endParaRPr>
          </a:p>
          <a:p>
            <a:r>
              <a:rPr lang="en-GB" sz="3400" b="1" dirty="0">
                <a:latin typeface="Arial" panose="020B0604020202020204" pitchFamily="34" charset="0"/>
                <a:cs typeface="Arial" panose="020B0604020202020204" pitchFamily="34" charset="0"/>
              </a:rPr>
              <a:t>Purpose:</a:t>
            </a:r>
          </a:p>
          <a:p>
            <a:pPr marL="285750" indent="-285750">
              <a:buFont typeface="Arial" panose="020B0604020202020204" pitchFamily="34" charset="0"/>
              <a:buChar char="•"/>
            </a:pPr>
            <a:r>
              <a:rPr lang="en-GB" sz="3400" dirty="0">
                <a:latin typeface="Arial" panose="020B0604020202020204" pitchFamily="34" charset="0"/>
                <a:cs typeface="Arial" panose="020B0604020202020204" pitchFamily="34" charset="0"/>
              </a:rPr>
              <a:t>To gather information on absence</a:t>
            </a:r>
          </a:p>
          <a:p>
            <a:pPr marL="285750" indent="-285750">
              <a:buFont typeface="Arial" panose="020B0604020202020204" pitchFamily="34" charset="0"/>
              <a:buChar char="•"/>
            </a:pPr>
            <a:r>
              <a:rPr lang="en-GB" sz="3400" dirty="0">
                <a:latin typeface="Arial" panose="020B0604020202020204" pitchFamily="34" charset="0"/>
                <a:cs typeface="Arial" panose="020B0604020202020204" pitchFamily="34" charset="0"/>
              </a:rPr>
              <a:t>Offer any relevant support</a:t>
            </a:r>
          </a:p>
          <a:p>
            <a:pPr marL="285750" indent="-285750">
              <a:buFont typeface="Arial" panose="020B0604020202020204" pitchFamily="34" charset="0"/>
              <a:buChar char="•"/>
            </a:pPr>
            <a:r>
              <a:rPr lang="en-GB" sz="3400" dirty="0">
                <a:latin typeface="Arial" panose="020B0604020202020204" pitchFamily="34" charset="0"/>
                <a:cs typeface="Arial" panose="020B0604020202020204" pitchFamily="34" charset="0"/>
              </a:rPr>
              <a:t>Update employee on work matters</a:t>
            </a:r>
          </a:p>
          <a:p>
            <a:pPr marL="285750" indent="-285750">
              <a:buFont typeface="Arial" panose="020B0604020202020204" pitchFamily="34" charset="0"/>
              <a:buChar char="•"/>
            </a:pPr>
            <a:r>
              <a:rPr lang="en-GB" sz="3400">
                <a:latin typeface="Arial"/>
                <a:cs typeface="Arial"/>
              </a:rPr>
              <a:t>To complete the form together </a:t>
            </a:r>
          </a:p>
        </p:txBody>
      </p:sp>
      <p:sp>
        <p:nvSpPr>
          <p:cNvPr id="5" name="Content Placeholder 3">
            <a:extLst>
              <a:ext uri="{FF2B5EF4-FFF2-40B4-BE49-F238E27FC236}">
                <a16:creationId xmlns:a16="http://schemas.microsoft.com/office/drawing/2014/main" id="{97708853-D481-49A0-99A6-FF7885EC44F2}"/>
              </a:ext>
            </a:extLst>
          </p:cNvPr>
          <p:cNvSpPr txBox="1">
            <a:spLocks/>
          </p:cNvSpPr>
          <p:nvPr/>
        </p:nvSpPr>
        <p:spPr>
          <a:xfrm>
            <a:off x="6096000" y="1372458"/>
            <a:ext cx="5612921" cy="4317176"/>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Clr>
                <a:srgbClr val="DA1D52"/>
              </a:buClr>
              <a:buFont typeface="Arial" panose="020B0604020202020204" pitchFamily="34" charset="0"/>
              <a:buChar char="•"/>
              <a:defRPr sz="2500" kern="1200" baseline="0">
                <a:solidFill>
                  <a:srgbClr val="58595B"/>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Clr>
                <a:srgbClr val="DA1D52"/>
              </a:buClr>
              <a:buFont typeface="Arial" panose="020B0604020202020204" pitchFamily="34" charset="0"/>
              <a:buChar char="•"/>
              <a:defRPr sz="2000" kern="1200">
                <a:solidFill>
                  <a:srgbClr val="58595B"/>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Clr>
                <a:srgbClr val="DA1D52"/>
              </a:buClr>
              <a:buFont typeface="Arial" panose="020B0604020202020204" pitchFamily="34" charset="0"/>
              <a:buChar char="•"/>
              <a:defRPr sz="2000" kern="1200">
                <a:solidFill>
                  <a:srgbClr val="58595B"/>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Clr>
                <a:srgbClr val="DA1D52"/>
              </a:buClr>
              <a:buFont typeface="Arial" panose="020B0604020202020204" pitchFamily="34" charset="0"/>
              <a:buChar char="•"/>
              <a:defRPr sz="1800" kern="1200">
                <a:solidFill>
                  <a:srgbClr val="58595B"/>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Clr>
                <a:srgbClr val="DA1D52"/>
              </a:buClr>
              <a:buFont typeface="Arial" panose="020B0604020202020204" pitchFamily="34" charset="0"/>
              <a:buChar char="•"/>
              <a:defRPr sz="1800" kern="1200">
                <a:solidFill>
                  <a:srgbClr val="58595B"/>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endParaRPr lang="en-GB" dirty="0">
              <a:solidFill>
                <a:schemeClr val="accent6"/>
              </a:solidFill>
            </a:endParaRPr>
          </a:p>
        </p:txBody>
      </p:sp>
      <p:sp>
        <p:nvSpPr>
          <p:cNvPr id="6" name="TextBox 5">
            <a:extLst>
              <a:ext uri="{FF2B5EF4-FFF2-40B4-BE49-F238E27FC236}">
                <a16:creationId xmlns:a16="http://schemas.microsoft.com/office/drawing/2014/main" id="{F1DEB1AC-9216-4891-B515-CC1F9B461233}"/>
              </a:ext>
            </a:extLst>
          </p:cNvPr>
          <p:cNvSpPr txBox="1"/>
          <p:nvPr/>
        </p:nvSpPr>
        <p:spPr>
          <a:xfrm>
            <a:off x="264003" y="584528"/>
            <a:ext cx="6270145" cy="5272918"/>
          </a:xfrm>
          <a:prstGeom prst="rect">
            <a:avLst/>
          </a:prstGeom>
          <a:noFill/>
        </p:spPr>
        <p:txBody>
          <a:bodyPr wrap="square">
            <a:spAutoFit/>
          </a:bodyPr>
          <a:lstStyle/>
          <a:p>
            <a:pPr>
              <a:lnSpc>
                <a:spcPct val="107000"/>
              </a:lnSpc>
              <a:spcAft>
                <a:spcPts val="800"/>
              </a:spcAft>
            </a:pPr>
            <a:r>
              <a:rPr lang="cy-GB" sz="2000" dirty="0">
                <a:effectLst/>
                <a:latin typeface="Arial" panose="020B0604020202020204" pitchFamily="34" charset="0"/>
                <a:ea typeface="DengXian" panose="02010600030101010101" pitchFamily="2" charset="-122"/>
                <a:cs typeface="Arial" panose="020B0604020202020204" pitchFamily="34" charset="0"/>
              </a:rPr>
              <a:t>Un o'r dulliau mwyaf effeithiol o reoli absenoldeb tymor byr</a:t>
            </a:r>
            <a:endParaRPr lang="en-GB" sz="20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spcAft>
                <a:spcPts val="800"/>
              </a:spcAft>
              <a:buFont typeface="Arial" panose="020B0604020202020204" pitchFamily="34" charset="0"/>
              <a:buChar char="•"/>
              <a:tabLst>
                <a:tab pos="457200" algn="l"/>
              </a:tabLst>
            </a:pPr>
            <a:r>
              <a:rPr lang="cy-GB" sz="2000" b="1" dirty="0">
                <a:effectLst/>
                <a:latin typeface="Arial" panose="020B0604020202020204" pitchFamily="34" charset="0"/>
                <a:ea typeface="DengXian" panose="02010600030101010101" pitchFamily="2" charset="-122"/>
                <a:cs typeface="Arial" panose="020B0604020202020204" pitchFamily="34" charset="0"/>
              </a:rPr>
              <a:t>Egwyddorion:</a:t>
            </a:r>
            <a:endParaRPr lang="en-GB" sz="20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spcAft>
                <a:spcPts val="800"/>
              </a:spcAft>
              <a:buFont typeface="Arial" panose="020B0604020202020204" pitchFamily="34" charset="0"/>
              <a:buChar char="•"/>
              <a:tabLst>
                <a:tab pos="457200" algn="l"/>
              </a:tabLst>
            </a:pPr>
            <a:r>
              <a:rPr lang="cy-GB" sz="2000" dirty="0">
                <a:effectLst/>
                <a:latin typeface="Arial" panose="020B0604020202020204" pitchFamily="34" charset="0"/>
                <a:ea typeface="DengXian" panose="02010600030101010101" pitchFamily="2" charset="-122"/>
                <a:cs typeface="Arial" panose="020B0604020202020204" pitchFamily="34" charset="0"/>
              </a:rPr>
              <a:t>Yn digwydd ar ôl pob cyfnod o absenoldeb</a:t>
            </a:r>
            <a:endParaRPr lang="en-GB" sz="20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spcAft>
                <a:spcPts val="800"/>
              </a:spcAft>
              <a:buFont typeface="Arial" panose="020B0604020202020204" pitchFamily="34" charset="0"/>
              <a:buChar char="•"/>
              <a:tabLst>
                <a:tab pos="457200" algn="l"/>
              </a:tabLst>
            </a:pPr>
            <a:r>
              <a:rPr lang="cy-GB" sz="2000" dirty="0">
                <a:effectLst/>
                <a:latin typeface="Arial" panose="020B0604020202020204" pitchFamily="34" charset="0"/>
                <a:ea typeface="DengXian" panose="02010600030101010101" pitchFamily="2" charset="-122"/>
                <a:cs typeface="Arial" panose="020B0604020202020204" pitchFamily="34" charset="0"/>
              </a:rPr>
              <a:t>Cynhelir mewn amgylchedd addas</a:t>
            </a:r>
            <a:endParaRPr lang="en-GB" sz="20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spcAft>
                <a:spcPts val="800"/>
              </a:spcAft>
              <a:buFont typeface="Arial" panose="020B0604020202020204" pitchFamily="34" charset="0"/>
              <a:buChar char="•"/>
              <a:tabLst>
                <a:tab pos="457200" algn="l"/>
              </a:tabLst>
            </a:pPr>
            <a:r>
              <a:rPr lang="cy-GB" sz="2000" dirty="0">
                <a:effectLst/>
                <a:latin typeface="Arial" panose="020B0604020202020204" pitchFamily="34" charset="0"/>
                <a:ea typeface="DengXian" panose="02010600030101010101" pitchFamily="2" charset="-122"/>
                <a:cs typeface="Arial" panose="020B0604020202020204" pitchFamily="34" charset="0"/>
              </a:rPr>
              <a:t>Wedi'i gynnal gan y rheolwr llinell mewn ffordd gefnogol</a:t>
            </a:r>
            <a:endParaRPr lang="en-GB" sz="20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spcAft>
                <a:spcPts val="800"/>
              </a:spcAft>
              <a:buFont typeface="Arial" panose="020B0604020202020204" pitchFamily="34" charset="0"/>
              <a:buChar char="•"/>
              <a:tabLst>
                <a:tab pos="457200" algn="l"/>
              </a:tabLst>
            </a:pPr>
            <a:r>
              <a:rPr lang="cy-GB" sz="2000" b="1" dirty="0">
                <a:effectLst/>
                <a:latin typeface="Arial" panose="020B0604020202020204" pitchFamily="34" charset="0"/>
                <a:ea typeface="DengXian" panose="02010600030101010101" pitchFamily="2" charset="-122"/>
                <a:cs typeface="Arial" panose="020B0604020202020204" pitchFamily="34" charset="0"/>
              </a:rPr>
              <a:t>Diben:</a:t>
            </a:r>
            <a:endParaRPr lang="en-GB" sz="20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spcAft>
                <a:spcPts val="800"/>
              </a:spcAft>
              <a:buFont typeface="Arial" panose="020B0604020202020204" pitchFamily="34" charset="0"/>
              <a:buChar char="•"/>
              <a:tabLst>
                <a:tab pos="457200" algn="l"/>
              </a:tabLst>
            </a:pPr>
            <a:r>
              <a:rPr lang="cy-GB" sz="2000" dirty="0">
                <a:effectLst/>
                <a:latin typeface="Arial" panose="020B0604020202020204" pitchFamily="34" charset="0"/>
                <a:ea typeface="DengXian" panose="02010600030101010101" pitchFamily="2" charset="-122"/>
                <a:cs typeface="Arial" panose="020B0604020202020204" pitchFamily="34" charset="0"/>
              </a:rPr>
              <a:t>Casglu gwybodaeth am absenoldeb</a:t>
            </a:r>
            <a:endParaRPr lang="en-GB" sz="20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spcAft>
                <a:spcPts val="800"/>
              </a:spcAft>
              <a:buFont typeface="Arial" panose="020B0604020202020204" pitchFamily="34" charset="0"/>
              <a:buChar char="•"/>
              <a:tabLst>
                <a:tab pos="457200" algn="l"/>
              </a:tabLst>
            </a:pPr>
            <a:r>
              <a:rPr lang="cy-GB" sz="2000" dirty="0">
                <a:effectLst/>
                <a:latin typeface="Arial" panose="020B0604020202020204" pitchFamily="34" charset="0"/>
                <a:ea typeface="DengXian" panose="02010600030101010101" pitchFamily="2" charset="-122"/>
                <a:cs typeface="Arial" panose="020B0604020202020204" pitchFamily="34" charset="0"/>
              </a:rPr>
              <a:t>Cynnig unrhyw gymorth perthnasol</a:t>
            </a:r>
            <a:endParaRPr lang="en-GB" sz="20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spcAft>
                <a:spcPts val="800"/>
              </a:spcAft>
              <a:buFont typeface="Arial" panose="020B0604020202020204" pitchFamily="34" charset="0"/>
              <a:buChar char="•"/>
              <a:tabLst>
                <a:tab pos="457200" algn="l"/>
              </a:tabLst>
            </a:pPr>
            <a:r>
              <a:rPr lang="cy-GB" sz="2000" dirty="0">
                <a:effectLst/>
                <a:latin typeface="Arial" panose="020B0604020202020204" pitchFamily="34" charset="0"/>
                <a:ea typeface="DengXian" panose="02010600030101010101" pitchFamily="2" charset="-122"/>
                <a:cs typeface="Arial" panose="020B0604020202020204" pitchFamily="34" charset="0"/>
              </a:rPr>
              <a:t>Rhoi'r wybodaeth ddiweddaraf i'r gweithiwr am faterion gwaith</a:t>
            </a:r>
            <a:endParaRPr lang="en-GB" sz="20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spcAft>
                <a:spcPts val="800"/>
              </a:spcAft>
              <a:buFont typeface="Arial" panose="020B0604020202020204" pitchFamily="34" charset="0"/>
              <a:buChar char="•"/>
              <a:tabLst>
                <a:tab pos="457200" algn="l"/>
              </a:tabLst>
            </a:pPr>
            <a:r>
              <a:rPr lang="cy-GB" sz="2000" dirty="0">
                <a:effectLst/>
                <a:latin typeface="Arial" panose="020B0604020202020204" pitchFamily="34" charset="0"/>
                <a:ea typeface="DengXian" panose="02010600030101010101" pitchFamily="2" charset="-122"/>
                <a:cs typeface="Arial" panose="020B0604020202020204" pitchFamily="34" charset="0"/>
              </a:rPr>
              <a:t>I lenwi'r ffurflen gyda'i gilydd a’i dychwelyd i AD</a:t>
            </a:r>
            <a:endParaRPr lang="en-GB" sz="2000" dirty="0">
              <a:effectLst/>
              <a:latin typeface="Arial" panose="020B0604020202020204" pitchFamily="34" charset="0"/>
              <a:ea typeface="DengXian" panose="02010600030101010101" pitchFamily="2" charset="-122"/>
              <a:cs typeface="Arial" panose="020B0604020202020204" pitchFamily="34" charset="0"/>
            </a:endParaRPr>
          </a:p>
        </p:txBody>
      </p:sp>
    </p:spTree>
    <p:extLst>
      <p:ext uri="{BB962C8B-B14F-4D97-AF65-F5344CB8AC3E}">
        <p14:creationId xmlns:p14="http://schemas.microsoft.com/office/powerpoint/2010/main" val="203222250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hlinkClick r:id="rId3"/>
            <a:extLst>
              <a:ext uri="{FF2B5EF4-FFF2-40B4-BE49-F238E27FC236}">
                <a16:creationId xmlns:a16="http://schemas.microsoft.com/office/drawing/2014/main" id="{B31BA1EF-4DD8-41B6-8731-4F8646317D0F}"/>
              </a:ext>
            </a:extLst>
          </p:cNvPr>
          <p:cNvPicPr>
            <a:picLocks noChangeAspect="1"/>
          </p:cNvPicPr>
          <p:nvPr/>
        </p:nvPicPr>
        <p:blipFill>
          <a:blip r:embed="rId4"/>
          <a:stretch>
            <a:fillRect/>
          </a:stretch>
        </p:blipFill>
        <p:spPr>
          <a:xfrm>
            <a:off x="0" y="1"/>
            <a:ext cx="12191999" cy="5710334"/>
          </a:xfrm>
          <a:prstGeom prst="rect">
            <a:avLst/>
          </a:prstGeom>
        </p:spPr>
      </p:pic>
    </p:spTree>
    <p:extLst>
      <p:ext uri="{BB962C8B-B14F-4D97-AF65-F5344CB8AC3E}">
        <p14:creationId xmlns:p14="http://schemas.microsoft.com/office/powerpoint/2010/main" val="391183616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891808" y="0"/>
            <a:ext cx="6300192" cy="4449511"/>
          </a:xfrm>
          <a:prstGeom prst="rect">
            <a:avLst/>
          </a:prstGeom>
        </p:spPr>
      </p:pic>
      <p:sp>
        <p:nvSpPr>
          <p:cNvPr id="2" name="Title 1"/>
          <p:cNvSpPr>
            <a:spLocks noGrp="1"/>
          </p:cNvSpPr>
          <p:nvPr>
            <p:ph type="title" idx="4294967295"/>
          </p:nvPr>
        </p:nvSpPr>
        <p:spPr>
          <a:xfrm>
            <a:off x="1991544" y="260648"/>
            <a:ext cx="8229600" cy="1143000"/>
          </a:xfrm>
        </p:spPr>
        <p:txBody>
          <a:bodyPr>
            <a:normAutofit fontScale="90000"/>
          </a:bodyPr>
          <a:lstStyle/>
          <a:p>
            <a:br>
              <a:rPr lang="en-GB" dirty="0"/>
            </a:br>
            <a:br>
              <a:rPr lang="en-GB" dirty="0"/>
            </a:br>
            <a:br>
              <a:rPr lang="en-GB" dirty="0"/>
            </a:br>
            <a:br>
              <a:rPr lang="en-GB" dirty="0"/>
            </a:br>
            <a:br>
              <a:rPr lang="en-GB" dirty="0"/>
            </a:br>
            <a:br>
              <a:rPr lang="en-GB" dirty="0"/>
            </a:br>
            <a:endParaRPr lang="en-GB" sz="6000" dirty="0"/>
          </a:p>
        </p:txBody>
      </p:sp>
      <p:sp>
        <p:nvSpPr>
          <p:cNvPr id="5" name="TextBox 4"/>
          <p:cNvSpPr txBox="1"/>
          <p:nvPr/>
        </p:nvSpPr>
        <p:spPr>
          <a:xfrm>
            <a:off x="549186" y="1223951"/>
            <a:ext cx="6069327" cy="3785652"/>
          </a:xfrm>
          <a:prstGeom prst="rect">
            <a:avLst/>
          </a:prstGeom>
          <a:noFill/>
        </p:spPr>
        <p:txBody>
          <a:bodyPr wrap="square" rtlCol="0">
            <a:spAutoFit/>
          </a:bodyPr>
          <a:lstStyle/>
          <a:p>
            <a:r>
              <a:rPr lang="cy-GB" sz="6000" b="1" dirty="0">
                <a:solidFill>
                  <a:schemeClr val="tx2"/>
                </a:solidFill>
                <a:effectLst/>
                <a:latin typeface="Calibri" panose="020F0502020204030204" pitchFamily="34" charset="0"/>
                <a:ea typeface="DengXian" panose="02010600030101010101" pitchFamily="2" charset="-122"/>
                <a:cs typeface="Times New Roman" panose="02020603050405020304" pitchFamily="18" charset="0"/>
              </a:rPr>
              <a:t>Astudiaeth</a:t>
            </a:r>
          </a:p>
          <a:p>
            <a:r>
              <a:rPr lang="cy-GB" sz="6000" b="1" dirty="0">
                <a:solidFill>
                  <a:schemeClr val="tx2"/>
                </a:solidFill>
                <a:effectLst/>
                <a:latin typeface="Calibri" panose="020F0502020204030204" pitchFamily="34" charset="0"/>
                <a:ea typeface="DengXian" panose="02010600030101010101" pitchFamily="2" charset="-122"/>
                <a:cs typeface="Times New Roman" panose="02020603050405020304" pitchFamily="18" charset="0"/>
              </a:rPr>
              <a:t>Achos</a:t>
            </a:r>
            <a:endParaRPr lang="en-GB" sz="6000" b="1" dirty="0">
              <a:solidFill>
                <a:schemeClr val="tx2"/>
              </a:solidFill>
              <a:effectLst/>
              <a:latin typeface="Calibri" panose="020F0502020204030204" pitchFamily="34" charset="0"/>
              <a:ea typeface="DengXian" panose="02010600030101010101" pitchFamily="2" charset="-122"/>
              <a:cs typeface="Times New Roman" panose="02020603050405020304" pitchFamily="18" charset="0"/>
            </a:endParaRPr>
          </a:p>
          <a:p>
            <a:endParaRPr lang="en-GB" sz="6000" b="1" dirty="0">
              <a:solidFill>
                <a:schemeClr val="tx2"/>
              </a:solidFill>
            </a:endParaRPr>
          </a:p>
          <a:p>
            <a:r>
              <a:rPr lang="en-GB" sz="6000" b="1" dirty="0">
                <a:solidFill>
                  <a:schemeClr val="tx2"/>
                </a:solidFill>
              </a:rPr>
              <a:t>Case Study</a:t>
            </a:r>
          </a:p>
        </p:txBody>
      </p:sp>
    </p:spTree>
    <p:extLst>
      <p:ext uri="{BB962C8B-B14F-4D97-AF65-F5344CB8AC3E}">
        <p14:creationId xmlns:p14="http://schemas.microsoft.com/office/powerpoint/2010/main" val="244449144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cy-GB" sz="3600" b="1" dirty="0">
                <a:solidFill>
                  <a:schemeClr val="tx2"/>
                </a:solidFill>
                <a:effectLst/>
                <a:latin typeface="Arial" panose="020B0604020202020204" pitchFamily="34" charset="0"/>
                <a:ea typeface="DengXian" panose="02010600030101010101" pitchFamily="2" charset="-122"/>
                <a:cs typeface="Arial" panose="020B0604020202020204" pitchFamily="34" charset="0"/>
              </a:rPr>
              <a:t>Cymorth Ychwanegol</a:t>
            </a:r>
            <a:br>
              <a:rPr lang="en-GB" sz="1800" dirty="0">
                <a:effectLst/>
                <a:latin typeface="Calibri" panose="020F0502020204030204" pitchFamily="34" charset="0"/>
                <a:ea typeface="DengXian" panose="02010600030101010101" pitchFamily="2" charset="-122"/>
                <a:cs typeface="Times New Roman" panose="02020603050405020304" pitchFamily="18" charset="0"/>
              </a:rPr>
            </a:br>
            <a:r>
              <a:rPr lang="en-GB" sz="3600" b="1" dirty="0">
                <a:solidFill>
                  <a:schemeClr val="tx2"/>
                </a:solidFill>
                <a:latin typeface="Arial" panose="020B0604020202020204" pitchFamily="34" charset="0"/>
                <a:cs typeface="Arial" panose="020B0604020202020204" pitchFamily="34" charset="0"/>
              </a:rPr>
              <a:t>Additional Support</a:t>
            </a:r>
          </a:p>
        </p:txBody>
      </p:sp>
      <p:sp>
        <p:nvSpPr>
          <p:cNvPr id="3" name="Content Placeholder 2"/>
          <p:cNvSpPr>
            <a:spLocks noGrp="1"/>
          </p:cNvSpPr>
          <p:nvPr>
            <p:ph idx="1"/>
          </p:nvPr>
        </p:nvSpPr>
        <p:spPr>
          <a:xfrm>
            <a:off x="6856333" y="1491951"/>
            <a:ext cx="5274983" cy="3874097"/>
          </a:xfrm>
        </p:spPr>
        <p:txBody>
          <a:bodyPr>
            <a:normAutofit/>
          </a:bodyPr>
          <a:lstStyle/>
          <a:p>
            <a:r>
              <a:rPr lang="en-GB" sz="2600" dirty="0">
                <a:latin typeface="Arial" panose="020B0604020202020204" pitchFamily="34" charset="0"/>
                <a:cs typeface="Arial" panose="020B0604020202020204" pitchFamily="34" charset="0"/>
              </a:rPr>
              <a:t>HR Business Partners and </a:t>
            </a:r>
            <a:r>
              <a:rPr lang="en-GB" sz="2600" dirty="0">
                <a:latin typeface="Arial" panose="020B0604020202020204" pitchFamily="34" charset="0"/>
                <a:cs typeface="Arial" panose="020B0604020202020204" pitchFamily="34" charset="0"/>
                <a:hlinkClick r:id="rId3"/>
              </a:rPr>
              <a:t>Guidance</a:t>
            </a:r>
            <a:endParaRPr lang="en-GB" sz="2600" dirty="0">
              <a:latin typeface="Arial" panose="020B0604020202020204" pitchFamily="34" charset="0"/>
              <a:cs typeface="Arial" panose="020B0604020202020204" pitchFamily="34" charset="0"/>
            </a:endParaRPr>
          </a:p>
          <a:p>
            <a:r>
              <a:rPr lang="en-GB" sz="2600" dirty="0">
                <a:latin typeface="Arial" panose="020B0604020202020204" pitchFamily="34" charset="0"/>
                <a:cs typeface="Arial" panose="020B0604020202020204" pitchFamily="34" charset="0"/>
                <a:hlinkClick r:id="rId4"/>
              </a:rPr>
              <a:t>People Management Essentials Moodle</a:t>
            </a:r>
            <a:r>
              <a:rPr lang="en-GB" sz="2600" u="sng" dirty="0">
                <a:latin typeface="Arial" panose="020B0604020202020204" pitchFamily="34" charset="0"/>
                <a:cs typeface="Arial" panose="020B0604020202020204" pitchFamily="34" charset="0"/>
                <a:hlinkClick r:id="rId4"/>
              </a:rPr>
              <a:t> </a:t>
            </a:r>
            <a:r>
              <a:rPr lang="en-GB" sz="2600" dirty="0">
                <a:latin typeface="Arial" panose="020B0604020202020204" pitchFamily="34" charset="0"/>
                <a:cs typeface="Arial" panose="020B0604020202020204" pitchFamily="34" charset="0"/>
              </a:rPr>
              <a:t>site (enrolment key: essentials2018) </a:t>
            </a:r>
          </a:p>
          <a:p>
            <a:r>
              <a:rPr lang="en-GB" sz="2600" dirty="0">
                <a:latin typeface="Arial" panose="020B0604020202020204" pitchFamily="34" charset="0"/>
                <a:cs typeface="Arial" panose="020B0604020202020204" pitchFamily="34" charset="0"/>
                <a:hlinkClick r:id="rId5"/>
              </a:rPr>
              <a:t>Staff Wellbeing Hub</a:t>
            </a:r>
            <a:endParaRPr lang="en-GB" sz="2600" dirty="0">
              <a:latin typeface="Arial" panose="020B0604020202020204" pitchFamily="34" charset="0"/>
              <a:cs typeface="Arial" panose="020B0604020202020204" pitchFamily="34" charset="0"/>
            </a:endParaRPr>
          </a:p>
          <a:p>
            <a:r>
              <a:rPr lang="en-GB" sz="2600" dirty="0" err="1">
                <a:latin typeface="Arial" panose="020B0604020202020204" pitchFamily="34" charset="0"/>
                <a:cs typeface="Arial" panose="020B0604020202020204" pitchFamily="34" charset="0"/>
              </a:rPr>
              <a:t>MyMentor</a:t>
            </a:r>
            <a:r>
              <a:rPr lang="en-GB" sz="2600" dirty="0">
                <a:latin typeface="Arial" panose="020B0604020202020204" pitchFamily="34" charset="0"/>
                <a:cs typeface="Arial" panose="020B0604020202020204" pitchFamily="34" charset="0"/>
              </a:rPr>
              <a:t> (</a:t>
            </a:r>
            <a:r>
              <a:rPr lang="en-GB" sz="2600" dirty="0">
                <a:latin typeface="Arial" panose="020B0604020202020204" pitchFamily="34" charset="0"/>
                <a:cs typeface="Arial" panose="020B0604020202020204" pitchFamily="34" charset="0"/>
                <a:hlinkClick r:id="rId6"/>
              </a:rPr>
              <a:t>Wellbeing and Attendance Playlist</a:t>
            </a:r>
            <a:r>
              <a:rPr lang="en-GB" sz="2600" dirty="0">
                <a:latin typeface="Arial" panose="020B0604020202020204" pitchFamily="34" charset="0"/>
                <a:cs typeface="Arial" panose="020B0604020202020204" pitchFamily="34" charset="0"/>
              </a:rPr>
              <a:t>)</a:t>
            </a:r>
            <a:endParaRPr lang="en-GB" dirty="0"/>
          </a:p>
        </p:txBody>
      </p:sp>
      <p:sp>
        <p:nvSpPr>
          <p:cNvPr id="5" name="Content Placeholder 2">
            <a:extLst>
              <a:ext uri="{FF2B5EF4-FFF2-40B4-BE49-F238E27FC236}">
                <a16:creationId xmlns:a16="http://schemas.microsoft.com/office/drawing/2014/main" id="{6604D137-F17C-4FBA-81B2-9792C1AB8D40}"/>
              </a:ext>
            </a:extLst>
          </p:cNvPr>
          <p:cNvSpPr txBox="1">
            <a:spLocks/>
          </p:cNvSpPr>
          <p:nvPr/>
        </p:nvSpPr>
        <p:spPr>
          <a:xfrm>
            <a:off x="567332" y="1886024"/>
            <a:ext cx="5486400" cy="4221833"/>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endParaRPr lang="en-GB" dirty="0"/>
          </a:p>
        </p:txBody>
      </p:sp>
      <p:sp>
        <p:nvSpPr>
          <p:cNvPr id="6" name="TextBox 5">
            <a:extLst>
              <a:ext uri="{FF2B5EF4-FFF2-40B4-BE49-F238E27FC236}">
                <a16:creationId xmlns:a16="http://schemas.microsoft.com/office/drawing/2014/main" id="{4D3BB4E9-ECD9-48F8-9806-D191898D1F08}"/>
              </a:ext>
            </a:extLst>
          </p:cNvPr>
          <p:cNvSpPr txBox="1"/>
          <p:nvPr/>
        </p:nvSpPr>
        <p:spPr>
          <a:xfrm>
            <a:off x="571892" y="1491951"/>
            <a:ext cx="6148735" cy="2937792"/>
          </a:xfrm>
          <a:prstGeom prst="rect">
            <a:avLst/>
          </a:prstGeom>
          <a:noFill/>
        </p:spPr>
        <p:txBody>
          <a:bodyPr wrap="square">
            <a:spAutoFit/>
          </a:bodyPr>
          <a:lstStyle/>
          <a:p>
            <a:pPr marL="342900" lvl="0" indent="-342900">
              <a:lnSpc>
                <a:spcPct val="107000"/>
              </a:lnSpc>
              <a:spcAft>
                <a:spcPts val="800"/>
              </a:spcAft>
              <a:buFont typeface="Arial" panose="020B0604020202020204" pitchFamily="34" charset="0"/>
              <a:buChar char="•"/>
              <a:tabLst>
                <a:tab pos="457200" algn="l"/>
              </a:tabLst>
            </a:pPr>
            <a:r>
              <a:rPr lang="cy-GB" sz="2600" dirty="0">
                <a:latin typeface="Arial" panose="020B0604020202020204" pitchFamily="34" charset="0"/>
                <a:cs typeface="Arial" panose="020B0604020202020204" pitchFamily="34" charset="0"/>
              </a:rPr>
              <a:t>Partneriaid Busnes a</a:t>
            </a:r>
            <a:r>
              <a:rPr lang="cy-GB" sz="2600" dirty="0">
                <a:latin typeface="Arial" panose="020B0604020202020204" pitchFamily="34" charset="0"/>
                <a:cs typeface="Arial" panose="020B0604020202020204" pitchFamily="34" charset="0"/>
                <a:hlinkClick r:id="rId7"/>
              </a:rPr>
              <a:t> Chanllawiau </a:t>
            </a:r>
            <a:r>
              <a:rPr lang="cy-GB" sz="2600" dirty="0">
                <a:latin typeface="Arial" panose="020B0604020202020204" pitchFamily="34" charset="0"/>
                <a:cs typeface="Arial" panose="020B0604020202020204" pitchFamily="34" charset="0"/>
              </a:rPr>
              <a:t>Adnoddau Dynol</a:t>
            </a:r>
            <a:endParaRPr lang="en-GB" sz="2600" dirty="0">
              <a:latin typeface="Arial" panose="020B0604020202020204" pitchFamily="34" charset="0"/>
              <a:cs typeface="Arial" panose="020B0604020202020204" pitchFamily="34" charset="0"/>
            </a:endParaRPr>
          </a:p>
          <a:p>
            <a:pPr marL="342900" lvl="0" indent="-342900">
              <a:lnSpc>
                <a:spcPct val="107000"/>
              </a:lnSpc>
              <a:spcAft>
                <a:spcPts val="800"/>
              </a:spcAft>
              <a:buFont typeface="Arial" panose="020B0604020202020204" pitchFamily="34" charset="0"/>
              <a:buChar char="•"/>
              <a:tabLst>
                <a:tab pos="457200" algn="l"/>
              </a:tabLst>
            </a:pPr>
            <a:r>
              <a:rPr lang="cy-GB" sz="2600" dirty="0">
                <a:latin typeface="Arial" panose="020B0604020202020204" pitchFamily="34" charset="0"/>
                <a:cs typeface="Arial" panose="020B0604020202020204" pitchFamily="34" charset="0"/>
                <a:hlinkClick r:id="rId4"/>
              </a:rPr>
              <a:t>Safle Moodle, Hanfodion Rheoli Pobl</a:t>
            </a:r>
            <a:endParaRPr lang="en-GB" sz="2600" dirty="0">
              <a:latin typeface="Arial" panose="020B0604020202020204" pitchFamily="34" charset="0"/>
              <a:cs typeface="Arial" panose="020B0604020202020204" pitchFamily="34" charset="0"/>
            </a:endParaRPr>
          </a:p>
          <a:p>
            <a:pPr marL="342900" lvl="0" indent="-342900">
              <a:lnSpc>
                <a:spcPct val="107000"/>
              </a:lnSpc>
              <a:spcAft>
                <a:spcPts val="800"/>
              </a:spcAft>
              <a:buFont typeface="Arial" panose="020B0604020202020204" pitchFamily="34" charset="0"/>
              <a:buChar char="•"/>
              <a:tabLst>
                <a:tab pos="457200" algn="l"/>
              </a:tabLst>
            </a:pPr>
            <a:r>
              <a:rPr lang="cy-GB" sz="2600" dirty="0">
                <a:latin typeface="Arial" panose="020B0604020202020204" pitchFamily="34" charset="0"/>
                <a:cs typeface="Arial" panose="020B0604020202020204" pitchFamily="34" charset="0"/>
                <a:hlinkClick r:id="rId8"/>
              </a:rPr>
              <a:t>Hwb Llesiant Staff</a:t>
            </a:r>
            <a:endParaRPr lang="en-GB" sz="2600" dirty="0">
              <a:latin typeface="Arial" panose="020B0604020202020204" pitchFamily="34" charset="0"/>
              <a:cs typeface="Arial" panose="020B0604020202020204" pitchFamily="34" charset="0"/>
            </a:endParaRPr>
          </a:p>
          <a:p>
            <a:pPr marL="342900" lvl="0" indent="-342900">
              <a:lnSpc>
                <a:spcPct val="107000"/>
              </a:lnSpc>
              <a:spcAft>
                <a:spcPts val="800"/>
              </a:spcAft>
              <a:buFont typeface="Arial" panose="020B0604020202020204" pitchFamily="34" charset="0"/>
              <a:buChar char="•"/>
              <a:tabLst>
                <a:tab pos="457200" algn="l"/>
              </a:tabLst>
            </a:pPr>
            <a:r>
              <a:rPr lang="cy-GB" sz="2600" dirty="0" err="1">
                <a:latin typeface="Arial" panose="020B0604020202020204" pitchFamily="34" charset="0"/>
                <a:cs typeface="Arial" panose="020B0604020202020204" pitchFamily="34" charset="0"/>
              </a:rPr>
              <a:t>FyMentor</a:t>
            </a:r>
            <a:r>
              <a:rPr lang="cy-GB" sz="2600" dirty="0">
                <a:latin typeface="Arial" panose="020B0604020202020204" pitchFamily="34" charset="0"/>
                <a:cs typeface="Arial" panose="020B0604020202020204" pitchFamily="34" charset="0"/>
              </a:rPr>
              <a:t> </a:t>
            </a:r>
            <a:r>
              <a:rPr lang="cy-GB" sz="2600" dirty="0">
                <a:latin typeface="Arial" panose="020B0604020202020204" pitchFamily="34" charset="0"/>
                <a:cs typeface="Arial" panose="020B0604020202020204" pitchFamily="34" charset="0"/>
                <a:hlinkClick r:id="rId6"/>
              </a:rPr>
              <a:t>(Rhestr Chwarae Lles a Phresenoldeb)</a:t>
            </a:r>
            <a:endParaRPr lang="en-GB" sz="2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560286738"/>
      </p:ext>
    </p:extLst>
  </p:cSld>
  <p:clrMapOvr>
    <a:masterClrMapping/>
  </p:clrMapOvr>
</p:sld>
</file>

<file path=ppt/theme/theme1.xml><?xml version="1.0" encoding="utf-8"?>
<a:theme xmlns:a="http://schemas.openxmlformats.org/drawingml/2006/main" name="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0_Powerpoint Template Widescreen" id="{86A905F7-F16A-614B-9927-B406E2A1228A}" vid="{528A8CD7-EBCA-474C-BBDD-1C7B3CFB99B3}"/>
    </a:ext>
  </a:extLst>
</a:theme>
</file>

<file path=ppt/theme/theme2.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0_Powerpoint Template Widescreen" id="{86A905F7-F16A-614B-9927-B406E2A1228A}" vid="{301D9F0C-1E53-B443-B6DD-D4A3D073EB39}"/>
    </a:ext>
  </a:extLst>
</a:theme>
</file>

<file path=ppt/theme/theme3.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0_Powerpoint Template Widescreen" id="{86A905F7-F16A-614B-9927-B406E2A1228A}" vid="{94EC666A-FA25-D24B-B8B7-6B0849826C0B}"/>
    </a:ext>
  </a:extLst>
</a:theme>
</file>

<file path=ppt/theme/theme4.xml><?xml version="1.0" encoding="utf-8"?>
<a:theme xmlns:a="http://schemas.openxmlformats.org/drawingml/2006/main" name="UWTSD 200_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0_Powerpoint Template Widescreen" id="{86A905F7-F16A-614B-9927-B406E2A1228A}" vid="{F1ADBF0E-F7DE-6D48-B6B1-F4ACFAC8CFA2}"/>
    </a:ext>
  </a:extLst>
</a:theme>
</file>

<file path=ppt/theme/theme5.xml><?xml version="1.0" encoding="utf-8"?>
<a:theme xmlns:a="http://schemas.openxmlformats.org/drawingml/2006/main" name="UWTSD 200_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0_Powerpoint Template Widescreen" id="{86A905F7-F16A-614B-9927-B406E2A1228A}" vid="{4341099A-2CA7-0F40-A0C2-DBA79B04F616}"/>
    </a:ext>
  </a:extLst>
</a:theme>
</file>

<file path=ppt/theme/theme6.xml><?xml version="1.0" encoding="utf-8"?>
<a:theme xmlns:a="http://schemas.openxmlformats.org/drawingml/2006/main" name="UWTSD 200_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0_Powerpoint Template Widescreen" id="{86A905F7-F16A-614B-9927-B406E2A1228A}" vid="{72950A46-5D0F-5B45-80BF-FAFD76489183}"/>
    </a:ext>
  </a:extLst>
</a:theme>
</file>

<file path=ppt/theme/theme7.xml><?xml version="1.0" encoding="utf-8"?>
<a:theme xmlns:a="http://schemas.openxmlformats.org/drawingml/2006/main" name="UWTSD 200_Text 5">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0_Powerpoint Template Widescreen" id="{86A905F7-F16A-614B-9927-B406E2A1228A}" vid="{B30EAF06-3EF0-8540-B8D5-0747FE69DD58}"/>
    </a:ext>
  </a:extLst>
</a:theme>
</file>

<file path=ppt/theme/theme8.xml><?xml version="1.0" encoding="utf-8"?>
<a:theme xmlns:a="http://schemas.openxmlformats.org/drawingml/2006/main" name="UWTSD 200_Text 6">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0_Powerpoint Template Widescreen" id="{86A905F7-F16A-614B-9927-B406E2A1228A}" vid="{1787B570-DB7E-7F48-91B0-9E6F516EB757}"/>
    </a:ext>
  </a:extLst>
</a:theme>
</file>

<file path=ppt/theme/theme9.xml><?xml version="1.0" encoding="utf-8"?>
<a:theme xmlns:a="http://schemas.openxmlformats.org/drawingml/2006/main" name="UWTSD 200_Text 7">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0_Powerpoint Template Widescreen" id="{86A905F7-F16A-614B-9927-B406E2A1228A}" vid="{E3F083FC-65F2-424A-9F85-833A03E8FF54}"/>
    </a:ext>
  </a:extLst>
</a:theme>
</file>

<file path=ppt/theme/theme10.xml><?xml version="1.0" encoding="utf-8"?>
<a:theme xmlns:a="http://schemas.openxmlformats.org/drawingml/2006/main" name="UWTSD 200_Text 8">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0_Powerpoint Template Widescreen" id="{86A905F7-F16A-614B-9927-B406E2A1228A}" vid="{49C99445-741D-5047-BFCA-64ECBB6BA174}"/>
    </a:ext>
  </a:extLst>
</a:theme>
</file>

<file path=ppt/theme/theme11.xml><?xml version="1.0" encoding="utf-8"?>
<a:theme xmlns:a="http://schemas.openxmlformats.org/drawingml/2006/main" name="UWTSD Logo Variations with Image Behi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0_Powerpoint Template Widescreen" id="{86A905F7-F16A-614B-9927-B406E2A1228A}" vid="{89BACAB5-2572-9144-A176-AFC2C60610C4}"/>
    </a:ext>
  </a:extLst>
</a:theme>
</file>

<file path=ppt/theme/theme12.xml><?xml version="1.0" encoding="utf-8"?>
<a:theme xmlns:a="http://schemas.openxmlformats.org/drawingml/2006/main" name="UWTSD Logo Full Colour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0_Powerpoint Template Widescreen" id="{86A905F7-F16A-614B-9927-B406E2A1228A}" vid="{419F581F-3CB0-AE43-8364-3377CBF8888D}"/>
    </a:ext>
  </a:extLst>
</a:theme>
</file>

<file path=ppt/theme/theme13.xml><?xml version="1.0" encoding="utf-8"?>
<a:theme xmlns:a="http://schemas.openxmlformats.org/drawingml/2006/main" name="UWTSD Logo only mono_top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0_Powerpoint Template Widescreen" id="{86A905F7-F16A-614B-9927-B406E2A1228A}" vid="{020DD798-A37E-9F46-B530-A57568EA56DA}"/>
    </a:ext>
  </a:extLst>
</a:theme>
</file>

<file path=ppt/theme/theme14.xml><?xml version="1.0" encoding="utf-8"?>
<a:theme xmlns:a="http://schemas.openxmlformats.org/drawingml/2006/main" name="UWTSD Logo only mono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0_Powerpoint Template Widescreen" id="{86A905F7-F16A-614B-9927-B406E2A1228A}" vid="{CB6882F1-7989-8244-B21D-72534426F38B}"/>
    </a:ext>
  </a:extLst>
</a:theme>
</file>

<file path=ppt/theme/theme15.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AppVersion xmlns="831d9468-d593-433a-a441-e02726f32cad" xsi:nil="true"/>
    <TeamsChannelId xmlns="831d9468-d593-433a-a441-e02726f32cad" xsi:nil="true"/>
    <IsNotebookLocked xmlns="831d9468-d593-433a-a441-e02726f32cad" xsi:nil="true"/>
    <Invited_Members xmlns="831d9468-d593-433a-a441-e02726f32cad" xsi:nil="true"/>
    <Math_Settings xmlns="831d9468-d593-433a-a441-e02726f32cad" xsi:nil="true"/>
    <Templates xmlns="831d9468-d593-433a-a441-e02726f32cad" xsi:nil="true"/>
    <Has_Leaders_Only_SectionGroup xmlns="831d9468-d593-433a-a441-e02726f32cad" xsi:nil="true"/>
    <Distribution_Groups xmlns="831d9468-d593-433a-a441-e02726f32cad" xsi:nil="true"/>
    <Invited_Leaders xmlns="831d9468-d593-433a-a441-e02726f32cad" xsi:nil="true"/>
    <DefaultSectionNames xmlns="831d9468-d593-433a-a441-e02726f32cad" xsi:nil="true"/>
    <Is_Collaboration_Space_Locked xmlns="831d9468-d593-433a-a441-e02726f32cad" xsi:nil="true"/>
    <LMS_Mappings xmlns="831d9468-d593-433a-a441-e02726f32cad" xsi:nil="true"/>
    <Member_Groups xmlns="831d9468-d593-433a-a441-e02726f32cad">
      <UserInfo>
        <DisplayName/>
        <AccountId xsi:nil="true"/>
        <AccountType/>
      </UserInfo>
    </Member_Groups>
    <Self_Registration_Enabled xmlns="831d9468-d593-433a-a441-e02726f32cad" xsi:nil="true"/>
    <Members xmlns="831d9468-d593-433a-a441-e02726f32cad">
      <UserInfo>
        <DisplayName/>
        <AccountId xsi:nil="true"/>
        <AccountType/>
      </UserInfo>
    </Members>
    <NotebookType xmlns="831d9468-d593-433a-a441-e02726f32cad" xsi:nil="true"/>
    <Leaders xmlns="831d9468-d593-433a-a441-e02726f32cad">
      <UserInfo>
        <DisplayName/>
        <AccountId xsi:nil="true"/>
        <AccountType/>
      </UserInfo>
    </Leaders>
    <FolderType xmlns="831d9468-d593-433a-a441-e02726f32cad" xsi:nil="true"/>
    <CultureName xmlns="831d9468-d593-433a-a441-e02726f32cad" xsi:nil="true"/>
    <Owner xmlns="831d9468-d593-433a-a441-e02726f32cad">
      <UserInfo>
        <DisplayName/>
        <AccountId xsi:nil="true"/>
        <AccountType/>
      </UserInfo>
    </Owner>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8E48B690BE33E14EBE5BF167DDFCD847" ma:contentTypeVersion="25" ma:contentTypeDescription="Create a new document." ma:contentTypeScope="" ma:versionID="9a7857ae5b95f6a0773fbbb56034551a">
  <xsd:schema xmlns:xsd="http://www.w3.org/2001/XMLSchema" xmlns:xs="http://www.w3.org/2001/XMLSchema" xmlns:p="http://schemas.microsoft.com/office/2006/metadata/properties" xmlns:ns2="831d9468-d593-433a-a441-e02726f32cad" targetNamespace="http://schemas.microsoft.com/office/2006/metadata/properties" ma:root="true" ma:fieldsID="93d3939b392b60122ae8ae2d57372e67" ns2:_="">
    <xsd:import namespace="831d9468-d593-433a-a441-e02726f32cad"/>
    <xsd:element name="properties">
      <xsd:complexType>
        <xsd:sequence>
          <xsd:element name="documentManagement">
            <xsd:complexType>
              <xsd:all>
                <xsd:element ref="ns2:NotebookType" minOccurs="0"/>
                <xsd:element ref="ns2:FolderType" minOccurs="0"/>
                <xsd:element ref="ns2:CultureName" minOccurs="0"/>
                <xsd:element ref="ns2:AppVersion" minOccurs="0"/>
                <xsd:element ref="ns2:TeamsChannelId" minOccurs="0"/>
                <xsd:element ref="ns2:Owner" minOccurs="0"/>
                <xsd:element ref="ns2:Math_Settings" minOccurs="0"/>
                <xsd:element ref="ns2:DefaultSectionNames" minOccurs="0"/>
                <xsd:element ref="ns2:Templates" minOccurs="0"/>
                <xsd:element ref="ns2:Leaders" minOccurs="0"/>
                <xsd:element ref="ns2:Members" minOccurs="0"/>
                <xsd:element ref="ns2:Member_Groups" minOccurs="0"/>
                <xsd:element ref="ns2:Distribution_Groups" minOccurs="0"/>
                <xsd:element ref="ns2:LMS_Mappings" minOccurs="0"/>
                <xsd:element ref="ns2:Invited_Leaders" minOccurs="0"/>
                <xsd:element ref="ns2:Invited_Members" minOccurs="0"/>
                <xsd:element ref="ns2:Self_Registration_Enabled" minOccurs="0"/>
                <xsd:element ref="ns2:Has_Leaders_Only_SectionGroup" minOccurs="0"/>
                <xsd:element ref="ns2:Is_Collaboration_Space_Locked" minOccurs="0"/>
                <xsd:element ref="ns2:IsNotebookLocked" minOccurs="0"/>
                <xsd:element ref="ns2:MediaServiceMetadata" minOccurs="0"/>
                <xsd:element ref="ns2:MediaServiceFastMetadata" minOccurs="0"/>
                <xsd:element ref="ns2:MediaServiceAutoKeyPoints" minOccurs="0"/>
                <xsd:element ref="ns2:MediaServiceKeyPoints"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31d9468-d593-433a-a441-e02726f32cad" elementFormDefault="qualified">
    <xsd:import namespace="http://schemas.microsoft.com/office/2006/documentManagement/types"/>
    <xsd:import namespace="http://schemas.microsoft.com/office/infopath/2007/PartnerControls"/>
    <xsd:element name="NotebookType" ma:index="8" nillable="true" ma:displayName="Notebook Type" ma:internalName="NotebookType">
      <xsd:simpleType>
        <xsd:restriction base="dms:Text"/>
      </xsd:simpleType>
    </xsd:element>
    <xsd:element name="FolderType" ma:index="9" nillable="true" ma:displayName="Folder Type" ma:internalName="FolderType">
      <xsd:simpleType>
        <xsd:restriction base="dms:Text"/>
      </xsd:simpleType>
    </xsd:element>
    <xsd:element name="CultureName" ma:index="10" nillable="true" ma:displayName="Culture Name" ma:internalName="CultureName">
      <xsd:simpleType>
        <xsd:restriction base="dms:Text"/>
      </xsd:simpleType>
    </xsd:element>
    <xsd:element name="AppVersion" ma:index="11" nillable="true" ma:displayName="App Version" ma:internalName="AppVersion">
      <xsd:simpleType>
        <xsd:restriction base="dms:Text"/>
      </xsd:simpleType>
    </xsd:element>
    <xsd:element name="TeamsChannelId" ma:index="12" nillable="true" ma:displayName="Teams Channel Id" ma:internalName="TeamsChannelId">
      <xsd:simpleType>
        <xsd:restriction base="dms:Text"/>
      </xsd:simpleType>
    </xsd:element>
    <xsd:element name="Owner" ma:index="13" nillable="true" ma:displayName="Owner" ma:internalName="Owner">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Math_Settings" ma:index="14" nillable="true" ma:displayName="Math Settings" ma:internalName="Math_Settings">
      <xsd:simpleType>
        <xsd:restriction base="dms:Text"/>
      </xsd:simpleType>
    </xsd:element>
    <xsd:element name="DefaultSectionNames" ma:index="15" nillable="true" ma:displayName="Default Section Names" ma:internalName="DefaultSectionNames">
      <xsd:simpleType>
        <xsd:restriction base="dms:Note">
          <xsd:maxLength value="255"/>
        </xsd:restriction>
      </xsd:simpleType>
    </xsd:element>
    <xsd:element name="Templates" ma:index="16" nillable="true" ma:displayName="Templates" ma:internalName="Templates">
      <xsd:simpleType>
        <xsd:restriction base="dms:Note">
          <xsd:maxLength value="255"/>
        </xsd:restriction>
      </xsd:simpleType>
    </xsd:element>
    <xsd:element name="Leaders" ma:index="17" nillable="true" ma:displayName="Leaders" ma:internalName="Leader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Members" ma:index="18" nillable="true" ma:displayName="Members" ma:internalName="Member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Member_Groups" ma:index="19" nillable="true" ma:displayName="Member Groups" ma:internalName="Member_Group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Distribution_Groups" ma:index="20" nillable="true" ma:displayName="Distribution Groups" ma:internalName="Distribution_Groups">
      <xsd:simpleType>
        <xsd:restriction base="dms:Note">
          <xsd:maxLength value="255"/>
        </xsd:restriction>
      </xsd:simpleType>
    </xsd:element>
    <xsd:element name="LMS_Mappings" ma:index="21" nillable="true" ma:displayName="LMS Mappings" ma:internalName="LMS_Mappings">
      <xsd:simpleType>
        <xsd:restriction base="dms:Note">
          <xsd:maxLength value="255"/>
        </xsd:restriction>
      </xsd:simpleType>
    </xsd:element>
    <xsd:element name="Invited_Leaders" ma:index="22" nillable="true" ma:displayName="Invited Leaders" ma:internalName="Invited_Leaders">
      <xsd:simpleType>
        <xsd:restriction base="dms:Note">
          <xsd:maxLength value="255"/>
        </xsd:restriction>
      </xsd:simpleType>
    </xsd:element>
    <xsd:element name="Invited_Members" ma:index="23" nillable="true" ma:displayName="Invited Members" ma:internalName="Invited_Members">
      <xsd:simpleType>
        <xsd:restriction base="dms:Note">
          <xsd:maxLength value="255"/>
        </xsd:restriction>
      </xsd:simpleType>
    </xsd:element>
    <xsd:element name="Self_Registration_Enabled" ma:index="24" nillable="true" ma:displayName="Self Registration Enabled" ma:internalName="Self_Registration_Enabled">
      <xsd:simpleType>
        <xsd:restriction base="dms:Boolean"/>
      </xsd:simpleType>
    </xsd:element>
    <xsd:element name="Has_Leaders_Only_SectionGroup" ma:index="25" nillable="true" ma:displayName="Has Leaders Only SectionGroup" ma:internalName="Has_Leaders_Only_SectionGroup">
      <xsd:simpleType>
        <xsd:restriction base="dms:Boolean"/>
      </xsd:simpleType>
    </xsd:element>
    <xsd:element name="Is_Collaboration_Space_Locked" ma:index="26" nillable="true" ma:displayName="Is Collaboration Space Locked" ma:internalName="Is_Collaboration_Space_Locked">
      <xsd:simpleType>
        <xsd:restriction base="dms:Boolean"/>
      </xsd:simpleType>
    </xsd:element>
    <xsd:element name="IsNotebookLocked" ma:index="27" nillable="true" ma:displayName="Is Notebook Locked" ma:internalName="IsNotebookLocked">
      <xsd:simpleType>
        <xsd:restriction base="dms:Boolean"/>
      </xsd:simpleType>
    </xsd:element>
    <xsd:element name="MediaServiceMetadata" ma:index="28" nillable="true" ma:displayName="MediaServiceMetadata" ma:hidden="true" ma:internalName="MediaServiceMetadata" ma:readOnly="true">
      <xsd:simpleType>
        <xsd:restriction base="dms:Note"/>
      </xsd:simpleType>
    </xsd:element>
    <xsd:element name="MediaServiceFastMetadata" ma:index="29" nillable="true" ma:displayName="MediaServiceFastMetadata" ma:hidden="true" ma:internalName="MediaServiceFastMetadata" ma:readOnly="true">
      <xsd:simpleType>
        <xsd:restriction base="dms:Note"/>
      </xsd:simpleType>
    </xsd:element>
    <xsd:element name="MediaServiceAutoKeyPoints" ma:index="30" nillable="true" ma:displayName="MediaServiceAutoKeyPoints" ma:hidden="true" ma:internalName="MediaServiceAutoKeyPoints" ma:readOnly="true">
      <xsd:simpleType>
        <xsd:restriction base="dms:Note"/>
      </xsd:simpleType>
    </xsd:element>
    <xsd:element name="MediaServiceKeyPoints" ma:index="31" nillable="true" ma:displayName="KeyPoints" ma:internalName="MediaServiceKeyPoints" ma:readOnly="true">
      <xsd:simpleType>
        <xsd:restriction base="dms:Note">
          <xsd:maxLength value="255"/>
        </xsd:restriction>
      </xsd:simpleType>
    </xsd:element>
    <xsd:element name="MediaServiceSearchProperties" ma:index="32"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7D09DC4-48CE-45C2-9393-0A8E48C8FD95}">
  <ds:schemaRefs>
    <ds:schemaRef ds:uri="http://purl.org/dc/elements/1.1/"/>
    <ds:schemaRef ds:uri="http://purl.org/dc/terms/"/>
    <ds:schemaRef ds:uri="http://schemas.microsoft.com/office/2006/documentManagement/types"/>
    <ds:schemaRef ds:uri="211f9404-bca0-4bcf-9c1d-965ccb6f8d2d"/>
    <ds:schemaRef ds:uri="http://schemas.microsoft.com/office/2006/metadata/properties"/>
    <ds:schemaRef ds:uri="http://schemas.openxmlformats.org/package/2006/metadata/core-properties"/>
    <ds:schemaRef ds:uri="http://www.w3.org/XML/1998/namespace"/>
    <ds:schemaRef ds:uri="303dbf9b-b85b-46a0-94f1-894078c07ecd"/>
    <ds:schemaRef ds:uri="http://schemas.microsoft.com/office/infopath/2007/PartnerControls"/>
    <ds:schemaRef ds:uri="http://purl.org/dc/dcmitype/"/>
    <ds:schemaRef ds:uri="831d9468-d593-433a-a441-e02726f32cad"/>
  </ds:schemaRefs>
</ds:datastoreItem>
</file>

<file path=customXml/itemProps2.xml><?xml version="1.0" encoding="utf-8"?>
<ds:datastoreItem xmlns:ds="http://schemas.openxmlformats.org/officeDocument/2006/customXml" ds:itemID="{DAEDFBF8-727B-4366-BD16-3E84A7D12848}">
  <ds:schemaRefs>
    <ds:schemaRef ds:uri="http://schemas.microsoft.com/sharepoint/v3/contenttype/forms"/>
  </ds:schemaRefs>
</ds:datastoreItem>
</file>

<file path=customXml/itemProps3.xml><?xml version="1.0" encoding="utf-8"?>
<ds:datastoreItem xmlns:ds="http://schemas.openxmlformats.org/officeDocument/2006/customXml" ds:itemID="{8D89E0C4-0199-4F18-8B0B-7FB93345E83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831d9468-d593-433a-a441-e02726f32ca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UWTSD 200_Subtitle 3</Template>
  <TotalTime>1701</TotalTime>
  <Words>2693</Words>
  <Application>Microsoft Office PowerPoint</Application>
  <PresentationFormat>Widescreen</PresentationFormat>
  <Paragraphs>293</Paragraphs>
  <Slides>17</Slides>
  <Notes>17</Notes>
  <HiddenSlides>0</HiddenSlides>
  <MMClips>0</MMClips>
  <ScaleCrop>false</ScaleCrop>
  <HeadingPairs>
    <vt:vector size="4" baseType="variant">
      <vt:variant>
        <vt:lpstr>Theme</vt:lpstr>
      </vt:variant>
      <vt:variant>
        <vt:i4>14</vt:i4>
      </vt:variant>
      <vt:variant>
        <vt:lpstr>Slide Titles</vt:lpstr>
      </vt:variant>
      <vt:variant>
        <vt:i4>17</vt:i4>
      </vt:variant>
    </vt:vector>
  </HeadingPairs>
  <TitlesOfParts>
    <vt:vector size="31" baseType="lpstr">
      <vt:lpstr>UWTSD 200_Subtitle 3</vt:lpstr>
      <vt:lpstr>UWTSD 200_Subtitle 4</vt:lpstr>
      <vt:lpstr>UWTSD 200_Text 1</vt:lpstr>
      <vt:lpstr>UWTSD 200_Text 2</vt:lpstr>
      <vt:lpstr>UWTSD 200_Text 3</vt:lpstr>
      <vt:lpstr>UWTSD 200_Text 4</vt:lpstr>
      <vt:lpstr>UWTSD 200_Text 5</vt:lpstr>
      <vt:lpstr>UWTSD 200_Text 6</vt:lpstr>
      <vt:lpstr>UWTSD 200_Text 7</vt:lpstr>
      <vt:lpstr>UWTSD 200_Text 8</vt:lpstr>
      <vt:lpstr>UWTSD Logo Variations with Image Behind</vt:lpstr>
      <vt:lpstr>UWTSD Logo Full Colour_Bottom Left</vt:lpstr>
      <vt:lpstr>UWTSD Logo only mono_top left</vt:lpstr>
      <vt:lpstr>UWTSD Logo only mono_bottom left</vt:lpstr>
      <vt:lpstr>Hanfodion Rheoli Pobl   People Management Essentials   </vt:lpstr>
      <vt:lpstr>Rheoli Lles a Phresenoldeb Managing Wellbeing and Attendance</vt:lpstr>
      <vt:lpstr>PowerPoint Presentation</vt:lpstr>
      <vt:lpstr>Tri Phrif Achos Absenoldeb Tymor Byr a Thymor Hir (Arolwg Iechyd a Lles CIPD 2022) Top Three Causes of Short and Long Term Absence (CIPD Health and Wellbeing Survey 2022)</vt:lpstr>
      <vt:lpstr>PowerPoint Presentation</vt:lpstr>
      <vt:lpstr>Rôl y Rheolwr / Role of the Manager PRO-ACTIVE </vt:lpstr>
      <vt:lpstr>Rôl y Rheolwr / Role of the Manager REACTIVE </vt:lpstr>
      <vt:lpstr>Datblygu Diwylliant Presenoldeb Developing an attendance culture</vt:lpstr>
      <vt:lpstr>PowerPoint Presentation</vt:lpstr>
      <vt:lpstr>Fframwaith Cyfreithiol a Pholisi Legal and Policy Framework</vt:lpstr>
      <vt:lpstr>Absenoldeb Tymor Byr o’i gymharu â Thymor Hir Short-Term vs Long-Term Absence</vt:lpstr>
      <vt:lpstr>Rheoli Absenoldeb Tymor Byr Managing Short-Term Absence</vt:lpstr>
      <vt:lpstr>Rheoli Absenoldeb Hirdymor Managing Long-Term Absence</vt:lpstr>
      <vt:lpstr>Y Drafodaeth Dychwelyd i'r Gwaith / The Return to Work Discussion</vt:lpstr>
      <vt:lpstr>PowerPoint Presentation</vt:lpstr>
      <vt:lpstr>      </vt:lpstr>
      <vt:lpstr>Cymorth Ychwanegol Additional Support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Ian Walsh</dc:creator>
  <cp:lastModifiedBy>Sara Mills</cp:lastModifiedBy>
  <cp:revision>52</cp:revision>
  <cp:lastPrinted>2022-03-29T17:46:08Z</cp:lastPrinted>
  <dcterms:created xsi:type="dcterms:W3CDTF">2021-03-29T10:52:19Z</dcterms:created>
  <dcterms:modified xsi:type="dcterms:W3CDTF">2023-02-08T18:11:38Z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0x0101008E48B690BE33E14EBE5BF167DDFCD847</vt:lpwstr>
  </property>
</Properties>
</file>