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8" r:id="rId1"/>
  </p:sldMasterIdLst>
  <p:notesMasterIdLst>
    <p:notesMasterId r:id="rId19"/>
  </p:notesMasterIdLst>
  <p:sldIdLst>
    <p:sldId id="256" r:id="rId2"/>
    <p:sldId id="272" r:id="rId3"/>
    <p:sldId id="275" r:id="rId4"/>
    <p:sldId id="273" r:id="rId5"/>
    <p:sldId id="259" r:id="rId6"/>
    <p:sldId id="269" r:id="rId7"/>
    <p:sldId id="270" r:id="rId8"/>
    <p:sldId id="262" r:id="rId9"/>
    <p:sldId id="263" r:id="rId10"/>
    <p:sldId id="268" r:id="rId11"/>
    <p:sldId id="264" r:id="rId12"/>
    <p:sldId id="265" r:id="rId13"/>
    <p:sldId id="266" r:id="rId14"/>
    <p:sldId id="288" r:id="rId15"/>
    <p:sldId id="285" r:id="rId16"/>
    <p:sldId id="287" r:id="rId17"/>
    <p:sldId id="28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07C531-0E63-4F04-8CB1-52929EC32C9D}" v="8" dt="2026-01-07T01:02:14.0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67BC3-8CFF-4340-8E01-990574E6CAF9}"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056E95-5E7B-4D7F-9BEC-1ED2F9FDF997}" type="slidenum">
              <a:rPr lang="en-GB" smtClean="0"/>
              <a:t>‹#›</a:t>
            </a:fld>
            <a:endParaRPr lang="en-GB"/>
          </a:p>
        </p:txBody>
      </p:sp>
    </p:spTree>
    <p:extLst>
      <p:ext uri="{BB962C8B-B14F-4D97-AF65-F5344CB8AC3E}">
        <p14:creationId xmlns:p14="http://schemas.microsoft.com/office/powerpoint/2010/main" val="1505180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56E95-5E7B-4D7F-9BEC-1ED2F9FDF997}" type="slidenum">
              <a:rPr lang="en-GB" smtClean="0"/>
              <a:t>3</a:t>
            </a:fld>
            <a:endParaRPr lang="en-GB"/>
          </a:p>
        </p:txBody>
      </p:sp>
    </p:spTree>
    <p:extLst>
      <p:ext uri="{BB962C8B-B14F-4D97-AF65-F5344CB8AC3E}">
        <p14:creationId xmlns:p14="http://schemas.microsoft.com/office/powerpoint/2010/main" val="270684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56E95-5E7B-4D7F-9BEC-1ED2F9FDF997}" type="slidenum">
              <a:rPr lang="en-GB" smtClean="0"/>
              <a:t>11</a:t>
            </a:fld>
            <a:endParaRPr lang="en-GB"/>
          </a:p>
        </p:txBody>
      </p:sp>
    </p:spTree>
    <p:extLst>
      <p:ext uri="{BB962C8B-B14F-4D97-AF65-F5344CB8AC3E}">
        <p14:creationId xmlns:p14="http://schemas.microsoft.com/office/powerpoint/2010/main" val="367275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56E95-5E7B-4D7F-9BEC-1ED2F9FDF997}" type="slidenum">
              <a:rPr lang="en-GB" smtClean="0"/>
              <a:t>12</a:t>
            </a:fld>
            <a:endParaRPr lang="en-GB"/>
          </a:p>
        </p:txBody>
      </p:sp>
    </p:spTree>
    <p:extLst>
      <p:ext uri="{BB962C8B-B14F-4D97-AF65-F5344CB8AC3E}">
        <p14:creationId xmlns:p14="http://schemas.microsoft.com/office/powerpoint/2010/main" val="56643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056E95-5E7B-4D7F-9BEC-1ED2F9FDF997}" type="slidenum">
              <a:rPr lang="en-GB" smtClean="0"/>
              <a:t>17</a:t>
            </a:fld>
            <a:endParaRPr lang="en-GB"/>
          </a:p>
        </p:txBody>
      </p:sp>
    </p:spTree>
    <p:extLst>
      <p:ext uri="{BB962C8B-B14F-4D97-AF65-F5344CB8AC3E}">
        <p14:creationId xmlns:p14="http://schemas.microsoft.com/office/powerpoint/2010/main" val="270643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2107593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240665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1401786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198431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924235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484624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63850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2722596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1502427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90330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430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88218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7804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1338213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304004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F1E059-F63C-4664-9B82-A39513611452}" type="datetimeFigureOut">
              <a:rPr lang="en-GB" smtClean="0"/>
              <a:t>12/01/2026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A0E9DE-9800-4EBB-B883-C202BA042C7A}" type="slidenum">
              <a:rPr lang="en-GB" smtClean="0"/>
              <a:t>‹#›</a:t>
            </a:fld>
            <a:endParaRPr lang="en-GB" dirty="0"/>
          </a:p>
        </p:txBody>
      </p:sp>
    </p:spTree>
    <p:extLst>
      <p:ext uri="{BB962C8B-B14F-4D97-AF65-F5344CB8AC3E}">
        <p14:creationId xmlns:p14="http://schemas.microsoft.com/office/powerpoint/2010/main" val="433167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F1E059-F63C-4664-9B82-A39513611452}" type="datetimeFigureOut">
              <a:rPr lang="en-GB" smtClean="0"/>
              <a:t>12/01/2026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A0E9DE-9800-4EBB-B883-C202BA042C7A}" type="slidenum">
              <a:rPr lang="en-GB" smtClean="0"/>
              <a:t>‹#›</a:t>
            </a:fld>
            <a:endParaRPr lang="en-GB" dirty="0"/>
          </a:p>
        </p:txBody>
      </p:sp>
    </p:spTree>
    <p:extLst>
      <p:ext uri="{BB962C8B-B14F-4D97-AF65-F5344CB8AC3E}">
        <p14:creationId xmlns:p14="http://schemas.microsoft.com/office/powerpoint/2010/main" val="1701597089"/>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 id="2147484004" r:id="rId6"/>
    <p:sldLayoutId id="2147484005" r:id="rId7"/>
    <p:sldLayoutId id="2147484006" r:id="rId8"/>
    <p:sldLayoutId id="2147484007" r:id="rId9"/>
    <p:sldLayoutId id="2147484008" r:id="rId10"/>
    <p:sldLayoutId id="2147484009" r:id="rId11"/>
    <p:sldLayoutId id="2147484010" r:id="rId12"/>
    <p:sldLayoutId id="2147484011" r:id="rId13"/>
    <p:sldLayoutId id="2147484012" r:id="rId14"/>
    <p:sldLayoutId id="2147484013" r:id="rId15"/>
    <p:sldLayoutId id="214748401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hyperlink" Target="https://shop.fronius.com/pl_PL/rdzen-42-0404-0192/"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cps.gov.uk/north-east/news/cps-north-east-domestic-abuse-prosecutions-october-2023?utm_source=chatgpt.com" TargetMode="External"/><Relationship Id="rId7" Type="http://schemas.openxmlformats.org/officeDocument/2006/relationships/hyperlink" Target="https://policinginsight.com/feature/advertisement/the-next-step-in-the-development-of-body-worn-video/" TargetMode="External"/><Relationship Id="rId2" Type="http://schemas.openxmlformats.org/officeDocument/2006/relationships/hyperlink" Target="https://www.ojp.gov/library/publications/effect-police-body-worn-cameras-use-force-and-citizens-complaints-against?utm_source=chatgpt.com" TargetMode="External"/><Relationship Id="rId1" Type="http://schemas.openxmlformats.org/officeDocument/2006/relationships/slideLayout" Target="../slideLayouts/slideLayout6.xml"/><Relationship Id="rId6" Type="http://schemas.openxmlformats.org/officeDocument/2006/relationships/hyperlink" Target="https://library.college.police.uk/docs/homeoffice/guidance-body-worn-devices.pdf" TargetMode="External"/><Relationship Id="rId5" Type="http://schemas.openxmlformats.org/officeDocument/2006/relationships/hyperlink" Target="https://www.phscompliance.co.uk/news/why-a-cctv-policy-is-crucial/" TargetMode="External"/><Relationship Id="rId4" Type="http://schemas.openxmlformats.org/officeDocument/2006/relationships/hyperlink" Target="https://www.rasmussen.edu/degrees/justice-studies/blog/pros-and-cons-of-police-body-cameras/#:~:text=Upfront%20costs,under%20a%20tight%20budget%20already.%E2%80%9D"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ucl.ac.uk/news/2021/jul/call-police-use-body-worn-cameras-record-witness-statements" TargetMode="External"/><Relationship Id="rId2" Type="http://schemas.openxmlformats.org/officeDocument/2006/relationships/hyperlink" Target="https://tektronixllc.ae/anpr-lpr-camera-installation-uae-saudi-arabia-oman-qatar/" TargetMode="External"/><Relationship Id="rId1" Type="http://schemas.openxmlformats.org/officeDocument/2006/relationships/slideLayout" Target="../slideLayouts/slideLayout6.xml"/><Relationship Id="rId5" Type="http://schemas.openxmlformats.org/officeDocument/2006/relationships/hyperlink" Target="https://questions-statements.parliament.uk/written-questions/detail/2019-03-19/HL14655/?utm_source=chatgpt.com" TargetMode="External"/><Relationship Id="rId4" Type="http://schemas.openxmlformats.org/officeDocument/2006/relationships/hyperlink" Target="https://questions-statements.parliament.uk/written-questions/detail/2019-03-19/HL14655?utm_source=chatgpt.com"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0077-B3D1-332C-506E-20E54744ABE7}"/>
              </a:ext>
            </a:extLst>
          </p:cNvPr>
          <p:cNvSpPr>
            <a:spLocks noGrp="1"/>
          </p:cNvSpPr>
          <p:nvPr>
            <p:ph type="ctrTitle"/>
          </p:nvPr>
        </p:nvSpPr>
        <p:spPr>
          <a:xfrm>
            <a:off x="594360" y="1728175"/>
            <a:ext cx="9427464" cy="1700825"/>
          </a:xfrm>
        </p:spPr>
        <p:txBody>
          <a:bodyPr/>
          <a:lstStyle/>
          <a:p>
            <a:pPr algn="ctr"/>
            <a:r>
              <a:rPr lang="en-GB" dirty="0"/>
              <a:t>The Emergence of Technology</a:t>
            </a:r>
            <a:br>
              <a:rPr lang="en-GB" dirty="0"/>
            </a:br>
            <a:r>
              <a:rPr lang="en-GB" dirty="0"/>
              <a:t> in Contemporary Policing</a:t>
            </a:r>
          </a:p>
        </p:txBody>
      </p:sp>
      <p:sp>
        <p:nvSpPr>
          <p:cNvPr id="3" name="Subtitle 2">
            <a:extLst>
              <a:ext uri="{FF2B5EF4-FFF2-40B4-BE49-F238E27FC236}">
                <a16:creationId xmlns:a16="http://schemas.microsoft.com/office/drawing/2014/main" id="{260992CB-932F-BE00-8E53-3C6050E82CEC}"/>
              </a:ext>
            </a:extLst>
          </p:cNvPr>
          <p:cNvSpPr>
            <a:spLocks noGrp="1"/>
          </p:cNvSpPr>
          <p:nvPr>
            <p:ph type="subTitle" idx="1"/>
          </p:nvPr>
        </p:nvSpPr>
        <p:spPr>
          <a:xfrm>
            <a:off x="1525355" y="4288577"/>
            <a:ext cx="7766936" cy="1096899"/>
          </a:xfrm>
        </p:spPr>
        <p:txBody>
          <a:bodyPr>
            <a:normAutofit lnSpcReduction="10000"/>
          </a:bodyPr>
          <a:lstStyle/>
          <a:p>
            <a:pPr algn="ctr"/>
            <a:r>
              <a:rPr lang="en-GB" dirty="0">
                <a:solidFill>
                  <a:schemeClr val="tx1"/>
                </a:solidFill>
              </a:rPr>
              <a:t>BMLC5009</a:t>
            </a:r>
          </a:p>
          <a:p>
            <a:pPr algn="ctr"/>
            <a:r>
              <a:rPr lang="en-GB" dirty="0">
                <a:solidFill>
                  <a:schemeClr val="tx1"/>
                </a:solidFill>
              </a:rPr>
              <a:t> Denise Jones</a:t>
            </a:r>
          </a:p>
          <a:p>
            <a:pPr algn="ctr"/>
            <a:r>
              <a:rPr lang="en-GB" dirty="0">
                <a:solidFill>
                  <a:schemeClr val="tx1"/>
                </a:solidFill>
              </a:rPr>
              <a:t>2405845</a:t>
            </a:r>
          </a:p>
        </p:txBody>
      </p:sp>
    </p:spTree>
    <p:extLst>
      <p:ext uri="{BB962C8B-B14F-4D97-AF65-F5344CB8AC3E}">
        <p14:creationId xmlns:p14="http://schemas.microsoft.com/office/powerpoint/2010/main" val="1655681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F2970F-E044-BD53-4963-0BB6F29EBD41}"/>
              </a:ext>
            </a:extLst>
          </p:cNvPr>
          <p:cNvSpPr txBox="1"/>
          <p:nvPr/>
        </p:nvSpPr>
        <p:spPr>
          <a:xfrm>
            <a:off x="541020" y="722377"/>
            <a:ext cx="11109960" cy="5539978"/>
          </a:xfrm>
          <a:prstGeom prst="rect">
            <a:avLst/>
          </a:prstGeom>
          <a:noFill/>
        </p:spPr>
        <p:txBody>
          <a:bodyPr wrap="square" rtlCol="0">
            <a:spAutoFit/>
          </a:bodyPr>
          <a:lstStyle/>
          <a:p>
            <a:pPr algn="ctr"/>
            <a:r>
              <a:rPr lang="en-GB" sz="4000" dirty="0"/>
              <a:t>Technology in Policing </a:t>
            </a:r>
          </a:p>
          <a:p>
            <a:pPr algn="ctr"/>
            <a:endParaRPr lang="en-GB" sz="3600" dirty="0"/>
          </a:p>
          <a:p>
            <a:pPr algn="ctr"/>
            <a:r>
              <a:rPr lang="en-GB" sz="3600" dirty="0"/>
              <a:t> Facial Recognition, Drones, ANPR, CCTV  Body Worn Cameras, Cyber forensics, and  Data Basis. </a:t>
            </a:r>
          </a:p>
          <a:p>
            <a:pPr algn="ctr"/>
            <a:endParaRPr lang="en-GB" sz="3600" dirty="0"/>
          </a:p>
          <a:p>
            <a:pPr algn="ctr"/>
            <a:r>
              <a:rPr lang="en-GB" sz="3600" dirty="0"/>
              <a:t>Are just a few of a very large list, which is improving everyday.</a:t>
            </a:r>
          </a:p>
          <a:p>
            <a:pPr algn="r"/>
            <a:endParaRPr lang="en-GB" sz="4000" dirty="0"/>
          </a:p>
          <a:p>
            <a:pPr algn="r"/>
            <a:r>
              <a:rPr lang="en-GB" dirty="0"/>
              <a:t> (Policing Insight, 2024)</a:t>
            </a:r>
          </a:p>
          <a:p>
            <a:pPr algn="ctr"/>
            <a:endParaRPr lang="en-GB" sz="4000" dirty="0"/>
          </a:p>
        </p:txBody>
      </p:sp>
    </p:spTree>
    <p:extLst>
      <p:ext uri="{BB962C8B-B14F-4D97-AF65-F5344CB8AC3E}">
        <p14:creationId xmlns:p14="http://schemas.microsoft.com/office/powerpoint/2010/main" val="3918297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E3F4-C310-BC65-F40D-9F7DDE03113E}"/>
              </a:ext>
            </a:extLst>
          </p:cNvPr>
          <p:cNvSpPr>
            <a:spLocks noGrp="1"/>
          </p:cNvSpPr>
          <p:nvPr>
            <p:ph type="title"/>
          </p:nvPr>
        </p:nvSpPr>
        <p:spPr/>
        <p:txBody>
          <a:bodyPr/>
          <a:lstStyle/>
          <a:p>
            <a:r>
              <a:rPr lang="en-GB" dirty="0"/>
              <a:t>Policing Technology</a:t>
            </a:r>
          </a:p>
        </p:txBody>
      </p:sp>
      <p:sp>
        <p:nvSpPr>
          <p:cNvPr id="3" name="Text Placeholder 2">
            <a:extLst>
              <a:ext uri="{FF2B5EF4-FFF2-40B4-BE49-F238E27FC236}">
                <a16:creationId xmlns:a16="http://schemas.microsoft.com/office/drawing/2014/main" id="{A7762C58-D216-69D7-393D-F3285D24A549}"/>
              </a:ext>
            </a:extLst>
          </p:cNvPr>
          <p:cNvSpPr>
            <a:spLocks noGrp="1"/>
          </p:cNvSpPr>
          <p:nvPr>
            <p:ph type="body" idx="1"/>
          </p:nvPr>
        </p:nvSpPr>
        <p:spPr>
          <a:xfrm>
            <a:off x="675745" y="1930400"/>
            <a:ext cx="2597807" cy="806845"/>
          </a:xfrm>
        </p:spPr>
        <p:txBody>
          <a:bodyPr/>
          <a:lstStyle/>
          <a:p>
            <a:r>
              <a:rPr lang="en-GB" dirty="0">
                <a:solidFill>
                  <a:schemeClr val="tx1"/>
                </a:solidFill>
              </a:rPr>
              <a:t>Body Worn Video Cameras (BWV)</a:t>
            </a:r>
          </a:p>
        </p:txBody>
      </p:sp>
      <p:sp>
        <p:nvSpPr>
          <p:cNvPr id="5" name="Text Placeholder 4">
            <a:extLst>
              <a:ext uri="{FF2B5EF4-FFF2-40B4-BE49-F238E27FC236}">
                <a16:creationId xmlns:a16="http://schemas.microsoft.com/office/drawing/2014/main" id="{3FE1B676-E04E-1BEE-A19C-668BBD42671D}"/>
              </a:ext>
            </a:extLst>
          </p:cNvPr>
          <p:cNvSpPr>
            <a:spLocks noGrp="1"/>
          </p:cNvSpPr>
          <p:nvPr>
            <p:ph type="body" sz="quarter" idx="3"/>
          </p:nvPr>
        </p:nvSpPr>
        <p:spPr>
          <a:xfrm>
            <a:off x="6821423" y="1271016"/>
            <a:ext cx="3121044" cy="1466229"/>
          </a:xfrm>
        </p:spPr>
        <p:txBody>
          <a:bodyPr/>
          <a:lstStyle/>
          <a:p>
            <a:r>
              <a:rPr lang="en-GB" dirty="0">
                <a:solidFill>
                  <a:schemeClr val="tx1"/>
                </a:solidFill>
              </a:rPr>
              <a:t>Automatic Number Plate Recognition (ANPR)</a:t>
            </a:r>
          </a:p>
        </p:txBody>
      </p:sp>
      <p:sp>
        <p:nvSpPr>
          <p:cNvPr id="10" name="TextBox 9">
            <a:extLst>
              <a:ext uri="{FF2B5EF4-FFF2-40B4-BE49-F238E27FC236}">
                <a16:creationId xmlns:a16="http://schemas.microsoft.com/office/drawing/2014/main" id="{185336BC-D0AF-7C30-C302-3E63D5CF4B10}"/>
              </a:ext>
            </a:extLst>
          </p:cNvPr>
          <p:cNvSpPr txBox="1"/>
          <p:nvPr/>
        </p:nvSpPr>
        <p:spPr>
          <a:xfrm>
            <a:off x="3486965" y="1930400"/>
            <a:ext cx="3121044" cy="830997"/>
          </a:xfrm>
          <a:prstGeom prst="rect">
            <a:avLst/>
          </a:prstGeom>
          <a:noFill/>
        </p:spPr>
        <p:txBody>
          <a:bodyPr wrap="square">
            <a:spAutoFit/>
          </a:bodyPr>
          <a:lstStyle/>
          <a:p>
            <a:r>
              <a:rPr lang="en-GB" sz="2400" dirty="0"/>
              <a:t>Close circuit Television (CCTV)</a:t>
            </a:r>
          </a:p>
        </p:txBody>
      </p:sp>
      <p:pic>
        <p:nvPicPr>
          <p:cNvPr id="1026" name="Picture 2" descr="Automatic Number Plate Recognition and Vehicle Security">
            <a:extLst>
              <a:ext uri="{FF2B5EF4-FFF2-40B4-BE49-F238E27FC236}">
                <a16:creationId xmlns:a16="http://schemas.microsoft.com/office/drawing/2014/main" id="{5E1A02F9-9BB0-2B8B-B7C0-85C4806A6004}"/>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555999" y="2984498"/>
            <a:ext cx="2809875" cy="2874847"/>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2913995C-1F05-8C8E-99A6-FCB29F236A62}"/>
              </a:ext>
            </a:extLst>
          </p:cNvPr>
          <p:cNvSpPr txBox="1"/>
          <p:nvPr/>
        </p:nvSpPr>
        <p:spPr>
          <a:xfrm>
            <a:off x="6372599" y="5887741"/>
            <a:ext cx="2993275" cy="307777"/>
          </a:xfrm>
          <a:prstGeom prst="rect">
            <a:avLst/>
          </a:prstGeom>
          <a:noFill/>
        </p:spPr>
        <p:txBody>
          <a:bodyPr wrap="square" rtlCol="0">
            <a:spAutoFit/>
          </a:bodyPr>
          <a:lstStyle/>
          <a:p>
            <a:r>
              <a:rPr lang="en-GB" sz="1400" dirty="0"/>
              <a:t>(Tektronix technologies, 2026)</a:t>
            </a:r>
          </a:p>
        </p:txBody>
      </p:sp>
      <p:pic>
        <p:nvPicPr>
          <p:cNvPr id="24" name="Picture 23">
            <a:extLst>
              <a:ext uri="{FF2B5EF4-FFF2-40B4-BE49-F238E27FC236}">
                <a16:creationId xmlns:a16="http://schemas.microsoft.com/office/drawing/2014/main" id="{03CE5EC0-B282-425C-441E-729D8F609C19}"/>
              </a:ext>
            </a:extLst>
          </p:cNvPr>
          <p:cNvPicPr>
            <a:picLocks noChangeAspect="1"/>
          </p:cNvPicPr>
          <p:nvPr/>
        </p:nvPicPr>
        <p:blipFill>
          <a:blip r:embed="rId4"/>
          <a:stretch>
            <a:fillRect/>
          </a:stretch>
        </p:blipFill>
        <p:spPr>
          <a:xfrm>
            <a:off x="3256230" y="2984896"/>
            <a:ext cx="3208069" cy="2874847"/>
          </a:xfrm>
          <a:prstGeom prst="rect">
            <a:avLst/>
          </a:prstGeom>
        </p:spPr>
      </p:pic>
      <p:sp>
        <p:nvSpPr>
          <p:cNvPr id="25" name="TextBox 24">
            <a:extLst>
              <a:ext uri="{FF2B5EF4-FFF2-40B4-BE49-F238E27FC236}">
                <a16:creationId xmlns:a16="http://schemas.microsoft.com/office/drawing/2014/main" id="{9F083A04-9542-1BE9-E1AA-1D57B6AECF44}"/>
              </a:ext>
            </a:extLst>
          </p:cNvPr>
          <p:cNvSpPr txBox="1"/>
          <p:nvPr/>
        </p:nvSpPr>
        <p:spPr>
          <a:xfrm>
            <a:off x="3743714" y="5887741"/>
            <a:ext cx="2075688" cy="307777"/>
          </a:xfrm>
          <a:prstGeom prst="rect">
            <a:avLst/>
          </a:prstGeom>
          <a:noFill/>
        </p:spPr>
        <p:txBody>
          <a:bodyPr wrap="square" rtlCol="0">
            <a:spAutoFit/>
          </a:bodyPr>
          <a:lstStyle/>
          <a:p>
            <a:r>
              <a:rPr lang="en-GB" sz="1400" dirty="0"/>
              <a:t>(phs Compliance, 2026)</a:t>
            </a:r>
          </a:p>
        </p:txBody>
      </p:sp>
      <p:pic>
        <p:nvPicPr>
          <p:cNvPr id="29" name="Content Placeholder 28">
            <a:extLst>
              <a:ext uri="{FF2B5EF4-FFF2-40B4-BE49-F238E27FC236}">
                <a16:creationId xmlns:a16="http://schemas.microsoft.com/office/drawing/2014/main" id="{D8CE9D0E-410F-3D2F-CEC2-B552E906F830}"/>
              </a:ext>
            </a:extLst>
          </p:cNvPr>
          <p:cNvPicPr>
            <a:picLocks noGrp="1" noChangeAspect="1"/>
          </p:cNvPicPr>
          <p:nvPr>
            <p:ph sz="half" idx="2"/>
          </p:nvPr>
        </p:nvPicPr>
        <p:blipFill>
          <a:blip r:embed="rId5"/>
          <a:stretch>
            <a:fillRect/>
          </a:stretch>
        </p:blipFill>
        <p:spPr>
          <a:xfrm>
            <a:off x="96118" y="2984498"/>
            <a:ext cx="3037078" cy="2875245"/>
          </a:xfrm>
          <a:prstGeom prst="rect">
            <a:avLst/>
          </a:prstGeom>
        </p:spPr>
      </p:pic>
      <p:sp>
        <p:nvSpPr>
          <p:cNvPr id="30" name="TextBox 29">
            <a:extLst>
              <a:ext uri="{FF2B5EF4-FFF2-40B4-BE49-F238E27FC236}">
                <a16:creationId xmlns:a16="http://schemas.microsoft.com/office/drawing/2014/main" id="{BBD99254-2021-0BB7-2334-4158AD231C02}"/>
              </a:ext>
            </a:extLst>
          </p:cNvPr>
          <p:cNvSpPr txBox="1"/>
          <p:nvPr/>
        </p:nvSpPr>
        <p:spPr>
          <a:xfrm>
            <a:off x="475773" y="5940623"/>
            <a:ext cx="2277767" cy="307777"/>
          </a:xfrm>
          <a:prstGeom prst="rect">
            <a:avLst/>
          </a:prstGeom>
          <a:noFill/>
        </p:spPr>
        <p:txBody>
          <a:bodyPr wrap="square" rtlCol="0">
            <a:spAutoFit/>
          </a:bodyPr>
          <a:lstStyle/>
          <a:p>
            <a:r>
              <a:rPr lang="en-GB" sz="1400" dirty="0"/>
              <a:t>(Policing Insight, 2024)</a:t>
            </a:r>
          </a:p>
        </p:txBody>
      </p:sp>
    </p:spTree>
    <p:extLst>
      <p:ext uri="{BB962C8B-B14F-4D97-AF65-F5344CB8AC3E}">
        <p14:creationId xmlns:p14="http://schemas.microsoft.com/office/powerpoint/2010/main" val="381507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7843B9-9358-5445-F35D-C5F6506ACCB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E5B7FBF-5768-D567-F2F2-B2EF1ED29116}"/>
              </a:ext>
            </a:extLst>
          </p:cNvPr>
          <p:cNvSpPr txBox="1"/>
          <p:nvPr/>
        </p:nvSpPr>
        <p:spPr>
          <a:xfrm>
            <a:off x="4920343" y="1495697"/>
            <a:ext cx="7271657" cy="4963885"/>
          </a:xfrm>
          <a:prstGeom prst="rect">
            <a:avLst/>
          </a:prstGeom>
        </p:spPr>
        <p:txBody>
          <a:bodyPr vert="horz" lIns="91440" tIns="45720" rIns="91440" bIns="45720" rtlCol="0" anchor="t">
            <a:noAutofit/>
          </a:bodyPr>
          <a:lstStyle/>
          <a:p>
            <a:pPr algn="ctr">
              <a:lnSpc>
                <a:spcPct val="90000"/>
              </a:lnSpc>
              <a:spcAft>
                <a:spcPts val="600"/>
              </a:spcAft>
            </a:pPr>
            <a:r>
              <a:rPr lang="en-US" sz="2800" dirty="0"/>
              <a:t>Across England and Wales, </a:t>
            </a:r>
            <a:r>
              <a:rPr lang="en-US" sz="2800" b="1" dirty="0"/>
              <a:t>100% of forces</a:t>
            </a:r>
            <a:r>
              <a:rPr lang="en-US" sz="2800" dirty="0"/>
              <a:t> now deploy BWV as standard equipment</a:t>
            </a:r>
          </a:p>
          <a:p>
            <a:pPr algn="ctr">
              <a:lnSpc>
                <a:spcPct val="90000"/>
              </a:lnSpc>
              <a:spcAft>
                <a:spcPts val="600"/>
              </a:spcAft>
            </a:pPr>
            <a:endParaRPr lang="en-US" sz="2800" dirty="0"/>
          </a:p>
          <a:p>
            <a:pPr algn="ctr">
              <a:lnSpc>
                <a:spcPct val="90000"/>
              </a:lnSpc>
              <a:spcAft>
                <a:spcPts val="600"/>
              </a:spcAft>
            </a:pPr>
            <a:r>
              <a:rPr lang="en-US" sz="2800" dirty="0"/>
              <a:t>How good are body worn cameras?</a:t>
            </a:r>
          </a:p>
          <a:p>
            <a:pPr algn="ctr">
              <a:lnSpc>
                <a:spcPct val="90000"/>
              </a:lnSpc>
              <a:spcAft>
                <a:spcPts val="600"/>
              </a:spcAft>
            </a:pPr>
            <a:endParaRPr lang="en-US" sz="2800" dirty="0"/>
          </a:p>
          <a:p>
            <a:pPr algn="ctr">
              <a:lnSpc>
                <a:spcPct val="90000"/>
              </a:lnSpc>
              <a:spcAft>
                <a:spcPts val="600"/>
              </a:spcAft>
            </a:pPr>
            <a:r>
              <a:rPr lang="en-US" sz="2800" dirty="0"/>
              <a:t>……But what happens if an officer conveniently has it turned off ?</a:t>
            </a:r>
          </a:p>
          <a:p>
            <a:pPr algn="ctr">
              <a:lnSpc>
                <a:spcPct val="90000"/>
              </a:lnSpc>
              <a:spcAft>
                <a:spcPts val="600"/>
              </a:spcAft>
            </a:pPr>
            <a:endParaRPr lang="en-US" sz="2800" dirty="0"/>
          </a:p>
          <a:p>
            <a:pPr algn="r">
              <a:lnSpc>
                <a:spcPct val="90000"/>
              </a:lnSpc>
              <a:spcAft>
                <a:spcPts val="600"/>
              </a:spcAft>
            </a:pPr>
            <a:endParaRPr lang="en-US" sz="2800" dirty="0"/>
          </a:p>
          <a:p>
            <a:pPr algn="r">
              <a:lnSpc>
                <a:spcPct val="90000"/>
              </a:lnSpc>
              <a:spcAft>
                <a:spcPts val="600"/>
              </a:spcAft>
            </a:pPr>
            <a:r>
              <a:rPr lang="en-US" sz="2800" dirty="0"/>
              <a:t> (Uk Government 2019)</a:t>
            </a:r>
          </a:p>
          <a:p>
            <a:pPr algn="ctr">
              <a:lnSpc>
                <a:spcPct val="90000"/>
              </a:lnSpc>
              <a:spcAft>
                <a:spcPts val="600"/>
              </a:spcAft>
            </a:pPr>
            <a:endParaRPr lang="en-US" sz="2800" dirty="0"/>
          </a:p>
        </p:txBody>
      </p:sp>
      <p:pic>
        <p:nvPicPr>
          <p:cNvPr id="8" name="Picture 7">
            <a:extLst>
              <a:ext uri="{FF2B5EF4-FFF2-40B4-BE49-F238E27FC236}">
                <a16:creationId xmlns:a16="http://schemas.microsoft.com/office/drawing/2014/main" id="{434B90AF-8A2C-CACA-48A2-D21AA7C403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990" b="4990"/>
          <a:stretch/>
        </p:blipFill>
        <p:spPr>
          <a:xfrm>
            <a:off x="816953" y="3658067"/>
            <a:ext cx="3135085" cy="2915488"/>
          </a:xfrm>
          <a:custGeom>
            <a:avLst/>
            <a:gdLst/>
            <a:ahLst/>
            <a:cxnLst/>
            <a:rect l="l" t="t" r="r" b="b"/>
            <a:pathLst>
              <a:path w="3238727" h="2915488">
                <a:moveTo>
                  <a:pt x="1619364" y="0"/>
                </a:moveTo>
                <a:cubicBezTo>
                  <a:pt x="2513714" y="0"/>
                  <a:pt x="3238727" y="725014"/>
                  <a:pt x="3238727" y="1619364"/>
                </a:cubicBezTo>
                <a:cubicBezTo>
                  <a:pt x="3238727" y="2122436"/>
                  <a:pt x="3009328" y="2571928"/>
                  <a:pt x="2649429" y="2868943"/>
                </a:cubicBezTo>
                <a:lnTo>
                  <a:pt x="2587186" y="2915488"/>
                </a:lnTo>
                <a:lnTo>
                  <a:pt x="651541" y="2915488"/>
                </a:lnTo>
                <a:lnTo>
                  <a:pt x="589298" y="2868943"/>
                </a:lnTo>
                <a:cubicBezTo>
                  <a:pt x="229399" y="2571928"/>
                  <a:pt x="0" y="2122436"/>
                  <a:pt x="0" y="1619364"/>
                </a:cubicBezTo>
                <a:cubicBezTo>
                  <a:pt x="0" y="725014"/>
                  <a:pt x="725014" y="0"/>
                  <a:pt x="1619364" y="0"/>
                </a:cubicBezTo>
                <a:close/>
              </a:path>
            </a:pathLst>
          </a:custGeom>
        </p:spPr>
      </p:pic>
      <p:pic>
        <p:nvPicPr>
          <p:cNvPr id="2052" name="Picture 4" descr="Call for police to use body-worn cameras to record witness statements | UCL  News - UCL – University College London">
            <a:extLst>
              <a:ext uri="{FF2B5EF4-FFF2-40B4-BE49-F238E27FC236}">
                <a16:creationId xmlns:a16="http://schemas.microsoft.com/office/drawing/2014/main" id="{9B70F0FD-5596-9788-929A-575EDC8DCA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296" y="284445"/>
            <a:ext cx="4664779" cy="29154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826FBF5-FD4B-1CFF-DBDA-C4F19EB653DA}"/>
              </a:ext>
            </a:extLst>
          </p:cNvPr>
          <p:cNvSpPr txBox="1"/>
          <p:nvPr/>
        </p:nvSpPr>
        <p:spPr>
          <a:xfrm>
            <a:off x="905256" y="3275111"/>
            <a:ext cx="1200042" cy="307777"/>
          </a:xfrm>
          <a:prstGeom prst="rect">
            <a:avLst/>
          </a:prstGeom>
          <a:noFill/>
        </p:spPr>
        <p:txBody>
          <a:bodyPr wrap="square" rtlCol="0">
            <a:spAutoFit/>
          </a:bodyPr>
          <a:lstStyle/>
          <a:p>
            <a:r>
              <a:rPr lang="en-GB" sz="1400" dirty="0"/>
              <a:t>(UCL, 2021)</a:t>
            </a:r>
          </a:p>
        </p:txBody>
      </p:sp>
    </p:spTree>
    <p:extLst>
      <p:ext uri="{BB962C8B-B14F-4D97-AF65-F5344CB8AC3E}">
        <p14:creationId xmlns:p14="http://schemas.microsoft.com/office/powerpoint/2010/main" val="2236901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1213C-850D-74D3-9461-6E24437F14F6}"/>
              </a:ext>
            </a:extLst>
          </p:cNvPr>
          <p:cNvSpPr>
            <a:spLocks noGrp="1"/>
          </p:cNvSpPr>
          <p:nvPr>
            <p:ph type="title"/>
          </p:nvPr>
        </p:nvSpPr>
        <p:spPr>
          <a:xfrm>
            <a:off x="570654" y="205643"/>
            <a:ext cx="8596668" cy="659877"/>
          </a:xfrm>
        </p:spPr>
        <p:txBody>
          <a:bodyPr/>
          <a:lstStyle/>
          <a:p>
            <a:pPr algn="ctr"/>
            <a:r>
              <a:rPr lang="en-GB" dirty="0"/>
              <a:t>Body worn video (BWV)</a:t>
            </a:r>
          </a:p>
        </p:txBody>
      </p:sp>
      <p:sp>
        <p:nvSpPr>
          <p:cNvPr id="3" name="Content Placeholder 2">
            <a:extLst>
              <a:ext uri="{FF2B5EF4-FFF2-40B4-BE49-F238E27FC236}">
                <a16:creationId xmlns:a16="http://schemas.microsoft.com/office/drawing/2014/main" id="{71F35C5B-4D41-200C-D0C7-0668F3FE3251}"/>
              </a:ext>
            </a:extLst>
          </p:cNvPr>
          <p:cNvSpPr>
            <a:spLocks noGrp="1"/>
          </p:cNvSpPr>
          <p:nvPr>
            <p:ph sz="half" idx="1"/>
          </p:nvPr>
        </p:nvSpPr>
        <p:spPr>
          <a:xfrm>
            <a:off x="395150" y="1276781"/>
            <a:ext cx="4926658" cy="4895419"/>
          </a:xfrm>
        </p:spPr>
        <p:txBody>
          <a:bodyPr>
            <a:normAutofit fontScale="25000" lnSpcReduction="20000"/>
          </a:bodyPr>
          <a:lstStyle/>
          <a:p>
            <a:pPr marL="0" indent="0">
              <a:buNone/>
            </a:pPr>
            <a:r>
              <a:rPr lang="en-GB" sz="17600" dirty="0">
                <a:solidFill>
                  <a:schemeClr val="tx1"/>
                </a:solidFill>
              </a:rPr>
              <a:t>Advantages</a:t>
            </a:r>
          </a:p>
          <a:p>
            <a:pPr marL="0" indent="0">
              <a:buNone/>
            </a:pPr>
            <a:endParaRPr lang="en-GB" sz="4200" dirty="0">
              <a:solidFill>
                <a:schemeClr val="tx1"/>
              </a:solidFill>
            </a:endParaRPr>
          </a:p>
          <a:p>
            <a:pPr marL="0" indent="0">
              <a:buNone/>
            </a:pPr>
            <a:endParaRPr lang="en-US" sz="4200" b="1" dirty="0">
              <a:solidFill>
                <a:schemeClr val="tx1"/>
              </a:solidFill>
            </a:endParaRPr>
          </a:p>
          <a:p>
            <a:pPr marL="0" indent="0">
              <a:buNone/>
            </a:pPr>
            <a:r>
              <a:rPr lang="en-US" sz="7200" dirty="0">
                <a:solidFill>
                  <a:schemeClr val="tx1"/>
                </a:solidFill>
              </a:rPr>
              <a:t>Guilty pleas increased by 8–10% in cases.(Home Office 2025).</a:t>
            </a:r>
            <a:endParaRPr lang="en-GB" sz="7200" dirty="0">
              <a:solidFill>
                <a:schemeClr val="tx1"/>
              </a:solidFill>
            </a:endParaRPr>
          </a:p>
          <a:p>
            <a:pPr algn="ctr"/>
            <a:endParaRPr lang="en-GB" sz="7200" dirty="0">
              <a:solidFill>
                <a:schemeClr val="tx1"/>
              </a:solidFill>
            </a:endParaRPr>
          </a:p>
          <a:p>
            <a:pPr>
              <a:lnSpc>
                <a:spcPct val="150000"/>
              </a:lnSpc>
            </a:pPr>
            <a:r>
              <a:rPr lang="en-GB" sz="7200" dirty="0">
                <a:solidFill>
                  <a:schemeClr val="tx1"/>
                </a:solidFill>
              </a:rPr>
              <a:t>Protects officers</a:t>
            </a:r>
          </a:p>
          <a:p>
            <a:pPr>
              <a:lnSpc>
                <a:spcPct val="150000"/>
              </a:lnSpc>
            </a:pPr>
            <a:r>
              <a:rPr lang="en-GB" sz="7200" dirty="0">
                <a:solidFill>
                  <a:schemeClr val="tx1"/>
                </a:solidFill>
              </a:rPr>
              <a:t>Reduces complaints</a:t>
            </a:r>
          </a:p>
          <a:p>
            <a:pPr>
              <a:lnSpc>
                <a:spcPct val="150000"/>
              </a:lnSpc>
            </a:pPr>
            <a:r>
              <a:rPr lang="en-GB" sz="7200" dirty="0">
                <a:solidFill>
                  <a:schemeClr val="tx1"/>
                </a:solidFill>
              </a:rPr>
              <a:t>Increases trust</a:t>
            </a:r>
          </a:p>
          <a:p>
            <a:pPr>
              <a:lnSpc>
                <a:spcPct val="150000"/>
              </a:lnSpc>
            </a:pPr>
            <a:r>
              <a:rPr lang="en-GB" sz="7200" dirty="0">
                <a:solidFill>
                  <a:schemeClr val="tx1"/>
                </a:solidFill>
              </a:rPr>
              <a:t>Gives transparency</a:t>
            </a:r>
          </a:p>
          <a:p>
            <a:pPr>
              <a:lnSpc>
                <a:spcPct val="150000"/>
              </a:lnSpc>
            </a:pPr>
            <a:r>
              <a:rPr lang="en-GB" sz="7200" dirty="0">
                <a:solidFill>
                  <a:schemeClr val="tx1"/>
                </a:solidFill>
              </a:rPr>
              <a:t>Evidence for prosecutions</a:t>
            </a:r>
          </a:p>
          <a:p>
            <a:pPr>
              <a:lnSpc>
                <a:spcPct val="150000"/>
              </a:lnSpc>
            </a:pPr>
            <a:endParaRPr lang="en-GB" dirty="0"/>
          </a:p>
          <a:p>
            <a:endParaRPr lang="en-GB" dirty="0"/>
          </a:p>
        </p:txBody>
      </p:sp>
      <p:sp>
        <p:nvSpPr>
          <p:cNvPr id="4" name="Content Placeholder 3">
            <a:extLst>
              <a:ext uri="{FF2B5EF4-FFF2-40B4-BE49-F238E27FC236}">
                <a16:creationId xmlns:a16="http://schemas.microsoft.com/office/drawing/2014/main" id="{CA31CC6D-2E0E-0538-D1AF-ED98A3044B27}"/>
              </a:ext>
            </a:extLst>
          </p:cNvPr>
          <p:cNvSpPr>
            <a:spLocks noGrp="1"/>
          </p:cNvSpPr>
          <p:nvPr>
            <p:ph sz="half" idx="2"/>
          </p:nvPr>
        </p:nvSpPr>
        <p:spPr>
          <a:xfrm>
            <a:off x="5593978" y="1231060"/>
            <a:ext cx="4184034" cy="4538803"/>
          </a:xfrm>
        </p:spPr>
        <p:txBody>
          <a:bodyPr>
            <a:noAutofit/>
          </a:bodyPr>
          <a:lstStyle/>
          <a:p>
            <a:pPr marL="0" indent="0">
              <a:buNone/>
            </a:pPr>
            <a:r>
              <a:rPr lang="en-GB" sz="4400" dirty="0"/>
              <a:t>Disadvantages</a:t>
            </a:r>
          </a:p>
          <a:p>
            <a:pPr marL="0" indent="0">
              <a:buNone/>
            </a:pPr>
            <a:endParaRPr lang="en-GB" sz="1600" dirty="0"/>
          </a:p>
          <a:p>
            <a:pPr marL="0" indent="0">
              <a:buNone/>
            </a:pPr>
            <a:r>
              <a:rPr lang="en-US" dirty="0">
                <a:solidFill>
                  <a:schemeClr val="tx1"/>
                </a:solidFill>
              </a:rPr>
              <a:t>Cost per officer (UK average): £500–£1,000 per year (Home office 2023)</a:t>
            </a:r>
          </a:p>
          <a:p>
            <a:pPr marL="0" indent="0">
              <a:buNone/>
            </a:pPr>
            <a:endParaRPr lang="en-GB" dirty="0">
              <a:solidFill>
                <a:schemeClr val="tx1"/>
              </a:solidFill>
            </a:endParaRPr>
          </a:p>
          <a:p>
            <a:pPr>
              <a:lnSpc>
                <a:spcPct val="150000"/>
              </a:lnSpc>
            </a:pPr>
            <a:r>
              <a:rPr lang="en-GB" dirty="0">
                <a:solidFill>
                  <a:schemeClr val="tx1"/>
                </a:solidFill>
              </a:rPr>
              <a:t>Victim privacy concerns</a:t>
            </a:r>
          </a:p>
          <a:p>
            <a:pPr>
              <a:lnSpc>
                <a:spcPct val="150000"/>
              </a:lnSpc>
            </a:pPr>
            <a:r>
              <a:rPr lang="en-GB" dirty="0">
                <a:solidFill>
                  <a:schemeClr val="tx1"/>
                </a:solidFill>
              </a:rPr>
              <a:t>Expensive</a:t>
            </a:r>
          </a:p>
          <a:p>
            <a:pPr>
              <a:lnSpc>
                <a:spcPct val="150000"/>
              </a:lnSpc>
            </a:pPr>
            <a:r>
              <a:rPr lang="en-GB" dirty="0">
                <a:solidFill>
                  <a:schemeClr val="tx1"/>
                </a:solidFill>
              </a:rPr>
              <a:t>Only used at officer’s discretion</a:t>
            </a:r>
          </a:p>
          <a:p>
            <a:pPr>
              <a:lnSpc>
                <a:spcPct val="150000"/>
              </a:lnSpc>
            </a:pPr>
            <a:r>
              <a:rPr lang="en-GB" dirty="0">
                <a:solidFill>
                  <a:schemeClr val="tx1"/>
                </a:solidFill>
              </a:rPr>
              <a:t>Can breed suspicion </a:t>
            </a:r>
          </a:p>
          <a:p>
            <a:pPr>
              <a:lnSpc>
                <a:spcPct val="150000"/>
              </a:lnSpc>
            </a:pPr>
            <a:r>
              <a:rPr lang="en-GB" dirty="0">
                <a:solidFill>
                  <a:schemeClr val="tx1"/>
                </a:solidFill>
              </a:rPr>
              <a:t>Footage can be lost </a:t>
            </a:r>
          </a:p>
          <a:p>
            <a:pPr>
              <a:lnSpc>
                <a:spcPct val="150000"/>
              </a:lnSpc>
            </a:pPr>
            <a:endParaRPr lang="en-GB" dirty="0">
              <a:solidFill>
                <a:schemeClr val="tx1"/>
              </a:solidFill>
            </a:endParaRPr>
          </a:p>
          <a:p>
            <a:pPr>
              <a:lnSpc>
                <a:spcPct val="150000"/>
              </a:lnSpc>
            </a:pPr>
            <a:endParaRPr lang="en-GB" dirty="0">
              <a:solidFill>
                <a:schemeClr val="tx1"/>
              </a:solidFill>
            </a:endParaRPr>
          </a:p>
        </p:txBody>
      </p:sp>
      <p:sp>
        <p:nvSpPr>
          <p:cNvPr id="5" name="TextBox 4">
            <a:extLst>
              <a:ext uri="{FF2B5EF4-FFF2-40B4-BE49-F238E27FC236}">
                <a16:creationId xmlns:a16="http://schemas.microsoft.com/office/drawing/2014/main" id="{9D4E8B07-7C8F-E6FC-6891-341B5E8D6670}"/>
              </a:ext>
            </a:extLst>
          </p:cNvPr>
          <p:cNvSpPr txBox="1"/>
          <p:nvPr/>
        </p:nvSpPr>
        <p:spPr>
          <a:xfrm>
            <a:off x="548640" y="6390300"/>
            <a:ext cx="5468112" cy="307777"/>
          </a:xfrm>
          <a:prstGeom prst="rect">
            <a:avLst/>
          </a:prstGeom>
          <a:noFill/>
        </p:spPr>
        <p:txBody>
          <a:bodyPr wrap="square" rtlCol="0">
            <a:spAutoFit/>
          </a:bodyPr>
          <a:lstStyle/>
          <a:p>
            <a:r>
              <a:rPr lang="en-GB" sz="1400" dirty="0"/>
              <a:t>(Police and crime standards directorate, 2007; Ariel et al., 2016)</a:t>
            </a:r>
          </a:p>
        </p:txBody>
      </p:sp>
      <p:sp>
        <p:nvSpPr>
          <p:cNvPr id="6" name="TextBox 5">
            <a:extLst>
              <a:ext uri="{FF2B5EF4-FFF2-40B4-BE49-F238E27FC236}">
                <a16:creationId xmlns:a16="http://schemas.microsoft.com/office/drawing/2014/main" id="{AEA70452-BB09-F259-1067-58889BB9100E}"/>
              </a:ext>
            </a:extLst>
          </p:cNvPr>
          <p:cNvSpPr txBox="1"/>
          <p:nvPr/>
        </p:nvSpPr>
        <p:spPr>
          <a:xfrm>
            <a:off x="7448250" y="6390300"/>
            <a:ext cx="1719072" cy="307777"/>
          </a:xfrm>
          <a:prstGeom prst="rect">
            <a:avLst/>
          </a:prstGeom>
          <a:noFill/>
        </p:spPr>
        <p:txBody>
          <a:bodyPr wrap="square" rtlCol="0">
            <a:spAutoFit/>
          </a:bodyPr>
          <a:lstStyle/>
          <a:p>
            <a:r>
              <a:rPr lang="en-GB" sz="1400" dirty="0"/>
              <a:t>Erstad, W. (2016)</a:t>
            </a:r>
          </a:p>
        </p:txBody>
      </p:sp>
      <p:cxnSp>
        <p:nvCxnSpPr>
          <p:cNvPr id="8" name="Straight Connector 7">
            <a:extLst>
              <a:ext uri="{FF2B5EF4-FFF2-40B4-BE49-F238E27FC236}">
                <a16:creationId xmlns:a16="http://schemas.microsoft.com/office/drawing/2014/main" id="{CEFCB075-5CAE-2377-39A8-9EB29DE909F3}"/>
              </a:ext>
            </a:extLst>
          </p:cNvPr>
          <p:cNvCxnSpPr/>
          <p:nvPr/>
        </p:nvCxnSpPr>
        <p:spPr>
          <a:xfrm>
            <a:off x="5001768" y="1276781"/>
            <a:ext cx="0" cy="483141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7221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E1604-D1F4-A787-9CCA-E7666EC6D636}"/>
              </a:ext>
            </a:extLst>
          </p:cNvPr>
          <p:cNvSpPr>
            <a:spLocks noGrp="1"/>
          </p:cNvSpPr>
          <p:nvPr>
            <p:ph type="title"/>
          </p:nvPr>
        </p:nvSpPr>
        <p:spPr>
          <a:xfrm>
            <a:off x="155450" y="1179151"/>
            <a:ext cx="4189146" cy="4463889"/>
          </a:xfrm>
        </p:spPr>
        <p:txBody>
          <a:bodyPr vert="horz" lIns="91440" tIns="45720" rIns="91440" bIns="45720" rtlCol="0" anchor="ctr">
            <a:normAutofit/>
          </a:bodyPr>
          <a:lstStyle/>
          <a:p>
            <a:pPr algn="ctr"/>
            <a:r>
              <a:rPr lang="en-US" dirty="0"/>
              <a:t>Case to show advantages of BWV</a:t>
            </a:r>
          </a:p>
        </p:txBody>
      </p:sp>
      <p:sp>
        <p:nvSpPr>
          <p:cNvPr id="22" name="Isosceles Triangle 2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2A9C9-FBC6-BE6F-AE22-F46808B60741}"/>
              </a:ext>
            </a:extLst>
          </p:cNvPr>
          <p:cNvSpPr>
            <a:spLocks noGrp="1"/>
          </p:cNvSpPr>
          <p:nvPr>
            <p:ph sz="half" idx="1"/>
          </p:nvPr>
        </p:nvSpPr>
        <p:spPr>
          <a:xfrm>
            <a:off x="4978918" y="1109145"/>
            <a:ext cx="6341016" cy="4603900"/>
          </a:xfrm>
        </p:spPr>
        <p:txBody>
          <a:bodyPr vert="horz" lIns="91440" tIns="45720" rIns="91440" bIns="45720" rtlCol="0" anchor="ctr">
            <a:normAutofit fontScale="92500" lnSpcReduction="10000"/>
          </a:bodyPr>
          <a:lstStyle/>
          <a:p>
            <a:pPr marL="0" indent="0">
              <a:buNone/>
            </a:pPr>
            <a:endParaRPr lang="en-US" sz="2800" dirty="0">
              <a:solidFill>
                <a:schemeClr val="tx1"/>
              </a:solidFill>
            </a:endParaRPr>
          </a:p>
          <a:p>
            <a:pPr>
              <a:lnSpc>
                <a:spcPct val="150000"/>
              </a:lnSpc>
            </a:pPr>
            <a:r>
              <a:rPr lang="en-US" sz="2800" dirty="0">
                <a:solidFill>
                  <a:schemeClr val="tx1"/>
                </a:solidFill>
              </a:rPr>
              <a:t>Domestic abuse case </a:t>
            </a:r>
          </a:p>
          <a:p>
            <a:pPr marL="0" indent="0">
              <a:lnSpc>
                <a:spcPct val="150000"/>
              </a:lnSpc>
              <a:buNone/>
            </a:pPr>
            <a:r>
              <a:rPr lang="en-US" sz="2800" dirty="0">
                <a:solidFill>
                  <a:schemeClr val="tx1"/>
                </a:solidFill>
              </a:rPr>
              <a:t>(CPS, </a:t>
            </a:r>
            <a:r>
              <a:rPr lang="en-US" sz="2800" dirty="0" err="1">
                <a:solidFill>
                  <a:schemeClr val="tx1"/>
                </a:solidFill>
              </a:rPr>
              <a:t>NorthEast</a:t>
            </a:r>
            <a:r>
              <a:rPr lang="en-US" sz="2800" dirty="0">
                <a:solidFill>
                  <a:schemeClr val="tx1"/>
                </a:solidFill>
              </a:rPr>
              <a:t>  2023)</a:t>
            </a:r>
          </a:p>
          <a:p>
            <a:pPr>
              <a:lnSpc>
                <a:spcPct val="150000"/>
              </a:lnSpc>
            </a:pPr>
            <a:r>
              <a:rPr lang="en-US" sz="2800" dirty="0">
                <a:solidFill>
                  <a:schemeClr val="tx1"/>
                </a:solidFill>
              </a:rPr>
              <a:t>Male arrested for domestic abuse</a:t>
            </a:r>
          </a:p>
          <a:p>
            <a:pPr>
              <a:lnSpc>
                <a:spcPct val="150000"/>
              </a:lnSpc>
            </a:pPr>
            <a:r>
              <a:rPr lang="en-US" sz="2800" dirty="0">
                <a:solidFill>
                  <a:schemeClr val="tx1"/>
                </a:solidFill>
              </a:rPr>
              <a:t>Victim refused to press charges</a:t>
            </a:r>
          </a:p>
          <a:p>
            <a:pPr>
              <a:lnSpc>
                <a:spcPct val="150000"/>
              </a:lnSpc>
            </a:pPr>
            <a:r>
              <a:rPr lang="en-US" sz="2800" dirty="0">
                <a:solidFill>
                  <a:schemeClr val="tx1"/>
                </a:solidFill>
              </a:rPr>
              <a:t>BWV evidence  used </a:t>
            </a:r>
          </a:p>
          <a:p>
            <a:pPr>
              <a:lnSpc>
                <a:spcPct val="150000"/>
              </a:lnSpc>
            </a:pPr>
            <a:r>
              <a:rPr lang="en-US" sz="2800" dirty="0">
                <a:solidFill>
                  <a:schemeClr val="tx1"/>
                </a:solidFill>
              </a:rPr>
              <a:t>Conviction without victim support</a:t>
            </a:r>
          </a:p>
          <a:p>
            <a:endParaRPr lang="en-US" dirty="0"/>
          </a:p>
          <a:p>
            <a:endParaRPr lang="en-US" dirty="0"/>
          </a:p>
        </p:txBody>
      </p:sp>
      <p:sp>
        <p:nvSpPr>
          <p:cNvPr id="26" name="Isosceles Triangle 2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2478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9913-6EE2-E596-626C-872E71A4B118}"/>
              </a:ext>
            </a:extLst>
          </p:cNvPr>
          <p:cNvSpPr>
            <a:spLocks noGrp="1"/>
          </p:cNvSpPr>
          <p:nvPr>
            <p:ph type="title"/>
          </p:nvPr>
        </p:nvSpPr>
        <p:spPr>
          <a:xfrm>
            <a:off x="192024" y="1179151"/>
            <a:ext cx="4152572" cy="4463889"/>
          </a:xfrm>
        </p:spPr>
        <p:txBody>
          <a:bodyPr vert="horz" lIns="91440" tIns="45720" rIns="91440" bIns="45720" rtlCol="0" anchor="ctr">
            <a:normAutofit/>
          </a:bodyPr>
          <a:lstStyle/>
          <a:p>
            <a:pPr algn="ctr"/>
            <a:r>
              <a:rPr lang="en-US" dirty="0"/>
              <a:t>Case to show disadvantages </a:t>
            </a:r>
          </a:p>
        </p:txBody>
      </p:sp>
      <p:sp>
        <p:nvSpPr>
          <p:cNvPr id="22" name="Isosceles Triangle 2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329D66-B550-A8AF-1EA5-62FD52F1FD56}"/>
              </a:ext>
            </a:extLst>
          </p:cNvPr>
          <p:cNvSpPr>
            <a:spLocks noGrp="1"/>
          </p:cNvSpPr>
          <p:nvPr>
            <p:ph sz="half" idx="1"/>
          </p:nvPr>
        </p:nvSpPr>
        <p:spPr>
          <a:xfrm>
            <a:off x="4978918" y="1109145"/>
            <a:ext cx="6341016" cy="4603900"/>
          </a:xfrm>
        </p:spPr>
        <p:txBody>
          <a:bodyPr vert="horz" lIns="91440" tIns="45720" rIns="91440" bIns="45720" rtlCol="0" anchor="ctr">
            <a:normAutofit/>
          </a:bodyPr>
          <a:lstStyle/>
          <a:p>
            <a:pPr marL="0" indent="0">
              <a:buNone/>
            </a:pPr>
            <a:r>
              <a:rPr lang="en-US" dirty="0"/>
              <a:t> </a:t>
            </a:r>
          </a:p>
          <a:p>
            <a:r>
              <a:rPr lang="en-US" sz="2600" dirty="0">
                <a:solidFill>
                  <a:schemeClr val="tx1"/>
                </a:solidFill>
              </a:rPr>
              <a:t>Thames valley police BWV Misuse case</a:t>
            </a:r>
          </a:p>
          <a:p>
            <a:r>
              <a:rPr lang="en-US" sz="2600" dirty="0">
                <a:solidFill>
                  <a:schemeClr val="tx1"/>
                </a:solidFill>
              </a:rPr>
              <a:t>Female arrested</a:t>
            </a:r>
          </a:p>
          <a:p>
            <a:r>
              <a:rPr lang="en-US" sz="2600" dirty="0">
                <a:solidFill>
                  <a:schemeClr val="tx1"/>
                </a:solidFill>
              </a:rPr>
              <a:t>Cuffed and leg registrants</a:t>
            </a:r>
          </a:p>
          <a:p>
            <a:r>
              <a:rPr lang="en-US" sz="2600" dirty="0">
                <a:solidFill>
                  <a:schemeClr val="tx1"/>
                </a:solidFill>
              </a:rPr>
              <a:t>Suffered seizure</a:t>
            </a:r>
          </a:p>
          <a:p>
            <a:r>
              <a:rPr lang="en-US" sz="2600" dirty="0">
                <a:solidFill>
                  <a:schemeClr val="tx1"/>
                </a:solidFill>
              </a:rPr>
              <a:t>BWV filmed her unclothed body</a:t>
            </a:r>
          </a:p>
          <a:p>
            <a:r>
              <a:rPr lang="en-US" sz="2600" dirty="0">
                <a:solidFill>
                  <a:schemeClr val="tx1"/>
                </a:solidFill>
              </a:rPr>
              <a:t>Viewed by male officers</a:t>
            </a:r>
          </a:p>
          <a:p>
            <a:r>
              <a:rPr lang="en-US" sz="2600" dirty="0">
                <a:solidFill>
                  <a:schemeClr val="tx1"/>
                </a:solidFill>
              </a:rPr>
              <a:t>Rude and offensive comments. </a:t>
            </a:r>
          </a:p>
          <a:p>
            <a:pPr marL="0" indent="0"/>
            <a:r>
              <a:rPr lang="en-US" sz="2600" dirty="0">
                <a:solidFill>
                  <a:schemeClr val="tx1"/>
                </a:solidFill>
              </a:rPr>
              <a:t>   (BBC News, 2024)</a:t>
            </a:r>
          </a:p>
        </p:txBody>
      </p:sp>
      <p:sp>
        <p:nvSpPr>
          <p:cNvPr id="26" name="Isosceles Triangle 2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42461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6480-669F-4673-EE29-5AF3829C2524}"/>
              </a:ext>
            </a:extLst>
          </p:cNvPr>
          <p:cNvSpPr>
            <a:spLocks noGrp="1"/>
          </p:cNvSpPr>
          <p:nvPr>
            <p:ph type="title"/>
          </p:nvPr>
        </p:nvSpPr>
        <p:spPr>
          <a:xfrm>
            <a:off x="1278568" y="414216"/>
            <a:ext cx="9634864" cy="478971"/>
          </a:xfrm>
        </p:spPr>
        <p:txBody>
          <a:bodyPr>
            <a:normAutofit fontScale="90000"/>
          </a:bodyPr>
          <a:lstStyle/>
          <a:p>
            <a:r>
              <a:rPr lang="en-GB" sz="4000" dirty="0"/>
              <a:t>Close circuit television (CCTV)</a:t>
            </a:r>
          </a:p>
        </p:txBody>
      </p:sp>
      <p:sp>
        <p:nvSpPr>
          <p:cNvPr id="3" name="Content Placeholder 2">
            <a:extLst>
              <a:ext uri="{FF2B5EF4-FFF2-40B4-BE49-F238E27FC236}">
                <a16:creationId xmlns:a16="http://schemas.microsoft.com/office/drawing/2014/main" id="{698FE88A-0F30-2A29-CD4F-DB0B332F9AE6}"/>
              </a:ext>
            </a:extLst>
          </p:cNvPr>
          <p:cNvSpPr>
            <a:spLocks noGrp="1"/>
          </p:cNvSpPr>
          <p:nvPr>
            <p:ph sz="half" idx="1"/>
          </p:nvPr>
        </p:nvSpPr>
        <p:spPr>
          <a:xfrm>
            <a:off x="268224" y="2381387"/>
            <a:ext cx="4794069" cy="3111544"/>
          </a:xfrm>
        </p:spPr>
        <p:txBody>
          <a:bodyPr>
            <a:normAutofit fontScale="25000" lnSpcReduction="20000"/>
          </a:bodyPr>
          <a:lstStyle/>
          <a:p>
            <a:pPr marL="0" indent="0">
              <a:buNone/>
            </a:pPr>
            <a:r>
              <a:rPr lang="en-US" sz="8000" dirty="0">
                <a:solidFill>
                  <a:schemeClr val="tx1"/>
                </a:solidFill>
              </a:rPr>
              <a:t>The British Security Industry Association (2013) estimated that the UK had approximately 4.2 million CCTV cameras in operation.</a:t>
            </a:r>
            <a:endParaRPr lang="en-GB" sz="8000" dirty="0">
              <a:solidFill>
                <a:schemeClr val="tx1"/>
              </a:solidFill>
            </a:endParaRPr>
          </a:p>
          <a:p>
            <a:pPr marL="0" indent="0">
              <a:buNone/>
            </a:pPr>
            <a:endParaRPr lang="en-GB" sz="8000" dirty="0">
              <a:solidFill>
                <a:schemeClr val="tx1"/>
              </a:solidFill>
            </a:endParaRPr>
          </a:p>
          <a:p>
            <a:r>
              <a:rPr lang="en-GB" sz="8000" dirty="0">
                <a:solidFill>
                  <a:schemeClr val="tx1"/>
                </a:solidFill>
              </a:rPr>
              <a:t>Solves crimes</a:t>
            </a:r>
          </a:p>
          <a:p>
            <a:r>
              <a:rPr lang="en-GB" sz="8000" dirty="0">
                <a:solidFill>
                  <a:schemeClr val="tx1"/>
                </a:solidFill>
              </a:rPr>
              <a:t>Public feels safe</a:t>
            </a:r>
          </a:p>
          <a:p>
            <a:r>
              <a:rPr lang="en-GB" sz="8000" dirty="0">
                <a:solidFill>
                  <a:schemeClr val="tx1"/>
                </a:solidFill>
              </a:rPr>
              <a:t>Deters crimes</a:t>
            </a:r>
          </a:p>
          <a:p>
            <a:r>
              <a:rPr lang="en-GB" sz="8000" dirty="0">
                <a:solidFill>
                  <a:schemeClr val="tx1"/>
                </a:solidFill>
              </a:rPr>
              <a:t>Identifies hot stops</a:t>
            </a:r>
          </a:p>
          <a:p>
            <a:r>
              <a:rPr lang="en-GB" sz="8000" dirty="0">
                <a:solidFill>
                  <a:schemeClr val="tx1"/>
                </a:solidFill>
              </a:rPr>
              <a:t>Gives quicker response times</a:t>
            </a:r>
          </a:p>
          <a:p>
            <a:endParaRPr lang="en-GB" sz="2000" dirty="0"/>
          </a:p>
        </p:txBody>
      </p:sp>
      <p:sp>
        <p:nvSpPr>
          <p:cNvPr id="4" name="Content Placeholder 3">
            <a:extLst>
              <a:ext uri="{FF2B5EF4-FFF2-40B4-BE49-F238E27FC236}">
                <a16:creationId xmlns:a16="http://schemas.microsoft.com/office/drawing/2014/main" id="{4862EE31-34C6-DFB1-5728-9E1ED0BA57A7}"/>
              </a:ext>
            </a:extLst>
          </p:cNvPr>
          <p:cNvSpPr>
            <a:spLocks noGrp="1"/>
          </p:cNvSpPr>
          <p:nvPr>
            <p:ph sz="half" idx="2"/>
          </p:nvPr>
        </p:nvSpPr>
        <p:spPr>
          <a:xfrm>
            <a:off x="5562601" y="2381387"/>
            <a:ext cx="5998464" cy="3111543"/>
          </a:xfrm>
        </p:spPr>
        <p:txBody>
          <a:bodyPr>
            <a:noAutofit/>
          </a:bodyPr>
          <a:lstStyle/>
          <a:p>
            <a:pPr marL="0" indent="0">
              <a:buNone/>
            </a:pPr>
            <a:r>
              <a:rPr lang="en-US" sz="2000" dirty="0"/>
              <a:t>The </a:t>
            </a:r>
            <a:r>
              <a:rPr lang="en-US" sz="2000" i="1" dirty="0"/>
              <a:t>Law Gazette</a:t>
            </a:r>
            <a:r>
              <a:rPr lang="en-US" sz="2000" dirty="0"/>
              <a:t> (2023) reports that the UK has </a:t>
            </a:r>
            <a:r>
              <a:rPr lang="en-US" sz="2000" b="1" dirty="0"/>
              <a:t>one camera for every 13 people</a:t>
            </a:r>
            <a:r>
              <a:rPr lang="en-US" sz="2000" dirty="0"/>
              <a:t>, creating an environment where individuals are “constantly being watched”</a:t>
            </a:r>
            <a:endParaRPr lang="en-GB" sz="2000" dirty="0"/>
          </a:p>
          <a:p>
            <a:pPr marL="0" indent="0">
              <a:buNone/>
            </a:pPr>
            <a:endParaRPr lang="en-GB" sz="2000" dirty="0"/>
          </a:p>
          <a:p>
            <a:r>
              <a:rPr lang="en-GB" sz="2000" dirty="0"/>
              <a:t>Privacy concerns</a:t>
            </a:r>
          </a:p>
          <a:p>
            <a:r>
              <a:rPr lang="en-GB" sz="2000" dirty="0"/>
              <a:t>Cost</a:t>
            </a:r>
          </a:p>
          <a:p>
            <a:r>
              <a:rPr lang="en-GB" sz="2000" dirty="0"/>
              <a:t>Data breaches</a:t>
            </a:r>
          </a:p>
          <a:p>
            <a:r>
              <a:rPr lang="en-GB" sz="2000" dirty="0"/>
              <a:t>Replace officers</a:t>
            </a:r>
          </a:p>
          <a:p>
            <a:r>
              <a:rPr lang="en-GB" sz="2000" dirty="0"/>
              <a:t>Solves only one crime per hundred cameras. </a:t>
            </a:r>
          </a:p>
        </p:txBody>
      </p:sp>
      <p:sp>
        <p:nvSpPr>
          <p:cNvPr id="7" name="TextBox 6">
            <a:extLst>
              <a:ext uri="{FF2B5EF4-FFF2-40B4-BE49-F238E27FC236}">
                <a16:creationId xmlns:a16="http://schemas.microsoft.com/office/drawing/2014/main" id="{2F425708-0B36-53B4-1A25-602EE98D0155}"/>
              </a:ext>
            </a:extLst>
          </p:cNvPr>
          <p:cNvSpPr txBox="1"/>
          <p:nvPr/>
        </p:nvSpPr>
        <p:spPr>
          <a:xfrm>
            <a:off x="1710583" y="6409379"/>
            <a:ext cx="6101442" cy="646331"/>
          </a:xfrm>
          <a:prstGeom prst="rect">
            <a:avLst/>
          </a:prstGeom>
          <a:noFill/>
        </p:spPr>
        <p:txBody>
          <a:bodyPr wrap="square">
            <a:spAutoFit/>
          </a:bodyPr>
          <a:lstStyle/>
          <a:p>
            <a:r>
              <a:rPr lang="en-US" dirty="0"/>
              <a:t>(Ariel et al., 2013, cited in Webster et al., 2022).</a:t>
            </a:r>
            <a:br>
              <a:rPr lang="en-US" dirty="0"/>
            </a:br>
            <a:endParaRPr lang="en-GB" dirty="0"/>
          </a:p>
        </p:txBody>
      </p:sp>
      <p:sp>
        <p:nvSpPr>
          <p:cNvPr id="5" name="TextBox 4">
            <a:extLst>
              <a:ext uri="{FF2B5EF4-FFF2-40B4-BE49-F238E27FC236}">
                <a16:creationId xmlns:a16="http://schemas.microsoft.com/office/drawing/2014/main" id="{D0559EA0-8070-3AE3-57DE-356F96D9E348}"/>
              </a:ext>
            </a:extLst>
          </p:cNvPr>
          <p:cNvSpPr txBox="1"/>
          <p:nvPr/>
        </p:nvSpPr>
        <p:spPr>
          <a:xfrm>
            <a:off x="664029" y="1298286"/>
            <a:ext cx="3080658" cy="769441"/>
          </a:xfrm>
          <a:prstGeom prst="rect">
            <a:avLst/>
          </a:prstGeom>
          <a:noFill/>
        </p:spPr>
        <p:txBody>
          <a:bodyPr wrap="square" rtlCol="0">
            <a:spAutoFit/>
          </a:bodyPr>
          <a:lstStyle/>
          <a:p>
            <a:r>
              <a:rPr lang="en-GB" sz="4400" dirty="0"/>
              <a:t>Advantages</a:t>
            </a:r>
          </a:p>
        </p:txBody>
      </p:sp>
      <p:sp>
        <p:nvSpPr>
          <p:cNvPr id="6" name="TextBox 5">
            <a:extLst>
              <a:ext uri="{FF2B5EF4-FFF2-40B4-BE49-F238E27FC236}">
                <a16:creationId xmlns:a16="http://schemas.microsoft.com/office/drawing/2014/main" id="{DA1792B6-58E6-4012-B8C4-C67A92FB8D4C}"/>
              </a:ext>
            </a:extLst>
          </p:cNvPr>
          <p:cNvSpPr txBox="1"/>
          <p:nvPr/>
        </p:nvSpPr>
        <p:spPr>
          <a:xfrm>
            <a:off x="5562601" y="1298286"/>
            <a:ext cx="4343400" cy="769441"/>
          </a:xfrm>
          <a:prstGeom prst="rect">
            <a:avLst/>
          </a:prstGeom>
          <a:noFill/>
        </p:spPr>
        <p:txBody>
          <a:bodyPr wrap="square" rtlCol="0">
            <a:spAutoFit/>
          </a:bodyPr>
          <a:lstStyle/>
          <a:p>
            <a:r>
              <a:rPr lang="en-GB" sz="4400" dirty="0"/>
              <a:t>Disadvantages</a:t>
            </a:r>
          </a:p>
        </p:txBody>
      </p:sp>
      <p:cxnSp>
        <p:nvCxnSpPr>
          <p:cNvPr id="9" name="Straight Connector 8">
            <a:extLst>
              <a:ext uri="{FF2B5EF4-FFF2-40B4-BE49-F238E27FC236}">
                <a16:creationId xmlns:a16="http://schemas.microsoft.com/office/drawing/2014/main" id="{FAE11E41-E3FF-C826-B279-D64CE7802976}"/>
              </a:ext>
            </a:extLst>
          </p:cNvPr>
          <p:cNvCxnSpPr/>
          <p:nvPr/>
        </p:nvCxnSpPr>
        <p:spPr>
          <a:xfrm>
            <a:off x="5330952" y="1207008"/>
            <a:ext cx="0" cy="520237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7627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7" name="Rectangle 2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6B4F6A8-2D9C-0201-D413-A5D1ED41BC5D}"/>
              </a:ext>
            </a:extLst>
          </p:cNvPr>
          <p:cNvSpPr>
            <a:spLocks noGrp="1"/>
          </p:cNvSpPr>
          <p:nvPr>
            <p:ph type="title"/>
          </p:nvPr>
        </p:nvSpPr>
        <p:spPr>
          <a:xfrm>
            <a:off x="448733" y="1179151"/>
            <a:ext cx="3895863" cy="4463889"/>
          </a:xfrm>
        </p:spPr>
        <p:txBody>
          <a:bodyPr vert="horz" lIns="91440" tIns="45720" rIns="91440" bIns="45720" rtlCol="0" anchor="ctr">
            <a:normAutofit/>
          </a:bodyPr>
          <a:lstStyle/>
          <a:p>
            <a:pPr algn="ctr"/>
            <a:r>
              <a:rPr lang="en-US" dirty="0"/>
              <a:t>Case to show advantages of CCTV </a:t>
            </a:r>
          </a:p>
        </p:txBody>
      </p:sp>
      <p:sp>
        <p:nvSpPr>
          <p:cNvPr id="29" name="Isosceles Triangle 2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F533264-E090-1964-2216-0FF05D888988}"/>
              </a:ext>
            </a:extLst>
          </p:cNvPr>
          <p:cNvSpPr txBox="1"/>
          <p:nvPr/>
        </p:nvSpPr>
        <p:spPr>
          <a:xfrm>
            <a:off x="4978918" y="1109145"/>
            <a:ext cx="6341016" cy="4603900"/>
          </a:xfrm>
          <a:prstGeom prst="rect">
            <a:avLst/>
          </a:prstGeom>
        </p:spPr>
        <p:txBody>
          <a:bodyPr vert="horz" lIns="91440" tIns="45720" rIns="91440" bIns="45720" rtlCol="0" anchor="ctr">
            <a:normAutofit/>
          </a:bodyPr>
          <a:lstStyle/>
          <a:p>
            <a:pPr>
              <a:spcBef>
                <a:spcPts val="1000"/>
              </a:spcBef>
              <a:buClr>
                <a:schemeClr val="accent1"/>
              </a:buClr>
              <a:buSzPct val="80000"/>
            </a:pPr>
            <a:r>
              <a:rPr lang="en-US" dirty="0">
                <a:solidFill>
                  <a:schemeClr val="tx1">
                    <a:lumMod val="75000"/>
                    <a:lumOff val="25000"/>
                  </a:schemeClr>
                </a:solidFill>
              </a:rPr>
              <a:t> </a:t>
            </a:r>
            <a:endParaRPr lang="en-US" sz="2600" dirty="0">
              <a:solidFill>
                <a:schemeClr val="tx1">
                  <a:lumMod val="75000"/>
                  <a:lumOff val="25000"/>
                </a:schemeClr>
              </a:solidFill>
            </a:endParaRPr>
          </a:p>
          <a:p>
            <a:pPr marL="342900" indent="-342900">
              <a:spcBef>
                <a:spcPts val="1000"/>
              </a:spcBef>
              <a:buClr>
                <a:schemeClr val="accent1"/>
              </a:buClr>
              <a:buSzPct val="80000"/>
              <a:buFont typeface="Wingdings 3" charset="2"/>
              <a:buChar char=""/>
            </a:pPr>
            <a:r>
              <a:rPr lang="en-US" sz="2600" dirty="0">
                <a:solidFill>
                  <a:schemeClr val="tx1">
                    <a:lumMod val="75000"/>
                    <a:lumOff val="25000"/>
                  </a:schemeClr>
                </a:solidFill>
              </a:rPr>
              <a:t>Dr Gary Jenkins (2021)</a:t>
            </a:r>
          </a:p>
          <a:p>
            <a:pPr marL="342900" indent="-342900">
              <a:spcBef>
                <a:spcPts val="1000"/>
              </a:spcBef>
              <a:buClr>
                <a:schemeClr val="accent1"/>
              </a:buClr>
              <a:buSzPct val="80000"/>
              <a:buFont typeface="Wingdings 3" charset="2"/>
              <a:buChar char=""/>
            </a:pPr>
            <a:r>
              <a:rPr lang="en-US" sz="2600" dirty="0">
                <a:solidFill>
                  <a:schemeClr val="tx1">
                    <a:lumMod val="75000"/>
                    <a:lumOff val="25000"/>
                  </a:schemeClr>
                </a:solidFill>
              </a:rPr>
              <a:t>Brutal attack, Bute park. </a:t>
            </a:r>
          </a:p>
          <a:p>
            <a:pPr marL="342900" indent="-342900">
              <a:spcBef>
                <a:spcPts val="1000"/>
              </a:spcBef>
              <a:buClr>
                <a:schemeClr val="accent1"/>
              </a:buClr>
              <a:buSzPct val="80000"/>
              <a:buFont typeface="Wingdings 3" charset="2"/>
              <a:buChar char=""/>
            </a:pPr>
            <a:r>
              <a:rPr lang="en-US" sz="2600" dirty="0">
                <a:solidFill>
                  <a:schemeClr val="tx1">
                    <a:lumMod val="75000"/>
                    <a:lumOff val="25000"/>
                  </a:schemeClr>
                </a:solidFill>
              </a:rPr>
              <a:t>Captured group</a:t>
            </a:r>
          </a:p>
          <a:p>
            <a:pPr marL="342900" indent="-342900">
              <a:spcBef>
                <a:spcPts val="1000"/>
              </a:spcBef>
              <a:buClr>
                <a:schemeClr val="accent1"/>
              </a:buClr>
              <a:buSzPct val="80000"/>
              <a:buFont typeface="Wingdings 3" charset="2"/>
              <a:buChar char=""/>
            </a:pPr>
            <a:r>
              <a:rPr lang="en-US" sz="2600" dirty="0">
                <a:solidFill>
                  <a:schemeClr val="tx1">
                    <a:lumMod val="75000"/>
                    <a:lumOff val="25000"/>
                  </a:schemeClr>
                </a:solidFill>
              </a:rPr>
              <a:t>Identifying prime suspects</a:t>
            </a:r>
          </a:p>
          <a:p>
            <a:pPr marL="342900" indent="-342900">
              <a:spcBef>
                <a:spcPts val="1000"/>
              </a:spcBef>
              <a:buClr>
                <a:schemeClr val="accent1"/>
              </a:buClr>
              <a:buSzPct val="80000"/>
              <a:buFont typeface="Wingdings 3" charset="2"/>
              <a:buChar char=""/>
            </a:pPr>
            <a:r>
              <a:rPr lang="en-US" sz="2600" dirty="0">
                <a:solidFill>
                  <a:schemeClr val="tx1">
                    <a:lumMod val="75000"/>
                    <a:lumOff val="25000"/>
                  </a:schemeClr>
                </a:solidFill>
              </a:rPr>
              <a:t>Led to arrests , joint Enterprise and intent charges.</a:t>
            </a:r>
          </a:p>
          <a:p>
            <a:pPr>
              <a:spcBef>
                <a:spcPts val="1000"/>
              </a:spcBef>
              <a:buClr>
                <a:schemeClr val="accent1"/>
              </a:buClr>
              <a:buSzPct val="80000"/>
              <a:buFont typeface="Wingdings 3" charset="2"/>
              <a:buChar char=""/>
            </a:pPr>
            <a:r>
              <a:rPr lang="en-US" sz="2600" dirty="0">
                <a:solidFill>
                  <a:schemeClr val="tx1">
                    <a:lumMod val="75000"/>
                    <a:lumOff val="25000"/>
                  </a:schemeClr>
                </a:solidFill>
              </a:rPr>
              <a:t>   (BBC News, 2021)</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
        <p:nvSpPr>
          <p:cNvPr id="33" name="Isosceles Triangle 32">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84753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7" name="Rectangle 3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075BC-F2EB-B812-CD9E-547F06AA2974}"/>
              </a:ext>
            </a:extLst>
          </p:cNvPr>
          <p:cNvSpPr>
            <a:spLocks noGrp="1"/>
          </p:cNvSpPr>
          <p:nvPr>
            <p:ph type="title"/>
          </p:nvPr>
        </p:nvSpPr>
        <p:spPr>
          <a:xfrm>
            <a:off x="531671" y="1179151"/>
            <a:ext cx="3812925" cy="4463889"/>
          </a:xfrm>
        </p:spPr>
        <p:txBody>
          <a:bodyPr vert="horz" lIns="91440" tIns="45720" rIns="91440" bIns="45720" rtlCol="0" anchor="ctr">
            <a:normAutofit/>
          </a:bodyPr>
          <a:lstStyle/>
          <a:p>
            <a:pPr algn="ctr"/>
            <a:r>
              <a:rPr lang="en-US" dirty="0"/>
              <a:t>Case to show disadvantages to CCTV</a:t>
            </a:r>
          </a:p>
        </p:txBody>
      </p:sp>
      <p:sp>
        <p:nvSpPr>
          <p:cNvPr id="39" name="Isosceles Triangle 3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 name="Straight Connector 40">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29AEAA4-DC14-8D64-7704-E2C6C7CD810A}"/>
              </a:ext>
            </a:extLst>
          </p:cNvPr>
          <p:cNvSpPr txBox="1"/>
          <p:nvPr/>
        </p:nvSpPr>
        <p:spPr>
          <a:xfrm>
            <a:off x="4978918" y="1109145"/>
            <a:ext cx="6341016" cy="4603900"/>
          </a:xfrm>
          <a:prstGeom prst="rect">
            <a:avLst/>
          </a:prstGeom>
        </p:spPr>
        <p:txBody>
          <a:bodyPr vert="horz" lIns="91440" tIns="45720" rIns="91440" bIns="45720" rtlCol="0" anchor="ctr">
            <a:normAutofit/>
          </a:bodyPr>
          <a:lstStyle/>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Reprimand of Greater Manchester Police (2025)</a:t>
            </a:r>
          </a:p>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Data loss</a:t>
            </a:r>
          </a:p>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Operational failures</a:t>
            </a:r>
          </a:p>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Evidence lost</a:t>
            </a:r>
          </a:p>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Failed convictions</a:t>
            </a:r>
          </a:p>
          <a:p>
            <a:pPr marL="285750" indent="-285750">
              <a:spcBef>
                <a:spcPts val="1000"/>
              </a:spcBef>
              <a:buClr>
                <a:schemeClr val="accent1"/>
              </a:buClr>
              <a:buSzPct val="80000"/>
              <a:buFont typeface="Wingdings 3" charset="2"/>
              <a:buChar char=""/>
            </a:pPr>
            <a:r>
              <a:rPr lang="en-US" sz="2600" dirty="0">
                <a:solidFill>
                  <a:schemeClr val="tx1">
                    <a:lumMod val="75000"/>
                    <a:lumOff val="25000"/>
                  </a:schemeClr>
                </a:solidFill>
              </a:rPr>
              <a:t>Victims let down </a:t>
            </a:r>
          </a:p>
        </p:txBody>
      </p:sp>
      <p:sp>
        <p:nvSpPr>
          <p:cNvPr id="43" name="Isosceles Triangle 42">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TextBox 21">
            <a:extLst>
              <a:ext uri="{FF2B5EF4-FFF2-40B4-BE49-F238E27FC236}">
                <a16:creationId xmlns:a16="http://schemas.microsoft.com/office/drawing/2014/main" id="{90FD750F-B3A7-0B56-ABEC-B38E15D00326}"/>
              </a:ext>
            </a:extLst>
          </p:cNvPr>
          <p:cNvSpPr txBox="1"/>
          <p:nvPr/>
        </p:nvSpPr>
        <p:spPr>
          <a:xfrm>
            <a:off x="7658752" y="6346458"/>
            <a:ext cx="6341015" cy="369332"/>
          </a:xfrm>
          <a:prstGeom prst="rect">
            <a:avLst/>
          </a:prstGeom>
          <a:noFill/>
        </p:spPr>
        <p:txBody>
          <a:bodyPr wrap="square" rtlCol="0">
            <a:spAutoFit/>
          </a:bodyPr>
          <a:lstStyle/>
          <a:p>
            <a:r>
              <a:rPr lang="en-GB" dirty="0"/>
              <a:t>(Information Commissioner’s Office, 2025)</a:t>
            </a:r>
          </a:p>
        </p:txBody>
      </p:sp>
    </p:spTree>
    <p:extLst>
      <p:ext uri="{BB962C8B-B14F-4D97-AF65-F5344CB8AC3E}">
        <p14:creationId xmlns:p14="http://schemas.microsoft.com/office/powerpoint/2010/main" val="1911696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A7F54-C974-20DE-84A5-5BD6DFB519BD}"/>
              </a:ext>
            </a:extLst>
          </p:cNvPr>
          <p:cNvSpPr>
            <a:spLocks noGrp="1"/>
          </p:cNvSpPr>
          <p:nvPr>
            <p:ph type="title"/>
          </p:nvPr>
        </p:nvSpPr>
        <p:spPr>
          <a:xfrm>
            <a:off x="-53531" y="-118872"/>
            <a:ext cx="9829800" cy="1344169"/>
          </a:xfrm>
        </p:spPr>
        <p:txBody>
          <a:bodyPr>
            <a:normAutofit/>
          </a:bodyPr>
          <a:lstStyle/>
          <a:p>
            <a:br>
              <a:rPr lang="en-GB" dirty="0"/>
            </a:br>
            <a:r>
              <a:rPr lang="en-GB" dirty="0"/>
              <a:t>   Automatic number plate recognition (ANPR)</a:t>
            </a:r>
          </a:p>
        </p:txBody>
      </p:sp>
      <p:sp>
        <p:nvSpPr>
          <p:cNvPr id="3" name="Content Placeholder 2">
            <a:extLst>
              <a:ext uri="{FF2B5EF4-FFF2-40B4-BE49-F238E27FC236}">
                <a16:creationId xmlns:a16="http://schemas.microsoft.com/office/drawing/2014/main" id="{A1ADDDD5-8A08-F9E7-A28B-83E290DB4686}"/>
              </a:ext>
            </a:extLst>
          </p:cNvPr>
          <p:cNvSpPr>
            <a:spLocks noGrp="1"/>
          </p:cNvSpPr>
          <p:nvPr>
            <p:ph sz="half" idx="1"/>
          </p:nvPr>
        </p:nvSpPr>
        <p:spPr>
          <a:xfrm>
            <a:off x="355665" y="1389888"/>
            <a:ext cx="4096509" cy="5577840"/>
          </a:xfrm>
        </p:spPr>
        <p:txBody>
          <a:bodyPr>
            <a:normAutofit fontScale="25000" lnSpcReduction="20000"/>
          </a:bodyPr>
          <a:lstStyle/>
          <a:p>
            <a:pPr marL="0" indent="0" algn="ctr">
              <a:buNone/>
            </a:pPr>
            <a:endParaRPr lang="en-US" sz="1700" b="1" dirty="0"/>
          </a:p>
          <a:p>
            <a:pPr marL="0" indent="0" algn="ctr">
              <a:buNone/>
            </a:pPr>
            <a:r>
              <a:rPr lang="en-US" sz="17600" b="1" dirty="0"/>
              <a:t>Advantages</a:t>
            </a:r>
          </a:p>
          <a:p>
            <a:pPr marL="0" indent="0" algn="ctr">
              <a:buNone/>
            </a:pPr>
            <a:endParaRPr lang="en-US" sz="8000" b="1" dirty="0"/>
          </a:p>
          <a:p>
            <a:pPr marL="0" indent="0" algn="ctr">
              <a:buNone/>
            </a:pPr>
            <a:r>
              <a:rPr lang="en-US" sz="8000" b="1" dirty="0"/>
              <a:t>“up to 50 million reads per day”</a:t>
            </a:r>
            <a:r>
              <a:rPr lang="en-US" sz="8000" dirty="0"/>
              <a:t> through the National ANPR Service</a:t>
            </a:r>
            <a:r>
              <a:rPr lang="en-US" sz="10400" dirty="0"/>
              <a:t>. </a:t>
            </a:r>
            <a:endParaRPr lang="en-GB" sz="10400" dirty="0"/>
          </a:p>
          <a:p>
            <a:pPr>
              <a:lnSpc>
                <a:spcPct val="150000"/>
              </a:lnSpc>
            </a:pPr>
            <a:r>
              <a:rPr lang="en-GB" sz="8000" dirty="0"/>
              <a:t>Supports investigations</a:t>
            </a:r>
          </a:p>
          <a:p>
            <a:pPr>
              <a:lnSpc>
                <a:spcPct val="150000"/>
              </a:lnSpc>
            </a:pPr>
            <a:r>
              <a:rPr lang="en-GB" sz="8000" dirty="0"/>
              <a:t>Car tracking, with evidential leads</a:t>
            </a:r>
          </a:p>
          <a:p>
            <a:pPr>
              <a:lnSpc>
                <a:spcPct val="150000"/>
              </a:lnSpc>
            </a:pPr>
            <a:r>
              <a:rPr lang="en-GB" sz="8000" dirty="0"/>
              <a:t>Tracks organised crime routes</a:t>
            </a:r>
          </a:p>
          <a:p>
            <a:pPr>
              <a:lnSpc>
                <a:spcPct val="150000"/>
              </a:lnSpc>
            </a:pPr>
            <a:r>
              <a:rPr lang="en-GB" sz="8000" dirty="0"/>
              <a:t>Gives real time intelligence</a:t>
            </a:r>
          </a:p>
          <a:p>
            <a:pPr>
              <a:lnSpc>
                <a:spcPct val="150000"/>
              </a:lnSpc>
            </a:pPr>
            <a:r>
              <a:rPr lang="en-GB" sz="8000" dirty="0"/>
              <a:t>Help locate missing persons. </a:t>
            </a:r>
          </a:p>
          <a:p>
            <a:pPr>
              <a:lnSpc>
                <a:spcPct val="150000"/>
              </a:lnSpc>
            </a:pPr>
            <a:endParaRPr lang="en-GB" dirty="0"/>
          </a:p>
        </p:txBody>
      </p:sp>
      <p:sp>
        <p:nvSpPr>
          <p:cNvPr id="4" name="Content Placeholder 3">
            <a:extLst>
              <a:ext uri="{FF2B5EF4-FFF2-40B4-BE49-F238E27FC236}">
                <a16:creationId xmlns:a16="http://schemas.microsoft.com/office/drawing/2014/main" id="{111BEEBB-88EE-9048-06E5-4916D780C4FF}"/>
              </a:ext>
            </a:extLst>
          </p:cNvPr>
          <p:cNvSpPr>
            <a:spLocks noGrp="1"/>
          </p:cNvSpPr>
          <p:nvPr>
            <p:ph sz="half" idx="2"/>
          </p:nvPr>
        </p:nvSpPr>
        <p:spPr>
          <a:xfrm>
            <a:off x="4861369" y="1389888"/>
            <a:ext cx="5084064" cy="5468112"/>
          </a:xfrm>
        </p:spPr>
        <p:txBody>
          <a:bodyPr>
            <a:normAutofit fontScale="25000" lnSpcReduction="20000"/>
          </a:bodyPr>
          <a:lstStyle/>
          <a:p>
            <a:pPr marL="0" indent="0" algn="ctr">
              <a:buNone/>
            </a:pPr>
            <a:endParaRPr lang="en-US" sz="1700" b="1" dirty="0"/>
          </a:p>
          <a:p>
            <a:pPr marL="0" indent="0" algn="ctr">
              <a:buNone/>
            </a:pPr>
            <a:r>
              <a:rPr lang="en-US" sz="17600" b="1" dirty="0"/>
              <a:t>Disadvantages</a:t>
            </a:r>
          </a:p>
          <a:p>
            <a:pPr marL="0" indent="0" algn="ctr">
              <a:buNone/>
            </a:pPr>
            <a:endParaRPr lang="en-US" sz="8600" b="1" dirty="0"/>
          </a:p>
          <a:p>
            <a:pPr marL="0" indent="0" algn="ctr">
              <a:buNone/>
            </a:pPr>
            <a:r>
              <a:rPr lang="en-US" sz="8600" b="1" dirty="0"/>
              <a:t>£5,000–£25,000 per unit</a:t>
            </a:r>
            <a:r>
              <a:rPr lang="en-US" sz="8600" dirty="0"/>
              <a:t>, including hardware, software, and installation</a:t>
            </a:r>
            <a:endParaRPr lang="en-GB" sz="8600" dirty="0"/>
          </a:p>
          <a:p>
            <a:pPr marL="0" indent="0" algn="ctr">
              <a:buNone/>
            </a:pPr>
            <a:endParaRPr lang="en-GB" sz="8600" dirty="0"/>
          </a:p>
          <a:p>
            <a:pPr>
              <a:lnSpc>
                <a:spcPct val="150000"/>
              </a:lnSpc>
            </a:pPr>
            <a:r>
              <a:rPr lang="en-GB" sz="8600" dirty="0"/>
              <a:t>Mass surveillance</a:t>
            </a:r>
          </a:p>
          <a:p>
            <a:pPr>
              <a:lnSpc>
                <a:spcPct val="150000"/>
              </a:lnSpc>
            </a:pPr>
            <a:r>
              <a:rPr lang="en-GB" sz="8600" dirty="0"/>
              <a:t>Data retention /breaches</a:t>
            </a:r>
          </a:p>
          <a:p>
            <a:pPr>
              <a:lnSpc>
                <a:spcPct val="150000"/>
              </a:lnSpc>
            </a:pPr>
            <a:r>
              <a:rPr lang="en-GB" sz="8600" dirty="0"/>
              <a:t>High set up costs/matanance</a:t>
            </a:r>
          </a:p>
          <a:p>
            <a:pPr>
              <a:lnSpc>
                <a:spcPct val="150000"/>
              </a:lnSpc>
            </a:pPr>
            <a:r>
              <a:rPr lang="en-GB" sz="8600" dirty="0"/>
              <a:t>Poor lighting limitations</a:t>
            </a:r>
          </a:p>
          <a:p>
            <a:pPr>
              <a:lnSpc>
                <a:spcPct val="150000"/>
              </a:lnSpc>
            </a:pPr>
            <a:r>
              <a:rPr lang="en-GB" sz="8600" dirty="0"/>
              <a:t>Privy concerns</a:t>
            </a:r>
          </a:p>
          <a:p>
            <a:pPr>
              <a:lnSpc>
                <a:spcPct val="150000"/>
              </a:lnSpc>
            </a:pPr>
            <a:endParaRPr lang="en-GB" dirty="0"/>
          </a:p>
          <a:p>
            <a:endParaRPr lang="en-GB" dirty="0"/>
          </a:p>
        </p:txBody>
      </p:sp>
      <p:sp>
        <p:nvSpPr>
          <p:cNvPr id="5" name="TextBox 4">
            <a:extLst>
              <a:ext uri="{FF2B5EF4-FFF2-40B4-BE49-F238E27FC236}">
                <a16:creationId xmlns:a16="http://schemas.microsoft.com/office/drawing/2014/main" id="{73E63EB9-F6DA-D3B6-3307-319BF38A177B}"/>
              </a:ext>
            </a:extLst>
          </p:cNvPr>
          <p:cNvSpPr txBox="1"/>
          <p:nvPr/>
        </p:nvSpPr>
        <p:spPr>
          <a:xfrm>
            <a:off x="4504753" y="6409943"/>
            <a:ext cx="4459659" cy="369332"/>
          </a:xfrm>
          <a:prstGeom prst="rect">
            <a:avLst/>
          </a:prstGeom>
          <a:noFill/>
        </p:spPr>
        <p:txBody>
          <a:bodyPr wrap="square" rtlCol="0">
            <a:spAutoFit/>
          </a:bodyPr>
          <a:lstStyle/>
          <a:p>
            <a:pPr algn="r"/>
            <a:r>
              <a:rPr lang="en-GB" dirty="0"/>
              <a:t>(Home Office, 2020).</a:t>
            </a:r>
          </a:p>
        </p:txBody>
      </p:sp>
      <p:cxnSp>
        <p:nvCxnSpPr>
          <p:cNvPr id="7" name="Straight Connector 6">
            <a:extLst>
              <a:ext uri="{FF2B5EF4-FFF2-40B4-BE49-F238E27FC236}">
                <a16:creationId xmlns:a16="http://schemas.microsoft.com/office/drawing/2014/main" id="{B8188946-3770-1A67-0253-138BA926F323}"/>
              </a:ext>
            </a:extLst>
          </p:cNvPr>
          <p:cNvCxnSpPr>
            <a:cxnSpLocks/>
          </p:cNvCxnSpPr>
          <p:nvPr/>
        </p:nvCxnSpPr>
        <p:spPr>
          <a:xfrm>
            <a:off x="4766690" y="1389888"/>
            <a:ext cx="0" cy="536931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2649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533E5-2F12-5BF4-639E-7D5AC3562805}"/>
              </a:ext>
            </a:extLst>
          </p:cNvPr>
          <p:cNvSpPr>
            <a:spLocks noGrp="1"/>
          </p:cNvSpPr>
          <p:nvPr>
            <p:ph type="title"/>
          </p:nvPr>
        </p:nvSpPr>
        <p:spPr>
          <a:xfrm>
            <a:off x="685800" y="246734"/>
            <a:ext cx="8596668" cy="1320800"/>
          </a:xfrm>
        </p:spPr>
        <p:txBody>
          <a:bodyPr>
            <a:normAutofit/>
          </a:bodyPr>
          <a:lstStyle/>
          <a:p>
            <a:pPr algn="ctr"/>
            <a:r>
              <a:rPr lang="en-GB" sz="4400" dirty="0"/>
              <a:t>Case with advantages of ANPR  </a:t>
            </a:r>
          </a:p>
        </p:txBody>
      </p:sp>
      <p:sp>
        <p:nvSpPr>
          <p:cNvPr id="4" name="Text Placeholder 3">
            <a:extLst>
              <a:ext uri="{FF2B5EF4-FFF2-40B4-BE49-F238E27FC236}">
                <a16:creationId xmlns:a16="http://schemas.microsoft.com/office/drawing/2014/main" id="{3F03F329-21AA-363A-8CA9-B43DD73D7C71}"/>
              </a:ext>
            </a:extLst>
          </p:cNvPr>
          <p:cNvSpPr>
            <a:spLocks noGrp="1"/>
          </p:cNvSpPr>
          <p:nvPr>
            <p:ph type="body" idx="1"/>
          </p:nvPr>
        </p:nvSpPr>
        <p:spPr>
          <a:xfrm>
            <a:off x="685800" y="1660989"/>
            <a:ext cx="5079991" cy="396112"/>
          </a:xfrm>
        </p:spPr>
        <p:txBody>
          <a:bodyPr>
            <a:noAutofit/>
          </a:bodyPr>
          <a:lstStyle/>
          <a:p>
            <a:r>
              <a:rPr lang="en-GB" sz="4400" dirty="0"/>
              <a:t>Case one </a:t>
            </a:r>
          </a:p>
        </p:txBody>
      </p:sp>
      <p:sp>
        <p:nvSpPr>
          <p:cNvPr id="5" name="Content Placeholder 4">
            <a:extLst>
              <a:ext uri="{FF2B5EF4-FFF2-40B4-BE49-F238E27FC236}">
                <a16:creationId xmlns:a16="http://schemas.microsoft.com/office/drawing/2014/main" id="{7FAD3BA0-7D6D-ED15-809B-7816A0FF7C68}"/>
              </a:ext>
            </a:extLst>
          </p:cNvPr>
          <p:cNvSpPr>
            <a:spLocks noGrp="1"/>
          </p:cNvSpPr>
          <p:nvPr>
            <p:ph sz="half" idx="2"/>
          </p:nvPr>
        </p:nvSpPr>
        <p:spPr>
          <a:xfrm>
            <a:off x="685800" y="2258568"/>
            <a:ext cx="9470571" cy="3314918"/>
          </a:xfrm>
        </p:spPr>
        <p:txBody>
          <a:bodyPr>
            <a:noAutofit/>
          </a:bodyPr>
          <a:lstStyle/>
          <a:p>
            <a:pPr>
              <a:lnSpc>
                <a:spcPct val="150000"/>
              </a:lnSpc>
            </a:pPr>
            <a:r>
              <a:rPr lang="en-GB" sz="2600" dirty="0"/>
              <a:t>Murder of P.C. </a:t>
            </a:r>
            <a:r>
              <a:rPr lang="en-GB" sz="2600" dirty="0" err="1"/>
              <a:t>Beshenivsky</a:t>
            </a:r>
            <a:r>
              <a:rPr lang="en-GB" sz="2600" dirty="0"/>
              <a:t> </a:t>
            </a:r>
          </a:p>
          <a:p>
            <a:pPr>
              <a:lnSpc>
                <a:spcPct val="150000"/>
              </a:lnSpc>
            </a:pPr>
            <a:r>
              <a:rPr lang="en-GB" sz="2600" dirty="0"/>
              <a:t>Officers attend robbery</a:t>
            </a:r>
          </a:p>
          <a:p>
            <a:pPr>
              <a:lnSpc>
                <a:spcPct val="150000"/>
              </a:lnSpc>
            </a:pPr>
            <a:r>
              <a:rPr lang="en-GB" sz="2600" dirty="0"/>
              <a:t>Officer shot dead</a:t>
            </a:r>
          </a:p>
          <a:p>
            <a:pPr>
              <a:lnSpc>
                <a:spcPct val="150000"/>
              </a:lnSpc>
            </a:pPr>
            <a:r>
              <a:rPr lang="en-GB" sz="2600" dirty="0"/>
              <a:t>ANPR tracked vehicle</a:t>
            </a:r>
          </a:p>
          <a:p>
            <a:pPr>
              <a:lnSpc>
                <a:spcPct val="150000"/>
              </a:lnSpc>
            </a:pPr>
            <a:r>
              <a:rPr lang="en-GB" sz="2600" dirty="0"/>
              <a:t>Tracked route</a:t>
            </a:r>
          </a:p>
          <a:p>
            <a:pPr>
              <a:lnSpc>
                <a:spcPct val="150000"/>
              </a:lnSpc>
            </a:pPr>
            <a:r>
              <a:rPr lang="en-GB" sz="2600" dirty="0"/>
              <a:t>Arrest and conviction</a:t>
            </a:r>
          </a:p>
        </p:txBody>
      </p:sp>
      <p:sp>
        <p:nvSpPr>
          <p:cNvPr id="13" name="TextBox 12">
            <a:extLst>
              <a:ext uri="{FF2B5EF4-FFF2-40B4-BE49-F238E27FC236}">
                <a16:creationId xmlns:a16="http://schemas.microsoft.com/office/drawing/2014/main" id="{56173E58-51B4-0993-900A-F7D402359FF7}"/>
              </a:ext>
            </a:extLst>
          </p:cNvPr>
          <p:cNvSpPr txBox="1"/>
          <p:nvPr/>
        </p:nvSpPr>
        <p:spPr>
          <a:xfrm>
            <a:off x="7108807" y="6327341"/>
            <a:ext cx="3336472" cy="456985"/>
          </a:xfrm>
          <a:prstGeom prst="rect">
            <a:avLst/>
          </a:prstGeom>
          <a:noFill/>
        </p:spPr>
        <p:txBody>
          <a:bodyPr wrap="square" rtlCol="0">
            <a:spAutoFit/>
          </a:bodyPr>
          <a:lstStyle/>
          <a:p>
            <a:pPr>
              <a:lnSpc>
                <a:spcPct val="150000"/>
              </a:lnSpc>
            </a:pPr>
            <a:r>
              <a:rPr lang="en-GB" dirty="0"/>
              <a:t>(BBC News, 2006)</a:t>
            </a:r>
          </a:p>
        </p:txBody>
      </p:sp>
    </p:spTree>
    <p:extLst>
      <p:ext uri="{BB962C8B-B14F-4D97-AF65-F5344CB8AC3E}">
        <p14:creationId xmlns:p14="http://schemas.microsoft.com/office/powerpoint/2010/main" val="18607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17CA-F7F7-1F8A-BC62-BC43732B4BB8}"/>
              </a:ext>
            </a:extLst>
          </p:cNvPr>
          <p:cNvSpPr>
            <a:spLocks noGrp="1"/>
          </p:cNvSpPr>
          <p:nvPr>
            <p:ph type="title"/>
          </p:nvPr>
        </p:nvSpPr>
        <p:spPr>
          <a:xfrm>
            <a:off x="604375" y="207264"/>
            <a:ext cx="8596668" cy="844296"/>
          </a:xfrm>
        </p:spPr>
        <p:txBody>
          <a:bodyPr>
            <a:normAutofit/>
          </a:bodyPr>
          <a:lstStyle/>
          <a:p>
            <a:pPr algn="ctr"/>
            <a:r>
              <a:rPr lang="en-GB" sz="4400" dirty="0"/>
              <a:t>Case of disadvantages of ANPR  </a:t>
            </a:r>
          </a:p>
        </p:txBody>
      </p:sp>
      <p:sp>
        <p:nvSpPr>
          <p:cNvPr id="5" name="Content Placeholder 4">
            <a:extLst>
              <a:ext uri="{FF2B5EF4-FFF2-40B4-BE49-F238E27FC236}">
                <a16:creationId xmlns:a16="http://schemas.microsoft.com/office/drawing/2014/main" id="{03019E85-BCF7-D52F-772A-069F5E6CCFE1}"/>
              </a:ext>
            </a:extLst>
          </p:cNvPr>
          <p:cNvSpPr>
            <a:spLocks noGrp="1"/>
          </p:cNvSpPr>
          <p:nvPr>
            <p:ph sz="half" idx="2"/>
          </p:nvPr>
        </p:nvSpPr>
        <p:spPr>
          <a:xfrm>
            <a:off x="604375" y="985254"/>
            <a:ext cx="9786257" cy="5753874"/>
          </a:xfrm>
        </p:spPr>
        <p:txBody>
          <a:bodyPr>
            <a:normAutofit fontScale="25000" lnSpcReduction="20000"/>
          </a:bodyPr>
          <a:lstStyle/>
          <a:p>
            <a:pPr>
              <a:lnSpc>
                <a:spcPct val="170000"/>
              </a:lnSpc>
            </a:pPr>
            <a:r>
              <a:rPr lang="en-GB" sz="10400" dirty="0">
                <a:solidFill>
                  <a:schemeClr val="tx1"/>
                </a:solidFill>
              </a:rPr>
              <a:t>ANPR wrongful arrest </a:t>
            </a:r>
          </a:p>
          <a:p>
            <a:pPr>
              <a:lnSpc>
                <a:spcPct val="170000"/>
              </a:lnSpc>
            </a:pPr>
            <a:r>
              <a:rPr lang="en-GB" sz="10400" dirty="0">
                <a:solidFill>
                  <a:schemeClr val="tx1"/>
                </a:solidFill>
              </a:rPr>
              <a:t>Motorist wrongly arrested,</a:t>
            </a:r>
          </a:p>
          <a:p>
            <a:pPr>
              <a:lnSpc>
                <a:spcPct val="170000"/>
              </a:lnSpc>
            </a:pPr>
            <a:r>
              <a:rPr lang="en-GB" sz="10400" dirty="0">
                <a:solidFill>
                  <a:schemeClr val="tx1"/>
                </a:solidFill>
              </a:rPr>
              <a:t>When A similar car was reported as stolen and used in a crime</a:t>
            </a:r>
          </a:p>
          <a:p>
            <a:pPr>
              <a:lnSpc>
                <a:spcPct val="170000"/>
              </a:lnSpc>
            </a:pPr>
            <a:r>
              <a:rPr lang="en-GB" sz="10400" dirty="0">
                <a:solidFill>
                  <a:schemeClr val="tx1"/>
                </a:solidFill>
              </a:rPr>
              <a:t>Number plate had been cloned</a:t>
            </a:r>
          </a:p>
          <a:p>
            <a:pPr>
              <a:lnSpc>
                <a:spcPct val="170000"/>
              </a:lnSpc>
            </a:pPr>
            <a:r>
              <a:rPr lang="en-GB" sz="10400" dirty="0">
                <a:solidFill>
                  <a:schemeClr val="tx1"/>
                </a:solidFill>
              </a:rPr>
              <a:t>Officers relayed only on ANPR</a:t>
            </a:r>
          </a:p>
          <a:p>
            <a:pPr>
              <a:lnSpc>
                <a:spcPct val="170000"/>
              </a:lnSpc>
            </a:pPr>
            <a:r>
              <a:rPr lang="en-GB" sz="10400" dirty="0">
                <a:solidFill>
                  <a:schemeClr val="tx1"/>
                </a:solidFill>
              </a:rPr>
              <a:t>No other record checks</a:t>
            </a:r>
          </a:p>
          <a:p>
            <a:pPr>
              <a:lnSpc>
                <a:spcPct val="170000"/>
              </a:lnSpc>
            </a:pPr>
            <a:r>
              <a:rPr lang="en-GB" sz="10400" dirty="0">
                <a:solidFill>
                  <a:schemeClr val="tx1"/>
                </a:solidFill>
              </a:rPr>
              <a:t>Unlawful arrest</a:t>
            </a:r>
          </a:p>
          <a:p>
            <a:pPr marL="0" indent="0" algn="r">
              <a:lnSpc>
                <a:spcPct val="170000"/>
              </a:lnSpc>
              <a:buNone/>
            </a:pPr>
            <a:r>
              <a:rPr lang="en-GB" sz="10400" dirty="0">
                <a:solidFill>
                  <a:schemeClr val="tx1"/>
                </a:solidFill>
              </a:rPr>
              <a:t>(Gould, 2023</a:t>
            </a:r>
            <a:r>
              <a:rPr lang="en-GB" sz="10400" dirty="0"/>
              <a:t>)</a:t>
            </a:r>
          </a:p>
          <a:p>
            <a:endParaRPr lang="en-GB" dirty="0"/>
          </a:p>
        </p:txBody>
      </p:sp>
    </p:spTree>
    <p:extLst>
      <p:ext uri="{BB962C8B-B14F-4D97-AF65-F5344CB8AC3E}">
        <p14:creationId xmlns:p14="http://schemas.microsoft.com/office/powerpoint/2010/main" val="2570241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69ECA69B-5F90-C2E3-CFF5-E132D33260DA}"/>
              </a:ext>
            </a:extLst>
          </p:cNvPr>
          <p:cNvSpPr>
            <a:spLocks noGrp="1" noChangeArrowheads="1"/>
          </p:cNvSpPr>
          <p:nvPr>
            <p:ph type="title"/>
          </p:nvPr>
        </p:nvSpPr>
        <p:spPr bwMode="auto">
          <a:xfrm>
            <a:off x="283464" y="124296"/>
            <a:ext cx="11045952" cy="6863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tabLst/>
            </a:pPr>
            <a:r>
              <a:rPr lang="en-US" altLang="en-US" sz="4400" dirty="0">
                <a:solidFill>
                  <a:schemeClr val="tx1"/>
                </a:solidFill>
                <a:latin typeface="Arial" panose="020B0604020202020204" pitchFamily="34" charset="0"/>
              </a:rPr>
              <a:t>Conclusion</a:t>
            </a:r>
            <a:br>
              <a:rPr lang="en-US" altLang="en-US" sz="4400" dirty="0">
                <a:solidFill>
                  <a:schemeClr val="tx1"/>
                </a:solidFill>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lang="en-US" altLang="en-US" sz="2400" dirty="0">
                <a:solidFill>
                  <a:schemeClr val="tx1"/>
                </a:solidFill>
                <a:latin typeface="Arial" panose="020B0604020202020204" pitchFamily="34" charset="0"/>
              </a:rPr>
              <a:t>I</a:t>
            </a:r>
            <a:r>
              <a:rPr kumimoji="0" lang="en-US" altLang="en-US" sz="2400" b="0" i="0" u="none" strike="noStrike" cap="none" normalizeH="0" baseline="0" dirty="0">
                <a:ln>
                  <a:noFill/>
                </a:ln>
                <a:solidFill>
                  <a:schemeClr val="tx1"/>
                </a:solidFill>
                <a:effectLst/>
                <a:latin typeface="Arial" panose="020B0604020202020204" pitchFamily="34" charset="0"/>
              </a:rPr>
              <a:t>n conclusion </a:t>
            </a:r>
            <a:r>
              <a:rPr lang="en-US" altLang="en-US" sz="2400" dirty="0">
                <a:solidFill>
                  <a:schemeClr val="tx1"/>
                </a:solidFill>
                <a:latin typeface="Arial" panose="020B0604020202020204" pitchFamily="34" charset="0"/>
              </a:rPr>
              <a:t>t</a:t>
            </a:r>
            <a:r>
              <a:rPr kumimoji="0" lang="en-US" altLang="en-US" sz="2400" b="0" i="0" u="none" strike="noStrike" cap="none" normalizeH="0" baseline="0" dirty="0">
                <a:ln>
                  <a:noFill/>
                </a:ln>
                <a:solidFill>
                  <a:schemeClr val="tx1"/>
                </a:solidFill>
                <a:effectLst/>
                <a:latin typeface="Arial" panose="020B0604020202020204" pitchFamily="34" charset="0"/>
              </a:rPr>
              <a:t>echnology is now a major part of everyday Policing, bringing clear benefits for solving crime and keeping people safe. While it does show the tension between effective policing and public trust. It also raises real concerns about privacy, data handling, and what happens when systems fail or are misused.</a:t>
            </a: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The key issue is trust: people want protection, not to feel constantly watched.</a:t>
            </a:r>
          </a:p>
          <a:p>
            <a:pPr algn="r" defTabSz="914400" eaLnBrk="0" fontAlgn="base" hangingPunct="0">
              <a:spcAft>
                <a:spcPct val="0"/>
              </a:spcAft>
            </a:pPr>
            <a:r>
              <a:rPr kumimoji="0" lang="en-US" altLang="en-US" sz="2400" b="0" i="0" u="none" strike="noStrike" cap="none" normalizeH="0" baseline="0" dirty="0">
                <a:ln>
                  <a:noFill/>
                </a:ln>
                <a:solidFill>
                  <a:schemeClr val="tx1"/>
                </a:solidFill>
                <a:effectLst/>
                <a:latin typeface="Arial" panose="020B0604020202020204" pitchFamily="34" charset="0"/>
              </a:rPr>
              <a:t>When the police use technology fairly, consistently, and with transparency, the public are more likely to support it. With the right safeguards, these tools can strengthen policing while still respecting people’s rights.</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lang="en-GB" sz="2400" dirty="0">
                <a:solidFill>
                  <a:schemeClr val="tx1"/>
                </a:solidFill>
              </a:rPr>
              <a:t>(Home Office, 2020).</a:t>
            </a:r>
            <a:br>
              <a:rPr lang="en-GB" sz="2400" dirty="0"/>
            </a:b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0963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25A05-C21C-C8AB-BA8F-C7EB7CAA410E}"/>
              </a:ext>
            </a:extLst>
          </p:cNvPr>
          <p:cNvSpPr>
            <a:spLocks noGrp="1"/>
          </p:cNvSpPr>
          <p:nvPr>
            <p:ph type="title"/>
          </p:nvPr>
        </p:nvSpPr>
        <p:spPr>
          <a:xfrm>
            <a:off x="248412" y="73152"/>
            <a:ext cx="11695176" cy="6510528"/>
          </a:xfrm>
        </p:spPr>
        <p:txBody>
          <a:bodyPr>
            <a:normAutofit fontScale="90000"/>
          </a:bodyPr>
          <a:lstStyle/>
          <a:p>
            <a:r>
              <a:rPr lang="en-GB" dirty="0">
                <a:solidFill>
                  <a:schemeClr val="tx1"/>
                </a:solidFill>
              </a:rPr>
              <a:t>Reference list </a:t>
            </a:r>
            <a:br>
              <a:rPr lang="en-GB" dirty="0">
                <a:solidFill>
                  <a:schemeClr val="tx1"/>
                </a:solidFill>
              </a:rPr>
            </a:br>
            <a:r>
              <a:rPr lang="en-US" sz="1800" dirty="0">
                <a:solidFill>
                  <a:schemeClr val="tx1"/>
                </a:solidFill>
              </a:rPr>
              <a:t>Ariel ,B ., Farrar, W. &amp; Sutherland, A. (2015) </a:t>
            </a:r>
            <a:r>
              <a:rPr lang="en-US" sz="1800" i="1" dirty="0">
                <a:solidFill>
                  <a:schemeClr val="tx1"/>
                </a:solidFill>
              </a:rPr>
              <a:t>‘The effect of police body-worn cameras on use of force and citizens’ complaints against the police: A randomized controlled trial’</a:t>
            </a:r>
            <a:r>
              <a:rPr lang="en-US" sz="1800" dirty="0">
                <a:solidFill>
                  <a:schemeClr val="tx1"/>
                </a:solidFill>
              </a:rPr>
              <a:t>, </a:t>
            </a:r>
            <a:r>
              <a:rPr lang="en-US" sz="1800" b="1" dirty="0">
                <a:solidFill>
                  <a:schemeClr val="tx1"/>
                </a:solidFill>
              </a:rPr>
              <a:t>Criminal Justice and Behavior</a:t>
            </a:r>
            <a:r>
              <a:rPr lang="en-US" sz="1800" dirty="0">
                <a:solidFill>
                  <a:schemeClr val="tx1"/>
                </a:solidFill>
              </a:rPr>
              <a:t>, </a:t>
            </a:r>
            <a:r>
              <a:rPr lang="en-US" sz="1800" b="1" dirty="0">
                <a:solidFill>
                  <a:schemeClr val="tx1"/>
                </a:solidFill>
              </a:rPr>
              <a:t>42</a:t>
            </a:r>
            <a:r>
              <a:rPr lang="en-US" sz="1800" dirty="0">
                <a:solidFill>
                  <a:schemeClr val="tx1"/>
                </a:solidFill>
              </a:rPr>
              <a:t>(6), pp. 549–576. DOI: Available via academic databases. </a:t>
            </a:r>
            <a:r>
              <a:rPr lang="en-US" sz="1800" u="sng" dirty="0">
                <a:solidFill>
                  <a:schemeClr val="tx1"/>
                </a:solidFill>
                <a:hlinkClick r:id="rId2">
                  <a:extLst>
                    <a:ext uri="{A12FA001-AC4F-418D-AE19-62706E023703}">
                      <ahyp:hlinkClr xmlns:ahyp="http://schemas.microsoft.com/office/drawing/2018/hyperlinkcolor" val="tx"/>
                    </a:ext>
                  </a:extLst>
                </a:hlinkClick>
              </a:rPr>
              <a:t>Office of Justice Programs</a:t>
            </a:r>
            <a:br>
              <a:rPr lang="en-GB" sz="1800" dirty="0">
                <a:solidFill>
                  <a:schemeClr val="tx1"/>
                </a:solidFill>
              </a:rPr>
            </a:br>
            <a:r>
              <a:rPr lang="en-US" sz="1800" b="1" dirty="0">
                <a:solidFill>
                  <a:schemeClr val="tx1"/>
                </a:solidFill>
              </a:rPr>
              <a:t>Automated Access (2025)</a:t>
            </a:r>
            <a:r>
              <a:rPr lang="en-US" sz="1800" dirty="0">
                <a:solidFill>
                  <a:schemeClr val="tx1"/>
                </a:solidFill>
              </a:rPr>
              <a:t> </a:t>
            </a:r>
            <a:r>
              <a:rPr lang="en-US" sz="1800" i="1" dirty="0">
                <a:solidFill>
                  <a:schemeClr val="tx1"/>
                </a:solidFill>
              </a:rPr>
              <a:t>Automatic Number Plate Recognition: System Supply &amp; Installation</a:t>
            </a:r>
            <a:r>
              <a:rPr lang="en-US" sz="1800" dirty="0">
                <a:solidFill>
                  <a:schemeClr val="tx1"/>
                </a:solidFill>
              </a:rPr>
              <a:t>. Available at: https://automated-access.uk/automatic-number-plate-recognition (automated-access.uk in Bing) (Accessed: [08.January 2026]).</a:t>
            </a:r>
            <a:br>
              <a:rPr lang="en-GB" sz="1800" dirty="0">
                <a:solidFill>
                  <a:schemeClr val="tx1"/>
                </a:solidFill>
              </a:rPr>
            </a:br>
            <a:r>
              <a:rPr lang="en-US" sz="1800" b="1" dirty="0">
                <a:solidFill>
                  <a:schemeClr val="tx1"/>
                </a:solidFill>
              </a:rPr>
              <a:t>College of Policing (2024)</a:t>
            </a:r>
            <a:r>
              <a:rPr lang="en-US" sz="1800" dirty="0">
                <a:solidFill>
                  <a:schemeClr val="tx1"/>
                </a:solidFill>
              </a:rPr>
              <a:t> </a:t>
            </a:r>
            <a:r>
              <a:rPr lang="en-US" sz="1800" i="1" dirty="0">
                <a:solidFill>
                  <a:schemeClr val="tx1"/>
                </a:solidFill>
              </a:rPr>
              <a:t>Body‑Worn Video: Crime Reduction Toolkit</a:t>
            </a:r>
            <a:r>
              <a:rPr lang="en-US" sz="1800" dirty="0">
                <a:solidFill>
                  <a:schemeClr val="tx1"/>
                </a:solidFill>
              </a:rPr>
              <a:t>. Coventry: College of Policing.</a:t>
            </a:r>
            <a:r>
              <a:rPr lang="en-US" sz="1800" b="1" dirty="0">
                <a:solidFill>
                  <a:schemeClr val="tx1"/>
                </a:solidFill>
              </a:rPr>
              <a:t> British S6ecurity Industry Association (2013)</a:t>
            </a:r>
            <a:r>
              <a:rPr lang="en-US" sz="1800" dirty="0">
                <a:solidFill>
                  <a:schemeClr val="tx1"/>
                </a:solidFill>
              </a:rPr>
              <a:t> </a:t>
            </a:r>
            <a:r>
              <a:rPr lang="en-US" sz="1800" i="1" dirty="0">
                <a:solidFill>
                  <a:schemeClr val="tx1"/>
                </a:solidFill>
              </a:rPr>
              <a:t>The Picture Is Not Clear: An Analysis of the Number of CCTV Cameras in the UK</a:t>
            </a:r>
            <a:r>
              <a:rPr lang="en-US" sz="1800" dirty="0">
                <a:solidFill>
                  <a:schemeClr val="tx1"/>
                </a:solidFill>
              </a:rPr>
              <a:t>. London: BSIA.</a:t>
            </a:r>
            <a:br>
              <a:rPr lang="en-GB" sz="1800" dirty="0">
                <a:solidFill>
                  <a:schemeClr val="tx1"/>
                </a:solidFill>
              </a:rPr>
            </a:br>
            <a:r>
              <a:rPr lang="en-US" sz="1800" dirty="0">
                <a:solidFill>
                  <a:schemeClr val="tx1"/>
                </a:solidFill>
              </a:rPr>
              <a:t>CPS </a:t>
            </a:r>
            <a:r>
              <a:rPr lang="en-US" sz="1800" dirty="0" err="1">
                <a:solidFill>
                  <a:schemeClr val="tx1"/>
                </a:solidFill>
              </a:rPr>
              <a:t>NorthEast</a:t>
            </a:r>
            <a:r>
              <a:rPr lang="en-US" sz="1800" dirty="0">
                <a:solidFill>
                  <a:schemeClr val="tx1"/>
                </a:solidFill>
              </a:rPr>
              <a:t> (2023) </a:t>
            </a:r>
            <a:r>
              <a:rPr lang="en-US" sz="1800" i="1" dirty="0">
                <a:solidFill>
                  <a:schemeClr val="tx1"/>
                </a:solidFill>
              </a:rPr>
              <a:t>Domestic abuse prosecutions – October 2023</a:t>
            </a:r>
            <a:r>
              <a:rPr lang="en-US" sz="1800" dirty="0">
                <a:solidFill>
                  <a:schemeClr val="tx1"/>
                </a:solidFill>
              </a:rPr>
              <a:t>. Available at: </a:t>
            </a:r>
            <a:r>
              <a:rPr lang="en-US" sz="1800" u="sng" dirty="0">
                <a:solidFill>
                  <a:schemeClr val="tx1"/>
                </a:solidFill>
                <a:hlinkClick r:id="rId3">
                  <a:extLst>
                    <a:ext uri="{A12FA001-AC4F-418D-AE19-62706E023703}">
                      <ahyp:hlinkClr xmlns:ahyp="http://schemas.microsoft.com/office/drawing/2018/hyperlinkcolor" val="tx"/>
                    </a:ext>
                  </a:extLst>
                </a:hlinkClick>
              </a:rPr>
              <a:t>https://www.cps.gov.uk/north-east/news/cps-north-east-domestic-abuse-prosecutions-october-2023</a:t>
            </a:r>
            <a:r>
              <a:rPr lang="en-US" sz="1800" dirty="0">
                <a:solidFill>
                  <a:schemeClr val="tx1"/>
                </a:solidFill>
              </a:rPr>
              <a:t> (Accessed: 6 January 2026). </a:t>
            </a:r>
            <a:r>
              <a:rPr lang="en-US" sz="1800" u="sng" dirty="0">
                <a:solidFill>
                  <a:schemeClr val="tx1"/>
                </a:solidFill>
                <a:hlinkClick r:id="rId3">
                  <a:extLst>
                    <a:ext uri="{A12FA001-AC4F-418D-AE19-62706E023703}">
                      <ahyp:hlinkClr xmlns:ahyp="http://schemas.microsoft.com/office/drawing/2018/hyperlinkcolor" val="tx"/>
                    </a:ext>
                  </a:extLst>
                </a:hlinkClick>
              </a:rPr>
              <a:t>Crown Prosecution Service</a:t>
            </a:r>
            <a:br>
              <a:rPr lang="en-US" sz="1800" u="sng" dirty="0">
                <a:solidFill>
                  <a:schemeClr val="tx1"/>
                </a:solidFill>
              </a:rPr>
            </a:br>
            <a:r>
              <a:rPr lang="en-GB" sz="1800" dirty="0">
                <a:solidFill>
                  <a:schemeClr val="tx1"/>
                </a:solidFill>
              </a:rPr>
              <a:t>Erstad, W. (2016) Police perspective: The pros and cons of police body cameras. Available at: </a:t>
            </a:r>
            <a:r>
              <a:rPr lang="en-GB" sz="1800" u="sng" dirty="0">
                <a:solidFill>
                  <a:schemeClr val="tx1"/>
                </a:solidFill>
                <a:hlinkClick r:id="rId4">
                  <a:extLst>
                    <a:ext uri="{A12FA001-AC4F-418D-AE19-62706E023703}">
                      <ahyp:hlinkClr xmlns:ahyp="http://schemas.microsoft.com/office/drawing/2018/hyperlinkcolor" val="tx"/>
                    </a:ext>
                  </a:extLst>
                </a:hlinkClick>
              </a:rPr>
              <a:t>https://www.rasmussen.edu/degrees/justice-studies/blog/pros-and-cons-of-police-body-cameras/#:~:text=Upfront%20costs,under%20a%20tight%20budget%20already.%E2%80%9D</a:t>
            </a:r>
            <a:br>
              <a:rPr lang="en-GB" sz="1800" dirty="0">
                <a:solidFill>
                  <a:schemeClr val="tx1"/>
                </a:solidFill>
              </a:rPr>
            </a:br>
            <a:r>
              <a:rPr lang="en-US" sz="1800" dirty="0">
                <a:solidFill>
                  <a:schemeClr val="tx1"/>
                </a:solidFill>
              </a:rPr>
              <a:t>GOV.UK (2023) </a:t>
            </a:r>
            <a:r>
              <a:rPr lang="en-US" sz="1800" i="1" dirty="0">
                <a:solidFill>
                  <a:schemeClr val="tx1"/>
                </a:solidFill>
              </a:rPr>
              <a:t>The use of overt surveillance camera systems in public places by police forces in England and Wales.</a:t>
            </a:r>
            <a:r>
              <a:rPr lang="en-US" sz="1800" dirty="0">
                <a:solidFill>
                  <a:schemeClr val="tx1"/>
                </a:solidFill>
              </a:rPr>
              <a:t> London: Home Office. </a:t>
            </a:r>
            <a:br>
              <a:rPr lang="en-GB" sz="1800" dirty="0">
                <a:solidFill>
                  <a:schemeClr val="tx1"/>
                </a:solidFill>
              </a:rPr>
            </a:br>
            <a:r>
              <a:rPr lang="en-US" sz="1800" b="1" dirty="0">
                <a:solidFill>
                  <a:schemeClr val="tx1"/>
                </a:solidFill>
              </a:rPr>
              <a:t>Home Office (2023)</a:t>
            </a:r>
            <a:r>
              <a:rPr lang="en-US" sz="1800" dirty="0">
                <a:solidFill>
                  <a:schemeClr val="tx1"/>
                </a:solidFill>
              </a:rPr>
              <a:t> </a:t>
            </a:r>
            <a:r>
              <a:rPr lang="en-US" sz="1800" i="1" dirty="0">
                <a:solidFill>
                  <a:schemeClr val="tx1"/>
                </a:solidFill>
              </a:rPr>
              <a:t>National ANPR Service (NAS): System Overview and Data Management</a:t>
            </a:r>
            <a:r>
              <a:rPr lang="en-US" sz="1800" dirty="0">
                <a:solidFill>
                  <a:schemeClr val="tx1"/>
                </a:solidFill>
              </a:rPr>
              <a:t>. London: Home Office.</a:t>
            </a:r>
            <a:r>
              <a:rPr lang="en-US" sz="1800" b="1" dirty="0">
                <a:solidFill>
                  <a:schemeClr val="tx1"/>
                </a:solidFill>
              </a:rPr>
              <a:t> </a:t>
            </a:r>
            <a:br>
              <a:rPr lang="en-GB" sz="1800" dirty="0">
                <a:solidFill>
                  <a:schemeClr val="tx1"/>
                </a:solidFill>
              </a:rPr>
            </a:br>
            <a:r>
              <a:rPr lang="en-US" sz="1800" b="1" dirty="0">
                <a:solidFill>
                  <a:schemeClr val="tx1"/>
                </a:solidFill>
              </a:rPr>
              <a:t>Home Office (2025)</a:t>
            </a:r>
            <a:r>
              <a:rPr lang="en-US" sz="1800" dirty="0">
                <a:solidFill>
                  <a:schemeClr val="tx1"/>
                </a:solidFill>
              </a:rPr>
              <a:t> </a:t>
            </a:r>
            <a:r>
              <a:rPr lang="en-US" sz="1800" i="1" dirty="0">
                <a:solidFill>
                  <a:schemeClr val="tx1"/>
                </a:solidFill>
              </a:rPr>
              <a:t>Rapid Evidence Assessment of Body‑Worn Video in Policing</a:t>
            </a:r>
            <a:r>
              <a:rPr lang="en-US" sz="1800" dirty="0">
                <a:solidFill>
                  <a:schemeClr val="tx1"/>
                </a:solidFill>
              </a:rPr>
              <a:t>. London: Home Office.</a:t>
            </a:r>
            <a:br>
              <a:rPr lang="en-GB" sz="1800" dirty="0">
                <a:solidFill>
                  <a:schemeClr val="tx1"/>
                </a:solidFill>
              </a:rPr>
            </a:br>
            <a:r>
              <a:rPr lang="en-GB" sz="1800" dirty="0" err="1">
                <a:solidFill>
                  <a:schemeClr val="tx1"/>
                </a:solidFill>
              </a:rPr>
              <a:t>Phs</a:t>
            </a:r>
            <a:r>
              <a:rPr lang="en-GB" sz="1800" dirty="0">
                <a:solidFill>
                  <a:schemeClr val="tx1"/>
                </a:solidFill>
              </a:rPr>
              <a:t> Compliance (2026) Why a CCTV Policy in Crucial. Available at: </a:t>
            </a:r>
            <a:r>
              <a:rPr lang="en-GB" sz="1800" u="sng" dirty="0">
                <a:solidFill>
                  <a:schemeClr val="tx1"/>
                </a:solidFill>
                <a:hlinkClick r:id="rId5">
                  <a:extLst>
                    <a:ext uri="{A12FA001-AC4F-418D-AE19-62706E023703}">
                      <ahyp:hlinkClr xmlns:ahyp="http://schemas.microsoft.com/office/drawing/2018/hyperlinkcolor" val="tx"/>
                    </a:ext>
                  </a:extLst>
                </a:hlinkClick>
              </a:rPr>
              <a:t>https://www.phscompliance.co.uk/news/why-a-cctv-policy-is-crucial/</a:t>
            </a:r>
            <a:br>
              <a:rPr lang="en-GB" sz="1800" dirty="0">
                <a:solidFill>
                  <a:schemeClr val="tx1"/>
                </a:solidFill>
              </a:rPr>
            </a:br>
            <a:r>
              <a:rPr lang="en-GB" sz="1800" dirty="0">
                <a:solidFill>
                  <a:schemeClr val="tx1"/>
                </a:solidFill>
              </a:rPr>
              <a:t> </a:t>
            </a:r>
            <a:br>
              <a:rPr lang="en-GB" sz="1800" dirty="0">
                <a:solidFill>
                  <a:schemeClr val="tx1"/>
                </a:solidFill>
              </a:rPr>
            </a:br>
            <a:r>
              <a:rPr lang="en-GB" sz="1800" dirty="0">
                <a:solidFill>
                  <a:schemeClr val="tx1"/>
                </a:solidFill>
              </a:rPr>
              <a:t>Police and crime standards directorate (2007) Guidance for the use of body worn video devices Available at: </a:t>
            </a:r>
            <a:r>
              <a:rPr lang="en-GB" sz="1800" u="sng" dirty="0">
                <a:solidFill>
                  <a:schemeClr val="tx1"/>
                </a:solidFill>
                <a:hlinkClick r:id="rId6">
                  <a:extLst>
                    <a:ext uri="{A12FA001-AC4F-418D-AE19-62706E023703}">
                      <ahyp:hlinkClr xmlns:ahyp="http://schemas.microsoft.com/office/drawing/2018/hyperlinkcolor" val="tx"/>
                    </a:ext>
                  </a:extLst>
                </a:hlinkClick>
              </a:rPr>
              <a:t>https://library.college.police.uk/docs/home office/guidance-body-worn-devices.pdf</a:t>
            </a:r>
            <a:br>
              <a:rPr lang="en-GB" sz="1800" dirty="0">
                <a:solidFill>
                  <a:schemeClr val="tx1"/>
                </a:solidFill>
              </a:rPr>
            </a:br>
            <a:r>
              <a:rPr lang="en-GB" sz="1800" dirty="0">
                <a:solidFill>
                  <a:schemeClr val="tx1"/>
                </a:solidFill>
              </a:rPr>
              <a:t>Policing Insight (2024) The next step in the development of body worn video. Available at: </a:t>
            </a:r>
            <a:r>
              <a:rPr lang="en-GB" sz="1800" u="sng" dirty="0">
                <a:solidFill>
                  <a:schemeClr val="tx1"/>
                </a:solidFill>
                <a:hlinkClick r:id="rId7">
                  <a:extLst>
                    <a:ext uri="{A12FA001-AC4F-418D-AE19-62706E023703}">
                      <ahyp:hlinkClr xmlns:ahyp="http://schemas.microsoft.com/office/drawing/2018/hyperlinkcolor" val="tx"/>
                    </a:ext>
                  </a:extLst>
                </a:hlinkClick>
              </a:rPr>
              <a:t>https://policinginsight.com/feature/advertisement/the-next-step-in-the-development-of-body-worn-video/</a:t>
            </a:r>
            <a:br>
              <a:rPr lang="en-GB" sz="1800" dirty="0">
                <a:solidFill>
                  <a:schemeClr val="tx1"/>
                </a:solidFill>
              </a:rPr>
            </a:br>
            <a:br>
              <a:rPr lang="en-US" sz="1800" u="sng" dirty="0">
                <a:solidFill>
                  <a:schemeClr val="tx1"/>
                </a:solidFill>
              </a:rPr>
            </a:br>
            <a:br>
              <a:rPr lang="en-GB" dirty="0">
                <a:solidFill>
                  <a:schemeClr val="tx1"/>
                </a:solidFill>
              </a:rPr>
            </a:br>
            <a:br>
              <a:rPr lang="en-GB"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3978336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47674-714F-3300-BBBC-952D4914B003}"/>
              </a:ext>
            </a:extLst>
          </p:cNvPr>
          <p:cNvSpPr>
            <a:spLocks noGrp="1"/>
          </p:cNvSpPr>
          <p:nvPr>
            <p:ph type="title"/>
          </p:nvPr>
        </p:nvSpPr>
        <p:spPr>
          <a:xfrm>
            <a:off x="0" y="207264"/>
            <a:ext cx="12192000" cy="6010656"/>
          </a:xfrm>
        </p:spPr>
        <p:txBody>
          <a:bodyPr>
            <a:normAutofit fontScale="90000"/>
          </a:bodyPr>
          <a:lstStyle/>
          <a:p>
            <a:r>
              <a:rPr lang="en-GB" dirty="0">
                <a:solidFill>
                  <a:schemeClr val="tx1"/>
                </a:solidFill>
              </a:rPr>
              <a:t>Reference List</a:t>
            </a:r>
            <a:br>
              <a:rPr lang="en-GB" dirty="0">
                <a:solidFill>
                  <a:srgbClr val="FF0000"/>
                </a:solidFill>
              </a:rPr>
            </a:br>
            <a:r>
              <a:rPr lang="en-US" sz="1800" dirty="0">
                <a:solidFill>
                  <a:schemeClr val="tx1"/>
                </a:solidFill>
              </a:rPr>
              <a:t>Rothwell, R. (2023) ‘Surveillance state: the dangers of CCTV’, </a:t>
            </a:r>
            <a:r>
              <a:rPr lang="en-US" sz="1800" i="1" dirty="0">
                <a:solidFill>
                  <a:schemeClr val="tx1"/>
                </a:solidFill>
              </a:rPr>
              <a:t>Law Gazette</a:t>
            </a:r>
            <a:r>
              <a:rPr lang="en-US" sz="1800" dirty="0">
                <a:solidFill>
                  <a:schemeClr val="tx1"/>
                </a:solidFill>
              </a:rPr>
              <a:t>,           18 October. Available at: https://www.lawgazette.co.uk (Accessed: [07.January 2026).</a:t>
            </a:r>
            <a:br>
              <a:rPr lang="en-GB" sz="1800" dirty="0">
                <a:solidFill>
                  <a:schemeClr val="tx1"/>
                </a:solidFill>
              </a:rPr>
            </a:br>
            <a:r>
              <a:rPr lang="en-GB" sz="1800" dirty="0">
                <a:solidFill>
                  <a:schemeClr val="tx1"/>
                </a:solidFill>
              </a:rPr>
              <a:t>Tektronix technologies (2026) ANPR Camera. Available at: </a:t>
            </a:r>
            <a:r>
              <a:rPr lang="en-GB" sz="1800" u="sng" dirty="0">
                <a:solidFill>
                  <a:schemeClr val="tx1"/>
                </a:solidFill>
                <a:hlinkClick r:id="rId2">
                  <a:extLst>
                    <a:ext uri="{A12FA001-AC4F-418D-AE19-62706E023703}">
                      <ahyp:hlinkClr xmlns:ahyp="http://schemas.microsoft.com/office/drawing/2018/hyperlinkcolor" val="tx"/>
                    </a:ext>
                  </a:extLst>
                </a:hlinkClick>
              </a:rPr>
              <a:t>https://tektronixllc.ae/anpr-lpr-camera-installation-uae-saudi-arabia-oman-qatar/</a:t>
            </a:r>
            <a:br>
              <a:rPr lang="en-GB" sz="1800" dirty="0">
                <a:solidFill>
                  <a:schemeClr val="tx1"/>
                </a:solidFill>
              </a:rPr>
            </a:br>
            <a:r>
              <a:rPr lang="en-GB" sz="1800" dirty="0">
                <a:solidFill>
                  <a:schemeClr val="tx1"/>
                </a:solidFill>
              </a:rPr>
              <a:t>UCL (2021) Call for police to use body-worn cameras to record witness statements. Available at: </a:t>
            </a:r>
            <a:r>
              <a:rPr lang="en-GB" sz="1800" u="sng" dirty="0">
                <a:solidFill>
                  <a:schemeClr val="tx1"/>
                </a:solidFill>
                <a:hlinkClick r:id="rId3">
                  <a:extLst>
                    <a:ext uri="{A12FA001-AC4F-418D-AE19-62706E023703}">
                      <ahyp:hlinkClr xmlns:ahyp="http://schemas.microsoft.com/office/drawing/2018/hyperlinkcolor" val="tx"/>
                    </a:ext>
                  </a:extLst>
                </a:hlinkClick>
              </a:rPr>
              <a:t>https://www.ucl.ac.uk/news/2021/jul/call-police-use-body-worn-cameras-record-witness-statements</a:t>
            </a:r>
            <a:br>
              <a:rPr lang="en-GB" sz="1800" dirty="0">
                <a:solidFill>
                  <a:schemeClr val="tx1"/>
                </a:solidFill>
              </a:rPr>
            </a:br>
            <a:r>
              <a:rPr lang="en-US" sz="1800" dirty="0">
                <a:solidFill>
                  <a:schemeClr val="tx1"/>
                </a:solidFill>
              </a:rPr>
              <a:t>UK Government (2019) </a:t>
            </a:r>
            <a:r>
              <a:rPr lang="en-US" sz="1800" i="1" dirty="0">
                <a:solidFill>
                  <a:schemeClr val="tx1"/>
                </a:solidFill>
              </a:rPr>
              <a:t>Written questions and answers: Baroness Jones of Moulsecoomb: Body Worn Video devices</a:t>
            </a:r>
            <a:r>
              <a:rPr lang="en-US" sz="1800" dirty="0">
                <a:solidFill>
                  <a:schemeClr val="tx1"/>
                </a:solidFill>
              </a:rPr>
              <a:t>. 2 April. Available at: </a:t>
            </a:r>
            <a:r>
              <a:rPr lang="en-US" sz="1800" u="sng" dirty="0">
                <a:solidFill>
                  <a:schemeClr val="tx1"/>
                </a:solidFill>
                <a:hlinkClick r:id="rId4">
                  <a:extLst>
                    <a:ext uri="{A12FA001-AC4F-418D-AE19-62706E023703}">
                      <ahyp:hlinkClr xmlns:ahyp="http://schemas.microsoft.com/office/drawing/2018/hyperlinkcolor" val="tx"/>
                    </a:ext>
                  </a:extLst>
                </a:hlinkClick>
              </a:rPr>
              <a:t>https://questions-statements.parliament.uk/written-questions/detail/2019-03-19/HL14655</a:t>
            </a:r>
            <a:r>
              <a:rPr lang="en-US" sz="1800" dirty="0">
                <a:solidFill>
                  <a:schemeClr val="tx1"/>
                </a:solidFill>
              </a:rPr>
              <a:t> (Accessed: 6 April 2026). </a:t>
            </a:r>
            <a:r>
              <a:rPr lang="en-US" sz="1800" u="sng" dirty="0">
                <a:solidFill>
                  <a:schemeClr val="tx1"/>
                </a:solidFill>
                <a:hlinkClick r:id="rId5">
                  <a:extLst>
                    <a:ext uri="{A12FA001-AC4F-418D-AE19-62706E023703}">
                      <ahyp:hlinkClr xmlns:ahyp="http://schemas.microsoft.com/office/drawing/2018/hyperlinkcolor" val="tx"/>
                    </a:ext>
                  </a:extLst>
                </a:hlinkClick>
              </a:rPr>
              <a:t>UK Parliament</a:t>
            </a:r>
            <a:br>
              <a:rPr lang="en-GB" sz="1800" dirty="0">
                <a:solidFill>
                  <a:schemeClr val="tx1"/>
                </a:solidFill>
              </a:rPr>
            </a:br>
            <a:r>
              <a:rPr lang="en-US" sz="1800" dirty="0">
                <a:solidFill>
                  <a:schemeClr val="tx1"/>
                </a:solidFill>
              </a:rPr>
              <a:t>Webster, W. and Miranda, D. (2025) </a:t>
            </a:r>
            <a:r>
              <a:rPr lang="en-US" sz="1800" i="1" dirty="0">
                <a:solidFill>
                  <a:schemeClr val="tx1"/>
                </a:solidFill>
              </a:rPr>
              <a:t>As Police Scotland bring in body‑worn video, our research shows little is known about its effectiveness.</a:t>
            </a:r>
            <a:r>
              <a:rPr lang="en-US" sz="1800" dirty="0">
                <a:solidFill>
                  <a:schemeClr val="tx1"/>
                </a:solidFill>
              </a:rPr>
              <a:t> Stirling: University of Stirling. </a:t>
            </a:r>
            <a:br>
              <a:rPr lang="en-GB" sz="1800" dirty="0">
                <a:solidFill>
                  <a:schemeClr val="tx1"/>
                </a:solidFill>
              </a:rPr>
            </a:br>
            <a:r>
              <a:rPr lang="en-US" sz="1800" dirty="0">
                <a:solidFill>
                  <a:schemeClr val="tx1"/>
                </a:solidFill>
              </a:rPr>
              <a:t>Webster, W., Miranda, D. and Leleux, C. (2022) </a:t>
            </a:r>
            <a:r>
              <a:rPr lang="en-US" sz="1800" i="1" dirty="0">
                <a:solidFill>
                  <a:schemeClr val="tx1"/>
                </a:solidFill>
              </a:rPr>
              <a:t>Rapid Research Project: Evidence Review into Public Experience and Confidence of Body Worn Video in a Policing Context.</a:t>
            </a:r>
            <a:r>
              <a:rPr lang="en-US" sz="1800" dirty="0">
                <a:solidFill>
                  <a:schemeClr val="tx1"/>
                </a:solidFill>
              </a:rPr>
              <a:t> Stirling: University of Stirling / Scottish Institute for Policing Research</a:t>
            </a:r>
            <a:br>
              <a:rPr lang="en-US" sz="1800" dirty="0">
                <a:solidFill>
                  <a:schemeClr val="tx1"/>
                </a:solidFill>
              </a:rPr>
            </a:br>
            <a:r>
              <a:rPr lang="en-US" sz="1800" dirty="0">
                <a:solidFill>
                  <a:schemeClr val="tx1"/>
                </a:solidFill>
              </a:rPr>
              <a:t>UK Government (2019) </a:t>
            </a:r>
            <a:r>
              <a:rPr lang="en-US" sz="1800" i="1" dirty="0">
                <a:solidFill>
                  <a:schemeClr val="tx1"/>
                </a:solidFill>
              </a:rPr>
              <a:t>Written questions and answers: Baroness Jones of Moulsecoomb: Body Worn Video devices</a:t>
            </a:r>
            <a:r>
              <a:rPr lang="en-US" sz="1800" dirty="0">
                <a:solidFill>
                  <a:schemeClr val="tx1"/>
                </a:solidFill>
              </a:rPr>
              <a:t>. 2 April. Available at: </a:t>
            </a:r>
            <a:r>
              <a:rPr lang="en-US" sz="1800" u="sng" dirty="0">
                <a:solidFill>
                  <a:schemeClr val="tx1"/>
                </a:solidFill>
                <a:hlinkClick r:id="rId4">
                  <a:extLst>
                    <a:ext uri="{A12FA001-AC4F-418D-AE19-62706E023703}">
                      <ahyp:hlinkClr xmlns:ahyp="http://schemas.microsoft.com/office/drawing/2018/hyperlinkcolor" val="tx"/>
                    </a:ext>
                  </a:extLst>
                </a:hlinkClick>
              </a:rPr>
              <a:t>https://questions-statements.parliament.uk/written-questions/detail/2019-03-19/HL14655</a:t>
            </a:r>
            <a:r>
              <a:rPr lang="en-US" sz="1800" dirty="0">
                <a:solidFill>
                  <a:schemeClr val="tx1"/>
                </a:solidFill>
              </a:rPr>
              <a:t> (Accessed: 6 April 2026). </a:t>
            </a:r>
            <a:r>
              <a:rPr lang="en-US" sz="1800" u="sng" dirty="0">
                <a:solidFill>
                  <a:schemeClr val="tx1"/>
                </a:solidFill>
                <a:hlinkClick r:id="rId5">
                  <a:extLst>
                    <a:ext uri="{A12FA001-AC4F-418D-AE19-62706E023703}">
                      <ahyp:hlinkClr xmlns:ahyp="http://schemas.microsoft.com/office/drawing/2018/hyperlinkcolor" val="tx"/>
                    </a:ext>
                  </a:extLst>
                </a:hlinkClick>
              </a:rPr>
              <a:t>UK Parliament</a:t>
            </a:r>
            <a:br>
              <a:rPr lang="en-GB" sz="1800" dirty="0">
                <a:solidFill>
                  <a:schemeClr val="tx1"/>
                </a:solidFill>
              </a:rPr>
            </a:br>
            <a:r>
              <a:rPr lang="en-US" sz="1800" dirty="0">
                <a:solidFill>
                  <a:schemeClr val="tx1"/>
                </a:solidFill>
              </a:rPr>
              <a:t>Webster, W. and Miranda, D. (2025) </a:t>
            </a:r>
            <a:r>
              <a:rPr lang="en-US" sz="1800" i="1" dirty="0">
                <a:solidFill>
                  <a:schemeClr val="tx1"/>
                </a:solidFill>
              </a:rPr>
              <a:t>As Police Scotland bring in body‑worn video, our research shows little is known about its effectiveness.</a:t>
            </a:r>
            <a:r>
              <a:rPr lang="en-US" sz="1800" dirty="0">
                <a:solidFill>
                  <a:schemeClr val="tx1"/>
                </a:solidFill>
              </a:rPr>
              <a:t> Stirling: University of Stirling. </a:t>
            </a:r>
            <a:br>
              <a:rPr lang="en-GB" sz="1800" dirty="0">
                <a:solidFill>
                  <a:schemeClr val="tx1"/>
                </a:solidFill>
              </a:rPr>
            </a:br>
            <a:r>
              <a:rPr lang="en-US" sz="1800" dirty="0">
                <a:solidFill>
                  <a:schemeClr val="tx1"/>
                </a:solidFill>
              </a:rPr>
              <a:t>Webster, W., Miranda, D. and Leleux, C. (2022) </a:t>
            </a:r>
            <a:r>
              <a:rPr lang="en-US" sz="1800" i="1" dirty="0">
                <a:solidFill>
                  <a:schemeClr val="tx1"/>
                </a:solidFill>
              </a:rPr>
              <a:t>Rapid Research Project: Evidence Review into Public Experience and Confidence of Body Worn Video in a Policing Context.</a:t>
            </a:r>
            <a:r>
              <a:rPr lang="en-US" sz="1800" dirty="0">
                <a:solidFill>
                  <a:schemeClr val="tx1"/>
                </a:solidFill>
              </a:rPr>
              <a:t> Stirling: University of Stirling / Scottish Institute for Policing Research</a:t>
            </a:r>
            <a:br>
              <a:rPr lang="en-GB" dirty="0">
                <a:solidFill>
                  <a:schemeClr val="tx1"/>
                </a:solidFill>
              </a:rPr>
            </a:br>
            <a:br>
              <a:rPr lang="en-GB"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3825692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318E-94F0-7201-A464-79471E748750}"/>
              </a:ext>
            </a:extLst>
          </p:cNvPr>
          <p:cNvSpPr>
            <a:spLocks noGrp="1"/>
          </p:cNvSpPr>
          <p:nvPr>
            <p:ph type="title"/>
          </p:nvPr>
        </p:nvSpPr>
        <p:spPr>
          <a:xfrm>
            <a:off x="256710" y="216408"/>
            <a:ext cx="8596668" cy="1320800"/>
          </a:xfrm>
        </p:spPr>
        <p:txBody>
          <a:bodyPr>
            <a:normAutofit/>
          </a:bodyPr>
          <a:lstStyle/>
          <a:p>
            <a:r>
              <a:rPr lang="en-GB" sz="2800" dirty="0">
                <a:solidFill>
                  <a:schemeClr val="tx1"/>
                </a:solidFill>
              </a:rPr>
              <a:t>AI References </a:t>
            </a:r>
          </a:p>
        </p:txBody>
      </p:sp>
      <p:sp>
        <p:nvSpPr>
          <p:cNvPr id="3" name="TextBox 2">
            <a:extLst>
              <a:ext uri="{FF2B5EF4-FFF2-40B4-BE49-F238E27FC236}">
                <a16:creationId xmlns:a16="http://schemas.microsoft.com/office/drawing/2014/main" id="{3AD82F80-F3F3-5D17-C506-C9C5C5FC0650}"/>
              </a:ext>
            </a:extLst>
          </p:cNvPr>
          <p:cNvSpPr txBox="1"/>
          <p:nvPr/>
        </p:nvSpPr>
        <p:spPr>
          <a:xfrm>
            <a:off x="111252" y="876808"/>
            <a:ext cx="11969496" cy="7017306"/>
          </a:xfrm>
          <a:prstGeom prst="rect">
            <a:avLst/>
          </a:prstGeom>
          <a:noFill/>
        </p:spPr>
        <p:txBody>
          <a:bodyPr wrap="square" rtlCol="0">
            <a:spAutoFit/>
          </a:bodyPr>
          <a:lstStyle/>
          <a:p>
            <a:r>
              <a:rPr lang="en-GB" dirty="0"/>
              <a:t>I acknowledge the use of ChatGPT (https://chatgpt.com/) on 13 December 2025 to write my notes into submission format using the prompt(s): </a:t>
            </a:r>
          </a:p>
          <a:p>
            <a:pPr marL="342900" indent="-342900">
              <a:buAutoNum type="arabicPeriod"/>
            </a:pPr>
            <a:r>
              <a:rPr lang="en-GB" dirty="0"/>
              <a:t>Please  help write up these points as an essay paragraph , using more academic words, at university level</a:t>
            </a:r>
          </a:p>
          <a:p>
            <a:r>
              <a:rPr lang="en-GB" dirty="0"/>
              <a:t>I confirm that I have not presented any AI generated text as my own work. I confirm I have copies of my drafts, notes, and other resources I used before, and after the use of AI tools which I may be asked to provide .</a:t>
            </a:r>
          </a:p>
          <a:p>
            <a:endParaRPr lang="en-GB" dirty="0"/>
          </a:p>
          <a:p>
            <a:r>
              <a:rPr lang="en-GB" dirty="0"/>
              <a:t>I acknowledge the use of Grammarly (https://www.grammarly.com/) on 18 December 2025 to check my work using the prompt(s): </a:t>
            </a:r>
          </a:p>
          <a:p>
            <a:r>
              <a:rPr lang="en-GB" dirty="0"/>
              <a:t>1. Please check the following text for readability, grammar and syntax. </a:t>
            </a:r>
          </a:p>
          <a:p>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a:p>
            <a:r>
              <a:rPr lang="en-GB" dirty="0"/>
              <a:t>I acknowledge the use of [AI Tool] [(AI Tool </a:t>
            </a:r>
            <a:r>
              <a:rPr lang="en-GB" dirty="0" err="1"/>
              <a:t>url</a:t>
            </a:r>
            <a:r>
              <a:rPr lang="en-GB" dirty="0"/>
              <a:t> )] on [21.12.2025] . I used the prompt</a:t>
            </a:r>
          </a:p>
          <a:p>
            <a:pPr lvl="0"/>
            <a:r>
              <a:rPr lang="en-GB" dirty="0"/>
              <a:t>[help find my photos to place in power point presentation]</a:t>
            </a:r>
          </a:p>
          <a:p>
            <a:r>
              <a:rPr lang="en-GB" dirty="0"/>
              <a:t>I confirm that I have not presented any AI generated text as my own work. I confirm I have copies of my drafts, notes, and other resources I used before, and after the use of AI tools which I may be asked to provide in evidence.</a:t>
            </a:r>
          </a:p>
          <a:p>
            <a:r>
              <a:rPr lang="en-GB" dirty="0"/>
              <a:t> </a:t>
            </a:r>
          </a:p>
          <a:p>
            <a:endParaRPr lang="en-GB" dirty="0"/>
          </a:p>
          <a:p>
            <a:endParaRPr lang="en-GB" dirty="0"/>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42918556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555</TotalTime>
  <Words>1876</Words>
  <Application>Microsoft Office PowerPoint</Application>
  <PresentationFormat>Widescreen</PresentationFormat>
  <Paragraphs>168</Paragraphs>
  <Slides>17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Trebuchet MS</vt:lpstr>
      <vt:lpstr>Wingdings 3</vt:lpstr>
      <vt:lpstr>Facet</vt:lpstr>
      <vt:lpstr>The Emergence of Technology  in Contemporary Policing</vt:lpstr>
      <vt:lpstr>PowerPoint Presentation</vt:lpstr>
      <vt:lpstr>Policing Technology</vt:lpstr>
      <vt:lpstr>PowerPoint Presentation</vt:lpstr>
      <vt:lpstr>Body worn video (BWV)</vt:lpstr>
      <vt:lpstr>Case to show advantages of BWV</vt:lpstr>
      <vt:lpstr>Case to show disadvantages </vt:lpstr>
      <vt:lpstr>Close circuit television (CCTV)</vt:lpstr>
      <vt:lpstr>Case to show advantages of CCTV </vt:lpstr>
      <vt:lpstr>Case to show disadvantages to CCTV</vt:lpstr>
      <vt:lpstr>    Automatic number plate recognition (ANPR)</vt:lpstr>
      <vt:lpstr>Case with advantages of ANPR  </vt:lpstr>
      <vt:lpstr>Case of disadvantages of ANPR  </vt:lpstr>
      <vt:lpstr>Conclusion   In conclusion technology is now a major part of everyday Policing, bringing clear benefits for solving crime and keeping people safe. While it does show the tension between effective policing and public trust. It also raises real concerns about privacy, data handling, and what happens when systems fail or are misused.  The key issue is trust: people want protection, not to feel constantly watched. When the police use technology fairly, consistently, and with transparency, the public are more likely to support it. With the right safeguards, these tools can strengthen policing while still respecting people’s rights.    (Home Office, 2020). </vt:lpstr>
      <vt:lpstr>Reference list  Ariel ,B ., Farrar, W. &amp; Sutherland, A. (2015) ‘The effect of police body-worn cameras on use of force and citizens’ complaints against the police: A randomized controlled trial’, Criminal Justice and Behavior, 42(6), pp. 549–576. DOI: Available via academic databases. Office of Justice Programs Automated Access (2025) Automatic Number Plate Recognition: System Supply &amp; Installation. Available at: https://automated-access.uk/automatic-number-plate-recognition (automated-access.uk in Bing) (Accessed: [08.January 2026]). College of Policing (2024) Body‑Worn Video: Crime Reduction Toolkit. Coventry: College of Policing. British S6ecurity Industry Association (2013) The Picture Is Not Clear: An Analysis of the Number of CCTV Cameras in the UK. London: BSIA. CPS NorthEast (2023) Domestic abuse prosecutions – October 2023. Available at: https://www.cps.gov.uk/north-east/news/cps-north-east-domestic-abuse-prosecutions-october-2023 (Accessed: 6 January 2026). Crown Prosecution Service Erstad, W. (2016) Police perspective: The pros and cons of police body cameras. Available at: https://www.rasmussen.edu/degrees/justice-studies/blog/pros-and-cons-of-police-body-cameras/#:~:text=Upfront%20costs,under%20a%20tight%20budget%20already.%E2%80%9D GOV.UK (2023) The use of overt surveillance camera systems in public places by police forces in England and Wales. London: Home Office.  Home Office (2023) National ANPR Service (NAS): System Overview and Data Management. London: Home Office.  Home Office (2025) Rapid Evidence Assessment of Body‑Worn Video in Policing. London: Home Office. Phs Compliance (2026) Why a CCTV Policy in Crucial. Available at: https://www.phscompliance.co.uk/news/why-a-cctv-policy-is-crucial/   Police and crime standards directorate (2007) Guidance for the use of body worn video devices Available at: https://library.college.police.uk/docs/home office/guidance-body-worn-devices.pdf Policing Insight (2024) The next step in the development of body worn video. Available at: https://policinginsight.com/feature/advertisement/the-next-step-in-the-development-of-body-worn-video/    </vt:lpstr>
      <vt:lpstr>Reference List Rothwell, R. (2023) ‘Surveillance state: the dangers of CCTV’, Law Gazette,           18 October. Available at: https://www.lawgazette.co.uk (Accessed: [07.January 2026). Tektronix technologies (2026) ANPR Camera. Available at: https://tektronixllc.ae/anpr-lpr-camera-installation-uae-saudi-arabia-oman-qatar/ UCL (2021) Call for police to use body-worn cameras to record witness statements. Available at: https://www.ucl.ac.uk/news/2021/jul/call-police-use-body-worn-cameras-record-witness-statements UK Government (2019) Written questions and answers: Baroness Jones of Moulsecoomb: Body Worn Video devices. 2 April. Available at: https://questions-statements.parliament.uk/written-questions/detail/2019-03-19/HL14655 (Accessed: 6 April 2026). UK Parliament Webster, W. and Miranda, D. (2025) As Police Scotland bring in body‑worn video, our research shows little is known about its effectiveness. Stirling: University of Stirling.  Webster, W., Miranda, D. and Leleux, C. (2022) Rapid Research Project: Evidence Review into Public Experience and Confidence of Body Worn Video in a Policing Context. Stirling: University of Stirling / Scottish Institute for Policing Research UK Government (2019) Written questions and answers: Baroness Jones of Moulsecoomb: Body Worn Video devices. 2 April. Available at: https://questions-statements.parliament.uk/written-questions/detail/2019-03-19/HL14655 (Accessed: 6 April 2026). UK Parliament Webster, W. and Miranda, D. (2025) As Police Scotland bring in body‑worn video, our research shows little is known about its effectiveness. Stirling: University of Stirling.  Webster, W., Miranda, D. and Leleux, C. (2022) Rapid Research Project: Evidence Review into Public Experience and Confidence of Body Worn Video in a Policing Context. Stirling: University of Stirling / Scottish Institute for Policing Research  </vt:lpstr>
      <vt:lpstr>AI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Denise Jones</dc:creator>
  <cp:lastModifiedBy>Denise Jones</cp:lastModifiedBy>
  <cp:revision>15</cp:revision>
  <dcterms:created xsi:type="dcterms:W3CDTF">2025-11-24T22:52:44Z</dcterms:created>
  <dcterms:modified xsi:type="dcterms:W3CDTF">2026-01-12T16:55:43Z</dcterms:modified>
</cp:coreProperties>
</file>