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59" r:id="rId5"/>
    <p:sldId id="260" r:id="rId6"/>
    <p:sldId id="261" r:id="rId7"/>
    <p:sldId id="263" r:id="rId8"/>
    <p:sldId id="262"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68" autoAdjust="0"/>
    <p:restoredTop sz="94660"/>
  </p:normalViewPr>
  <p:slideViewPr>
    <p:cSldViewPr snapToGrid="0">
      <p:cViewPr varScale="1">
        <p:scale>
          <a:sx n="84" d="100"/>
          <a:sy n="84" d="100"/>
        </p:scale>
        <p:origin x="48" y="1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91E848C-1AA8-4830-96B9-90E4D35B5C79}" type="datetimeFigureOut">
              <a:rPr lang="en-GB" smtClean="0"/>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6924098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791E848C-1AA8-4830-96B9-90E4D35B5C79}" type="datetimeFigureOut">
              <a:rPr lang="en-GB" smtClean="0"/>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2216143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91E848C-1AA8-4830-96B9-90E4D35B5C79}" type="datetimeFigureOut">
              <a:rPr lang="en-GB" smtClean="0"/>
              <a:t>03/02/2019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4703903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91E848C-1AA8-4830-96B9-90E4D35B5C79}" type="datetimeFigureOut">
              <a:rPr lang="en-GB" smtClean="0"/>
              <a:t>03/02/2019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2357849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91E848C-1AA8-4830-96B9-90E4D35B5C79}" type="datetimeFigureOut">
              <a:rPr lang="en-GB" smtClean="0"/>
              <a:t>03/02/2019</a:t>
            </a:fld>
            <a:endParaRPr lang="en-GB"/>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1556888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791E848C-1AA8-4830-96B9-90E4D35B5C79}" type="datetimeFigureOut">
              <a:rPr lang="en-GB" smtClean="0"/>
              <a:t>03/02/2019</a:t>
            </a:fld>
            <a:endParaRPr lang="en-GB"/>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5214029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791E848C-1AA8-4830-96B9-90E4D35B5C79}" type="datetimeFigureOut">
              <a:rPr lang="en-GB" smtClean="0"/>
              <a:t>03/02/2019</a:t>
            </a:fld>
            <a:endParaRPr lang="en-GB"/>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42747398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791E848C-1AA8-4830-96B9-90E4D35B5C79}" type="datetimeFigureOut">
              <a:rPr lang="en-GB" smtClean="0"/>
              <a:t>03/02/2019</a:t>
            </a:fld>
            <a:endParaRPr lang="en-GB"/>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2235080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91E848C-1AA8-4830-96B9-90E4D35B5C79}" type="datetimeFigureOut">
              <a:rPr lang="en-GB" smtClean="0"/>
              <a:t>03/02/2019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114870628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791E848C-1AA8-4830-96B9-90E4D35B5C79}" type="datetimeFigureOut">
              <a:rPr lang="en-GB" smtClean="0"/>
              <a:t>03/02/2019</a:t>
            </a:fld>
            <a:endParaRPr lang="en-GB"/>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6639247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791E848C-1AA8-4830-96B9-90E4D35B5C79}" type="datetimeFigureOut">
              <a:rPr lang="en-GB" smtClean="0"/>
              <a:t>03/02/2019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207836657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791E848C-1AA8-4830-96B9-90E4D35B5C79}" type="datetimeFigureOut">
              <a:rPr lang="en-GB" smtClean="0"/>
              <a:t>03/02/2019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86F6A88-589D-463E-9075-495FE156D16E}"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7780681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791E848C-1AA8-4830-96B9-90E4D35B5C79}" type="datetimeFigureOut">
              <a:rPr lang="en-GB" smtClean="0"/>
              <a:t>03/02/2019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345530498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91E848C-1AA8-4830-96B9-90E4D35B5C79}" type="datetimeFigureOut">
              <a:rPr lang="en-GB" smtClean="0"/>
              <a:t>03/02/2019</a:t>
            </a:fld>
            <a:endParaRPr lang="en-GB"/>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300578943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791E848C-1AA8-4830-96B9-90E4D35B5C79}" type="datetimeFigureOut">
              <a:rPr lang="en-GB" smtClean="0"/>
              <a:t>03/02/2019</a:t>
            </a:fld>
            <a:endParaRPr lang="en-GB"/>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370395199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91E848C-1AA8-4830-96B9-90E4D35B5C79}" type="datetimeFigureOut">
              <a:rPr lang="en-GB" smtClean="0"/>
              <a:t>03/02/2019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169793927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91E848C-1AA8-4830-96B9-90E4D35B5C79}" type="datetimeFigureOut">
              <a:rPr lang="en-GB" smtClean="0"/>
              <a:t>03/02/2019</a:t>
            </a:fld>
            <a:endParaRPr lang="en-GB"/>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86F6A88-589D-463E-9075-495FE156D16E}" type="slidenum">
              <a:rPr lang="en-GB" smtClean="0"/>
              <a:t>‹#›</a:t>
            </a:fld>
            <a:endParaRPr lang="en-GB"/>
          </a:p>
        </p:txBody>
      </p:sp>
    </p:spTree>
    <p:extLst>
      <p:ext uri="{BB962C8B-B14F-4D97-AF65-F5344CB8AC3E}">
        <p14:creationId xmlns:p14="http://schemas.microsoft.com/office/powerpoint/2010/main" val="34904196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791E848C-1AA8-4830-96B9-90E4D35B5C79}" type="datetimeFigureOut">
              <a:rPr lang="en-GB" smtClean="0"/>
              <a:t>03/02/2019</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F86F6A88-589D-463E-9075-495FE156D16E}" type="slidenum">
              <a:rPr lang="en-GB" smtClean="0"/>
              <a:t>‹#›</a:t>
            </a:fld>
            <a:endParaRPr lang="en-GB"/>
          </a:p>
        </p:txBody>
      </p:sp>
    </p:spTree>
    <p:extLst>
      <p:ext uri="{BB962C8B-B14F-4D97-AF65-F5344CB8AC3E}">
        <p14:creationId xmlns:p14="http://schemas.microsoft.com/office/powerpoint/2010/main" val="4134901351"/>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SJYW7012 </a:t>
            </a:r>
            <a:r>
              <a:rPr lang="en-GB" dirty="0" smtClean="0"/>
              <a:t/>
            </a:r>
            <a:br>
              <a:rPr lang="en-GB" dirty="0" smtClean="0"/>
            </a:br>
            <a:r>
              <a:rPr lang="en-GB" sz="5400" dirty="0" smtClean="0"/>
              <a:t>Critical Social Education</a:t>
            </a:r>
            <a:endParaRPr lang="en-GB" sz="5400" dirty="0"/>
          </a:p>
        </p:txBody>
      </p:sp>
      <p:sp>
        <p:nvSpPr>
          <p:cNvPr id="3" name="Subtitle 2"/>
          <p:cNvSpPr>
            <a:spLocks noGrp="1"/>
          </p:cNvSpPr>
          <p:nvPr>
            <p:ph type="subTitle" idx="1"/>
          </p:nvPr>
        </p:nvSpPr>
        <p:spPr/>
        <p:txBody>
          <a:bodyPr/>
          <a:lstStyle/>
          <a:p>
            <a:r>
              <a:rPr lang="en-GB" dirty="0" smtClean="0"/>
              <a:t>Introduction to </a:t>
            </a:r>
            <a:r>
              <a:rPr lang="en-GB" dirty="0" smtClean="0"/>
              <a:t>the module </a:t>
            </a:r>
            <a:endParaRPr lang="en-GB" dirty="0"/>
          </a:p>
        </p:txBody>
      </p:sp>
    </p:spTree>
    <p:extLst>
      <p:ext uri="{BB962C8B-B14F-4D97-AF65-F5344CB8AC3E}">
        <p14:creationId xmlns:p14="http://schemas.microsoft.com/office/powerpoint/2010/main" val="12639552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Aims </a:t>
            </a:r>
            <a:endParaRPr lang="en-GB" dirty="0"/>
          </a:p>
        </p:txBody>
      </p:sp>
      <p:sp>
        <p:nvSpPr>
          <p:cNvPr id="3" name="Content Placeholder 2"/>
          <p:cNvSpPr>
            <a:spLocks noGrp="1"/>
          </p:cNvSpPr>
          <p:nvPr>
            <p:ph idx="1"/>
          </p:nvPr>
        </p:nvSpPr>
        <p:spPr/>
        <p:txBody>
          <a:bodyPr/>
          <a:lstStyle/>
          <a:p>
            <a:pPr lvl="0" hangingPunct="0"/>
            <a:r>
              <a:rPr lang="en-GB" dirty="0" smtClean="0"/>
              <a:t>To </a:t>
            </a:r>
            <a:r>
              <a:rPr lang="en-GB" dirty="0"/>
              <a:t>provide students with an in depth appreciation of critical social education and its application within the framework of youth and community work practice</a:t>
            </a:r>
            <a:r>
              <a:rPr lang="en-GB" dirty="0" smtClean="0"/>
              <a:t>.</a:t>
            </a:r>
          </a:p>
          <a:p>
            <a:pPr lvl="0" hangingPunct="0"/>
            <a:endParaRPr lang="en-GB" dirty="0"/>
          </a:p>
          <a:p>
            <a:endParaRPr lang="en-GB" dirty="0"/>
          </a:p>
        </p:txBody>
      </p:sp>
    </p:spTree>
    <p:extLst>
      <p:ext uri="{BB962C8B-B14F-4D97-AF65-F5344CB8AC3E}">
        <p14:creationId xmlns:p14="http://schemas.microsoft.com/office/powerpoint/2010/main" val="32087489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Learning Outcomes </a:t>
            </a:r>
            <a:endParaRPr lang="en-GB" dirty="0"/>
          </a:p>
        </p:txBody>
      </p:sp>
      <p:sp>
        <p:nvSpPr>
          <p:cNvPr id="3" name="Content Placeholder 2"/>
          <p:cNvSpPr>
            <a:spLocks noGrp="1"/>
          </p:cNvSpPr>
          <p:nvPr>
            <p:ph idx="1"/>
          </p:nvPr>
        </p:nvSpPr>
        <p:spPr/>
        <p:txBody>
          <a:bodyPr>
            <a:normAutofit fontScale="92500" lnSpcReduction="10000"/>
          </a:bodyPr>
          <a:lstStyle/>
          <a:p>
            <a:pPr hangingPunct="0"/>
            <a:r>
              <a:rPr lang="en-GB" dirty="0" smtClean="0"/>
              <a:t>Upon </a:t>
            </a:r>
            <a:r>
              <a:rPr lang="en-GB" dirty="0"/>
              <a:t>the successful completion of this module, the student should be able to demonstrate the ability to:</a:t>
            </a:r>
          </a:p>
          <a:p>
            <a:pPr marL="514350" indent="-514350" hangingPunct="0">
              <a:buFont typeface="+mj-lt"/>
              <a:buAutoNum type="arabicPeriod"/>
            </a:pPr>
            <a:endParaRPr lang="en-GB" dirty="0"/>
          </a:p>
          <a:p>
            <a:pPr lvl="1" hangingPunct="0"/>
            <a:r>
              <a:rPr lang="en-GB" dirty="0"/>
              <a:t>Critically evaluate the principles, practices and values of critical personal and social education in youth and community work practice and competing agendas</a:t>
            </a:r>
            <a:r>
              <a:rPr lang="en-GB" dirty="0" smtClean="0"/>
              <a:t>.</a:t>
            </a:r>
            <a:endParaRPr lang="en-GB" sz="2200" dirty="0"/>
          </a:p>
          <a:p>
            <a:pPr lvl="1" hangingPunct="0"/>
            <a:r>
              <a:rPr lang="en-GB" dirty="0"/>
              <a:t>Analyse underpinning theoretical and philosophical perspectives that inform critical personal and social education in youth and community work practice</a:t>
            </a:r>
            <a:r>
              <a:rPr lang="en-GB" dirty="0" smtClean="0"/>
              <a:t>.</a:t>
            </a:r>
            <a:endParaRPr lang="en-GB" sz="2200" dirty="0"/>
          </a:p>
          <a:p>
            <a:pPr lvl="1" hangingPunct="0"/>
            <a:r>
              <a:rPr lang="en-GB" dirty="0"/>
              <a:t>Critically explore European and Global models of youth and community work practice (e.g. Social Pedagogy). </a:t>
            </a:r>
            <a:endParaRPr lang="en-GB" sz="2200" dirty="0"/>
          </a:p>
          <a:p>
            <a:pPr lvl="1"/>
            <a:r>
              <a:rPr lang="en-GB" dirty="0"/>
              <a:t>Organise their knowledge and learning through the use of information resources, present their work at the appropriate level and reflect upon sustainable literacy skills </a:t>
            </a:r>
            <a:r>
              <a:rPr lang="en-GB" dirty="0" smtClean="0"/>
              <a:t>developed.</a:t>
            </a:r>
            <a:endParaRPr lang="en-GB" dirty="0"/>
          </a:p>
        </p:txBody>
      </p:sp>
    </p:spTree>
    <p:extLst>
      <p:ext uri="{BB962C8B-B14F-4D97-AF65-F5344CB8AC3E}">
        <p14:creationId xmlns:p14="http://schemas.microsoft.com/office/powerpoint/2010/main" val="40194022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Assessment Component 1 – 25%</a:t>
            </a:r>
            <a:r>
              <a:rPr lang="en-GB" dirty="0"/>
              <a:t/>
            </a:r>
            <a:br>
              <a:rPr lang="en-GB" dirty="0"/>
            </a:br>
            <a:endParaRPr lang="en-GB" dirty="0"/>
          </a:p>
        </p:txBody>
      </p:sp>
      <p:sp>
        <p:nvSpPr>
          <p:cNvPr id="3" name="Content Placeholder 2"/>
          <p:cNvSpPr>
            <a:spLocks noGrp="1"/>
          </p:cNvSpPr>
          <p:nvPr>
            <p:ph idx="1"/>
          </p:nvPr>
        </p:nvSpPr>
        <p:spPr/>
        <p:txBody>
          <a:bodyPr>
            <a:normAutofit fontScale="92500" lnSpcReduction="10000"/>
          </a:bodyPr>
          <a:lstStyle/>
          <a:p>
            <a:pPr fontAlgn="base" hangingPunct="0"/>
            <a:endParaRPr lang="en-GB" dirty="0"/>
          </a:p>
          <a:p>
            <a:pPr fontAlgn="base" hangingPunct="0"/>
            <a:r>
              <a:rPr lang="en-GB" dirty="0"/>
              <a:t>Practical: Group Seminar (10 minutes) </a:t>
            </a:r>
          </a:p>
          <a:p>
            <a:pPr marL="0" indent="0">
              <a:buNone/>
            </a:pPr>
            <a:endParaRPr lang="en-GB" dirty="0"/>
          </a:p>
          <a:p>
            <a:pPr lvl="1" fontAlgn="base" hangingPunct="0"/>
            <a:r>
              <a:rPr lang="en-GB" dirty="0"/>
              <a:t>Carry out the group work task presented to you. </a:t>
            </a:r>
          </a:p>
          <a:p>
            <a:pPr lvl="1" fontAlgn="base" hangingPunct="0"/>
            <a:r>
              <a:rPr lang="en-GB" dirty="0"/>
              <a:t>Present </a:t>
            </a:r>
            <a:r>
              <a:rPr lang="en-GB" dirty="0" smtClean="0"/>
              <a:t>your </a:t>
            </a:r>
            <a:r>
              <a:rPr lang="en-GB" dirty="0"/>
              <a:t>task succinctly.</a:t>
            </a:r>
          </a:p>
          <a:p>
            <a:pPr lvl="1" fontAlgn="base" hangingPunct="0"/>
            <a:r>
              <a:rPr lang="en-GB" dirty="0"/>
              <a:t>Include references to theory that may underpin your decisions. </a:t>
            </a:r>
          </a:p>
          <a:p>
            <a:pPr lvl="1" fontAlgn="base" hangingPunct="0"/>
            <a:r>
              <a:rPr lang="en-GB" dirty="0"/>
              <a:t>Present some critical reflections on the group work process involved in completing the task. </a:t>
            </a:r>
          </a:p>
          <a:p>
            <a:pPr marL="0" indent="0" fontAlgn="base" hangingPunct="0">
              <a:buNone/>
            </a:pPr>
            <a:endParaRPr lang="en-GB" dirty="0"/>
          </a:p>
          <a:p>
            <a:r>
              <a:rPr lang="en-GB" dirty="0"/>
              <a:t>Group Task: Design and plan a community based project for young people: consider how you would go about doing this with limited resources and on entering a community you may be unfamiliar with. </a:t>
            </a:r>
          </a:p>
          <a:p>
            <a:endParaRPr lang="en-GB" dirty="0"/>
          </a:p>
        </p:txBody>
      </p:sp>
    </p:spTree>
    <p:extLst>
      <p:ext uri="{BB962C8B-B14F-4D97-AF65-F5344CB8AC3E}">
        <p14:creationId xmlns:p14="http://schemas.microsoft.com/office/powerpoint/2010/main" val="8130968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Assessment Component 2 – 25% </a:t>
            </a:r>
            <a:r>
              <a:rPr lang="en-GB" dirty="0"/>
              <a:t/>
            </a:r>
            <a:br>
              <a:rPr lang="en-GB" dirty="0"/>
            </a:br>
            <a:endParaRPr lang="en-GB" dirty="0"/>
          </a:p>
        </p:txBody>
      </p:sp>
      <p:sp>
        <p:nvSpPr>
          <p:cNvPr id="3" name="Content Placeholder 2"/>
          <p:cNvSpPr>
            <a:spLocks noGrp="1"/>
          </p:cNvSpPr>
          <p:nvPr>
            <p:ph idx="1"/>
          </p:nvPr>
        </p:nvSpPr>
        <p:spPr/>
        <p:txBody>
          <a:bodyPr>
            <a:normAutofit/>
          </a:bodyPr>
          <a:lstStyle/>
          <a:p>
            <a:pPr marL="0" indent="0" fontAlgn="base" hangingPunct="0">
              <a:buNone/>
            </a:pPr>
            <a:endParaRPr lang="en-GB" dirty="0"/>
          </a:p>
          <a:p>
            <a:pPr fontAlgn="base" hangingPunct="0"/>
            <a:r>
              <a:rPr lang="en-GB" dirty="0"/>
              <a:t>Coursework: Individual Reflective Account of engaging in a group work task (2000 words</a:t>
            </a:r>
            <a:r>
              <a:rPr lang="en-GB" dirty="0" smtClean="0"/>
              <a:t>)</a:t>
            </a:r>
          </a:p>
          <a:p>
            <a:pPr fontAlgn="base" hangingPunct="0"/>
            <a:endParaRPr lang="en-GB" dirty="0"/>
          </a:p>
          <a:p>
            <a:pPr lvl="1"/>
            <a:r>
              <a:rPr lang="en-GB" dirty="0"/>
              <a:t>Individually write a critically reflective account with reference to relevant literature that outlines your own role within the group and reflect on how your theoretical knowledge and understanding will inform future </a:t>
            </a:r>
            <a:r>
              <a:rPr lang="en-GB" dirty="0" smtClean="0"/>
              <a:t>practice.</a:t>
            </a:r>
            <a:endParaRPr lang="en-GB" dirty="0"/>
          </a:p>
        </p:txBody>
      </p:sp>
    </p:spTree>
    <p:extLst>
      <p:ext uri="{BB962C8B-B14F-4D97-AF65-F5344CB8AC3E}">
        <p14:creationId xmlns:p14="http://schemas.microsoft.com/office/powerpoint/2010/main" val="37460918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Assessment Component 3 – 50%</a:t>
            </a:r>
            <a:r>
              <a:rPr lang="en-GB" dirty="0"/>
              <a:t/>
            </a:r>
            <a:br>
              <a:rPr lang="en-GB" dirty="0"/>
            </a:br>
            <a:endParaRPr lang="en-GB" dirty="0"/>
          </a:p>
        </p:txBody>
      </p:sp>
      <p:sp>
        <p:nvSpPr>
          <p:cNvPr id="3" name="Content Placeholder 2"/>
          <p:cNvSpPr>
            <a:spLocks noGrp="1"/>
          </p:cNvSpPr>
          <p:nvPr>
            <p:ph idx="1"/>
          </p:nvPr>
        </p:nvSpPr>
        <p:spPr>
          <a:xfrm>
            <a:off x="433330" y="1622234"/>
            <a:ext cx="10972800" cy="3917032"/>
          </a:xfrm>
        </p:spPr>
        <p:txBody>
          <a:bodyPr>
            <a:normAutofit/>
          </a:bodyPr>
          <a:lstStyle/>
          <a:p>
            <a:pPr marL="0" indent="0" fontAlgn="base" hangingPunct="0">
              <a:buNone/>
            </a:pPr>
            <a:endParaRPr lang="en-GB" dirty="0"/>
          </a:p>
          <a:p>
            <a:pPr fontAlgn="base" hangingPunct="0"/>
            <a:r>
              <a:rPr lang="en-GB" dirty="0"/>
              <a:t>Coursework: On line discussion contributions (6 </a:t>
            </a:r>
            <a:r>
              <a:rPr lang="en-GB" dirty="0" smtClean="0"/>
              <a:t>entries, </a:t>
            </a:r>
            <a:r>
              <a:rPr lang="en-GB" dirty="0"/>
              <a:t>500 words each).</a:t>
            </a:r>
          </a:p>
          <a:p>
            <a:pPr marL="0" indent="0" fontAlgn="base" hangingPunct="0">
              <a:buNone/>
            </a:pPr>
            <a:endParaRPr lang="en-GB" dirty="0"/>
          </a:p>
          <a:p>
            <a:pPr lvl="1" fontAlgn="base" hangingPunct="0"/>
            <a:r>
              <a:rPr lang="en-GB" dirty="0"/>
              <a:t>Students will be expected to engage in virtual critical discussion on the learning outcomes outlined in the module and to reflect upon how these issues relate to their current youth work practice. </a:t>
            </a:r>
            <a:r>
              <a:rPr lang="en-GB" dirty="0" smtClean="0"/>
              <a:t>Students </a:t>
            </a:r>
            <a:r>
              <a:rPr lang="en-GB" dirty="0"/>
              <a:t>will be provided with: </a:t>
            </a:r>
          </a:p>
          <a:p>
            <a:pPr lvl="2" fontAlgn="base" hangingPunct="0"/>
            <a:r>
              <a:rPr lang="en-GB" dirty="0" err="1"/>
              <a:t>i</a:t>
            </a:r>
            <a:r>
              <a:rPr lang="en-GB" dirty="0"/>
              <a:t>. Research articles and policy debates to read and critique and will be expected to discuss these with peers.</a:t>
            </a:r>
          </a:p>
          <a:p>
            <a:pPr lvl="2" fontAlgn="base" hangingPunct="0"/>
            <a:r>
              <a:rPr lang="en-GB" dirty="0"/>
              <a:t>ii. Specific discussion topics based upon lectures will be outlined for students to comment and critique on line. </a:t>
            </a:r>
          </a:p>
          <a:p>
            <a:endParaRPr lang="en-GB" dirty="0"/>
          </a:p>
        </p:txBody>
      </p:sp>
    </p:spTree>
    <p:extLst>
      <p:ext uri="{BB962C8B-B14F-4D97-AF65-F5344CB8AC3E}">
        <p14:creationId xmlns:p14="http://schemas.microsoft.com/office/powerpoint/2010/main" val="42668576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Timetable </a:t>
            </a:r>
            <a:endParaRPr lang="en-GB" dirty="0"/>
          </a:p>
        </p:txBody>
      </p:sp>
      <p:sp>
        <p:nvSpPr>
          <p:cNvPr id="3" name="Content Placeholder 2"/>
          <p:cNvSpPr>
            <a:spLocks noGrp="1"/>
          </p:cNvSpPr>
          <p:nvPr>
            <p:ph idx="1"/>
          </p:nvPr>
        </p:nvSpPr>
        <p:spPr/>
        <p:txBody>
          <a:bodyPr/>
          <a:lstStyle/>
          <a:p>
            <a:r>
              <a:rPr lang="en-GB" dirty="0" smtClean="0"/>
              <a:t>Please see attached</a:t>
            </a:r>
          </a:p>
          <a:p>
            <a:pPr lvl="1"/>
            <a:r>
              <a:rPr lang="en-GB" dirty="0" smtClean="0"/>
              <a:t>Some flexibility can be built in based upon students needs, we need to agree this at the start of </a:t>
            </a:r>
            <a:r>
              <a:rPr lang="en-GB" smtClean="0"/>
              <a:t>the lectures. </a:t>
            </a:r>
          </a:p>
          <a:p>
            <a:pPr lvl="1"/>
            <a:endParaRPr lang="en-GB" dirty="0" smtClean="0"/>
          </a:p>
        </p:txBody>
      </p:sp>
    </p:spTree>
    <p:extLst>
      <p:ext uri="{BB962C8B-B14F-4D97-AF65-F5344CB8AC3E}">
        <p14:creationId xmlns:p14="http://schemas.microsoft.com/office/powerpoint/2010/main" val="9913147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Expectations? </a:t>
            </a:r>
            <a:endParaRPr lang="en-GB" dirty="0"/>
          </a:p>
        </p:txBody>
      </p:sp>
      <p:sp>
        <p:nvSpPr>
          <p:cNvPr id="3" name="Content Placeholder 2"/>
          <p:cNvSpPr>
            <a:spLocks noGrp="1"/>
          </p:cNvSpPr>
          <p:nvPr>
            <p:ph idx="1"/>
          </p:nvPr>
        </p:nvSpPr>
        <p:spPr/>
        <p:txBody>
          <a:bodyPr/>
          <a:lstStyle/>
          <a:p>
            <a:pPr marL="0" indent="0">
              <a:buNone/>
            </a:pPr>
            <a:r>
              <a:rPr lang="en-GB" dirty="0" smtClean="0"/>
              <a:t> </a:t>
            </a:r>
            <a:endParaRPr lang="en-GB" dirty="0" smtClean="0"/>
          </a:p>
        </p:txBody>
      </p:sp>
    </p:spTree>
    <p:extLst>
      <p:ext uri="{BB962C8B-B14F-4D97-AF65-F5344CB8AC3E}">
        <p14:creationId xmlns:p14="http://schemas.microsoft.com/office/powerpoint/2010/main" val="14458828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40</TotalTime>
  <Words>416</Words>
  <Application>Microsoft Office PowerPoint</Application>
  <PresentationFormat>Widescreen</PresentationFormat>
  <Paragraphs>38</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Century Gothic</vt:lpstr>
      <vt:lpstr>Wingdings 3</vt:lpstr>
      <vt:lpstr>Ion</vt:lpstr>
      <vt:lpstr>SJYW7012  Critical Social Education</vt:lpstr>
      <vt:lpstr>Aims </vt:lpstr>
      <vt:lpstr>Learning Outcomes </vt:lpstr>
      <vt:lpstr>Assessment Component 1 – 25% </vt:lpstr>
      <vt:lpstr>Assessment Component 2 – 25%  </vt:lpstr>
      <vt:lpstr>Assessment Component 3 – 50% </vt:lpstr>
      <vt:lpstr>Timetable </vt:lpstr>
      <vt:lpstr>Expectations?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SJYW7012</dc:title>
  <dc:creator>Nicola Welton</dc:creator>
  <cp:lastModifiedBy>Angharad Lewis</cp:lastModifiedBy>
  <cp:revision>8</cp:revision>
  <dcterms:created xsi:type="dcterms:W3CDTF">2017-01-30T16:16:44Z</dcterms:created>
  <dcterms:modified xsi:type="dcterms:W3CDTF">2019-02-03T21:17:27Z</dcterms:modified>
</cp:coreProperties>
</file>