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E7F8-FD7F-42A1-8A04-1527FA390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56DCE6-EA2E-41F6-BD51-0988FA9FB9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150EA6-0B62-4E27-B68C-6F43699F8193}"/>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9460DAD3-166A-4C2F-8A5F-193A89ECD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FEB73-403A-4973-A6E3-A41527E614F0}"/>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609931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24652-8E1F-4918-933E-03D9EEDF9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C53DAD-C4A5-4015-B0B8-94595D07D4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1F5A9-0BE1-4F62-9A68-C2D85E93F83B}"/>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70268EED-82DA-4655-A23D-266DFA1873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2337D6-D71E-4BA8-9B94-03159EA589B4}"/>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4032543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9F040-415B-4F27-9AAB-AE28172FED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70A850-01D6-4965-84C8-1EE4A90C1E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F88416-6F78-4C43-96D1-6A87ECC9A05A}"/>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841F644C-B1BA-4924-B311-D687C4443B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D7CBB-0CCA-461E-8803-8D083786EA1B}"/>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3557706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04B6-6F7B-4143-8D4F-53E3A7DF14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314027-36D6-4C36-B7F0-3DA4F98F67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197442-A56E-4D47-85D4-8E5B495B1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5923B5-FDF3-4CCF-807D-AE8D1AAA052D}"/>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6" name="Footer Placeholder 5">
            <a:extLst>
              <a:ext uri="{FF2B5EF4-FFF2-40B4-BE49-F238E27FC236}">
                <a16:creationId xmlns:a16="http://schemas.microsoft.com/office/drawing/2014/main" id="{D7E33587-EC90-472F-968A-976CD8069C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9BF81A-2070-4A70-AB3E-4317C0B99104}"/>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1178716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D1BC-5552-4E84-A4B4-44A8DEC031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BF3D8-C646-4FE0-9D12-7227FF89E7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5A9C89-265B-4CD2-AF7B-9DC2CA638C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6EDB5A-2B4A-4D0F-84F1-E2093E73C3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A00F18-1E79-4E5D-9820-2FB3BC203F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376669-E932-4A8F-BCB5-A36AF14A9981}"/>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8" name="Footer Placeholder 7">
            <a:extLst>
              <a:ext uri="{FF2B5EF4-FFF2-40B4-BE49-F238E27FC236}">
                <a16:creationId xmlns:a16="http://schemas.microsoft.com/office/drawing/2014/main" id="{21F38649-EFD1-43AE-9D41-A287C2EA4F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9A9E19-1BEE-4F39-A9C5-7750813B9FC0}"/>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933876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C8557-0C01-4CC4-B1F5-7F744B6E81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CF98C1-63DB-4F1D-A928-BD50E4E21BFE}"/>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4" name="Footer Placeholder 3">
            <a:extLst>
              <a:ext uri="{FF2B5EF4-FFF2-40B4-BE49-F238E27FC236}">
                <a16:creationId xmlns:a16="http://schemas.microsoft.com/office/drawing/2014/main" id="{55CA3238-74FB-4E95-BA40-36759F7930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F87950-79D8-4E92-996F-F816E4EFB194}"/>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529440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A8D7BF-5115-439B-93FE-44F76307061A}"/>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3" name="Footer Placeholder 2">
            <a:extLst>
              <a:ext uri="{FF2B5EF4-FFF2-40B4-BE49-F238E27FC236}">
                <a16:creationId xmlns:a16="http://schemas.microsoft.com/office/drawing/2014/main" id="{348567D2-CF45-47EC-BBB0-BE0CE43C02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960905-1991-4134-A39F-415EEBF5D104}"/>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3898408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7F441-0215-4307-B604-E656C56002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F8CED0-03AC-4AB2-9997-C4B79E6F67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625540-B15E-41A5-BC31-9C1C327DF2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D43A1B-A481-4DD6-82B6-7CDF23B76AC8}"/>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6" name="Footer Placeholder 5">
            <a:extLst>
              <a:ext uri="{FF2B5EF4-FFF2-40B4-BE49-F238E27FC236}">
                <a16:creationId xmlns:a16="http://schemas.microsoft.com/office/drawing/2014/main" id="{E7B71BE6-8C14-409E-A0EB-F535286D6C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C1915-15C4-4E30-8FB2-7384CD91629C}"/>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308624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2C10B-83D5-4434-BB36-30FB2818AD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B4BD05-5298-4F1B-8A7B-519BFA2674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5A7A14-4F5A-432E-814C-68FF7EC03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BE2B2E-1FBE-4ED3-BFCE-CE82A649916D}"/>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6" name="Footer Placeholder 5">
            <a:extLst>
              <a:ext uri="{FF2B5EF4-FFF2-40B4-BE49-F238E27FC236}">
                <a16:creationId xmlns:a16="http://schemas.microsoft.com/office/drawing/2014/main" id="{A3675568-248E-4891-9C84-A70F505619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1B9460-5672-4F8B-8130-A4D893E9B556}"/>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2533995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DE97-A7E9-4089-85AD-815198C931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E5F9B3-2A53-424A-8390-88F842D6C5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EA7FA-4759-4BB8-81EE-375B01EBBCE6}"/>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89E74956-1DF8-4B96-9948-4D4CF15310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221D5F-A9D6-4612-AD8A-F7148A4D69D5}"/>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1390890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BCCE86-0BD0-47B0-A172-4069A537ED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062F45-A373-4AC2-A06B-00D993909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BA4879-15A4-4E9E-AC87-E2D6697BC757}"/>
              </a:ext>
            </a:extLst>
          </p:cNvPr>
          <p:cNvSpPr>
            <a:spLocks noGrp="1"/>
          </p:cNvSpPr>
          <p:nvPr>
            <p:ph type="dt" sz="half" idx="10"/>
          </p:nvPr>
        </p:nvSpPr>
        <p:spPr/>
        <p:txBody>
          <a:body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2D2BDD61-1D71-4767-A536-F45DB1FBBD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16A63E-F13C-4307-9EA0-C25B6DCABDC4}"/>
              </a:ext>
            </a:extLst>
          </p:cNvPr>
          <p:cNvSpPr>
            <a:spLocks noGrp="1"/>
          </p:cNvSpPr>
          <p:nvPr>
            <p:ph type="sldNum" sz="quarter" idx="12"/>
          </p:nvPr>
        </p:nvSpPr>
        <p:spPr/>
        <p:txBody>
          <a:bodyPr/>
          <a:lstStyle/>
          <a:p>
            <a:fld id="{4A089EC3-E765-4115-B8E4-D2E311B6E9A6}" type="slidenum">
              <a:rPr lang="en-GB" smtClean="0"/>
              <a:t>‹#›</a:t>
            </a:fld>
            <a:endParaRPr lang="en-GB"/>
          </a:p>
        </p:txBody>
      </p:sp>
    </p:spTree>
    <p:extLst>
      <p:ext uri="{BB962C8B-B14F-4D97-AF65-F5344CB8AC3E}">
        <p14:creationId xmlns:p14="http://schemas.microsoft.com/office/powerpoint/2010/main" val="1832045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B87AA0-EB33-4A2F-96A5-2A4D688EA0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3E508B-1C51-4B83-8E3B-EA84542D0D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338B9-2A06-41E3-BA1E-C88F25B4E2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0E3EF4-E718-4996-BF25-2997D1A9CCF6}" type="datetimeFigureOut">
              <a:rPr lang="en-GB" smtClean="0"/>
              <a:t>12/03/2020</a:t>
            </a:fld>
            <a:endParaRPr lang="en-GB"/>
          </a:p>
        </p:txBody>
      </p:sp>
      <p:sp>
        <p:nvSpPr>
          <p:cNvPr id="5" name="Footer Placeholder 4">
            <a:extLst>
              <a:ext uri="{FF2B5EF4-FFF2-40B4-BE49-F238E27FC236}">
                <a16:creationId xmlns:a16="http://schemas.microsoft.com/office/drawing/2014/main" id="{D17D307A-FCAE-4DB4-9803-A788DE603E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94786E-74EC-41B4-8E31-1EE0CFF745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089EC3-E765-4115-B8E4-D2E311B6E9A6}" type="slidenum">
              <a:rPr lang="en-GB" smtClean="0"/>
              <a:t>‹#›</a:t>
            </a:fld>
            <a:endParaRPr lang="en-GB"/>
          </a:p>
        </p:txBody>
      </p:sp>
    </p:spTree>
    <p:extLst>
      <p:ext uri="{BB962C8B-B14F-4D97-AF65-F5344CB8AC3E}">
        <p14:creationId xmlns:p14="http://schemas.microsoft.com/office/powerpoint/2010/main" val="1691955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1F8C-35AF-4571-A77F-C3AA3A092578}"/>
              </a:ext>
            </a:extLst>
          </p:cNvPr>
          <p:cNvSpPr>
            <a:spLocks noGrp="1"/>
          </p:cNvSpPr>
          <p:nvPr>
            <p:ph type="ctrTitle"/>
          </p:nvPr>
        </p:nvSpPr>
        <p:spPr>
          <a:xfrm>
            <a:off x="1524000" y="1122363"/>
            <a:ext cx="9144000" cy="2387600"/>
          </a:xfrm>
          <a:noFill/>
        </p:spPr>
        <p:txBody>
          <a:bodyPr anchor="ctr">
            <a:normAutofit/>
          </a:bodyPr>
          <a:lstStyle/>
          <a:p>
            <a:r>
              <a:rPr lang="en-GB"/>
              <a:t>ASDA </a:t>
            </a:r>
          </a:p>
        </p:txBody>
      </p:sp>
      <p:sp>
        <p:nvSpPr>
          <p:cNvPr id="3" name="Subtitle 2">
            <a:extLst>
              <a:ext uri="{FF2B5EF4-FFF2-40B4-BE49-F238E27FC236}">
                <a16:creationId xmlns:a16="http://schemas.microsoft.com/office/drawing/2014/main" id="{F6F5C7F2-41B2-477A-B78C-DBC694C02967}"/>
              </a:ext>
            </a:extLst>
          </p:cNvPr>
          <p:cNvSpPr>
            <a:spLocks noGrp="1"/>
          </p:cNvSpPr>
          <p:nvPr>
            <p:ph type="subTitle" idx="1"/>
          </p:nvPr>
        </p:nvSpPr>
        <p:spPr>
          <a:xfrm>
            <a:off x="1524000" y="3602038"/>
            <a:ext cx="9144000" cy="1655762"/>
          </a:xfrm>
          <a:noFill/>
        </p:spPr>
        <p:txBody>
          <a:bodyPr>
            <a:normAutofit/>
          </a:bodyPr>
          <a:lstStyle/>
          <a:p>
            <a:r>
              <a:rPr lang="en-GB"/>
              <a:t>PRESENTATION </a:t>
            </a:r>
          </a:p>
          <a:p>
            <a:r>
              <a:rPr lang="en-GB"/>
              <a:t>EASMIN KHATOON 1711689</a:t>
            </a:r>
          </a:p>
          <a:p>
            <a:endParaRPr lang="en-GB"/>
          </a:p>
        </p:txBody>
      </p:sp>
    </p:spTree>
    <p:extLst>
      <p:ext uri="{BB962C8B-B14F-4D97-AF65-F5344CB8AC3E}">
        <p14:creationId xmlns:p14="http://schemas.microsoft.com/office/powerpoint/2010/main" val="2269633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CFA7B-09D5-4DE5-AF80-65A1E9408A7C}"/>
              </a:ext>
            </a:extLst>
          </p:cNvPr>
          <p:cNvSpPr>
            <a:spLocks noGrp="1"/>
          </p:cNvSpPr>
          <p:nvPr>
            <p:ph type="title"/>
          </p:nvPr>
        </p:nvSpPr>
        <p:spPr>
          <a:xfrm>
            <a:off x="838200" y="365125"/>
            <a:ext cx="10515600" cy="1325563"/>
          </a:xfrm>
        </p:spPr>
        <p:txBody>
          <a:bodyPr anchor="ctr">
            <a:normAutofit/>
          </a:bodyPr>
          <a:lstStyle/>
          <a:p>
            <a:r>
              <a:rPr lang="en-GB"/>
              <a:t>Task 1</a:t>
            </a:r>
          </a:p>
        </p:txBody>
      </p:sp>
      <p:sp>
        <p:nvSpPr>
          <p:cNvPr id="3" name="Content Placeholder 2">
            <a:extLst>
              <a:ext uri="{FF2B5EF4-FFF2-40B4-BE49-F238E27FC236}">
                <a16:creationId xmlns:a16="http://schemas.microsoft.com/office/drawing/2014/main" id="{41C68FA7-4919-45DF-A7B6-59EC673A43A5}"/>
              </a:ext>
            </a:extLst>
          </p:cNvPr>
          <p:cNvSpPr>
            <a:spLocks noGrp="1"/>
          </p:cNvSpPr>
          <p:nvPr>
            <p:ph idx="1"/>
          </p:nvPr>
        </p:nvSpPr>
        <p:spPr>
          <a:xfrm>
            <a:off x="838200" y="1825625"/>
            <a:ext cx="10515600" cy="4351338"/>
          </a:xfrm>
        </p:spPr>
        <p:txBody>
          <a:bodyPr anchor="ctr">
            <a:normAutofit/>
          </a:bodyPr>
          <a:lstStyle/>
          <a:p>
            <a:r>
              <a:rPr lang="en-GB"/>
              <a:t>CRM is how a company use technology interaction to manage customer data with customers and potential customers</a:t>
            </a:r>
          </a:p>
          <a:p>
            <a:r>
              <a:rPr lang="en-GB"/>
              <a:t>CRM helps business to build a solid relationship with customers and can help streamline process in which this enables them to increase sales</a:t>
            </a:r>
          </a:p>
          <a:p>
            <a:r>
              <a:rPr lang="en-GB"/>
              <a:t>Improve customer service</a:t>
            </a:r>
          </a:p>
          <a:p>
            <a:r>
              <a:rPr lang="en-GB"/>
              <a:t>Increase profitability</a:t>
            </a:r>
          </a:p>
          <a:p>
            <a:r>
              <a:rPr lang="en-GB"/>
              <a:t>Use data for tactical purpose</a:t>
            </a:r>
          </a:p>
          <a:p>
            <a:endParaRPr lang="en-GB"/>
          </a:p>
          <a:p>
            <a:endParaRPr lang="en-GB"/>
          </a:p>
        </p:txBody>
      </p:sp>
    </p:spTree>
    <p:extLst>
      <p:ext uri="{BB962C8B-B14F-4D97-AF65-F5344CB8AC3E}">
        <p14:creationId xmlns:p14="http://schemas.microsoft.com/office/powerpoint/2010/main" val="1746699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055F-E32B-4F45-8334-DE89FE5814BB}"/>
              </a:ext>
            </a:extLst>
          </p:cNvPr>
          <p:cNvSpPr>
            <a:spLocks noGrp="1"/>
          </p:cNvSpPr>
          <p:nvPr>
            <p:ph type="title"/>
          </p:nvPr>
        </p:nvSpPr>
        <p:spPr>
          <a:xfrm>
            <a:off x="838200" y="365125"/>
            <a:ext cx="10515600" cy="1325563"/>
          </a:xfrm>
        </p:spPr>
        <p:txBody>
          <a:bodyPr anchor="b">
            <a:normAutofit/>
          </a:bodyPr>
          <a:lstStyle/>
          <a:p>
            <a:r>
              <a:rPr lang="en-GB"/>
              <a:t>ETHICS</a:t>
            </a:r>
          </a:p>
        </p:txBody>
      </p:sp>
      <p:sp>
        <p:nvSpPr>
          <p:cNvPr id="3" name="Content Placeholder 2">
            <a:extLst>
              <a:ext uri="{FF2B5EF4-FFF2-40B4-BE49-F238E27FC236}">
                <a16:creationId xmlns:a16="http://schemas.microsoft.com/office/drawing/2014/main" id="{2B277B82-DD74-417F-9930-88830F836BE0}"/>
              </a:ext>
            </a:extLst>
          </p:cNvPr>
          <p:cNvSpPr>
            <a:spLocks noGrp="1"/>
          </p:cNvSpPr>
          <p:nvPr>
            <p:ph idx="1"/>
          </p:nvPr>
        </p:nvSpPr>
        <p:spPr>
          <a:xfrm>
            <a:off x="838200" y="1825625"/>
            <a:ext cx="10515600" cy="4351338"/>
          </a:xfrm>
        </p:spPr>
        <p:txBody>
          <a:bodyPr anchor="ctr">
            <a:normAutofit/>
          </a:bodyPr>
          <a:lstStyle/>
          <a:p>
            <a:r>
              <a:rPr lang="en-GB"/>
              <a:t>Ethics is code of conduct set by organisation</a:t>
            </a:r>
          </a:p>
          <a:p>
            <a:r>
              <a:rPr lang="en-GB"/>
              <a:t>Ethical behaviour and social responsibility has huge benefit to business such as attract customers to organisation products</a:t>
            </a:r>
          </a:p>
          <a:p>
            <a:r>
              <a:rPr lang="en-GB"/>
              <a:t>Some organisation don’t always apply best practice and policies regarding controversial issues as bribery, discrimination, and social responsibilities.</a:t>
            </a:r>
          </a:p>
          <a:p>
            <a:endParaRPr lang="en-GB"/>
          </a:p>
          <a:p>
            <a:endParaRPr lang="en-GB"/>
          </a:p>
        </p:txBody>
      </p:sp>
    </p:spTree>
    <p:extLst>
      <p:ext uri="{BB962C8B-B14F-4D97-AF65-F5344CB8AC3E}">
        <p14:creationId xmlns:p14="http://schemas.microsoft.com/office/powerpoint/2010/main" val="43157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0AA8-9885-461B-969F-4B2C22B1EBCC}"/>
              </a:ext>
            </a:extLst>
          </p:cNvPr>
          <p:cNvSpPr>
            <a:spLocks noGrp="1"/>
          </p:cNvSpPr>
          <p:nvPr>
            <p:ph type="title"/>
          </p:nvPr>
        </p:nvSpPr>
        <p:spPr>
          <a:xfrm>
            <a:off x="838200" y="365125"/>
            <a:ext cx="10515600" cy="1325563"/>
          </a:xfrm>
        </p:spPr>
        <p:txBody>
          <a:bodyPr anchor="b">
            <a:normAutofit/>
          </a:bodyPr>
          <a:lstStyle/>
          <a:p>
            <a:r>
              <a:rPr lang="en-GB"/>
              <a:t>SUSTAINABILITY</a:t>
            </a:r>
          </a:p>
        </p:txBody>
      </p:sp>
      <p:sp>
        <p:nvSpPr>
          <p:cNvPr id="3" name="Content Placeholder 2">
            <a:extLst>
              <a:ext uri="{FF2B5EF4-FFF2-40B4-BE49-F238E27FC236}">
                <a16:creationId xmlns:a16="http://schemas.microsoft.com/office/drawing/2014/main" id="{8F0F4A13-62B2-4BBD-8516-6B084D784E2F}"/>
              </a:ext>
            </a:extLst>
          </p:cNvPr>
          <p:cNvSpPr>
            <a:spLocks noGrp="1"/>
          </p:cNvSpPr>
          <p:nvPr>
            <p:ph idx="1"/>
          </p:nvPr>
        </p:nvSpPr>
        <p:spPr>
          <a:xfrm>
            <a:off x="838200" y="1825625"/>
            <a:ext cx="10515600" cy="4351338"/>
          </a:xfrm>
        </p:spPr>
        <p:txBody>
          <a:bodyPr anchor="ctr">
            <a:normAutofit/>
          </a:bodyPr>
          <a:lstStyle/>
          <a:p>
            <a:r>
              <a:rPr lang="en-GB"/>
              <a:t>Sustainability is paying attention to meeting need of the present without compromising the future</a:t>
            </a:r>
          </a:p>
          <a:p>
            <a:r>
              <a:rPr lang="en-GB"/>
              <a:t>This is through profits, planet, people</a:t>
            </a:r>
          </a:p>
          <a:p>
            <a:r>
              <a:rPr lang="en-GB"/>
              <a:t>Sustainability is also thinking of ways that organisation produces products that will provide profits is environmentally friendly and can protect public health from extraction of its time from raw material to final disposal</a:t>
            </a:r>
          </a:p>
          <a:p>
            <a:endParaRPr lang="en-GB"/>
          </a:p>
          <a:p>
            <a:endParaRPr lang="en-GB"/>
          </a:p>
        </p:txBody>
      </p:sp>
    </p:spTree>
    <p:extLst>
      <p:ext uri="{BB962C8B-B14F-4D97-AF65-F5344CB8AC3E}">
        <p14:creationId xmlns:p14="http://schemas.microsoft.com/office/powerpoint/2010/main" val="649644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BF6F-753E-48EA-9AE4-39A6B0D4C13F}"/>
              </a:ext>
            </a:extLst>
          </p:cNvPr>
          <p:cNvSpPr>
            <a:spLocks noGrp="1"/>
          </p:cNvSpPr>
          <p:nvPr>
            <p:ph type="title"/>
          </p:nvPr>
        </p:nvSpPr>
        <p:spPr/>
        <p:txBody>
          <a:bodyPr>
            <a:normAutofit/>
          </a:bodyPr>
          <a:lstStyle/>
          <a:p>
            <a:r>
              <a:rPr lang="en-GB" sz="2800" b="1"/>
              <a:t>Quality</a:t>
            </a:r>
            <a:endParaRPr lang="en-GB" sz="2800" b="1" dirty="0"/>
          </a:p>
        </p:txBody>
      </p:sp>
      <p:sp>
        <p:nvSpPr>
          <p:cNvPr id="3" name="Content Placeholder 2">
            <a:extLst>
              <a:ext uri="{FF2B5EF4-FFF2-40B4-BE49-F238E27FC236}">
                <a16:creationId xmlns:a16="http://schemas.microsoft.com/office/drawing/2014/main" id="{E78A7895-359A-4B0D-BB13-04E0FFD71553}"/>
              </a:ext>
            </a:extLst>
          </p:cNvPr>
          <p:cNvSpPr>
            <a:spLocks noGrp="1"/>
          </p:cNvSpPr>
          <p:nvPr>
            <p:ph idx="1"/>
          </p:nvPr>
        </p:nvSpPr>
        <p:spPr/>
        <p:txBody>
          <a:bodyPr/>
          <a:lstStyle/>
          <a:p>
            <a:r>
              <a:rPr lang="en-GB"/>
              <a:t>Quality is essential in order to retain customer loyalty. Through quality service and quality products this enables the organisation to long term profit and revenue</a:t>
            </a:r>
          </a:p>
          <a:p>
            <a:r>
              <a:rPr lang="en-GB"/>
              <a:t>Quality can be measured in organisation through how well it is meeting standards, how many customers buy other products from the organisation or how fast it deals wit customer queries</a:t>
            </a:r>
          </a:p>
          <a:p>
            <a:r>
              <a:rPr lang="en-GB"/>
              <a:t>Quality is also defined documents that give specification/guidelines that show materials/products are fit for their purpose</a:t>
            </a:r>
            <a:endParaRPr lang="en-GB" dirty="0"/>
          </a:p>
        </p:txBody>
      </p:sp>
    </p:spTree>
    <p:extLst>
      <p:ext uri="{BB962C8B-B14F-4D97-AF65-F5344CB8AC3E}">
        <p14:creationId xmlns:p14="http://schemas.microsoft.com/office/powerpoint/2010/main" val="1205654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CA728-9264-4CCE-A87A-BA87C839B291}"/>
              </a:ext>
            </a:extLst>
          </p:cNvPr>
          <p:cNvSpPr>
            <a:spLocks noGrp="1"/>
          </p:cNvSpPr>
          <p:nvPr>
            <p:ph type="title"/>
          </p:nvPr>
        </p:nvSpPr>
        <p:spPr/>
        <p:txBody>
          <a:bodyPr>
            <a:normAutofit/>
          </a:bodyPr>
          <a:lstStyle/>
          <a:p>
            <a:r>
              <a:rPr lang="en-GB" sz="2800" b="1"/>
              <a:t>TASK 2-Benefits to organisation and stakeholders of developing and operating CRM/ethics/sustainability or quality system</a:t>
            </a:r>
            <a:endParaRPr lang="en-GB" sz="2800" b="1" dirty="0"/>
          </a:p>
        </p:txBody>
      </p:sp>
      <p:sp>
        <p:nvSpPr>
          <p:cNvPr id="3" name="Content Placeholder 2">
            <a:extLst>
              <a:ext uri="{FF2B5EF4-FFF2-40B4-BE49-F238E27FC236}">
                <a16:creationId xmlns:a16="http://schemas.microsoft.com/office/drawing/2014/main" id="{3BA4445D-8719-49E7-AB04-E13A6F95B7AB}"/>
              </a:ext>
            </a:extLst>
          </p:cNvPr>
          <p:cNvSpPr>
            <a:spLocks noGrp="1"/>
          </p:cNvSpPr>
          <p:nvPr>
            <p:ph idx="1"/>
          </p:nvPr>
        </p:nvSpPr>
        <p:spPr/>
        <p:txBody>
          <a:bodyPr>
            <a:normAutofit fontScale="70000" lnSpcReduction="20000"/>
          </a:bodyPr>
          <a:lstStyle/>
          <a:p>
            <a:r>
              <a:rPr lang="en-GB"/>
              <a:t>Customer relationship management is developing a close knowledge from the customers and knowing how to maximise its return in favour of the organisation. CRM can also be defined as a ‘bottom up practice that focuses on the intelligent mining of customer data for tactical purpose’ (Ellis 2011).</a:t>
            </a:r>
          </a:p>
          <a:p>
            <a:pPr fontAlgn="base"/>
            <a:r>
              <a:rPr lang="en-GB"/>
              <a:t>There are two perspective in which customer experience viewed from the ‘firms’ perspective’ (Berry et al 2002) and the ‘customer perspective’ (Schmitt 2011).</a:t>
            </a:r>
          </a:p>
          <a:p>
            <a:pPr fontAlgn="base"/>
            <a:r>
              <a:rPr lang="en-GB"/>
              <a:t>The firm’s perspective is to understand both customer experience and journey as this will be in valuable over time when they critique their firm or organisation. Customers now interact through touchpoint in multiple channels, media and now more than ever customer experiences are more social in nature. The firm is also responsible for crafting and designing the effective experience in which the customer will receive. </a:t>
            </a:r>
          </a:p>
          <a:p>
            <a:pPr fontAlgn="base"/>
            <a:r>
              <a:rPr lang="en-GB"/>
              <a:t>The customer perspective is from the movement they see the product to receiving and in between the level of service is put in to satisfy them. This can also be another method of customers interaction with other actors in a bigger scale of ecosystem but also having recognition of their input in the construction of the experience. The interaction with other actors can vary as it is solely based on the value propositions.</a:t>
            </a:r>
          </a:p>
          <a:p>
            <a:r>
              <a:rPr lang="en-GB"/>
              <a:t> </a:t>
            </a:r>
          </a:p>
          <a:p>
            <a:endParaRPr lang="en-GB" dirty="0"/>
          </a:p>
        </p:txBody>
      </p:sp>
    </p:spTree>
    <p:extLst>
      <p:ext uri="{BB962C8B-B14F-4D97-AF65-F5344CB8AC3E}">
        <p14:creationId xmlns:p14="http://schemas.microsoft.com/office/powerpoint/2010/main" val="3359295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C3C2F-1CE3-42DC-8FEC-7807CFDBB7F8}"/>
              </a:ext>
            </a:extLst>
          </p:cNvPr>
          <p:cNvSpPr>
            <a:spLocks noGrp="1"/>
          </p:cNvSpPr>
          <p:nvPr>
            <p:ph type="title"/>
          </p:nvPr>
        </p:nvSpPr>
        <p:spPr/>
        <p:txBody>
          <a:bodyPr/>
          <a:lstStyle/>
          <a:p>
            <a:r>
              <a:rPr lang="en-GB"/>
              <a:t>Task 2 Continued..</a:t>
            </a:r>
            <a:endParaRPr lang="en-GB" dirty="0"/>
          </a:p>
        </p:txBody>
      </p:sp>
      <p:sp>
        <p:nvSpPr>
          <p:cNvPr id="3" name="Content Placeholder 2">
            <a:extLst>
              <a:ext uri="{FF2B5EF4-FFF2-40B4-BE49-F238E27FC236}">
                <a16:creationId xmlns:a16="http://schemas.microsoft.com/office/drawing/2014/main" id="{308471E4-C2CA-4551-8523-A2BDC801AD85}"/>
              </a:ext>
            </a:extLst>
          </p:cNvPr>
          <p:cNvSpPr>
            <a:spLocks noGrp="1"/>
          </p:cNvSpPr>
          <p:nvPr>
            <p:ph idx="1"/>
          </p:nvPr>
        </p:nvSpPr>
        <p:spPr/>
        <p:txBody>
          <a:bodyPr>
            <a:normAutofit fontScale="92500" lnSpcReduction="20000"/>
          </a:bodyPr>
          <a:lstStyle/>
          <a:p>
            <a:r>
              <a:rPr lang="en-GB"/>
              <a:t>In order to be ethical as an ASDA store, customers, experiences need to be understood. A company needs to understand that its job is to ‘create superior customer value’ Kotler (2017). In today’s market it not the fact what the customer will like but rather following all of the customers journey from products to touchpoints. (Homburg et al. 2015; Schmitt 2003). ASDA needs to come up with idea as such what can we manage what we cannot define. ASDA number one target needs to be having the business and view of the customer entwined as to one.</a:t>
            </a:r>
          </a:p>
          <a:p>
            <a:r>
              <a:rPr lang="en-GB"/>
              <a:t>The Customer experience is made up of the cognitive, physical, emotional, sensorial, and the last social elements that mark the customer’s direct and indirect interaction with market actors (Maund, 2018). This helps understand the fundamental which lies within a multi-layered system that continuously and dynamically impacts the way customers experience their interactions with any organisation.</a:t>
            </a:r>
          </a:p>
          <a:p>
            <a:endParaRPr lang="en-GB" dirty="0"/>
          </a:p>
        </p:txBody>
      </p:sp>
    </p:spTree>
    <p:extLst>
      <p:ext uri="{BB962C8B-B14F-4D97-AF65-F5344CB8AC3E}">
        <p14:creationId xmlns:p14="http://schemas.microsoft.com/office/powerpoint/2010/main" val="1342399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A014-1249-404E-8B55-FB3008158ADE}"/>
              </a:ext>
            </a:extLst>
          </p:cNvPr>
          <p:cNvSpPr>
            <a:spLocks noGrp="1"/>
          </p:cNvSpPr>
          <p:nvPr>
            <p:ph type="title"/>
          </p:nvPr>
        </p:nvSpPr>
        <p:spPr/>
        <p:txBody>
          <a:bodyPr/>
          <a:lstStyle/>
          <a:p>
            <a:r>
              <a:rPr lang="en-GB"/>
              <a:t>Task 2 Continued..</a:t>
            </a:r>
            <a:endParaRPr lang="en-GB" dirty="0"/>
          </a:p>
        </p:txBody>
      </p:sp>
      <p:sp>
        <p:nvSpPr>
          <p:cNvPr id="3" name="Content Placeholder 2">
            <a:extLst>
              <a:ext uri="{FF2B5EF4-FFF2-40B4-BE49-F238E27FC236}">
                <a16:creationId xmlns:a16="http://schemas.microsoft.com/office/drawing/2014/main" id="{D44F0373-860F-4A35-9EB9-7D307B9C43EB}"/>
              </a:ext>
            </a:extLst>
          </p:cNvPr>
          <p:cNvSpPr>
            <a:spLocks noGrp="1"/>
          </p:cNvSpPr>
          <p:nvPr>
            <p:ph idx="1"/>
          </p:nvPr>
        </p:nvSpPr>
        <p:spPr/>
        <p:txBody>
          <a:bodyPr>
            <a:normAutofit fontScale="70000" lnSpcReduction="20000"/>
          </a:bodyPr>
          <a:lstStyle/>
          <a:p>
            <a:r>
              <a:rPr lang="en-GB"/>
              <a:t>ASDA must understand with the on-going economic instability and the publics insecurity value proposition is still key to the supermarket sector. It needs to be conscious that value should be what in the heart of its consumer. Although ASDA being reigned low price champ in groceries, clothing petrol and sees itself value for money. They have pledged commitments in conjunction with corporate affairs grouped under the waste sustainability to move towards zero waste,100% renewable energy and ethical suppliers and sustainable produce. Although it is strong point going forward, they need to produce a communication outlining its message to specific target. This again can be encountered by management strongly believing and taking it on board.</a:t>
            </a:r>
          </a:p>
          <a:p>
            <a:r>
              <a:rPr lang="en-GB"/>
              <a:t>ASDA improvement to it brand has helped in other ways such as its taken over majority of its  own label food drinks line with an increased demand in local source produced (Costa 2010).For sustainability ASDA need to increase its quality of food range by sourcing locally more as this will help them tailor better to the ranges of the communities which will then add better customer prospective. ASDA Can go forward if it stays head strong and takes on Fayol quote into their mission for management ‘Planning means both to assess the future and make provision for it.’ It cannot be emphasized enough as to how pre planning always ahead in the organization and prompting to new ideas can save a lot of time effort and money.</a:t>
            </a:r>
          </a:p>
          <a:p>
            <a:endParaRPr lang="en-GB" dirty="0"/>
          </a:p>
        </p:txBody>
      </p:sp>
    </p:spTree>
    <p:extLst>
      <p:ext uri="{BB962C8B-B14F-4D97-AF65-F5344CB8AC3E}">
        <p14:creationId xmlns:p14="http://schemas.microsoft.com/office/powerpoint/2010/main" val="2348951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8458-F374-4ECD-BF3B-7E5E0277BE6E}"/>
              </a:ext>
            </a:extLst>
          </p:cNvPr>
          <p:cNvSpPr>
            <a:spLocks noGrp="1"/>
          </p:cNvSpPr>
          <p:nvPr>
            <p:ph type="title"/>
          </p:nvPr>
        </p:nvSpPr>
        <p:spPr/>
        <p:txBody>
          <a:bodyPr/>
          <a:lstStyle/>
          <a:p>
            <a:r>
              <a:rPr lang="en-GB"/>
              <a:t>Task 3 </a:t>
            </a:r>
            <a:endParaRPr lang="en-GB" dirty="0"/>
          </a:p>
        </p:txBody>
      </p:sp>
      <p:sp>
        <p:nvSpPr>
          <p:cNvPr id="3" name="Content Placeholder 2">
            <a:extLst>
              <a:ext uri="{FF2B5EF4-FFF2-40B4-BE49-F238E27FC236}">
                <a16:creationId xmlns:a16="http://schemas.microsoft.com/office/drawing/2014/main" id="{2896C6C5-BC76-4F47-A5DC-808BEEBA3FD4}"/>
              </a:ext>
            </a:extLst>
          </p:cNvPr>
          <p:cNvSpPr>
            <a:spLocks noGrp="1"/>
          </p:cNvSpPr>
          <p:nvPr>
            <p:ph idx="1"/>
          </p:nvPr>
        </p:nvSpPr>
        <p:spPr/>
        <p:txBody>
          <a:bodyPr>
            <a:normAutofit lnSpcReduction="10000"/>
          </a:bodyPr>
          <a:lstStyle/>
          <a:p>
            <a:r>
              <a:rPr lang="en-GB"/>
              <a:t>There are variety of quality models and theories that can help assist in an organisation improving its customer relationship management and quality. Quality is summarised very effectively by( Pryor,et al 1998) who quotes ’Quality refers to the extent to which processes, </a:t>
            </a:r>
          </a:p>
          <a:p>
            <a:r>
              <a:rPr lang="en-GB"/>
              <a:t>products, services, and relationship are free from defects, constraints, and item which do not add value for the customer’. This gets to the main point to which ASDA should be maintaining through management rather than all the controversy it attracts, through putting a blind eye to everything which it can alter should it want to. There are few models that are highly regarded by business and to which some comply by, some examples are Deming cycle, Juran the quality trilogy, and Crosby cost of quality.</a:t>
            </a:r>
          </a:p>
          <a:p>
            <a:endParaRPr lang="en-GB" dirty="0"/>
          </a:p>
        </p:txBody>
      </p:sp>
    </p:spTree>
    <p:extLst>
      <p:ext uri="{BB962C8B-B14F-4D97-AF65-F5344CB8AC3E}">
        <p14:creationId xmlns:p14="http://schemas.microsoft.com/office/powerpoint/2010/main" val="2507049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5B70-3C37-407A-A511-7D4F745726BF}"/>
              </a:ext>
            </a:extLst>
          </p:cNvPr>
          <p:cNvSpPr>
            <a:spLocks noGrp="1"/>
          </p:cNvSpPr>
          <p:nvPr>
            <p:ph type="title"/>
          </p:nvPr>
        </p:nvSpPr>
        <p:spPr/>
        <p:txBody>
          <a:bodyPr/>
          <a:lstStyle/>
          <a:p>
            <a:r>
              <a:rPr lang="en-GB"/>
              <a:t>Task 3 continued</a:t>
            </a:r>
            <a:endParaRPr lang="en-GB" dirty="0"/>
          </a:p>
        </p:txBody>
      </p:sp>
      <p:sp>
        <p:nvSpPr>
          <p:cNvPr id="3" name="Content Placeholder 2">
            <a:extLst>
              <a:ext uri="{FF2B5EF4-FFF2-40B4-BE49-F238E27FC236}">
                <a16:creationId xmlns:a16="http://schemas.microsoft.com/office/drawing/2014/main" id="{D1F64285-220A-449E-8C93-171FA6D68772}"/>
              </a:ext>
            </a:extLst>
          </p:cNvPr>
          <p:cNvSpPr>
            <a:spLocks noGrp="1"/>
          </p:cNvSpPr>
          <p:nvPr>
            <p:ph idx="1"/>
          </p:nvPr>
        </p:nvSpPr>
        <p:spPr/>
        <p:txBody>
          <a:bodyPr>
            <a:normAutofit fontScale="85000" lnSpcReduction="10000"/>
          </a:bodyPr>
          <a:lstStyle/>
          <a:p>
            <a:r>
              <a:rPr lang="en-GB"/>
              <a:t>Deming states that a firm can achieve greater market share through better quality and lower price this necessarily does not comply with Asda every time. ASDA posts 1.3% decline in like-for-like sales in the “golden quarter” ending December 31</a:t>
            </a:r>
            <a:r>
              <a:rPr lang="en-GB" baseline="30000"/>
              <a:t>st</a:t>
            </a:r>
            <a:r>
              <a:rPr lang="en-GB"/>
              <a:t>’(Jahshan 2020). Here although ASDA are known for lower price slogan it does not mean they are correct all the time. Even by sticking to this their customers knowingly are reluctant to spending due to unknown circumstances.</a:t>
            </a:r>
          </a:p>
          <a:p>
            <a:r>
              <a:rPr lang="en-GB"/>
              <a:t>ASDA CEO states that although the customers were cautious during the ending of the year and still eager for Christmas the customers were still mindful of their spending. ASDA must understand that these challenges should be met by management into helping colleague’s emphasis into delivering great service and meeting business needs which will require a form of acceptance that the business need to change and adapt rapidly. Therefore, it must be able to manage by bringing more individualism to its brand in order to keep its originality it portrayed from the rest of its competitors.</a:t>
            </a:r>
          </a:p>
          <a:p>
            <a:endParaRPr lang="en-GB" dirty="0"/>
          </a:p>
        </p:txBody>
      </p:sp>
    </p:spTree>
    <p:extLst>
      <p:ext uri="{BB962C8B-B14F-4D97-AF65-F5344CB8AC3E}">
        <p14:creationId xmlns:p14="http://schemas.microsoft.com/office/powerpoint/2010/main" val="3782200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1649-702C-49FD-8994-4EF4432CD223}"/>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C75D621D-D5E0-4A18-8E0B-6C29025C0849}"/>
              </a:ext>
            </a:extLst>
          </p:cNvPr>
          <p:cNvSpPr>
            <a:spLocks noGrp="1"/>
          </p:cNvSpPr>
          <p:nvPr>
            <p:ph idx="1"/>
          </p:nvPr>
        </p:nvSpPr>
        <p:spPr/>
        <p:txBody>
          <a:bodyPr/>
          <a:lstStyle/>
          <a:p>
            <a:r>
              <a:rPr lang="en-GB"/>
              <a:t>ASDA improvement to it brand has helped in other ways such as its taken over majority of its  own label food drinks line with an increased demand in local source produced (Costa 2010).For sustainability ASDA need to increase its quality of food range by sourcing locally more as this will help them tailor better to the ranges of the communities which will then add better customer prospective. ASDA Can go forward if it stays head strong and takes on Fayol quote into their mission for management ‘Planning means both to assess the future and make provision for it.’ It cannot be emphasized enough as to how pre planning always ahead in the organization and prompting to new ideas can save a lot of time effort and money.</a:t>
            </a:r>
          </a:p>
          <a:p>
            <a:endParaRPr lang="en-GB" dirty="0"/>
          </a:p>
        </p:txBody>
      </p:sp>
    </p:spTree>
    <p:extLst>
      <p:ext uri="{BB962C8B-B14F-4D97-AF65-F5344CB8AC3E}">
        <p14:creationId xmlns:p14="http://schemas.microsoft.com/office/powerpoint/2010/main" val="124517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9171-EF4D-44C9-8770-5D532E17D293}"/>
              </a:ext>
            </a:extLst>
          </p:cNvPr>
          <p:cNvSpPr>
            <a:spLocks noGrp="1"/>
          </p:cNvSpPr>
          <p:nvPr>
            <p:ph type="title"/>
          </p:nvPr>
        </p:nvSpPr>
        <p:spPr/>
        <p:txBody>
          <a:bodyPr/>
          <a:lstStyle/>
          <a:p>
            <a:r>
              <a:rPr lang="en-GB"/>
              <a:t>Task 3</a:t>
            </a:r>
            <a:endParaRPr lang="en-GB" dirty="0"/>
          </a:p>
        </p:txBody>
      </p:sp>
      <p:sp>
        <p:nvSpPr>
          <p:cNvPr id="3" name="Content Placeholder 2">
            <a:extLst>
              <a:ext uri="{FF2B5EF4-FFF2-40B4-BE49-F238E27FC236}">
                <a16:creationId xmlns:a16="http://schemas.microsoft.com/office/drawing/2014/main" id="{FBD8D022-67CF-4127-9F1E-A6DB1485E13C}"/>
              </a:ext>
            </a:extLst>
          </p:cNvPr>
          <p:cNvSpPr>
            <a:spLocks noGrp="1"/>
          </p:cNvSpPr>
          <p:nvPr>
            <p:ph idx="1"/>
          </p:nvPr>
        </p:nvSpPr>
        <p:spPr/>
        <p:txBody>
          <a:bodyPr>
            <a:normAutofit fontScale="85000" lnSpcReduction="20000"/>
          </a:bodyPr>
          <a:lstStyle/>
          <a:p>
            <a:r>
              <a:rPr lang="en-GB"/>
              <a:t>Quality has two-dimension, quality level is when producing a product marketer must know which quality level will support that product. Quality consistency this is where a high quality is always expected specially from defect and a target to always deliver consistently.</a:t>
            </a:r>
          </a:p>
          <a:p>
            <a:r>
              <a:rPr lang="en-GB"/>
              <a:t>Quality can be manged by quality assurance-making sure it is free from defects and mistake before it reaches market and strategic approach where great emphasis is made to ensure mistakes aren’t occurring and customer satisfaction are met at great heights. There are other ways of managing quality which is through dimension of quality so in ASDA stance it can be performance, conformance, reliability, perceived quality. Responsibility for managing quality can be top management, design, production/operation, packaging/shipment, marketing/sales and customer service. For ASDA consumer will only ever understand the item or food they pick from the shelve but behind closed door all that went into ensuring that customer satisfaction is met only a fraction of consumer will have embarked on that thought.</a:t>
            </a:r>
          </a:p>
          <a:p>
            <a:endParaRPr lang="en-GB" dirty="0"/>
          </a:p>
        </p:txBody>
      </p:sp>
    </p:spTree>
    <p:extLst>
      <p:ext uri="{BB962C8B-B14F-4D97-AF65-F5344CB8AC3E}">
        <p14:creationId xmlns:p14="http://schemas.microsoft.com/office/powerpoint/2010/main" val="1491890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60717-6986-4E23-8BD8-CFAE1594312F}"/>
              </a:ext>
            </a:extLst>
          </p:cNvPr>
          <p:cNvSpPr>
            <a:spLocks noGrp="1"/>
          </p:cNvSpPr>
          <p:nvPr>
            <p:ph type="title"/>
          </p:nvPr>
        </p:nvSpPr>
        <p:spPr/>
        <p:txBody>
          <a:bodyPr/>
          <a:lstStyle/>
          <a:p>
            <a:r>
              <a:rPr lang="en-GB" dirty="0"/>
              <a:t>SWOT analysis of ASDA</a:t>
            </a:r>
          </a:p>
        </p:txBody>
      </p:sp>
      <p:cxnSp>
        <p:nvCxnSpPr>
          <p:cNvPr id="6" name="Straight Connector 5">
            <a:extLst>
              <a:ext uri="{FF2B5EF4-FFF2-40B4-BE49-F238E27FC236}">
                <a16:creationId xmlns:a16="http://schemas.microsoft.com/office/drawing/2014/main" id="{0DABEDD0-4F58-4AE7-8D40-8A14024DDB12}"/>
              </a:ext>
            </a:extLst>
          </p:cNvPr>
          <p:cNvCxnSpPr>
            <a:cxnSpLocks/>
          </p:cNvCxnSpPr>
          <p:nvPr/>
        </p:nvCxnSpPr>
        <p:spPr>
          <a:xfrm>
            <a:off x="6019800" y="1825626"/>
            <a:ext cx="0" cy="454614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353DD6F-3973-4CC9-9D34-5BB84B21DADA}"/>
              </a:ext>
            </a:extLst>
          </p:cNvPr>
          <p:cNvCxnSpPr/>
          <p:nvPr/>
        </p:nvCxnSpPr>
        <p:spPr>
          <a:xfrm>
            <a:off x="972457" y="3918857"/>
            <a:ext cx="1000034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74F91F8-D286-492B-B66A-96A1103F4526}"/>
              </a:ext>
            </a:extLst>
          </p:cNvPr>
          <p:cNvSpPr txBox="1"/>
          <p:nvPr/>
        </p:nvSpPr>
        <p:spPr>
          <a:xfrm>
            <a:off x="1028702" y="1825626"/>
            <a:ext cx="4934853" cy="1754326"/>
          </a:xfrm>
          <a:prstGeom prst="rect">
            <a:avLst/>
          </a:prstGeom>
          <a:noFill/>
        </p:spPr>
        <p:txBody>
          <a:bodyPr wrap="square" rtlCol="0">
            <a:spAutoFit/>
          </a:bodyPr>
          <a:lstStyle/>
          <a:p>
            <a:r>
              <a:rPr lang="en-GB" dirty="0"/>
              <a:t>STRENGTHS</a:t>
            </a:r>
          </a:p>
          <a:p>
            <a:pPr marL="285750" indent="-285750">
              <a:buFont typeface="Arial" panose="020B0604020202020204" pitchFamily="34" charset="0"/>
              <a:buChar char="•"/>
            </a:pPr>
            <a:r>
              <a:rPr lang="en-GB" dirty="0"/>
              <a:t>Number 2 in the supermarket chain</a:t>
            </a:r>
          </a:p>
          <a:p>
            <a:pPr marL="285750" indent="-285750">
              <a:buFont typeface="Arial" panose="020B0604020202020204" pitchFamily="34" charset="0"/>
              <a:buChar char="•"/>
            </a:pPr>
            <a:r>
              <a:rPr lang="en-GB" dirty="0"/>
              <a:t>Caters from food, household to petrol</a:t>
            </a:r>
          </a:p>
          <a:p>
            <a:pPr marL="285750" indent="-285750">
              <a:buFont typeface="Arial" panose="020B0604020202020204" pitchFamily="34" charset="0"/>
              <a:buChar char="•"/>
            </a:pPr>
            <a:r>
              <a:rPr lang="en-GB" dirty="0"/>
              <a:t>Loyalty scheme</a:t>
            </a:r>
          </a:p>
          <a:p>
            <a:pPr marL="285750" indent="-285750">
              <a:buFont typeface="Arial" panose="020B0604020202020204" pitchFamily="34" charset="0"/>
              <a:buChar char="•"/>
            </a:pPr>
            <a:r>
              <a:rPr lang="en-GB" dirty="0"/>
              <a:t>Brand identity</a:t>
            </a:r>
          </a:p>
          <a:p>
            <a:endParaRPr lang="en-GB" dirty="0"/>
          </a:p>
        </p:txBody>
      </p:sp>
      <p:sp>
        <p:nvSpPr>
          <p:cNvPr id="12" name="TextBox 11">
            <a:extLst>
              <a:ext uri="{FF2B5EF4-FFF2-40B4-BE49-F238E27FC236}">
                <a16:creationId xmlns:a16="http://schemas.microsoft.com/office/drawing/2014/main" id="{B4ECDA08-8A05-4F2E-9C56-0CD97D6E5D19}"/>
              </a:ext>
            </a:extLst>
          </p:cNvPr>
          <p:cNvSpPr txBox="1"/>
          <p:nvPr/>
        </p:nvSpPr>
        <p:spPr>
          <a:xfrm>
            <a:off x="6226650" y="1825626"/>
            <a:ext cx="4728003" cy="2308324"/>
          </a:xfrm>
          <a:prstGeom prst="rect">
            <a:avLst/>
          </a:prstGeom>
          <a:noFill/>
        </p:spPr>
        <p:txBody>
          <a:bodyPr wrap="square" rtlCol="0">
            <a:spAutoFit/>
          </a:bodyPr>
          <a:lstStyle/>
          <a:p>
            <a:r>
              <a:rPr lang="en-GB" dirty="0"/>
              <a:t>WEAKNESS</a:t>
            </a:r>
          </a:p>
          <a:p>
            <a:pPr marL="285750" indent="-285750">
              <a:buFont typeface="Arial" panose="020B0604020202020204" pitchFamily="34" charset="0"/>
              <a:buChar char="•"/>
            </a:pPr>
            <a:r>
              <a:rPr lang="en-GB" dirty="0"/>
              <a:t>Management turn blind eye to most situations</a:t>
            </a:r>
          </a:p>
          <a:p>
            <a:pPr marL="285750" indent="-285750">
              <a:buFont typeface="Arial" panose="020B0604020202020204" pitchFamily="34" charset="0"/>
              <a:buChar char="•"/>
            </a:pPr>
            <a:r>
              <a:rPr lang="en-GB" dirty="0"/>
              <a:t>Management not thorough with dealing situation and issue staff pay, discrimination</a:t>
            </a:r>
          </a:p>
          <a:p>
            <a:pPr marL="285750" indent="-285750">
              <a:buFont typeface="Arial" panose="020B0604020202020204" pitchFamily="34" charset="0"/>
              <a:buChar char="•"/>
            </a:pPr>
            <a:r>
              <a:rPr lang="en-GB" dirty="0"/>
              <a:t>Management need more training</a:t>
            </a:r>
          </a:p>
          <a:p>
            <a:pPr marL="285750" indent="-285750">
              <a:buFont typeface="Arial" panose="020B0604020202020204" pitchFamily="34" charset="0"/>
              <a:buChar char="•"/>
            </a:pPr>
            <a:r>
              <a:rPr lang="en-GB" dirty="0"/>
              <a:t>Need investment in technology</a:t>
            </a:r>
          </a:p>
          <a:p>
            <a:endParaRPr lang="en-GB" dirty="0"/>
          </a:p>
        </p:txBody>
      </p:sp>
      <p:sp>
        <p:nvSpPr>
          <p:cNvPr id="13" name="TextBox 12">
            <a:extLst>
              <a:ext uri="{FF2B5EF4-FFF2-40B4-BE49-F238E27FC236}">
                <a16:creationId xmlns:a16="http://schemas.microsoft.com/office/drawing/2014/main" id="{66B09132-7A29-41F9-8FC9-710B571FEC1E}"/>
              </a:ext>
            </a:extLst>
          </p:cNvPr>
          <p:cNvSpPr txBox="1"/>
          <p:nvPr/>
        </p:nvSpPr>
        <p:spPr>
          <a:xfrm>
            <a:off x="1028702" y="3949299"/>
            <a:ext cx="4499423" cy="1754326"/>
          </a:xfrm>
          <a:prstGeom prst="rect">
            <a:avLst/>
          </a:prstGeom>
          <a:noFill/>
        </p:spPr>
        <p:txBody>
          <a:bodyPr wrap="square" rtlCol="0">
            <a:spAutoFit/>
          </a:bodyPr>
          <a:lstStyle/>
          <a:p>
            <a:r>
              <a:rPr lang="en-GB" dirty="0"/>
              <a:t>OPPURTUNITIES</a:t>
            </a:r>
          </a:p>
          <a:p>
            <a:pPr marL="285750" indent="-285750">
              <a:buFont typeface="Arial" panose="020B0604020202020204" pitchFamily="34" charset="0"/>
              <a:buChar char="•"/>
            </a:pPr>
            <a:r>
              <a:rPr lang="en-GB" dirty="0"/>
              <a:t>Source local food</a:t>
            </a:r>
          </a:p>
          <a:p>
            <a:pPr marL="285750" indent="-285750">
              <a:buFont typeface="Arial" panose="020B0604020202020204" pitchFamily="34" charset="0"/>
              <a:buChar char="•"/>
            </a:pPr>
            <a:r>
              <a:rPr lang="en-GB" dirty="0"/>
              <a:t>Take care of employees</a:t>
            </a:r>
          </a:p>
          <a:p>
            <a:pPr marL="285750" indent="-285750">
              <a:buFont typeface="Arial" panose="020B0604020202020204" pitchFamily="34" charset="0"/>
              <a:buChar char="•"/>
            </a:pPr>
            <a:endParaRPr lang="en-GB" dirty="0"/>
          </a:p>
          <a:p>
            <a:endParaRPr lang="en-GB" dirty="0"/>
          </a:p>
          <a:p>
            <a:endParaRPr lang="en-GB" dirty="0"/>
          </a:p>
        </p:txBody>
      </p:sp>
      <p:sp>
        <p:nvSpPr>
          <p:cNvPr id="14" name="TextBox 13">
            <a:extLst>
              <a:ext uri="{FF2B5EF4-FFF2-40B4-BE49-F238E27FC236}">
                <a16:creationId xmlns:a16="http://schemas.microsoft.com/office/drawing/2014/main" id="{99FA5EED-3DA3-43B1-9949-1D296A6A954C}"/>
              </a:ext>
            </a:extLst>
          </p:cNvPr>
          <p:cNvSpPr txBox="1"/>
          <p:nvPr/>
        </p:nvSpPr>
        <p:spPr>
          <a:xfrm>
            <a:off x="6208503" y="3954376"/>
            <a:ext cx="4727979" cy="1477328"/>
          </a:xfrm>
          <a:prstGeom prst="rect">
            <a:avLst/>
          </a:prstGeom>
          <a:noFill/>
        </p:spPr>
        <p:txBody>
          <a:bodyPr wrap="square" rtlCol="0">
            <a:spAutoFit/>
          </a:bodyPr>
          <a:lstStyle/>
          <a:p>
            <a:r>
              <a:rPr lang="en-GB" dirty="0"/>
              <a:t>THREATS</a:t>
            </a:r>
          </a:p>
          <a:p>
            <a:pPr marL="285750" indent="-285750">
              <a:buFont typeface="Arial" panose="020B0604020202020204" pitchFamily="34" charset="0"/>
              <a:buChar char="•"/>
            </a:pPr>
            <a:r>
              <a:rPr lang="en-GB" dirty="0"/>
              <a:t>Negative press</a:t>
            </a:r>
          </a:p>
          <a:p>
            <a:pPr marL="285750" indent="-285750">
              <a:buFont typeface="Arial" panose="020B0604020202020204" pitchFamily="34" charset="0"/>
              <a:buChar char="•"/>
            </a:pPr>
            <a:r>
              <a:rPr lang="en-GB" dirty="0"/>
              <a:t>Competitor Sainsbury</a:t>
            </a:r>
          </a:p>
          <a:p>
            <a:pPr marL="285750" indent="-285750">
              <a:buFont typeface="Arial" panose="020B0604020202020204" pitchFamily="34" charset="0"/>
              <a:buChar char="•"/>
            </a:pPr>
            <a:r>
              <a:rPr lang="en-GB" dirty="0"/>
              <a:t>Changing attitudes of customers</a:t>
            </a:r>
          </a:p>
          <a:p>
            <a:pPr marL="285750" indent="-285750">
              <a:buFont typeface="Arial" panose="020B0604020202020204" pitchFamily="34" charset="0"/>
              <a:buChar char="•"/>
            </a:pPr>
            <a:r>
              <a:rPr lang="en-GB" dirty="0"/>
              <a:t>Liability laws</a:t>
            </a:r>
          </a:p>
        </p:txBody>
      </p:sp>
    </p:spTree>
    <p:extLst>
      <p:ext uri="{BB962C8B-B14F-4D97-AF65-F5344CB8AC3E}">
        <p14:creationId xmlns:p14="http://schemas.microsoft.com/office/powerpoint/2010/main" val="549886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1647</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ASDA </vt:lpstr>
      <vt:lpstr>Task 1</vt:lpstr>
      <vt:lpstr>ETHICS</vt:lpstr>
      <vt:lpstr>SUSTAINABILITY</vt:lpstr>
      <vt:lpstr>Quality</vt:lpstr>
      <vt:lpstr>TASK 2-Benefits to organisation and stakeholders of developing and operating CRM/ethics/sustainability or quality system</vt:lpstr>
      <vt:lpstr>Task 2 Continued..</vt:lpstr>
      <vt:lpstr>Task 2 Continued..</vt:lpstr>
      <vt:lpstr>Task 3 </vt:lpstr>
      <vt:lpstr>Task 3 continued</vt:lpstr>
      <vt:lpstr>Task 3</vt:lpstr>
      <vt:lpstr>Task 3</vt:lpstr>
      <vt:lpstr>SWOT analysis of ASDA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 </dc:title>
  <dc:creator>Easmin Khatoon</dc:creator>
  <cp:lastModifiedBy>Easmin Khatoon</cp:lastModifiedBy>
  <cp:revision>2</cp:revision>
  <dcterms:created xsi:type="dcterms:W3CDTF">2020-03-12T00:20:40Z</dcterms:created>
  <dcterms:modified xsi:type="dcterms:W3CDTF">2020-03-12T00:29:34Z</dcterms:modified>
</cp:coreProperties>
</file>