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69" r:id="rId4"/>
    <p:sldId id="272" r:id="rId5"/>
    <p:sldId id="273" r:id="rId6"/>
    <p:sldId id="275" r:id="rId7"/>
    <p:sldId id="270" r:id="rId8"/>
    <p:sldId id="279" r:id="rId9"/>
    <p:sldId id="276" r:id="rId10"/>
    <p:sldId id="278" r:id="rId11"/>
    <p:sldId id="259" r:id="rId12"/>
    <p:sldId id="277" r:id="rId13"/>
    <p:sldId id="260" r:id="rId14"/>
    <p:sldId id="261" r:id="rId15"/>
    <p:sldId id="284" r:id="rId16"/>
    <p:sldId id="262" r:id="rId17"/>
    <p:sldId id="283" r:id="rId18"/>
    <p:sldId id="282" r:id="rId19"/>
    <p:sldId id="263" r:id="rId20"/>
    <p:sldId id="264" r:id="rId21"/>
    <p:sldId id="265" r:id="rId22"/>
    <p:sldId id="285" r:id="rId23"/>
    <p:sldId id="286" r:id="rId24"/>
    <p:sldId id="287" r:id="rId25"/>
    <p:sldId id="266" r:id="rId26"/>
    <p:sldId id="267" r:id="rId27"/>
    <p:sldId id="268" r:id="rId28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A0084E-02F5-6512-0F34-679D849DCDA9}" v="2" dt="2026-03-23T11:17:41.304"/>
    <p1510:client id="{A1536BF2-2316-4725-067B-16DC66B0257A}" v="1" dt="2026-03-23T11:21:27.0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80778" autoAdjust="0"/>
  </p:normalViewPr>
  <p:slideViewPr>
    <p:cSldViewPr>
      <p:cViewPr varScale="1">
        <p:scale>
          <a:sx n="76" d="100"/>
          <a:sy n="76" d="100"/>
        </p:scale>
        <p:origin x="95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A1536BF2-2316-4725-067B-16DC66B0257A}"/>
    <pc:docChg chg="modSld">
      <pc:chgData name="Justin Evans" userId="S::j.d.evans@uwtsd.ac.uk::2ee3c1af-825e-450d-8b1e-d59252291e99" providerId="AD" clId="Web-{A1536BF2-2316-4725-067B-16DC66B0257A}" dt="2026-03-23T11:21:27.001" v="0" actId="14100"/>
      <pc:docMkLst>
        <pc:docMk/>
      </pc:docMkLst>
      <pc:sldChg chg="modSp">
        <pc:chgData name="Justin Evans" userId="S::j.d.evans@uwtsd.ac.uk::2ee3c1af-825e-450d-8b1e-d59252291e99" providerId="AD" clId="Web-{A1536BF2-2316-4725-067B-16DC66B0257A}" dt="2026-03-23T11:21:27.001" v="0" actId="14100"/>
        <pc:sldMkLst>
          <pc:docMk/>
          <pc:sldMk cId="0" sldId="265"/>
        </pc:sldMkLst>
        <pc:picChg chg="mod">
          <ac:chgData name="Justin Evans" userId="S::j.d.evans@uwtsd.ac.uk::2ee3c1af-825e-450d-8b1e-d59252291e99" providerId="AD" clId="Web-{A1536BF2-2316-4725-067B-16DC66B0257A}" dt="2026-03-23T11:21:27.001" v="0" actId="14100"/>
          <ac:picMkLst>
            <pc:docMk/>
            <pc:sldMk cId="0" sldId="265"/>
            <ac:picMk id="7" creationId="{DD256554-666D-210D-ADEF-EE2F66472AD8}"/>
          </ac:picMkLst>
        </pc:picChg>
      </pc:sldChg>
    </pc:docChg>
  </pc:docChgLst>
  <pc:docChgLst>
    <pc:chgData name="Justin Evans" userId="S::j.d.evans@uwtsd.ac.uk::2ee3c1af-825e-450d-8b1e-d59252291e99" providerId="AD" clId="Web-{38A0084E-02F5-6512-0F34-679D849DCDA9}"/>
    <pc:docChg chg="modSld">
      <pc:chgData name="Justin Evans" userId="S::j.d.evans@uwtsd.ac.uk::2ee3c1af-825e-450d-8b1e-d59252291e99" providerId="AD" clId="Web-{38A0084E-02F5-6512-0F34-679D849DCDA9}" dt="2026-03-23T11:17:41.304" v="1" actId="14100"/>
      <pc:docMkLst>
        <pc:docMk/>
      </pc:docMkLst>
      <pc:sldChg chg="modSp">
        <pc:chgData name="Justin Evans" userId="S::j.d.evans@uwtsd.ac.uk::2ee3c1af-825e-450d-8b1e-d59252291e99" providerId="AD" clId="Web-{38A0084E-02F5-6512-0F34-679D849DCDA9}" dt="2026-03-23T11:17:35.273" v="0" actId="14100"/>
        <pc:sldMkLst>
          <pc:docMk/>
          <pc:sldMk cId="0" sldId="257"/>
        </pc:sldMkLst>
        <pc:picChg chg="mod">
          <ac:chgData name="Justin Evans" userId="S::j.d.evans@uwtsd.ac.uk::2ee3c1af-825e-450d-8b1e-d59252291e99" providerId="AD" clId="Web-{38A0084E-02F5-6512-0F34-679D849DCDA9}" dt="2026-03-23T11:17:35.273" v="0" actId="14100"/>
          <ac:picMkLst>
            <pc:docMk/>
            <pc:sldMk cId="0" sldId="257"/>
            <ac:picMk id="8" creationId="{D6E41616-D859-FA7D-60EC-3D3AEE0A6F58}"/>
          </ac:picMkLst>
        </pc:picChg>
      </pc:sldChg>
      <pc:sldChg chg="modSp">
        <pc:chgData name="Justin Evans" userId="S::j.d.evans@uwtsd.ac.uk::2ee3c1af-825e-450d-8b1e-d59252291e99" providerId="AD" clId="Web-{38A0084E-02F5-6512-0F34-679D849DCDA9}" dt="2026-03-23T11:17:41.304" v="1" actId="14100"/>
        <pc:sldMkLst>
          <pc:docMk/>
          <pc:sldMk cId="183684765" sldId="269"/>
        </pc:sldMkLst>
        <pc:picChg chg="mod">
          <ac:chgData name="Justin Evans" userId="S::j.d.evans@uwtsd.ac.uk::2ee3c1af-825e-450d-8b1e-d59252291e99" providerId="AD" clId="Web-{38A0084E-02F5-6512-0F34-679D849DCDA9}" dt="2026-03-23T11:17:41.304" v="1" actId="14100"/>
          <ac:picMkLst>
            <pc:docMk/>
            <pc:sldMk cId="183684765" sldId="269"/>
            <ac:picMk id="5" creationId="{1CA4AC0E-9D2A-9D8F-BDA8-88AC9FB1B93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DCB8D-F896-4D62-8AAE-B84DAE675101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07F8C0-3CEA-44B6-A8CC-F5E9B02060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655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vlex.co.uk/vid/seray-wurie-v-dpp-792579697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lccsa.org.uk/seray-wurie-v-director-of-public-prosecutions-2012/" TargetMode="Externa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awteacher.net/cases/r-v-steer.php" TargetMode="External"/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e-lawresources.co.uk/r-v-wenton-2010" TargetMode="External"/><Relationship Id="rId4" Type="http://schemas.openxmlformats.org/officeDocument/2006/relationships/hyperlink" Target="https://www.lawteacher.net/cases/r-v-wenton.php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diagram breaks down the essential elements required to prove the basic offence of criminal damage under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s1(1) Criminal Damage Act 1971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offence is made up of two main components: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 (the act)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 (the mind)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 (The Act)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Destroy or Damage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must be some level of destruction or impairment to property.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Damage doesn’t need to be permanent; even temporary impairment can qualify.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Tangible Property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Only physical, tangible items can be the subject of criminal damage.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Intangible property (e.g., data) cannot be damaged under s1(1).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Belonging to Another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property must belong to someone other than the defendant.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Ownership includes possession or any proprietary interest.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Mens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Rea (The Mind)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Intention or Recklessness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defendant must either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intend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destroy or damage property, or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reckless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as to whether property would be destroyed or damaged.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Recklessness refers to taking an unjustified risk that the defendant was aware of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718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have we seen these definitions of property?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627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2012 Dr. Seray‑Wurie was convicted of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criminal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after writing on parking notices with a black marker pen.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[vlex.co.uk]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legal principle (the precedent)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High Court held that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prove intention under s1(1) of the Criminal Damage Act 1971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the prosecution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not need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prove more than the defendant’s intentional act of writing on the notices.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is enough to show that the defendant was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reckless as to whether damage might be caused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Importantly, the prosecution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not have to show that the defendant was reckless as to whether the damage constituted “damage in law”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[lccsa.org.uk]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361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Importance of intent &amp; proving intent – did the D know?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1503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aggravating feature?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4496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Steer principle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comes from the House of Lords decision in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Steer [1988] 1 AC 111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 major case interpreting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 1(2) Criminal Damage Act 1971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Principle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Danger to life must arise from the property damage itself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from the method used to cause the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happened in the case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Steer fired a rifle at windows and doors of a house after a dispute with a business partner.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Prosecution argued this constituted criminal damage with intent/recklessness as to endangering life.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the conviction was quashed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House of Lords ruled that: 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risk to life came from 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gunfire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from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any danger caused by the damaged property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(e.g., broken glass).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Section 1(2) only applies where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danger arises from the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the dangerous act itself.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it matters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Clarifies that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aggravated criminal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requires: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causal link between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risk to life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lvl="1"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Using a dangerous method (e.g., firing a gun)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enough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unless the damaged property itself creates the danger.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principle remains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 law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has been reaffirmed in later cases such as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Webster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Warwick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endParaRPr lang="en-GB" dirty="0"/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Luke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Wenton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principle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reinforces and applies the rule from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Steer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clarifying when criminal damage can amount to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aggravated criminal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under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s1(2) Criminal Damage Act 1971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Core Principle</a:t>
            </a: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endangerment to life must arise from the damage to the property itself, not from a separate act by the defendant.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other words: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Breaking a window (the criminal damage) must itself endanger life.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 danger comes from a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subsequent act — like throwing a petrol canister — that is not enough for s1(2).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Facts of the Case (R v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Wenton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</a:t>
            </a:r>
          </a:p>
          <a:p>
            <a:pPr fontAlgn="t"/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Wenton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threw a brick through a window, smashing it.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 then threw in a petrol canister and lit paper through the broken window.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fire did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ignite.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Prosecution argued the smashed window was part of a continuous act to endanger life.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Court of Appeal Decision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Appeal allowed; convictions quashed.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actus reus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charge was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breaking of the window.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danger to life came from the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separate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act of throwing in the petrol canister.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Following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 v Steer (1988)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danger must come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the damage itself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not from the dangerous method.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[lawteacher.net]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[e-lawresources.co.uk]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the </a:t>
            </a:r>
            <a:r>
              <a:rPr lang="en-GB" sz="1200" b="1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Wenton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Principle Clarifies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Property damage and endangerment to life must be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directly connected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 dangerous element comes from a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secondary act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the offence is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aggravated criminal damage under s1(2).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two acts cannot be artificially joined together to meet the statutory requirement.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[lawteacher.net]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This Matters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Wenton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principle is now taught alongside the Steer principle because: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helps define the limits of s1(2) Criminal Damage Act 1971.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stops prosecutors from relying on the defendant’s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overall plan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when the statute requires a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specific causal link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between: </a:t>
            </a:r>
          </a:p>
          <a:p>
            <a:pPr lvl="1" fontAlgn="t"/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damage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307F8C0-3CEA-44B6-A8CC-F5E9B020600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354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1DA27B7-04CE-80D2-C0A8-39915308E4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2A2980C-DF9A-B80E-BA8F-78EAD1AD60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0" y="8463070"/>
            <a:ext cx="1727200" cy="6428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79B488-D563-2452-E2D6-349F6F1945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7201" y="533400"/>
            <a:ext cx="5181600" cy="6934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B9E052E-7023-C780-76D3-E13CA20489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9601" y="685800"/>
            <a:ext cx="5029200" cy="6934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E131BE-25DD-FEBC-DEFD-7132147930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4200" y="533400"/>
            <a:ext cx="4876801" cy="6934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E41616-D859-FA7D-60EC-3D3AEE0A6F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75910" y="533400"/>
            <a:ext cx="5126637" cy="6934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0D0CCD7-E14E-F7BD-F2B8-64EE821FC5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400" y="8077200"/>
            <a:ext cx="14782800" cy="38587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390DBC-414F-5BEC-B8F6-0375867AE0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E60BDF8-D430-1280-FCD8-713D51CB5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EE229AC-E613-24BC-FA13-3BEC080CB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0" y="8463070"/>
            <a:ext cx="1727200" cy="6428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37E8990-9427-BE0E-E605-8D7D7F171E1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89600" y="609600"/>
            <a:ext cx="5029200" cy="6934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CA4AC0E-9D2A-9D8F-BDA8-88AC9FB1B9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39554" y="609600"/>
            <a:ext cx="5010046" cy="69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84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EDE1A-81E7-FA72-09FB-7330262AD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714D4213-573A-1532-226A-9B784EC133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62B395B-F003-45C4-204B-639AB83BDE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0" y="8463070"/>
            <a:ext cx="1727200" cy="64283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F715E18-6CAB-353C-F6FA-DA62C63F1A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1200" y="1295400"/>
            <a:ext cx="4876801" cy="6553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F57229D-8902-8413-FB76-6C9ECA81E9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400" y="8077200"/>
            <a:ext cx="14782800" cy="38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179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2A70A-8393-F902-B644-64E8200604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D249C659-6794-486C-A2E3-6BDE9E8E06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8EB3B498-6562-CDD0-E877-0377E93020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0" y="8463070"/>
            <a:ext cx="1727200" cy="6428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D3F1EE-13A5-DEDF-C96E-02C70E4557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0400" y="8077200"/>
            <a:ext cx="14782800" cy="385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9558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64FF9-EB05-F9BF-6F5F-DC6A375711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C635720B-09DA-91A7-B3BD-6A45461A9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CBAA313E-E134-E12D-A938-2229FD72C8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28800" y="8463070"/>
            <a:ext cx="1727200" cy="642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154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8C07CB-55E6-671F-0223-AC7504F8A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534B19E-CC55-F9B2-E1A3-805B4C582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343EC55-D151-A4D5-B4CE-7B4114D30F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596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A6C0A3-43D0-35E7-75AC-27CFB2222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8F36E28-852A-C338-6093-73B1A95C8B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882DCDF-CACA-1172-4F08-AB2F056D36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A3D7458-94BF-FCBC-711B-E97962FBBD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800" y="228600"/>
            <a:ext cx="3581400" cy="762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107CDA-9549-C64C-E2D0-A8F95C6E69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574" y="304800"/>
            <a:ext cx="10820826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38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CB3498-3647-F7F6-476E-4713D642DB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C8FE273-5D27-A6D0-7B22-57A561EF3D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21FFE81-3ABD-EB67-131B-A49B84B3D4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C50D96-BEA5-140A-E3AE-284FC5CAB1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9000" y="304800"/>
            <a:ext cx="7315200" cy="708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5E501D-0F66-6693-477E-1EE0C3C82E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BD331A7-6AA1-5D26-4BBA-2469969A2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6D46A5A3-2CE9-4B90-9EDD-FB111F6A4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EEADDE-DF1E-4807-DA46-B388A0215B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2800" y="2819400"/>
            <a:ext cx="754380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825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99AAAD9-84C2-8806-9CCA-2663C2161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61A9F6-6226-411C-50E0-4631272E1F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2800" y="1981200"/>
            <a:ext cx="3886199" cy="5562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B9721A-C5E3-3EBD-F57E-D74D4F590E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5499" y="228600"/>
            <a:ext cx="6096851" cy="65094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A0019D-C25C-9036-ADE2-3CE95851AF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D474063-D8DC-13D8-B3E1-194B0875F4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C66932A2-049C-CA2E-B7AD-31E22FD887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0896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D37797B-B622-3BD4-96A4-2970A345CA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52600" y="8434710"/>
            <a:ext cx="1803400" cy="6711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9AB7581-0176-53E7-111E-B6826BD3C0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2E6FF-83CC-5B61-90E6-1D6D44602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60B88A5C-11D2-8958-EA78-C8AEBA98D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FB783FF-0475-6BDC-3842-518545693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91F126E-4FB2-41FB-FE4E-9204D5ED40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8600" y="228600"/>
            <a:ext cx="13944600" cy="594359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279D701-B2AB-6FF2-CB0B-A28B0733CD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5400" y="5961138"/>
            <a:ext cx="7086600" cy="257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8246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B240D2B-CA14-50FC-7FFC-6E6DFB4F52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2F96414-12ED-C02D-9D0E-264C60FE7D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1600" y="5562600"/>
            <a:ext cx="8077200" cy="3124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8C03E3-7A8B-9E8F-8EB3-88F541C615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2400" y="2057400"/>
            <a:ext cx="13868400" cy="40386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506B09-7FBC-7D9C-4C9F-571E88E62A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896FC5A-081C-11FF-0E60-88929AFFD9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EAE75EE-8503-EC7D-E93F-2CAD44E5C9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BC828C4-7B7B-1B9B-5035-2AAA9DD6DA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0000" y="4267199"/>
            <a:ext cx="6324600" cy="19050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9232D7-B9F5-F282-25CC-72888D2502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94000" y="4652882"/>
            <a:ext cx="6553200" cy="3881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43729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DCE0AC-ACE1-85F2-8C96-AE747F376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2B30FA6-C7CC-DBE9-AA20-80E492707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583DA54-E14B-66DA-9F28-6960ECC5DE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24000" y="8349629"/>
            <a:ext cx="2032000" cy="75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4955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E35366D-9134-9EA2-3AE0-21D15D9AAE0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681200" y="8519790"/>
            <a:ext cx="1574800" cy="58611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B34EB86-264D-AE3D-20C2-F5136BC586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7800" y="8321269"/>
            <a:ext cx="2108200" cy="78463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0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25F58879-E328-7940-1522-8BD12D1203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57400" y="8548150"/>
            <a:ext cx="1498600" cy="557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51875B8-0EE1-4924-9F0D-206DA02DBA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6200" y="2057400"/>
            <a:ext cx="6324600" cy="20574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256554-666D-210D-ADEF-EE2F66472A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6200" y="4698329"/>
            <a:ext cx="6477000" cy="224061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610CE00-8DB1-E4B9-A67F-A98635722F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000" y="7543800"/>
            <a:ext cx="14325600" cy="10668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CCFB5-DB71-7D9B-571A-13DA0DF0E5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909C75E-8265-4F46-F439-9CE6D50C09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19DED15-FB43-CBF7-5728-F74E312DA6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400" y="8548150"/>
            <a:ext cx="1498600" cy="5577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6B02EA-3481-27DB-586E-E2FB2C374C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66200" y="4800600"/>
            <a:ext cx="6324600" cy="20574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699B88-DA25-6814-6081-BD3DE1A31B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9000" y="7543800"/>
            <a:ext cx="143256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32255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75DC98-3B35-683C-F706-C1FF689EC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6655B82-2329-59D6-674A-A1B1CB437B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24B7980F-E782-8BDF-988F-A088A2F149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400" y="8548150"/>
            <a:ext cx="1498600" cy="5577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9C47490-F1FE-2929-C52D-F6A240884E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000" y="7543800"/>
            <a:ext cx="143256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353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B43277-23E0-2909-2904-AC165174D9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05CBB56-1D0D-3273-A280-2D4D793BF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D894B69-D64E-BE15-308E-31B7555DB5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7400" y="8548150"/>
            <a:ext cx="1498600" cy="557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321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D66FE970-4CE2-A899-4060-F3182E4585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7800" y="8321269"/>
            <a:ext cx="2108200" cy="784631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AD72B3B-53DC-AE80-CBB7-95D47524A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5C71B9FF-CE99-A44D-9B48-8297CB743E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43000" y="8207829"/>
            <a:ext cx="2413000" cy="89807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931</Words>
  <Application>Microsoft Office PowerPoint</Application>
  <PresentationFormat>Custom</PresentationFormat>
  <Paragraphs>74</Paragraphs>
  <Slides>27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Justin Evans</dc:creator>
  <cp:lastModifiedBy>Justin Evans</cp:lastModifiedBy>
  <cp:revision>5</cp:revision>
  <dcterms:created xsi:type="dcterms:W3CDTF">2006-08-16T00:00:00Z</dcterms:created>
  <dcterms:modified xsi:type="dcterms:W3CDTF">2026-03-23T11:21:27Z</dcterms:modified>
</cp:coreProperties>
</file>