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9" r:id="rId3"/>
    <p:sldId id="260" r:id="rId4"/>
    <p:sldId id="261" r:id="rId5"/>
    <p:sldId id="262" r:id="rId6"/>
    <p:sldId id="263" r:id="rId7"/>
    <p:sldId id="257" r:id="rId8"/>
    <p:sldId id="258"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915F664-076A-E110-FBDE-B18428DDC912}" v="117" dt="2026-10-25T20:30:24.44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e Igbinigie (2334466)" userId="S::2334466@student.uwtsd.ac.uk::6e1941ff-1391-456d-bba3-3df1fbb110dc" providerId="AD" clId="Web-{6915F664-076A-E110-FBDE-B18428DDC912}"/>
    <pc:docChg chg="addSld modSld sldOrd">
      <pc:chgData name="Kate Igbinigie (2334466)" userId="S::2334466@student.uwtsd.ac.uk::6e1941ff-1391-456d-bba3-3df1fbb110dc" providerId="AD" clId="Web-{6915F664-076A-E110-FBDE-B18428DDC912}" dt="2026-10-25T20:30:24.447" v="139" actId="20577"/>
      <pc:docMkLst>
        <pc:docMk/>
      </pc:docMkLst>
      <pc:sldChg chg="modSp">
        <pc:chgData name="Kate Igbinigie (2334466)" userId="S::2334466@student.uwtsd.ac.uk::6e1941ff-1391-456d-bba3-3df1fbb110dc" providerId="AD" clId="Web-{6915F664-076A-E110-FBDE-B18428DDC912}" dt="2026-10-25T16:00:30.708" v="12" actId="1076"/>
        <pc:sldMkLst>
          <pc:docMk/>
          <pc:sldMk cId="109857222" sldId="256"/>
        </pc:sldMkLst>
        <pc:spChg chg="mod">
          <ac:chgData name="Kate Igbinigie (2334466)" userId="S::2334466@student.uwtsd.ac.uk::6e1941ff-1391-456d-bba3-3df1fbb110dc" providerId="AD" clId="Web-{6915F664-076A-E110-FBDE-B18428DDC912}" dt="2026-10-25T16:00:30.708" v="12" actId="1076"/>
          <ac:spMkLst>
            <pc:docMk/>
            <pc:sldMk cId="109857222" sldId="256"/>
            <ac:spMk id="2" creationId="{00000000-0000-0000-0000-000000000000}"/>
          </ac:spMkLst>
        </pc:spChg>
        <pc:spChg chg="mod">
          <ac:chgData name="Kate Igbinigie (2334466)" userId="S::2334466@student.uwtsd.ac.uk::6e1941ff-1391-456d-bba3-3df1fbb110dc" providerId="AD" clId="Web-{6915F664-076A-E110-FBDE-B18428DDC912}" dt="2026-10-25T15:59:47.236" v="1" actId="1076"/>
          <ac:spMkLst>
            <pc:docMk/>
            <pc:sldMk cId="109857222" sldId="256"/>
            <ac:spMk id="3" creationId="{00000000-0000-0000-0000-000000000000}"/>
          </ac:spMkLst>
        </pc:spChg>
      </pc:sldChg>
      <pc:sldChg chg="addSp delSp modSp new">
        <pc:chgData name="Kate Igbinigie (2334466)" userId="S::2334466@student.uwtsd.ac.uk::6e1941ff-1391-456d-bba3-3df1fbb110dc" providerId="AD" clId="Web-{6915F664-076A-E110-FBDE-B18428DDC912}" dt="2026-10-25T16:18:54.966" v="42"/>
        <pc:sldMkLst>
          <pc:docMk/>
          <pc:sldMk cId="4182715250" sldId="257"/>
        </pc:sldMkLst>
        <pc:spChg chg="del">
          <ac:chgData name="Kate Igbinigie (2334466)" userId="S::2334466@student.uwtsd.ac.uk::6e1941ff-1391-456d-bba3-3df1fbb110dc" providerId="AD" clId="Web-{6915F664-076A-E110-FBDE-B18428DDC912}" dt="2026-10-25T16:01:06.351" v="15"/>
          <ac:spMkLst>
            <pc:docMk/>
            <pc:sldMk cId="4182715250" sldId="257"/>
            <ac:spMk id="2" creationId="{C11AC578-A8E5-EDF6-CC5D-49A115BC56D3}"/>
          </ac:spMkLst>
        </pc:spChg>
        <pc:spChg chg="del">
          <ac:chgData name="Kate Igbinigie (2334466)" userId="S::2334466@student.uwtsd.ac.uk::6e1941ff-1391-456d-bba3-3df1fbb110dc" providerId="AD" clId="Web-{6915F664-076A-E110-FBDE-B18428DDC912}" dt="2026-10-25T16:01:04.132" v="14"/>
          <ac:spMkLst>
            <pc:docMk/>
            <pc:sldMk cId="4182715250" sldId="257"/>
            <ac:spMk id="3" creationId="{35B61EB8-0D20-BF76-2838-D19418120C2E}"/>
          </ac:spMkLst>
        </pc:spChg>
        <pc:spChg chg="add">
          <ac:chgData name="Kate Igbinigie (2334466)" userId="S::2334466@student.uwtsd.ac.uk::6e1941ff-1391-456d-bba3-3df1fbb110dc" providerId="AD" clId="Web-{6915F664-076A-E110-FBDE-B18428DDC912}" dt="2026-10-25T16:01:08.070" v="16"/>
          <ac:spMkLst>
            <pc:docMk/>
            <pc:sldMk cId="4182715250" sldId="257"/>
            <ac:spMk id="4" creationId="{C11AC578-A8E5-EDF6-CC5D-49A115BC56D3}"/>
          </ac:spMkLst>
        </pc:spChg>
        <pc:picChg chg="add del mod">
          <ac:chgData name="Kate Igbinigie (2334466)" userId="S::2334466@student.uwtsd.ac.uk::6e1941ff-1391-456d-bba3-3df1fbb110dc" providerId="AD" clId="Web-{6915F664-076A-E110-FBDE-B18428DDC912}" dt="2026-10-25T16:18:16.589" v="41"/>
          <ac:picMkLst>
            <pc:docMk/>
            <pc:sldMk cId="4182715250" sldId="257"/>
            <ac:picMk id="5" creationId="{59B454E8-3479-E0BB-2EE2-67FEACA2CAAA}"/>
          </ac:picMkLst>
        </pc:picChg>
        <pc:picChg chg="add mod">
          <ac:chgData name="Kate Igbinigie (2334466)" userId="S::2334466@student.uwtsd.ac.uk::6e1941ff-1391-456d-bba3-3df1fbb110dc" providerId="AD" clId="Web-{6915F664-076A-E110-FBDE-B18428DDC912}" dt="2026-10-25T16:18:54.966" v="42"/>
          <ac:picMkLst>
            <pc:docMk/>
            <pc:sldMk cId="4182715250" sldId="257"/>
            <ac:picMk id="6" creationId="{441D6FAB-0AAB-74A1-4980-95AA8F219EE5}"/>
          </ac:picMkLst>
        </pc:picChg>
      </pc:sldChg>
      <pc:sldChg chg="modSp new">
        <pc:chgData name="Kate Igbinigie (2334466)" userId="S::2334466@student.uwtsd.ac.uk::6e1941ff-1391-456d-bba3-3df1fbb110dc" providerId="AD" clId="Web-{6915F664-076A-E110-FBDE-B18428DDC912}" dt="2026-10-25T16:04:06.770" v="40" actId="1076"/>
        <pc:sldMkLst>
          <pc:docMk/>
          <pc:sldMk cId="395204125" sldId="258"/>
        </pc:sldMkLst>
        <pc:spChg chg="mod">
          <ac:chgData name="Kate Igbinigie (2334466)" userId="S::2334466@student.uwtsd.ac.uk::6e1941ff-1391-456d-bba3-3df1fbb110dc" providerId="AD" clId="Web-{6915F664-076A-E110-FBDE-B18428DDC912}" dt="2026-10-25T16:04:06.770" v="40" actId="1076"/>
          <ac:spMkLst>
            <pc:docMk/>
            <pc:sldMk cId="395204125" sldId="258"/>
            <ac:spMk id="2" creationId="{5876EF54-6FD7-738F-B4D2-ECCD26C90747}"/>
          </ac:spMkLst>
        </pc:spChg>
        <pc:spChg chg="mod">
          <ac:chgData name="Kate Igbinigie (2334466)" userId="S::2334466@student.uwtsd.ac.uk::6e1941ff-1391-456d-bba3-3df1fbb110dc" providerId="AD" clId="Web-{6915F664-076A-E110-FBDE-B18428DDC912}" dt="2026-10-25T16:03:58.816" v="39" actId="20577"/>
          <ac:spMkLst>
            <pc:docMk/>
            <pc:sldMk cId="395204125" sldId="258"/>
            <ac:spMk id="3" creationId="{656930E2-F167-60E2-16E9-1A76750B5FD9}"/>
          </ac:spMkLst>
        </pc:spChg>
      </pc:sldChg>
      <pc:sldChg chg="modSp new ord">
        <pc:chgData name="Kate Igbinigie (2334466)" userId="S::2334466@student.uwtsd.ac.uk::6e1941ff-1391-456d-bba3-3df1fbb110dc" providerId="AD" clId="Web-{6915F664-076A-E110-FBDE-B18428DDC912}" dt="2026-10-25T20:30:24.447" v="139" actId="20577"/>
        <pc:sldMkLst>
          <pc:docMk/>
          <pc:sldMk cId="3116616028" sldId="259"/>
        </pc:sldMkLst>
        <pc:spChg chg="mod">
          <ac:chgData name="Kate Igbinigie (2334466)" userId="S::2334466@student.uwtsd.ac.uk::6e1941ff-1391-456d-bba3-3df1fbb110dc" providerId="AD" clId="Web-{6915F664-076A-E110-FBDE-B18428DDC912}" dt="2026-10-25T20:30:24.447" v="139" actId="20577"/>
          <ac:spMkLst>
            <pc:docMk/>
            <pc:sldMk cId="3116616028" sldId="259"/>
            <ac:spMk id="2" creationId="{4117212A-90AC-F56C-EF4F-AEA0ACFF94E5}"/>
          </ac:spMkLst>
        </pc:spChg>
        <pc:spChg chg="mod">
          <ac:chgData name="Kate Igbinigie (2334466)" userId="S::2334466@student.uwtsd.ac.uk::6e1941ff-1391-456d-bba3-3df1fbb110dc" providerId="AD" clId="Web-{6915F664-076A-E110-FBDE-B18428DDC912}" dt="2026-10-25T20:08:45.427" v="82" actId="20577"/>
          <ac:spMkLst>
            <pc:docMk/>
            <pc:sldMk cId="3116616028" sldId="259"/>
            <ac:spMk id="3" creationId="{0FF86523-AFD1-9D61-925F-1839A39B29FE}"/>
          </ac:spMkLst>
        </pc:spChg>
      </pc:sldChg>
      <pc:sldChg chg="modSp new">
        <pc:chgData name="Kate Igbinigie (2334466)" userId="S::2334466@student.uwtsd.ac.uk::6e1941ff-1391-456d-bba3-3df1fbb110dc" providerId="AD" clId="Web-{6915F664-076A-E110-FBDE-B18428DDC912}" dt="2026-10-25T20:11:49.137" v="100" actId="14100"/>
        <pc:sldMkLst>
          <pc:docMk/>
          <pc:sldMk cId="3088448702" sldId="260"/>
        </pc:sldMkLst>
        <pc:spChg chg="mod">
          <ac:chgData name="Kate Igbinigie (2334466)" userId="S::2334466@student.uwtsd.ac.uk::6e1941ff-1391-456d-bba3-3df1fbb110dc" providerId="AD" clId="Web-{6915F664-076A-E110-FBDE-B18428DDC912}" dt="2026-10-25T20:11:43.731" v="99" actId="1076"/>
          <ac:spMkLst>
            <pc:docMk/>
            <pc:sldMk cId="3088448702" sldId="260"/>
            <ac:spMk id="2" creationId="{3A6236D9-CA85-1475-0D6E-E013703D5BBD}"/>
          </ac:spMkLst>
        </pc:spChg>
        <pc:spChg chg="mod">
          <ac:chgData name="Kate Igbinigie (2334466)" userId="S::2334466@student.uwtsd.ac.uk::6e1941ff-1391-456d-bba3-3df1fbb110dc" providerId="AD" clId="Web-{6915F664-076A-E110-FBDE-B18428DDC912}" dt="2026-10-25T20:11:49.137" v="100" actId="14100"/>
          <ac:spMkLst>
            <pc:docMk/>
            <pc:sldMk cId="3088448702" sldId="260"/>
            <ac:spMk id="3" creationId="{6B2C4E12-E894-C0F6-EB90-F483E6626FCA}"/>
          </ac:spMkLst>
        </pc:spChg>
      </pc:sldChg>
      <pc:sldChg chg="modSp new">
        <pc:chgData name="Kate Igbinigie (2334466)" userId="S::2334466@student.uwtsd.ac.uk::6e1941ff-1391-456d-bba3-3df1fbb110dc" providerId="AD" clId="Web-{6915F664-076A-E110-FBDE-B18428DDC912}" dt="2026-10-25T20:13:25.266" v="109" actId="14100"/>
        <pc:sldMkLst>
          <pc:docMk/>
          <pc:sldMk cId="2599206668" sldId="261"/>
        </pc:sldMkLst>
        <pc:spChg chg="mod">
          <ac:chgData name="Kate Igbinigie (2334466)" userId="S::2334466@student.uwtsd.ac.uk::6e1941ff-1391-456d-bba3-3df1fbb110dc" providerId="AD" clId="Web-{6915F664-076A-E110-FBDE-B18428DDC912}" dt="2026-10-25T20:13:17.641" v="108" actId="1076"/>
          <ac:spMkLst>
            <pc:docMk/>
            <pc:sldMk cId="2599206668" sldId="261"/>
            <ac:spMk id="2" creationId="{3D673475-212F-891A-86AB-242E631E6011}"/>
          </ac:spMkLst>
        </pc:spChg>
        <pc:spChg chg="mod">
          <ac:chgData name="Kate Igbinigie (2334466)" userId="S::2334466@student.uwtsd.ac.uk::6e1941ff-1391-456d-bba3-3df1fbb110dc" providerId="AD" clId="Web-{6915F664-076A-E110-FBDE-B18428DDC912}" dt="2026-10-25T20:13:25.266" v="109" actId="14100"/>
          <ac:spMkLst>
            <pc:docMk/>
            <pc:sldMk cId="2599206668" sldId="261"/>
            <ac:spMk id="3" creationId="{0155BA6F-B756-E6D7-4E16-7A32717DAFBE}"/>
          </ac:spMkLst>
        </pc:spChg>
      </pc:sldChg>
      <pc:sldChg chg="modSp new">
        <pc:chgData name="Kate Igbinigie (2334466)" userId="S::2334466@student.uwtsd.ac.uk::6e1941ff-1391-456d-bba3-3df1fbb110dc" providerId="AD" clId="Web-{6915F664-076A-E110-FBDE-B18428DDC912}" dt="2026-10-25T20:29:40.508" v="138" actId="14100"/>
        <pc:sldMkLst>
          <pc:docMk/>
          <pc:sldMk cId="1729553267" sldId="262"/>
        </pc:sldMkLst>
        <pc:spChg chg="mod">
          <ac:chgData name="Kate Igbinigie (2334466)" userId="S::2334466@student.uwtsd.ac.uk::6e1941ff-1391-456d-bba3-3df1fbb110dc" providerId="AD" clId="Web-{6915F664-076A-E110-FBDE-B18428DDC912}" dt="2026-10-25T20:29:10.507" v="131" actId="14100"/>
          <ac:spMkLst>
            <pc:docMk/>
            <pc:sldMk cId="1729553267" sldId="262"/>
            <ac:spMk id="2" creationId="{6620BBD3-22E0-A969-F8EE-DB3EC60D442D}"/>
          </ac:spMkLst>
        </pc:spChg>
        <pc:spChg chg="mod">
          <ac:chgData name="Kate Igbinigie (2334466)" userId="S::2334466@student.uwtsd.ac.uk::6e1941ff-1391-456d-bba3-3df1fbb110dc" providerId="AD" clId="Web-{6915F664-076A-E110-FBDE-B18428DDC912}" dt="2026-10-25T20:29:40.508" v="138" actId="14100"/>
          <ac:spMkLst>
            <pc:docMk/>
            <pc:sldMk cId="1729553267" sldId="262"/>
            <ac:spMk id="3" creationId="{0C5958AF-EC66-C509-2257-516584A97D35}"/>
          </ac:spMkLst>
        </pc:spChg>
      </pc:sldChg>
      <pc:sldChg chg="modSp new">
        <pc:chgData name="Kate Igbinigie (2334466)" userId="S::2334466@student.uwtsd.ac.uk::6e1941ff-1391-456d-bba3-3df1fbb110dc" providerId="AD" clId="Web-{6915F664-076A-E110-FBDE-B18428DDC912}" dt="2026-10-25T20:28:07.176" v="125" actId="20577"/>
        <pc:sldMkLst>
          <pc:docMk/>
          <pc:sldMk cId="3676331347" sldId="263"/>
        </pc:sldMkLst>
        <pc:spChg chg="mod">
          <ac:chgData name="Kate Igbinigie (2334466)" userId="S::2334466@student.uwtsd.ac.uk::6e1941ff-1391-456d-bba3-3df1fbb110dc" providerId="AD" clId="Web-{6915F664-076A-E110-FBDE-B18428DDC912}" dt="2026-10-25T20:26:53.158" v="122" actId="1076"/>
          <ac:spMkLst>
            <pc:docMk/>
            <pc:sldMk cId="3676331347" sldId="263"/>
            <ac:spMk id="2" creationId="{AF963A29-E899-67DB-19A1-51D1BE6E2EE6}"/>
          </ac:spMkLst>
        </pc:spChg>
        <pc:spChg chg="mod">
          <ac:chgData name="Kate Igbinigie (2334466)" userId="S::2334466@student.uwtsd.ac.uk::6e1941ff-1391-456d-bba3-3df1fbb110dc" providerId="AD" clId="Web-{6915F664-076A-E110-FBDE-B18428DDC912}" dt="2026-10-25T20:28:07.176" v="125" actId="20577"/>
          <ac:spMkLst>
            <pc:docMk/>
            <pc:sldMk cId="3676331347" sldId="263"/>
            <ac:spMk id="3" creationId="{0B778AD0-87FB-F218-64AD-4E5948EF9DE3}"/>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25/10/2026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25/10/2026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25/10/2026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25/10/2026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25/10/2026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25/10/2026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25/10/2026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25/10/2026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25/10/2026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25/10/2026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25/10/2026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25/10/2026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doi.org/10.1192/j.eurpsy.2026.11008?utm_source=chatgpt.com" TargetMode="External"/><Relationship Id="rId2" Type="http://schemas.openxmlformats.org/officeDocument/2006/relationships/hyperlink" Target="https://ico.org.uk/for-organisations/uk-gdpr-guidance-and-resource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59069" y="1713570"/>
            <a:ext cx="10273862" cy="5461875"/>
          </a:xfrm>
        </p:spPr>
        <p:txBody>
          <a:bodyPr>
            <a:normAutofit fontScale="90000"/>
          </a:bodyPr>
          <a:lstStyle/>
          <a:p>
            <a:pPr algn="l"/>
            <a:r>
              <a:rPr lang="en-GB" sz="4400" b="1" dirty="0">
                <a:highlight>
                  <a:srgbClr val="FFFFFF"/>
                </a:highlight>
                <a:latin typeface="Aptos"/>
              </a:rPr>
              <a:t>Student name: Kate </a:t>
            </a:r>
            <a:r>
              <a:rPr lang="en-GB" sz="4400" b="1" dirty="0" err="1">
                <a:highlight>
                  <a:srgbClr val="FFFFFF"/>
                </a:highlight>
                <a:latin typeface="Aptos"/>
              </a:rPr>
              <a:t>igbinigie</a:t>
            </a:r>
            <a:br>
              <a:rPr lang="en-GB" sz="4400" b="1" dirty="0">
                <a:highlight>
                  <a:srgbClr val="FFFFFF"/>
                </a:highlight>
                <a:latin typeface="Aptos"/>
              </a:rPr>
            </a:br>
            <a:endParaRPr lang="en-GB" sz="4400">
              <a:highlight>
                <a:srgbClr val="C6C6C6"/>
              </a:highlight>
              <a:latin typeface="Aptos"/>
            </a:endParaRPr>
          </a:p>
          <a:p>
            <a:pPr algn="l"/>
            <a:r>
              <a:rPr lang="en-GB" sz="4400" b="1">
                <a:highlight>
                  <a:srgbClr val="FFFFFF"/>
                </a:highlight>
                <a:latin typeface="Aptos"/>
              </a:rPr>
              <a:t>Student number:2334466</a:t>
            </a:r>
            <a:br>
              <a:rPr lang="en-GB" sz="4400" b="1" dirty="0">
                <a:highlight>
                  <a:srgbClr val="FFFFFF"/>
                </a:highlight>
                <a:latin typeface="Aptos"/>
              </a:rPr>
            </a:br>
            <a:endParaRPr lang="en-GB" sz="4400">
              <a:highlight>
                <a:srgbClr val="C6C6C6"/>
              </a:highlight>
              <a:latin typeface="Aptos"/>
            </a:endParaRPr>
          </a:p>
          <a:p>
            <a:pPr algn="l"/>
            <a:r>
              <a:rPr lang="en-GB" sz="4400" b="1">
                <a:highlight>
                  <a:srgbClr val="FFFFFF"/>
                </a:highlight>
                <a:latin typeface="Aptos"/>
              </a:rPr>
              <a:t>Module Psychological Classifications and Provisions</a:t>
            </a:r>
            <a:br>
              <a:rPr lang="en-GB" sz="4400" b="1" dirty="0">
                <a:highlight>
                  <a:srgbClr val="FFFFFF"/>
                </a:highlight>
                <a:latin typeface="Aptos"/>
              </a:rPr>
            </a:br>
            <a:endParaRPr lang="en-GB" sz="4400">
              <a:highlight>
                <a:srgbClr val="C6C6C6"/>
              </a:highlight>
              <a:latin typeface="Aptos"/>
            </a:endParaRPr>
          </a:p>
          <a:p>
            <a:pPr algn="l"/>
            <a:r>
              <a:rPr lang="en-GB" sz="4400" b="1">
                <a:highlight>
                  <a:srgbClr val="FFFFFF"/>
                </a:highlight>
                <a:latin typeface="Aptos"/>
              </a:rPr>
              <a:t>Module code: BMHP6029</a:t>
            </a:r>
            <a:br>
              <a:rPr lang="en-GB" sz="4400" b="1" dirty="0">
                <a:highlight>
                  <a:srgbClr val="FFFFFF"/>
                </a:highlight>
                <a:latin typeface="Aptos"/>
              </a:rPr>
            </a:br>
            <a:endParaRPr lang="en-GB" sz="4400">
              <a:highlight>
                <a:srgbClr val="C6C6C6"/>
              </a:highlight>
              <a:latin typeface="Aptos"/>
            </a:endParaRPr>
          </a:p>
          <a:p>
            <a:pPr algn="l"/>
            <a:r>
              <a:rPr lang="en-GB" sz="4400" b="1">
                <a:highlight>
                  <a:srgbClr val="FFFFFF"/>
                </a:highlight>
                <a:latin typeface="Aptos"/>
              </a:rPr>
              <a:t>Lecturer: Neale Haddon and Ayazullah Safi</a:t>
            </a:r>
            <a:endParaRPr lang="en-GB" sz="4400"/>
          </a:p>
          <a:p>
            <a:endParaRPr lang="en-GB" dirty="0"/>
          </a:p>
        </p:txBody>
      </p:sp>
      <p:sp>
        <p:nvSpPr>
          <p:cNvPr id="3" name="Subtitle 2"/>
          <p:cNvSpPr>
            <a:spLocks noGrp="1"/>
          </p:cNvSpPr>
          <p:nvPr>
            <p:ph type="subTitle" idx="1"/>
          </p:nvPr>
        </p:nvSpPr>
        <p:spPr>
          <a:xfrm>
            <a:off x="8329448" y="7359486"/>
            <a:ext cx="9144000" cy="1655762"/>
          </a:xfrm>
        </p:spPr>
        <p:txBody>
          <a:bodyPr/>
          <a:lstStyle/>
          <a:p>
            <a:endParaRPr lang="en-GB"/>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7212A-90AC-F56C-EF4F-AEA0ACFF94E5}"/>
              </a:ext>
            </a:extLst>
          </p:cNvPr>
          <p:cNvSpPr>
            <a:spLocks noGrp="1"/>
          </p:cNvSpPr>
          <p:nvPr>
            <p:ph type="title"/>
          </p:nvPr>
        </p:nvSpPr>
        <p:spPr>
          <a:xfrm>
            <a:off x="2458" y="365125"/>
            <a:ext cx="9811110" cy="577942"/>
          </a:xfrm>
        </p:spPr>
        <p:txBody>
          <a:bodyPr>
            <a:normAutofit fontScale="90000"/>
          </a:bodyPr>
          <a:lstStyle/>
          <a:p>
            <a:r>
              <a:rPr lang="en-GB" sz="5400"/>
              <a:t>1. </a:t>
            </a:r>
            <a:r>
              <a:rPr lang="en-GB" sz="5400" b="1"/>
              <a:t>Introduction</a:t>
            </a:r>
            <a:endParaRPr lang="en-US" sz="5400" b="1"/>
          </a:p>
          <a:p>
            <a:endParaRPr lang="en-GB" dirty="0"/>
          </a:p>
        </p:txBody>
      </p:sp>
      <p:sp>
        <p:nvSpPr>
          <p:cNvPr id="3" name="Content Placeholder 2">
            <a:extLst>
              <a:ext uri="{FF2B5EF4-FFF2-40B4-BE49-F238E27FC236}">
                <a16:creationId xmlns:a16="http://schemas.microsoft.com/office/drawing/2014/main" id="{0FF86523-AFD1-9D61-925F-1839A39B29FE}"/>
              </a:ext>
            </a:extLst>
          </p:cNvPr>
          <p:cNvSpPr>
            <a:spLocks noGrp="1"/>
          </p:cNvSpPr>
          <p:nvPr>
            <p:ph idx="1"/>
          </p:nvPr>
        </p:nvSpPr>
        <p:spPr>
          <a:xfrm>
            <a:off x="1299" y="942810"/>
            <a:ext cx="11610597" cy="5910121"/>
          </a:xfrm>
        </p:spPr>
        <p:txBody>
          <a:bodyPr vert="horz" lIns="91440" tIns="45720" rIns="91440" bIns="45720" rtlCol="0" anchor="t">
            <a:normAutofit fontScale="92500" lnSpcReduction="10000"/>
          </a:bodyPr>
          <a:lstStyle/>
          <a:p>
            <a:pPr algn="just">
              <a:buNone/>
            </a:pPr>
            <a:r>
              <a:rPr lang="en-GB">
                <a:ea typeface="+mn-lt"/>
                <a:cs typeface="+mn-lt"/>
              </a:rPr>
              <a:t>Obsessive-Compulsive Disorder (OCD) is a mental health condition characterised by recurring unwanted thoughts, images or urges, known as obsessions, and repetitive behaviours or mental acts, known as compulsions. These symptoms can cause significant distress and affect relationships, education, employment and everyday wellbeing (NHS, n.d.).</a:t>
            </a:r>
            <a:endParaRPr lang="en-GB"/>
          </a:p>
          <a:p>
            <a:pPr algn="just">
              <a:buNone/>
            </a:pPr>
            <a:r>
              <a:rPr lang="en-GB">
                <a:ea typeface="+mn-lt"/>
                <a:cs typeface="+mn-lt"/>
              </a:rPr>
              <a:t>According to the World Health Organization (2024), OCD is classified under ICD-11 Chapter 6: Mental, Behavioural or Neurodevelopmental Disorders, with the diagnostic code 6B20. It belongs to a wider group of obsessive-compulsive and related disorders that share similarities in repetitive thoughts and behaviours. This group includes body dysmorphic disorder, hypochondriasis, olfactory reference disorder, hoarding disorder and conditions involving repetitive behaviours such as hair-pulling and skin-picking. Although these conditions have different symptoms, they can all significantly affect daily functioning and quality of life (WHO, 2024).</a:t>
            </a:r>
            <a:endParaRPr lang="en-GB"/>
          </a:p>
          <a:p>
            <a:pPr algn="just">
              <a:buNone/>
            </a:pPr>
            <a:r>
              <a:rPr lang="en-GB">
                <a:ea typeface="+mn-lt"/>
                <a:cs typeface="+mn-lt"/>
              </a:rPr>
              <a:t>Despite improvements in understanding and treatment, stigma, delayed diagnosis and unequal access to specialist mental health services remain important challenges (Stein </a:t>
            </a:r>
            <a:r>
              <a:rPr lang="en-GB" i="1">
                <a:ea typeface="+mn-lt"/>
                <a:cs typeface="+mn-lt"/>
              </a:rPr>
              <a:t>et al.</a:t>
            </a:r>
            <a:r>
              <a:rPr lang="en-GB">
                <a:ea typeface="+mn-lt"/>
                <a:cs typeface="+mn-lt"/>
              </a:rPr>
              <a:t>, 2019).</a:t>
            </a:r>
            <a:endParaRPr lang="en-GB"/>
          </a:p>
          <a:p>
            <a:pPr>
              <a:buNone/>
            </a:pPr>
            <a:endParaRPr lang="en-GB" dirty="0"/>
          </a:p>
        </p:txBody>
      </p:sp>
    </p:spTree>
    <p:extLst>
      <p:ext uri="{BB962C8B-B14F-4D97-AF65-F5344CB8AC3E}">
        <p14:creationId xmlns:p14="http://schemas.microsoft.com/office/powerpoint/2010/main" val="31166160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6236D9-CA85-1475-0D6E-E013703D5BBD}"/>
              </a:ext>
            </a:extLst>
          </p:cNvPr>
          <p:cNvSpPr>
            <a:spLocks noGrp="1"/>
          </p:cNvSpPr>
          <p:nvPr>
            <p:ph type="title"/>
          </p:nvPr>
        </p:nvSpPr>
        <p:spPr>
          <a:xfrm>
            <a:off x="4313" y="5691"/>
            <a:ext cx="10515600" cy="1325563"/>
          </a:xfrm>
        </p:spPr>
        <p:txBody>
          <a:bodyPr/>
          <a:lstStyle/>
          <a:p>
            <a:r>
              <a:rPr lang="en-GB" b="1">
                <a:ea typeface="+mj-lt"/>
                <a:cs typeface="+mj-lt"/>
              </a:rPr>
              <a:t>2. Historical Understanding</a:t>
            </a:r>
            <a:endParaRPr lang="en-US"/>
          </a:p>
          <a:p>
            <a:endParaRPr lang="en-GB" dirty="0"/>
          </a:p>
        </p:txBody>
      </p:sp>
      <p:sp>
        <p:nvSpPr>
          <p:cNvPr id="3" name="Content Placeholder 2">
            <a:extLst>
              <a:ext uri="{FF2B5EF4-FFF2-40B4-BE49-F238E27FC236}">
                <a16:creationId xmlns:a16="http://schemas.microsoft.com/office/drawing/2014/main" id="{6B2C4E12-E894-C0F6-EB90-F483E6626FCA}"/>
              </a:ext>
            </a:extLst>
          </p:cNvPr>
          <p:cNvSpPr>
            <a:spLocks noGrp="1"/>
          </p:cNvSpPr>
          <p:nvPr>
            <p:ph idx="1"/>
          </p:nvPr>
        </p:nvSpPr>
        <p:spPr>
          <a:xfrm>
            <a:off x="4313" y="747325"/>
            <a:ext cx="12154618" cy="6062241"/>
          </a:xfrm>
        </p:spPr>
        <p:txBody>
          <a:bodyPr vert="horz" lIns="91440" tIns="45720" rIns="91440" bIns="45720" rtlCol="0" anchor="t">
            <a:noAutofit/>
          </a:bodyPr>
          <a:lstStyle/>
          <a:p>
            <a:pPr>
              <a:buNone/>
            </a:pPr>
            <a:r>
              <a:rPr lang="en-GB">
                <a:ea typeface="+mn-lt"/>
                <a:cs typeface="+mn-lt"/>
              </a:rPr>
              <a:t>Historically, obsessive thoughts and repetitive behaviours were sometimes associated with religious beliefs, moral weakness or a lack of self-control. These interpretations often contributed to misunderstanding and judgement rather than appropriate support (Stein </a:t>
            </a:r>
            <a:r>
              <a:rPr lang="en-GB" i="1">
                <a:ea typeface="+mn-lt"/>
                <a:cs typeface="+mn-lt"/>
              </a:rPr>
              <a:t>et al.</a:t>
            </a:r>
            <a:r>
              <a:rPr lang="en-GB">
                <a:ea typeface="+mn-lt"/>
                <a:cs typeface="+mn-lt"/>
              </a:rPr>
              <a:t>, 2019).</a:t>
            </a:r>
            <a:endParaRPr lang="en-US"/>
          </a:p>
          <a:p>
            <a:pPr>
              <a:buNone/>
            </a:pPr>
            <a:r>
              <a:rPr lang="en-GB">
                <a:ea typeface="+mn-lt"/>
                <a:cs typeface="+mn-lt"/>
              </a:rPr>
              <a:t>During the twentieth century, developments in psychiatry and psychology helped establish OCD as a recognised mental health condition. Behavioural research in Britain, particularly during the 1960s and 1970s, contributed to treatments that focused on understanding and reducing compulsive behaviours (Stepney, 2024).</a:t>
            </a:r>
            <a:endParaRPr lang="en-GB"/>
          </a:p>
          <a:p>
            <a:pPr>
              <a:buNone/>
            </a:pPr>
            <a:r>
              <a:rPr lang="en-GB">
                <a:ea typeface="+mn-lt"/>
                <a:cs typeface="+mn-lt"/>
              </a:rPr>
              <a:t>This represented an important transition from moral interpretations towards psychological and evidence-based approaches. However, early behavioural research often focused more on visible compulsions than on intrusive thoughts, which could limit understanding of the wider experiences of individuals with OCD (Stepney, 2024).</a:t>
            </a:r>
            <a:endParaRPr lang="en-GB"/>
          </a:p>
          <a:p>
            <a:pPr marL="0" indent="0">
              <a:buNone/>
            </a:pPr>
            <a:endParaRPr lang="en-GB" sz="2400" dirty="0"/>
          </a:p>
        </p:txBody>
      </p:sp>
    </p:spTree>
    <p:extLst>
      <p:ext uri="{BB962C8B-B14F-4D97-AF65-F5344CB8AC3E}">
        <p14:creationId xmlns:p14="http://schemas.microsoft.com/office/powerpoint/2010/main" val="30884487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73475-212F-891A-86AB-242E631E6011}"/>
              </a:ext>
            </a:extLst>
          </p:cNvPr>
          <p:cNvSpPr>
            <a:spLocks noGrp="1"/>
          </p:cNvSpPr>
          <p:nvPr>
            <p:ph type="title"/>
          </p:nvPr>
        </p:nvSpPr>
        <p:spPr>
          <a:xfrm>
            <a:off x="-2628" y="-2737"/>
            <a:ext cx="10515600" cy="1325563"/>
          </a:xfrm>
        </p:spPr>
        <p:txBody>
          <a:bodyPr/>
          <a:lstStyle/>
          <a:p>
            <a:r>
              <a:rPr lang="en-GB" b="1">
                <a:ea typeface="+mj-lt"/>
                <a:cs typeface="+mj-lt"/>
              </a:rPr>
              <a:t>3. Contemporary Understanding</a:t>
            </a:r>
            <a:endParaRPr lang="en-US"/>
          </a:p>
        </p:txBody>
      </p:sp>
      <p:sp>
        <p:nvSpPr>
          <p:cNvPr id="3" name="Content Placeholder 2">
            <a:extLst>
              <a:ext uri="{FF2B5EF4-FFF2-40B4-BE49-F238E27FC236}">
                <a16:creationId xmlns:a16="http://schemas.microsoft.com/office/drawing/2014/main" id="{0155BA6F-B756-E6D7-4E16-7A32717DAFBE}"/>
              </a:ext>
            </a:extLst>
          </p:cNvPr>
          <p:cNvSpPr>
            <a:spLocks noGrp="1"/>
          </p:cNvSpPr>
          <p:nvPr>
            <p:ph idx="1"/>
          </p:nvPr>
        </p:nvSpPr>
        <p:spPr>
          <a:xfrm>
            <a:off x="10511" y="1759937"/>
            <a:ext cx="12197254" cy="5073921"/>
          </a:xfrm>
        </p:spPr>
        <p:txBody>
          <a:bodyPr vert="horz" lIns="91440" tIns="45720" rIns="91440" bIns="45720" rtlCol="0" anchor="t">
            <a:normAutofit fontScale="92500" lnSpcReduction="10000"/>
          </a:bodyPr>
          <a:lstStyle/>
          <a:p>
            <a:pPr>
              <a:buNone/>
            </a:pPr>
            <a:r>
              <a:rPr lang="en-GB">
                <a:ea typeface="+mn-lt"/>
                <a:cs typeface="+mn-lt"/>
              </a:rPr>
              <a:t>OCD is now recognised as a serious but treatable mental health condition. It commonly involves obsessions and compulsions, although symptoms vary between individuals (NHS, n.d.).</a:t>
            </a:r>
            <a:endParaRPr lang="en-US">
              <a:ea typeface="+mn-lt"/>
              <a:cs typeface="+mn-lt"/>
            </a:endParaRPr>
          </a:p>
          <a:p>
            <a:pPr>
              <a:buNone/>
            </a:pPr>
            <a:r>
              <a:rPr lang="en-GB" b="1">
                <a:ea typeface="+mn-lt"/>
                <a:cs typeface="+mn-lt"/>
              </a:rPr>
              <a:t>Common obsessions</a:t>
            </a:r>
            <a:r>
              <a:rPr lang="en-GB">
                <a:ea typeface="+mn-lt"/>
                <a:cs typeface="+mn-lt"/>
              </a:rPr>
              <a:t> include fears of contamination, unwanted intrusive thoughts, fear of causing harm, excessive doubts and a strong need for symmetry or certainty.</a:t>
            </a:r>
          </a:p>
          <a:p>
            <a:pPr>
              <a:buNone/>
            </a:pPr>
            <a:r>
              <a:rPr lang="en-GB" b="1">
                <a:ea typeface="+mn-lt"/>
                <a:cs typeface="+mn-lt"/>
              </a:rPr>
              <a:t>Common compulsions</a:t>
            </a:r>
            <a:r>
              <a:rPr lang="en-GB">
                <a:ea typeface="+mn-lt"/>
                <a:cs typeface="+mn-lt"/>
              </a:rPr>
              <a:t> include excessive washing, checking, counting, repeating actions, seeking reassurance and carrying out mental rituals.</a:t>
            </a:r>
          </a:p>
          <a:p>
            <a:pPr>
              <a:buNone/>
            </a:pPr>
            <a:r>
              <a:rPr lang="en-GB">
                <a:ea typeface="+mn-lt"/>
                <a:cs typeface="+mn-lt"/>
              </a:rPr>
              <a:t>The NHS (n.d.) explains that performing compulsions may temporarily reduce anxiety, but distress often returns, creating a continuing cycle.</a:t>
            </a:r>
          </a:p>
          <a:p>
            <a:pPr>
              <a:buNone/>
            </a:pPr>
            <a:r>
              <a:rPr lang="en-GB">
                <a:ea typeface="+mn-lt"/>
                <a:cs typeface="+mn-lt"/>
              </a:rPr>
              <a:t>Importantly, experiencing unwanted intrusive thoughts does not mean that a person intends to act on them. Understanding this distinction is essential for reducing stigma and providing appropriate assessment and support (NHS, n.d.).</a:t>
            </a:r>
          </a:p>
          <a:p>
            <a:pPr marL="0" indent="0">
              <a:buNone/>
            </a:pPr>
            <a:endParaRPr lang="en-GB" dirty="0"/>
          </a:p>
        </p:txBody>
      </p:sp>
    </p:spTree>
    <p:extLst>
      <p:ext uri="{BB962C8B-B14F-4D97-AF65-F5344CB8AC3E}">
        <p14:creationId xmlns:p14="http://schemas.microsoft.com/office/powerpoint/2010/main" val="25992066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20BBD3-22E0-A969-F8EE-DB3EC60D442D}"/>
              </a:ext>
            </a:extLst>
          </p:cNvPr>
          <p:cNvSpPr>
            <a:spLocks noGrp="1"/>
          </p:cNvSpPr>
          <p:nvPr>
            <p:ph type="title"/>
          </p:nvPr>
        </p:nvSpPr>
        <p:spPr>
          <a:xfrm>
            <a:off x="76199" y="20069"/>
            <a:ext cx="10443714" cy="1684996"/>
          </a:xfrm>
        </p:spPr>
        <p:txBody>
          <a:bodyPr/>
          <a:lstStyle/>
          <a:p>
            <a:r>
              <a:rPr lang="en-GB" b="1"/>
              <a:t>4.</a:t>
            </a:r>
            <a:r>
              <a:rPr lang="en-GB" b="1">
                <a:ea typeface="+mj-lt"/>
                <a:cs typeface="+mj-lt"/>
              </a:rPr>
              <a:t>Critical Analysis</a:t>
            </a:r>
            <a:endParaRPr lang="en-GB" b="1" dirty="0"/>
          </a:p>
          <a:p>
            <a:endParaRPr lang="en-GB" b="1" dirty="0"/>
          </a:p>
          <a:p>
            <a:endParaRPr lang="en-GB" dirty="0"/>
          </a:p>
        </p:txBody>
      </p:sp>
      <p:sp>
        <p:nvSpPr>
          <p:cNvPr id="3" name="Content Placeholder 2">
            <a:extLst>
              <a:ext uri="{FF2B5EF4-FFF2-40B4-BE49-F238E27FC236}">
                <a16:creationId xmlns:a16="http://schemas.microsoft.com/office/drawing/2014/main" id="{0C5958AF-EC66-C509-2257-516584A97D35}"/>
              </a:ext>
            </a:extLst>
          </p:cNvPr>
          <p:cNvSpPr>
            <a:spLocks noGrp="1"/>
          </p:cNvSpPr>
          <p:nvPr>
            <p:ph idx="1"/>
          </p:nvPr>
        </p:nvSpPr>
        <p:spPr>
          <a:xfrm>
            <a:off x="104954" y="819212"/>
            <a:ext cx="12053977" cy="6019109"/>
          </a:xfrm>
        </p:spPr>
        <p:txBody>
          <a:bodyPr vert="horz" lIns="91440" tIns="45720" rIns="91440" bIns="45720" rtlCol="0" anchor="t">
            <a:normAutofit lnSpcReduction="10000"/>
          </a:bodyPr>
          <a:lstStyle/>
          <a:p>
            <a:pPr>
              <a:buNone/>
            </a:pPr>
            <a:r>
              <a:rPr lang="en-GB">
                <a:ea typeface="+mn-lt"/>
                <a:cs typeface="+mn-lt"/>
              </a:rPr>
              <a:t>The evolution of OCD care demonstrates significant progress in understanding, treatment and public awareness. One important improvement is the development of evidence-based psychological interventions, particularly CBT and ERP, which can help individuals manage their symptoms and improve their quality of life (Stein </a:t>
            </a:r>
            <a:r>
              <a:rPr lang="en-GB" i="1">
                <a:ea typeface="+mn-lt"/>
                <a:cs typeface="+mn-lt"/>
              </a:rPr>
              <a:t>et al.</a:t>
            </a:r>
            <a:r>
              <a:rPr lang="en-GB">
                <a:ea typeface="+mn-lt"/>
                <a:cs typeface="+mn-lt"/>
              </a:rPr>
              <a:t>, 2019).</a:t>
            </a:r>
            <a:endParaRPr lang="en-US"/>
          </a:p>
          <a:p>
            <a:pPr>
              <a:buNone/>
            </a:pPr>
            <a:r>
              <a:rPr lang="en-GB">
                <a:ea typeface="+mn-lt"/>
                <a:cs typeface="+mn-lt"/>
              </a:rPr>
              <a:t>However, several challenges remain. Stigma can discourage individuals from seeking support, while delayed recognition may prevent early treatment. Furthermore, difficulties accessing suitably trained professionals and specialist services may contribute to inequalities in care (NICE, 2005).</a:t>
            </a:r>
            <a:endParaRPr lang="en-GB"/>
          </a:p>
          <a:p>
            <a:pPr>
              <a:buNone/>
            </a:pPr>
            <a:r>
              <a:rPr lang="en-GB">
                <a:ea typeface="+mn-lt"/>
                <a:cs typeface="+mn-lt"/>
              </a:rPr>
              <a:t>The World Health Organization (2022) identifies inequalities in mental health service provision as an important global concern, particularly regarding availability and accessibility.</a:t>
            </a:r>
            <a:endParaRPr lang="en-GB"/>
          </a:p>
          <a:p>
            <a:pPr>
              <a:buNone/>
            </a:pPr>
            <a:r>
              <a:rPr lang="en-GB">
                <a:ea typeface="+mn-lt"/>
                <a:cs typeface="+mn-lt"/>
              </a:rPr>
              <a:t>Therefore, improvements in OCD care should not only be measured by the availability of treatments but also by whether individuals can access appropriate, timely and respectful support.</a:t>
            </a:r>
            <a:endParaRPr lang="en-GB"/>
          </a:p>
          <a:p>
            <a:pPr marL="0" indent="0">
              <a:buNone/>
            </a:pPr>
            <a:endParaRPr lang="en-GB" dirty="0"/>
          </a:p>
        </p:txBody>
      </p:sp>
    </p:spTree>
    <p:extLst>
      <p:ext uri="{BB962C8B-B14F-4D97-AF65-F5344CB8AC3E}">
        <p14:creationId xmlns:p14="http://schemas.microsoft.com/office/powerpoint/2010/main" val="17295532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963A29-E899-67DB-19A1-51D1BE6E2EE6}"/>
              </a:ext>
            </a:extLst>
          </p:cNvPr>
          <p:cNvSpPr>
            <a:spLocks noGrp="1"/>
          </p:cNvSpPr>
          <p:nvPr>
            <p:ph type="title"/>
          </p:nvPr>
        </p:nvSpPr>
        <p:spPr>
          <a:xfrm>
            <a:off x="-2628" y="-2737"/>
            <a:ext cx="10515600" cy="1325563"/>
          </a:xfrm>
        </p:spPr>
        <p:txBody>
          <a:bodyPr/>
          <a:lstStyle/>
          <a:p>
            <a:r>
              <a:rPr lang="en-GB" sz="1100" b="1">
                <a:latin typeface="Aptos"/>
              </a:rPr>
              <a:t>.</a:t>
            </a:r>
            <a:r>
              <a:rPr lang="en-GB" sz="4800" b="1">
                <a:latin typeface="Aptos"/>
              </a:rPr>
              <a:t>Conclusion</a:t>
            </a:r>
            <a:endParaRPr lang="en-US" sz="4800"/>
          </a:p>
        </p:txBody>
      </p:sp>
      <p:sp>
        <p:nvSpPr>
          <p:cNvPr id="3" name="Content Placeholder 2">
            <a:extLst>
              <a:ext uri="{FF2B5EF4-FFF2-40B4-BE49-F238E27FC236}">
                <a16:creationId xmlns:a16="http://schemas.microsoft.com/office/drawing/2014/main" id="{0B778AD0-87FB-F218-64AD-4E5948EF9DE3}"/>
              </a:ext>
            </a:extLst>
          </p:cNvPr>
          <p:cNvSpPr>
            <a:spLocks noGrp="1"/>
          </p:cNvSpPr>
          <p:nvPr>
            <p:ph idx="1"/>
          </p:nvPr>
        </p:nvSpPr>
        <p:spPr>
          <a:xfrm>
            <a:off x="-2628" y="1286969"/>
            <a:ext cx="12184117" cy="5586304"/>
          </a:xfrm>
        </p:spPr>
        <p:txBody>
          <a:bodyPr vert="horz" lIns="91440" tIns="45720" rIns="91440" bIns="45720" rtlCol="0" anchor="t">
            <a:normAutofit/>
          </a:bodyPr>
          <a:lstStyle/>
          <a:p>
            <a:pPr>
              <a:buNone/>
            </a:pPr>
            <a:r>
              <a:rPr lang="en-GB">
                <a:ea typeface="+mn-lt"/>
                <a:cs typeface="+mn-lt"/>
              </a:rPr>
              <a:t>OCD has progressed from a historically misunderstood condition towards greater recognition, evidence-based treatment and person-centred care. Developments in psychological research, clinical practice and mental health policy have improved understanding and support for people experiencing OCD.</a:t>
            </a:r>
            <a:endParaRPr lang="en-US"/>
          </a:p>
          <a:p>
            <a:pPr>
              <a:buNone/>
            </a:pPr>
            <a:r>
              <a:rPr lang="en-GB">
                <a:ea typeface="+mn-lt"/>
                <a:cs typeface="+mn-lt"/>
              </a:rPr>
              <a:t>However, stigma, delayed diagnosis and unequal access to specialist mental health services remain significant challenges.</a:t>
            </a:r>
            <a:endParaRPr lang="en-GB"/>
          </a:p>
          <a:p>
            <a:pPr>
              <a:buNone/>
            </a:pPr>
            <a:r>
              <a:rPr lang="en-GB">
                <a:ea typeface="+mn-lt"/>
                <a:cs typeface="+mn-lt"/>
              </a:rPr>
              <a:t>Future policy and practice should focus on improving public education, strengthening professional training, encouraging earlier identification and ensuring equitable access to appropriate treatment.</a:t>
            </a:r>
            <a:endParaRPr lang="en-GB"/>
          </a:p>
          <a:p>
            <a:pPr>
              <a:buNone/>
            </a:pPr>
            <a:r>
              <a:rPr lang="en-GB">
                <a:ea typeface="+mn-lt"/>
                <a:cs typeface="+mn-lt"/>
              </a:rPr>
              <a:t>Ultimately, greater understanding, compassionate support and meaningful involvement of individuals with lived experience are essential for improving mental health outcomes and quality of life.</a:t>
            </a:r>
            <a:endParaRPr lang="en-GB"/>
          </a:p>
          <a:p>
            <a:pPr marL="0" indent="0">
              <a:buNone/>
            </a:pPr>
            <a:endParaRPr lang="en-GB" dirty="0"/>
          </a:p>
        </p:txBody>
      </p:sp>
    </p:spTree>
    <p:extLst>
      <p:ext uri="{BB962C8B-B14F-4D97-AF65-F5344CB8AC3E}">
        <p14:creationId xmlns:p14="http://schemas.microsoft.com/office/powerpoint/2010/main" val="36763313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C11AC578-A8E5-EDF6-CC5D-49A115BC56D3}"/>
              </a:ext>
            </a:extLst>
          </p:cNvPr>
          <p:cNvSpPr>
            <a:spLocks noGrp="1"/>
          </p:cNvSpPr>
          <p:nvPr/>
        </p:nvSpPr>
        <p:spPr>
          <a:xfrm>
            <a:off x="838200" y="36512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a:p>
        </p:txBody>
      </p:sp>
      <p:pic>
        <p:nvPicPr>
          <p:cNvPr id="6" name="Picture 5">
            <a:extLst>
              <a:ext uri="{FF2B5EF4-FFF2-40B4-BE49-F238E27FC236}">
                <a16:creationId xmlns:a16="http://schemas.microsoft.com/office/drawing/2014/main" id="{441D6FAB-0AAB-74A1-4980-95AA8F219EE5}"/>
              </a:ext>
            </a:extLst>
          </p:cNvPr>
          <p:cNvPicPr>
            <a:picLocks noChangeAspect="1"/>
          </p:cNvPicPr>
          <p:nvPr/>
        </p:nvPicPr>
        <p:blipFill>
          <a:blip r:embed="rId2"/>
          <a:stretch>
            <a:fillRect/>
          </a:stretch>
        </p:blipFill>
        <p:spPr>
          <a:xfrm>
            <a:off x="3239" y="0"/>
            <a:ext cx="12185522" cy="6858000"/>
          </a:xfrm>
          <a:prstGeom prst="rect">
            <a:avLst/>
          </a:prstGeom>
        </p:spPr>
      </p:pic>
    </p:spTree>
    <p:extLst>
      <p:ext uri="{BB962C8B-B14F-4D97-AF65-F5344CB8AC3E}">
        <p14:creationId xmlns:p14="http://schemas.microsoft.com/office/powerpoint/2010/main" val="41827152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76EF54-6FD7-738F-B4D2-ECCD26C90747}"/>
              </a:ext>
            </a:extLst>
          </p:cNvPr>
          <p:cNvSpPr>
            <a:spLocks noGrp="1"/>
          </p:cNvSpPr>
          <p:nvPr>
            <p:ph type="title"/>
          </p:nvPr>
        </p:nvSpPr>
        <p:spPr>
          <a:xfrm>
            <a:off x="-2628" y="233746"/>
            <a:ext cx="9845566" cy="1036529"/>
          </a:xfrm>
        </p:spPr>
        <p:txBody>
          <a:bodyPr>
            <a:normAutofit/>
          </a:bodyPr>
          <a:lstStyle/>
          <a:p>
            <a:pPr marL="228600" indent="-228600">
              <a:spcBef>
                <a:spcPts val="1000"/>
              </a:spcBef>
            </a:pPr>
            <a:r>
              <a:rPr lang="en-GB" sz="4800" b="1">
                <a:highlight>
                  <a:srgbClr val="FFFFFF"/>
                </a:highlight>
                <a:latin typeface="Arial Nova"/>
              </a:rPr>
              <a:t>References</a:t>
            </a:r>
            <a:endParaRPr lang="en-US" sz="4800"/>
          </a:p>
        </p:txBody>
      </p:sp>
      <p:sp>
        <p:nvSpPr>
          <p:cNvPr id="3" name="Content Placeholder 2">
            <a:extLst>
              <a:ext uri="{FF2B5EF4-FFF2-40B4-BE49-F238E27FC236}">
                <a16:creationId xmlns:a16="http://schemas.microsoft.com/office/drawing/2014/main" id="{656930E2-F167-60E2-16E9-1A76750B5FD9}"/>
              </a:ext>
            </a:extLst>
          </p:cNvPr>
          <p:cNvSpPr>
            <a:spLocks noGrp="1"/>
          </p:cNvSpPr>
          <p:nvPr>
            <p:ph idx="1"/>
          </p:nvPr>
        </p:nvSpPr>
        <p:spPr>
          <a:xfrm>
            <a:off x="-2627" y="1273833"/>
            <a:ext cx="11684875" cy="5310406"/>
          </a:xfrm>
        </p:spPr>
        <p:txBody>
          <a:bodyPr vert="horz" lIns="91440" tIns="45720" rIns="91440" bIns="45720" rtlCol="0" anchor="t">
            <a:noAutofit/>
          </a:bodyPr>
          <a:lstStyle/>
          <a:p>
            <a:pPr marL="0" indent="0">
              <a:buNone/>
            </a:pPr>
            <a:r>
              <a:rPr lang="en-GB" sz="1800">
                <a:highlight>
                  <a:srgbClr val="FFFFFF"/>
                </a:highlight>
              </a:rPr>
              <a:t>Department of Health and Social Care (2018) The future of healthcare: our vision for digital, data and technology in health and care. London: Department of Health and Social Care.</a:t>
            </a:r>
            <a:endParaRPr lang="en-GB" sz="1800">
              <a:highlight>
                <a:srgbClr val="C6C6C6"/>
              </a:highlight>
            </a:endParaRPr>
          </a:p>
          <a:p>
            <a:pPr marL="0" indent="0">
              <a:buNone/>
            </a:pPr>
            <a:r>
              <a:rPr lang="en-GB" sz="1800">
                <a:highlight>
                  <a:srgbClr val="FFFFFF"/>
                </a:highlight>
              </a:rPr>
              <a:t>Department of Health and Social Care (2023) A plan for digital health and social care: implementation and progress. London: Department of Health and Social Care.</a:t>
            </a:r>
            <a:endParaRPr lang="en-GB" sz="1800">
              <a:highlight>
                <a:srgbClr val="C6C6C6"/>
              </a:highlight>
            </a:endParaRPr>
          </a:p>
          <a:p>
            <a:pPr marL="0" indent="0">
              <a:buNone/>
            </a:pPr>
            <a:r>
              <a:rPr lang="en-GB" sz="1800">
                <a:highlight>
                  <a:srgbClr val="FFFFFF"/>
                </a:highlight>
              </a:rPr>
              <a:t>Information Commissioner's Office (ICO) (n.d.) Guide to the UK General Data Protection Regulation (UK GDPR). Available at: </a:t>
            </a:r>
            <a:r>
              <a:rPr lang="en-GB" sz="1800" u="sng" dirty="0">
                <a:highlight>
                  <a:srgbClr val="FFFFFF"/>
                </a:highlight>
                <a:hlinkClick r:id="rId2"/>
              </a:rPr>
              <a:t>https://ico.org.uk/for-organisations/uk-gdpr-guidance-and-resources/</a:t>
            </a:r>
            <a:r>
              <a:rPr lang="en-GB" sz="1800">
                <a:highlight>
                  <a:srgbClr val="FFFFFF"/>
                </a:highlight>
              </a:rPr>
              <a:t> (Accessed: 12 October 2026)</a:t>
            </a:r>
            <a:endParaRPr lang="en-GB" sz="1800">
              <a:highlight>
                <a:srgbClr val="C6C6C6"/>
              </a:highlight>
            </a:endParaRPr>
          </a:p>
          <a:p>
            <a:pPr marL="0" indent="0">
              <a:buNone/>
            </a:pPr>
            <a:r>
              <a:rPr lang="en-GB" sz="1800">
                <a:highlight>
                  <a:srgbClr val="FFFFFF"/>
                </a:highlight>
              </a:rPr>
              <a:t>National Data Guardian (2020) The Caldicott Principles. London: National Data Guardian.</a:t>
            </a:r>
            <a:endParaRPr lang="en-GB" sz="1800">
              <a:highlight>
                <a:srgbClr val="C6C6C6"/>
              </a:highlight>
            </a:endParaRPr>
          </a:p>
          <a:p>
            <a:pPr marL="0" indent="0">
              <a:buNone/>
            </a:pPr>
            <a:r>
              <a:rPr lang="en-GB" sz="1800">
                <a:highlight>
                  <a:srgbClr val="FFFFFF"/>
                </a:highlight>
              </a:rPr>
              <a:t> NHS England (2019) The NHS Long Term Plan. London: NHS England.</a:t>
            </a:r>
            <a:endParaRPr lang="en-GB" sz="1800">
              <a:highlight>
                <a:srgbClr val="C6C6C6"/>
              </a:highlight>
            </a:endParaRPr>
          </a:p>
          <a:p>
            <a:pPr marL="0" indent="0">
              <a:buNone/>
            </a:pPr>
            <a:r>
              <a:rPr lang="en-GB" sz="1800">
                <a:highlight>
                  <a:srgbClr val="FFFFFF"/>
                </a:highlight>
              </a:rPr>
              <a:t> NHS England (2021) What Good Looks Like framework. London: NHS England.</a:t>
            </a:r>
            <a:endParaRPr lang="en-GB" sz="1800">
              <a:highlight>
                <a:srgbClr val="C6C6C6"/>
              </a:highlight>
            </a:endParaRPr>
          </a:p>
          <a:p>
            <a:pPr marL="0" indent="0">
              <a:buNone/>
            </a:pPr>
            <a:r>
              <a:rPr lang="en-GB" sz="1800">
                <a:highlight>
                  <a:srgbClr val="FFFFFF"/>
                </a:highlight>
              </a:rPr>
              <a:t> NHS England (2022) Digital inclusion in health and social care. London: NHS England.</a:t>
            </a:r>
            <a:endParaRPr lang="en-GB" sz="1800">
              <a:highlight>
                <a:srgbClr val="C6C6C6"/>
              </a:highlight>
            </a:endParaRPr>
          </a:p>
          <a:p>
            <a:pPr marL="0" indent="0">
              <a:buNone/>
            </a:pPr>
            <a:r>
              <a:rPr lang="en-GB" sz="1800">
                <a:highlight>
                  <a:srgbClr val="FFFFFF"/>
                </a:highlight>
              </a:rPr>
              <a:t>NHS England (2023) Inclusive digital healthcare: a framework for NHS action on digital inclusion. London: NHS England.</a:t>
            </a:r>
            <a:endParaRPr lang="en-GB" sz="1800">
              <a:highlight>
                <a:srgbClr val="C6C6C6"/>
              </a:highlight>
            </a:endParaRPr>
          </a:p>
          <a:p>
            <a:pPr marL="0" indent="0">
              <a:buNone/>
            </a:pPr>
            <a:r>
              <a:rPr lang="en-GB" sz="1800">
                <a:highlight>
                  <a:srgbClr val="FFFFFF"/>
                </a:highlight>
              </a:rPr>
              <a:t> NHS England (2024) NHS App: information for patients and the public. London: NHS England.</a:t>
            </a:r>
            <a:endParaRPr lang="en-GB" sz="1800">
              <a:highlight>
                <a:srgbClr val="C6C6C6"/>
              </a:highlight>
            </a:endParaRPr>
          </a:p>
          <a:p>
            <a:pPr marL="0" indent="0">
              <a:buNone/>
            </a:pPr>
            <a:r>
              <a:rPr lang="en-GB" sz="1800">
                <a:highlight>
                  <a:srgbClr val="FFFFFF"/>
                </a:highlight>
              </a:rPr>
              <a:t> World Health Organization (2021) Global strategy on digital health 2020–2025. Geneva: World Health Organization.</a:t>
            </a:r>
            <a:endParaRPr lang="en-GB" sz="1800">
              <a:highlight>
                <a:srgbClr val="C6C6C6"/>
              </a:highlight>
            </a:endParaRPr>
          </a:p>
          <a:p>
            <a:pPr marL="0" indent="0">
              <a:buNone/>
            </a:pPr>
            <a:r>
              <a:rPr lang="en-GB" sz="1800" dirty="0" err="1">
                <a:highlight>
                  <a:srgbClr val="FFFFFF"/>
                </a:highlight>
              </a:rPr>
              <a:t>Zuzánková</a:t>
            </a:r>
            <a:r>
              <a:rPr lang="en-GB" sz="1800" dirty="0">
                <a:highlight>
                  <a:srgbClr val="FFFFFF"/>
                </a:highlight>
              </a:rPr>
              <a:t>, K., Janíková, M., </a:t>
            </a:r>
            <a:r>
              <a:rPr lang="en-GB" sz="1800" dirty="0" err="1">
                <a:highlight>
                  <a:srgbClr val="FFFFFF"/>
                </a:highlight>
              </a:rPr>
              <a:t>Stopková</a:t>
            </a:r>
            <a:r>
              <a:rPr lang="en-GB" sz="1800" dirty="0">
                <a:highlight>
                  <a:srgbClr val="FFFFFF"/>
                </a:highlight>
              </a:rPr>
              <a:t>, P. and Fajnerová, I. (2026) ‘Cognitive flexibility training in virtual reality for patients with obsessive-compulsive disorder’, European Psychiatry, 69(S1), pp. S364–S365. Available at: </a:t>
            </a:r>
            <a:r>
              <a:rPr lang="en-GB" sz="1800" u="sng" dirty="0">
                <a:highlight>
                  <a:srgbClr val="FFFFFF"/>
                </a:highlight>
                <a:hlinkClick r:id="rId3"/>
              </a:rPr>
              <a:t>https://doi.org/10.1192/j.eurpsy.2026.11008</a:t>
            </a:r>
            <a:endParaRPr lang="en-GB" sz="1800">
              <a:highlight>
                <a:srgbClr val="C6C6C6"/>
              </a:highlight>
            </a:endParaRPr>
          </a:p>
          <a:p>
            <a:endParaRPr lang="en-GB" sz="1800" dirty="0"/>
          </a:p>
        </p:txBody>
      </p:sp>
    </p:spTree>
    <p:extLst>
      <p:ext uri="{BB962C8B-B14F-4D97-AF65-F5344CB8AC3E}">
        <p14:creationId xmlns:p14="http://schemas.microsoft.com/office/powerpoint/2010/main" val="39520412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Student name: Kate igbinigie  Student number:2334466  Module Psychological Classifications and Provisions  Module code: BMHP6029  Lecturer: Neale Haddon and Ayazullah Safi </vt:lpstr>
      <vt:lpstr>1. Introduction </vt:lpstr>
      <vt:lpstr>2. Historical Understanding </vt:lpstr>
      <vt:lpstr>3. Contemporary Understanding</vt:lpstr>
      <vt:lpstr>4.Critical Analysis  </vt:lpstr>
      <vt:lpstr>.Conclusion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105</cp:revision>
  <dcterms:created xsi:type="dcterms:W3CDTF">2026-10-25T15:58:55Z</dcterms:created>
  <dcterms:modified xsi:type="dcterms:W3CDTF">2026-10-25T20:30:34Z</dcterms:modified>
</cp:coreProperties>
</file>