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8" r:id="rId2"/>
    <p:sldId id="256" r:id="rId3"/>
    <p:sldId id="257" r:id="rId4"/>
    <p:sldId id="265" r:id="rId5"/>
    <p:sldId id="262" r:id="rId6"/>
    <p:sldId id="261" r:id="rId7"/>
    <p:sldId id="258" r:id="rId8"/>
    <p:sldId id="259" r:id="rId9"/>
    <p:sldId id="260" r:id="rId10"/>
    <p:sldId id="263" r:id="rId11"/>
    <p:sldId id="264" r:id="rId12"/>
    <p:sldId id="266"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021968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4042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899736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1749964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2/16/25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539878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2/16/25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090203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2/16/25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5383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4091216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03109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51244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34057109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167322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984291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648486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0077313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35638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2/16/25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45836082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causewaygreensurgery.nhs.uk/about-u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pmc.ncbi.nlm.nih.gov/articles/PMC7672379/" TargetMode="External"/><Relationship Id="rId2" Type="http://schemas.openxmlformats.org/officeDocument/2006/relationships/hyperlink" Target="https://causewaygreensurgery.nhs.uk/" TargetMode="External"/><Relationship Id="rId1" Type="http://schemas.openxmlformats.org/officeDocument/2006/relationships/slideLayout" Target="../slideLayouts/slideLayout2.xml"/><Relationship Id="rId4" Type="http://schemas.openxmlformats.org/officeDocument/2006/relationships/hyperlink" Target="https://www.nhs.uk/nhs-services/gps/using-an-online-form-to-contact-your-gp-surge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965C36-B898-24CB-5045-2A8C4240BEA9}"/>
              </a:ext>
            </a:extLst>
          </p:cNvPr>
          <p:cNvSpPr txBox="1"/>
          <p:nvPr/>
        </p:nvSpPr>
        <p:spPr>
          <a:xfrm>
            <a:off x="1252904" y="1716687"/>
            <a:ext cx="358726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Digital skills and Research method</a:t>
            </a:r>
            <a:endParaRPr lang="en-US" dirty="0"/>
          </a:p>
          <a:p>
            <a:r>
              <a:rPr lang="en-GB" dirty="0"/>
              <a:t>LCHS4007 </a:t>
            </a:r>
          </a:p>
          <a:p>
            <a:r>
              <a:rPr lang="en-GB" dirty="0"/>
              <a:t>Group Presentation </a:t>
            </a:r>
          </a:p>
          <a:p>
            <a:r>
              <a:rPr lang="en-GB" dirty="0"/>
              <a:t>ZAHIDA KHAN </a:t>
            </a:r>
          </a:p>
        </p:txBody>
      </p:sp>
      <p:sp>
        <p:nvSpPr>
          <p:cNvPr id="5" name="TextBox 4">
            <a:extLst>
              <a:ext uri="{FF2B5EF4-FFF2-40B4-BE49-F238E27FC236}">
                <a16:creationId xmlns:a16="http://schemas.microsoft.com/office/drawing/2014/main" id="{76B5CC09-1ED2-37A9-7D32-2220D4A7F73E}"/>
              </a:ext>
            </a:extLst>
          </p:cNvPr>
          <p:cNvSpPr txBox="1"/>
          <p:nvPr/>
        </p:nvSpPr>
        <p:spPr>
          <a:xfrm>
            <a:off x="6407360" y="3906173"/>
            <a:ext cx="348460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Presented by</a:t>
            </a:r>
          </a:p>
          <a:p>
            <a:endParaRPr lang="en-GB" dirty="0"/>
          </a:p>
          <a:p>
            <a:r>
              <a:rPr lang="en-GB" dirty="0"/>
              <a:t>Shabana Riasat</a:t>
            </a:r>
          </a:p>
          <a:p>
            <a:r>
              <a:rPr lang="en-GB" dirty="0"/>
              <a:t>Zara sheikh</a:t>
            </a:r>
          </a:p>
          <a:p>
            <a:r>
              <a:rPr lang="en-GB" dirty="0"/>
              <a:t>Maria Fesenko</a:t>
            </a:r>
          </a:p>
          <a:p>
            <a:r>
              <a:rPr lang="en-GB" dirty="0"/>
              <a:t>Angelica </a:t>
            </a:r>
            <a:r>
              <a:rPr lang="en-GB" dirty="0" err="1"/>
              <a:t>Puzova</a:t>
            </a:r>
            <a:r>
              <a:rPr lang="en-GB" dirty="0"/>
              <a:t> </a:t>
            </a:r>
            <a:r>
              <a:rPr lang="en-GB" dirty="0" err="1"/>
              <a:t>Kaczmerek</a:t>
            </a:r>
            <a:endParaRPr lang="en-GB" dirty="0"/>
          </a:p>
          <a:p>
            <a:endParaRPr lang="en-GB" dirty="0"/>
          </a:p>
          <a:p>
            <a:endParaRPr lang="en-GB" dirty="0"/>
          </a:p>
        </p:txBody>
      </p:sp>
    </p:spTree>
    <p:extLst>
      <p:ext uri="{BB962C8B-B14F-4D97-AF65-F5344CB8AC3E}">
        <p14:creationId xmlns:p14="http://schemas.microsoft.com/office/powerpoint/2010/main" val="1733810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General Practice</a:t>
            </a:r>
          </a:p>
        </p:txBody>
      </p:sp>
      <p:sp>
        <p:nvSpPr>
          <p:cNvPr id="3" name="Subtitle 2"/>
          <p:cNvSpPr>
            <a:spLocks noGrp="1"/>
          </p:cNvSpPr>
          <p:nvPr>
            <p:ph type="subTitle" idx="1"/>
          </p:nvPr>
        </p:nvSpPr>
        <p:spPr/>
        <p:txBody>
          <a:bodyPr vert="horz" lIns="91440" tIns="45720" rIns="91440" bIns="45720" rtlCol="0" anchor="t">
            <a:normAutofit/>
          </a:bodyPr>
          <a:lstStyle/>
          <a:p>
            <a:r>
              <a:rPr lang="en-GB" dirty="0"/>
              <a:t>Causeway Green Surgery</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59DC0-646F-A826-9FFD-58E33856E5FA}"/>
              </a:ext>
            </a:extLst>
          </p:cNvPr>
          <p:cNvSpPr>
            <a:spLocks noGrp="1"/>
          </p:cNvSpPr>
          <p:nvPr>
            <p:ph type="title"/>
          </p:nvPr>
        </p:nvSpPr>
        <p:spPr>
          <a:xfrm>
            <a:off x="677334" y="609600"/>
            <a:ext cx="8596668" cy="950098"/>
          </a:xfrm>
        </p:spPr>
        <p:txBody>
          <a:bodyPr/>
          <a:lstStyle/>
          <a:p>
            <a:r>
              <a:rPr lang="en-GB" dirty="0"/>
              <a:t>Content</a:t>
            </a:r>
            <a:endParaRPr lang="en-GB" sz="1100" dirty="0">
              <a:latin typeface="Arial"/>
              <a:cs typeface="Arial"/>
            </a:endParaRPr>
          </a:p>
        </p:txBody>
      </p:sp>
      <p:sp>
        <p:nvSpPr>
          <p:cNvPr id="3" name="Content Placeholder 2">
            <a:extLst>
              <a:ext uri="{FF2B5EF4-FFF2-40B4-BE49-F238E27FC236}">
                <a16:creationId xmlns:a16="http://schemas.microsoft.com/office/drawing/2014/main" id="{40B96241-CB01-980E-702C-DBA15AA25951}"/>
              </a:ext>
            </a:extLst>
          </p:cNvPr>
          <p:cNvSpPr>
            <a:spLocks noGrp="1"/>
          </p:cNvSpPr>
          <p:nvPr>
            <p:ph idx="1"/>
          </p:nvPr>
        </p:nvSpPr>
        <p:spPr>
          <a:xfrm>
            <a:off x="677334" y="1450075"/>
            <a:ext cx="8596668" cy="4431757"/>
          </a:xfrm>
        </p:spPr>
        <p:txBody>
          <a:bodyPr vert="horz" lIns="91440" tIns="45720" rIns="91440" bIns="45720" rtlCol="0" anchor="t">
            <a:noAutofit/>
          </a:bodyPr>
          <a:lstStyle/>
          <a:p>
            <a:pPr>
              <a:buAutoNum type="arabicPeriod"/>
            </a:pPr>
            <a:r>
              <a:rPr lang="en-GB" sz="1600" dirty="0">
                <a:latin typeface="Arial"/>
                <a:cs typeface="Arial"/>
              </a:rPr>
              <a:t>Introduction</a:t>
            </a:r>
            <a:endParaRPr lang="en-US" dirty="0"/>
          </a:p>
          <a:p>
            <a:pPr>
              <a:buAutoNum type="arabicPeriod"/>
            </a:pPr>
            <a:r>
              <a:rPr lang="en-GB" sz="1600" dirty="0">
                <a:latin typeface="Arial"/>
                <a:cs typeface="Arial"/>
              </a:rPr>
              <a:t>Digital services</a:t>
            </a:r>
          </a:p>
          <a:p>
            <a:pPr>
              <a:buAutoNum type="arabicPeriod"/>
            </a:pPr>
            <a:r>
              <a:rPr lang="en-GB" sz="1600" dirty="0">
                <a:latin typeface="Arial"/>
                <a:cs typeface="Arial"/>
              </a:rPr>
              <a:t>Causeway Medical Practice</a:t>
            </a:r>
            <a:endParaRPr lang="en-GB" dirty="0">
              <a:latin typeface="Trebuchet MS" panose="020B0603020202020204"/>
              <a:cs typeface="Arial"/>
            </a:endParaRPr>
          </a:p>
          <a:p>
            <a:pPr>
              <a:buAutoNum type="arabicPeriod"/>
            </a:pPr>
            <a:r>
              <a:rPr lang="en-GB" sz="1600" dirty="0">
                <a:latin typeface="Arial"/>
                <a:cs typeface="Arial"/>
              </a:rPr>
              <a:t>Appointments</a:t>
            </a:r>
            <a:endParaRPr lang="en-GB" dirty="0"/>
          </a:p>
          <a:p>
            <a:pPr>
              <a:buAutoNum type="arabicPeriod"/>
            </a:pPr>
            <a:r>
              <a:rPr lang="en-GB" sz="1600" dirty="0">
                <a:latin typeface="Arial"/>
                <a:cs typeface="Arial"/>
              </a:rPr>
              <a:t>Online consultations</a:t>
            </a:r>
          </a:p>
          <a:p>
            <a:pPr>
              <a:buAutoNum type="arabicPeriod"/>
            </a:pPr>
            <a:r>
              <a:rPr lang="en-GB" sz="1600" dirty="0">
                <a:latin typeface="Arial"/>
                <a:cs typeface="Arial"/>
              </a:rPr>
              <a:t>Referrals</a:t>
            </a:r>
          </a:p>
          <a:p>
            <a:pPr>
              <a:buAutoNum type="arabicPeriod"/>
            </a:pPr>
            <a:r>
              <a:rPr lang="en-GB" sz="1600" dirty="0">
                <a:latin typeface="Arial"/>
                <a:cs typeface="Arial"/>
              </a:rPr>
              <a:t>Advantages and Disadvantages</a:t>
            </a:r>
          </a:p>
          <a:p>
            <a:pPr>
              <a:buAutoNum type="arabicPeriod"/>
            </a:pPr>
            <a:r>
              <a:rPr lang="en-GB" sz="1600" dirty="0">
                <a:latin typeface="Arial"/>
                <a:cs typeface="Arial"/>
              </a:rPr>
              <a:t>Improvements</a:t>
            </a:r>
          </a:p>
          <a:p>
            <a:pPr>
              <a:buAutoNum type="arabicPeriod"/>
            </a:pPr>
            <a:r>
              <a:rPr lang="en-GB" sz="1600" dirty="0">
                <a:latin typeface="Arial"/>
                <a:cs typeface="Arial"/>
              </a:rPr>
              <a:t>Helpful Microsoft Tools</a:t>
            </a:r>
          </a:p>
          <a:p>
            <a:pPr>
              <a:buAutoNum type="arabicPeriod"/>
            </a:pPr>
            <a:r>
              <a:rPr lang="en-GB" sz="1600" dirty="0">
                <a:latin typeface="Arial"/>
                <a:cs typeface="Arial"/>
              </a:rPr>
              <a:t>Digital safety</a:t>
            </a:r>
          </a:p>
          <a:p>
            <a:pPr>
              <a:buAutoNum type="arabicPeriod"/>
            </a:pPr>
            <a:r>
              <a:rPr lang="en-GB" sz="1600" dirty="0">
                <a:latin typeface="Arial"/>
                <a:cs typeface="Arial"/>
              </a:rPr>
              <a:t>Reference list</a:t>
            </a:r>
          </a:p>
          <a:p>
            <a:pPr>
              <a:buAutoNum type="arabicPeriod"/>
            </a:pPr>
            <a:endParaRPr lang="en-GB" sz="1600" dirty="0">
              <a:latin typeface="Arial"/>
              <a:cs typeface="Arial"/>
            </a:endParaRPr>
          </a:p>
          <a:p>
            <a:pPr>
              <a:buAutoNum type="arabicPeriod"/>
            </a:pPr>
            <a:endParaRPr lang="en-GB" sz="1600" dirty="0">
              <a:latin typeface="Arial"/>
              <a:cs typeface="Arial"/>
            </a:endParaRPr>
          </a:p>
          <a:p>
            <a:pPr>
              <a:buAutoNum type="arabicPeriod"/>
            </a:pPr>
            <a:endParaRPr lang="en-GB" sz="1600" dirty="0">
              <a:latin typeface="Arial"/>
              <a:cs typeface="Arial"/>
            </a:endParaRPr>
          </a:p>
          <a:p>
            <a:pPr>
              <a:buAutoNum type="arabicPeriod"/>
            </a:pPr>
            <a:endParaRPr lang="en-GB" sz="1600" dirty="0">
              <a:latin typeface="Arial"/>
              <a:cs typeface="Arial"/>
            </a:endParaRPr>
          </a:p>
          <a:p>
            <a:pPr>
              <a:buAutoNum type="arabicPeriod"/>
            </a:pPr>
            <a:endParaRPr lang="en-GB" sz="1600" dirty="0">
              <a:latin typeface="Arial"/>
              <a:cs typeface="Arial"/>
            </a:endParaRPr>
          </a:p>
          <a:p>
            <a:pPr>
              <a:buAutoNum type="arabicPeriod"/>
            </a:pPr>
            <a:endParaRPr lang="en-GB" sz="1600" dirty="0">
              <a:latin typeface="Arial"/>
              <a:cs typeface="Arial"/>
            </a:endParaRPr>
          </a:p>
        </p:txBody>
      </p:sp>
    </p:spTree>
    <p:extLst>
      <p:ext uri="{BB962C8B-B14F-4D97-AF65-F5344CB8AC3E}">
        <p14:creationId xmlns:p14="http://schemas.microsoft.com/office/powerpoint/2010/main" val="609699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57" name="Group 56">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5FB859C-F8C4-7A6C-5FF1-B97AD9668013}"/>
              </a:ext>
            </a:extLst>
          </p:cNvPr>
          <p:cNvSpPr>
            <a:spLocks noGrp="1"/>
          </p:cNvSpPr>
          <p:nvPr>
            <p:ph type="title"/>
          </p:nvPr>
        </p:nvSpPr>
        <p:spPr>
          <a:xfrm>
            <a:off x="5536734" y="609600"/>
            <a:ext cx="3737268" cy="1320800"/>
          </a:xfrm>
        </p:spPr>
        <p:txBody>
          <a:bodyPr vert="horz" lIns="91440" tIns="45720" rIns="91440" bIns="45720" rtlCol="0" anchor="t">
            <a:normAutofit/>
          </a:bodyPr>
          <a:lstStyle/>
          <a:p>
            <a:r>
              <a:rPr lang="en-US" dirty="0">
                <a:latin typeface="Arial"/>
                <a:cs typeface="Arial"/>
              </a:rPr>
              <a:t>Introduction</a:t>
            </a:r>
          </a:p>
        </p:txBody>
      </p:sp>
      <p:sp>
        <p:nvSpPr>
          <p:cNvPr id="58" name="Content Placeholder 3">
            <a:extLst>
              <a:ext uri="{FF2B5EF4-FFF2-40B4-BE49-F238E27FC236}">
                <a16:creationId xmlns:a16="http://schemas.microsoft.com/office/drawing/2014/main" id="{7073C353-78E6-F198-03F1-0B868D9E4AD9}"/>
              </a:ext>
            </a:extLst>
          </p:cNvPr>
          <p:cNvSpPr>
            <a:spLocks noGrp="1"/>
          </p:cNvSpPr>
          <p:nvPr>
            <p:ph sz="half" idx="2"/>
          </p:nvPr>
        </p:nvSpPr>
        <p:spPr>
          <a:xfrm>
            <a:off x="5209563" y="2160589"/>
            <a:ext cx="4064439" cy="3880773"/>
          </a:xfrm>
        </p:spPr>
        <p:txBody>
          <a:bodyPr vert="horz" lIns="91440" tIns="45720" rIns="91440" bIns="45720" rtlCol="0" anchor="t">
            <a:normAutofit/>
          </a:bodyPr>
          <a:lstStyle/>
          <a:p>
            <a:pPr marL="0" indent="0" algn="just">
              <a:buNone/>
            </a:pPr>
            <a:r>
              <a:rPr lang="en-US" sz="1600" dirty="0">
                <a:latin typeface="Arial"/>
                <a:cs typeface="Arial"/>
              </a:rPr>
              <a:t>Digital skills at a workplace </a:t>
            </a:r>
          </a:p>
          <a:p>
            <a:pPr marL="285750" indent="-285750" algn="just"/>
            <a:r>
              <a:rPr lang="en-US" sz="1600" dirty="0">
                <a:latin typeface="Arial"/>
                <a:cs typeface="Arial"/>
              </a:rPr>
              <a:t>Uses in everyday health and social care setting</a:t>
            </a:r>
          </a:p>
          <a:p>
            <a:pPr marL="285750" indent="-285750" algn="just"/>
            <a:r>
              <a:rPr lang="en-US" sz="1600" dirty="0">
                <a:latin typeface="Arial"/>
                <a:cs typeface="Arial"/>
              </a:rPr>
              <a:t>The importance of digital literacy at health and social care setting.</a:t>
            </a:r>
          </a:p>
          <a:p>
            <a:pPr marL="285750" indent="-285750" algn="just"/>
            <a:r>
              <a:rPr lang="en-US" sz="1600" dirty="0">
                <a:latin typeface="Arial"/>
                <a:cs typeface="Arial"/>
              </a:rPr>
              <a:t>How Digital skills operates in a GP Surgery</a:t>
            </a:r>
          </a:p>
          <a:p>
            <a:pPr marL="285750" indent="-285750" algn="just"/>
            <a:r>
              <a:rPr lang="en-US" sz="1600" dirty="0">
                <a:latin typeface="Arial"/>
                <a:cs typeface="Arial"/>
              </a:rPr>
              <a:t>Advantages and disadvantages  of Microsoft applications and ways we can make improvements.</a:t>
            </a:r>
          </a:p>
        </p:txBody>
      </p:sp>
      <p:pic>
        <p:nvPicPr>
          <p:cNvPr id="5" name="Content Placeholder 4" descr="Keyboard with heart key">
            <a:extLst>
              <a:ext uri="{FF2B5EF4-FFF2-40B4-BE49-F238E27FC236}">
                <a16:creationId xmlns:a16="http://schemas.microsoft.com/office/drawing/2014/main" id="{63EEAB4D-0FEC-AE0B-ADF6-F1AE9D737960}"/>
              </a:ext>
            </a:extLst>
          </p:cNvPr>
          <p:cNvPicPr>
            <a:picLocks noGrp="1" noChangeAspect="1"/>
          </p:cNvPicPr>
          <p:nvPr>
            <p:ph sz="half" idx="1"/>
          </p:nvPr>
        </p:nvPicPr>
        <p:blipFill>
          <a:blip r:embed="rId2"/>
          <a:srcRect l="16118" r="31371"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59" name="Isosceles Triangle 5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61073578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C4866-FFAB-5E4D-3AB7-E39FD093842C}"/>
              </a:ext>
            </a:extLst>
          </p:cNvPr>
          <p:cNvSpPr>
            <a:spLocks noGrp="1"/>
          </p:cNvSpPr>
          <p:nvPr>
            <p:ph type="title"/>
          </p:nvPr>
        </p:nvSpPr>
        <p:spPr>
          <a:xfrm>
            <a:off x="677334" y="609600"/>
            <a:ext cx="8596668" cy="804985"/>
          </a:xfrm>
        </p:spPr>
        <p:txBody>
          <a:bodyPr/>
          <a:lstStyle/>
          <a:p>
            <a:pPr algn="ctr"/>
            <a:r>
              <a:rPr lang="en-GB" dirty="0"/>
              <a:t>Digital Services - Technology</a:t>
            </a:r>
            <a:endParaRPr lang="en-US"/>
          </a:p>
        </p:txBody>
      </p:sp>
      <p:sp>
        <p:nvSpPr>
          <p:cNvPr id="3" name="Content Placeholder 2">
            <a:extLst>
              <a:ext uri="{FF2B5EF4-FFF2-40B4-BE49-F238E27FC236}">
                <a16:creationId xmlns:a16="http://schemas.microsoft.com/office/drawing/2014/main" id="{BB4A2B73-9728-E28C-DAB8-F40CC8E926DA}"/>
              </a:ext>
            </a:extLst>
          </p:cNvPr>
          <p:cNvSpPr>
            <a:spLocks noGrp="1"/>
          </p:cNvSpPr>
          <p:nvPr>
            <p:ph idx="1"/>
          </p:nvPr>
        </p:nvSpPr>
        <p:spPr>
          <a:xfrm>
            <a:off x="677334" y="1398589"/>
            <a:ext cx="8596668" cy="4378686"/>
          </a:xfrm>
        </p:spPr>
        <p:txBody>
          <a:bodyPr vert="horz" lIns="91440" tIns="45720" rIns="91440" bIns="45720" rtlCol="0" anchor="t">
            <a:noAutofit/>
          </a:bodyPr>
          <a:lstStyle/>
          <a:p>
            <a:r>
              <a:rPr lang="en-GB" dirty="0">
                <a:latin typeface="Arial"/>
                <a:cs typeface="Arial"/>
              </a:rPr>
              <a:t>The importance of Digital service in a GP Surgery  </a:t>
            </a:r>
            <a:endParaRPr lang="en-US" dirty="0">
              <a:latin typeface="Arial"/>
              <a:cs typeface="Arial"/>
            </a:endParaRPr>
          </a:p>
          <a:p>
            <a:pPr lvl="1">
              <a:buFont typeface="Courier New" charset="2"/>
              <a:buChar char="o"/>
            </a:pPr>
            <a:r>
              <a:rPr lang="en-GB" sz="1800" dirty="0">
                <a:latin typeface="Arial"/>
                <a:cs typeface="Arial"/>
              </a:rPr>
              <a:t>Efficiency </a:t>
            </a:r>
          </a:p>
          <a:p>
            <a:pPr lvl="1">
              <a:buFont typeface="Courier New" charset="2"/>
              <a:buChar char="o"/>
            </a:pPr>
            <a:r>
              <a:rPr lang="en-GB" sz="1800" dirty="0">
                <a:latin typeface="Arial"/>
                <a:cs typeface="Arial"/>
              </a:rPr>
              <a:t>Data protection </a:t>
            </a:r>
          </a:p>
          <a:p>
            <a:pPr lvl="1">
              <a:buFont typeface="Courier New" charset="2"/>
              <a:buChar char="o"/>
            </a:pPr>
            <a:r>
              <a:rPr lang="en-GB" sz="1800" dirty="0">
                <a:latin typeface="Arial"/>
                <a:cs typeface="Arial"/>
              </a:rPr>
              <a:t>Records</a:t>
            </a:r>
          </a:p>
          <a:p>
            <a:pPr lvl="1">
              <a:buFont typeface="Courier New" charset="2"/>
              <a:buChar char="o"/>
            </a:pPr>
            <a:r>
              <a:rPr lang="en-GB" sz="1800" dirty="0">
                <a:latin typeface="Arial"/>
                <a:cs typeface="Arial"/>
              </a:rPr>
              <a:t>Organised</a:t>
            </a:r>
          </a:p>
          <a:p>
            <a:pPr lvl="1">
              <a:buFont typeface="Courier New" charset="2"/>
              <a:buChar char="o"/>
            </a:pPr>
            <a:r>
              <a:rPr lang="en-GB" sz="1800" dirty="0">
                <a:latin typeface="Arial"/>
                <a:cs typeface="Arial"/>
              </a:rPr>
              <a:t>Keep track and Set Reminders</a:t>
            </a:r>
          </a:p>
          <a:p>
            <a:pPr lvl="1">
              <a:buFont typeface="Courier New" charset="2"/>
              <a:buChar char="o"/>
            </a:pPr>
            <a:endParaRPr lang="en-GB" sz="1800" dirty="0">
              <a:latin typeface="Arial"/>
              <a:cs typeface="Arial"/>
            </a:endParaRPr>
          </a:p>
          <a:p>
            <a:r>
              <a:rPr lang="en-GB" dirty="0">
                <a:latin typeface="Arial"/>
                <a:cs typeface="Arial"/>
              </a:rPr>
              <a:t>Benefits of digital services </a:t>
            </a:r>
          </a:p>
          <a:p>
            <a:endParaRPr lang="en-GB" dirty="0">
              <a:latin typeface="Arial"/>
              <a:cs typeface="Arial"/>
            </a:endParaRPr>
          </a:p>
          <a:p>
            <a:pPr>
              <a:buNone/>
            </a:pPr>
            <a:r>
              <a:rPr lang="en-GB" dirty="0">
                <a:ea typeface="+mn-lt"/>
                <a:cs typeface="+mn-lt"/>
              </a:rPr>
              <a:t>GMS Journal for Medical Education </a:t>
            </a:r>
            <a:r>
              <a:rPr lang="en" dirty="0">
                <a:ea typeface="+mn-lt"/>
                <a:cs typeface="+mn-lt"/>
              </a:rPr>
              <a:t>(</a:t>
            </a:r>
            <a:r>
              <a:rPr lang="en-GB" dirty="0">
                <a:ea typeface="+mn-lt"/>
                <a:cs typeface="+mn-lt"/>
              </a:rPr>
              <a:t>2020) </a:t>
            </a:r>
            <a:r>
              <a:rPr lang="en" dirty="0">
                <a:ea typeface="+mn-lt"/>
                <a:cs typeface="+mn-lt"/>
              </a:rPr>
              <a:t>Digital skills in healthcare </a:t>
            </a:r>
            <a:endParaRPr lang="en-GB" dirty="0"/>
          </a:p>
          <a:p>
            <a:pPr marL="0" indent="0">
              <a:buNone/>
            </a:pPr>
            <a:r>
              <a:rPr lang="en-GB" dirty="0">
                <a:latin typeface="Arial"/>
                <a:cs typeface="Arial"/>
              </a:rPr>
              <a:t>National health service (2025) Causeway Green Surgery. </a:t>
            </a:r>
          </a:p>
          <a:p>
            <a:endParaRPr lang="en-GB" dirty="0">
              <a:latin typeface="Arial"/>
              <a:cs typeface="Arial"/>
            </a:endParaRPr>
          </a:p>
          <a:p>
            <a:endParaRPr lang="en-GB" dirty="0">
              <a:latin typeface="Arial"/>
              <a:cs typeface="Arial"/>
            </a:endParaRPr>
          </a:p>
          <a:p>
            <a:endParaRPr lang="en-GB" dirty="0">
              <a:latin typeface="Arial"/>
              <a:cs typeface="Arial"/>
            </a:endParaRPr>
          </a:p>
        </p:txBody>
      </p:sp>
    </p:spTree>
    <p:extLst>
      <p:ext uri="{BB962C8B-B14F-4D97-AF65-F5344CB8AC3E}">
        <p14:creationId xmlns:p14="http://schemas.microsoft.com/office/powerpoint/2010/main" val="26432465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C5FD1-74EB-8870-E7C8-1518469B8FA4}"/>
              </a:ext>
            </a:extLst>
          </p:cNvPr>
          <p:cNvSpPr>
            <a:spLocks noGrp="1"/>
          </p:cNvSpPr>
          <p:nvPr>
            <p:ph type="title"/>
          </p:nvPr>
        </p:nvSpPr>
        <p:spPr/>
        <p:txBody>
          <a:bodyPr>
            <a:normAutofit/>
          </a:bodyPr>
          <a:lstStyle/>
          <a:p>
            <a:pPr algn="ctr">
              <a:spcBef>
                <a:spcPts val="1000"/>
              </a:spcBef>
            </a:pPr>
            <a:r>
              <a:rPr lang="en-GB" dirty="0"/>
              <a:t>Causeway Medical Practice</a:t>
            </a:r>
            <a:br>
              <a:rPr lang="en-GB" dirty="0"/>
            </a:br>
            <a:endParaRPr lang="en-GB" sz="1400">
              <a:solidFill>
                <a:srgbClr val="404040"/>
              </a:solidFill>
            </a:endParaRPr>
          </a:p>
        </p:txBody>
      </p:sp>
      <p:sp>
        <p:nvSpPr>
          <p:cNvPr id="3" name="Content Placeholder 2">
            <a:extLst>
              <a:ext uri="{FF2B5EF4-FFF2-40B4-BE49-F238E27FC236}">
                <a16:creationId xmlns:a16="http://schemas.microsoft.com/office/drawing/2014/main" id="{335DFF5A-F024-55C3-593A-0E3688580C8D}"/>
              </a:ext>
            </a:extLst>
          </p:cNvPr>
          <p:cNvSpPr>
            <a:spLocks noGrp="1"/>
          </p:cNvSpPr>
          <p:nvPr>
            <p:ph idx="1"/>
          </p:nvPr>
        </p:nvSpPr>
        <p:spPr>
          <a:xfrm>
            <a:off x="800902" y="1491265"/>
            <a:ext cx="8596668" cy="4426529"/>
          </a:xfrm>
        </p:spPr>
        <p:txBody>
          <a:bodyPr vert="horz" lIns="91440" tIns="45720" rIns="91440" bIns="45720" rtlCol="0" anchor="t">
            <a:noAutofit/>
          </a:bodyPr>
          <a:lstStyle/>
          <a:p>
            <a:endParaRPr lang="en-GB" sz="1600" dirty="0">
              <a:latin typeface="Arial"/>
              <a:cs typeface="Arial"/>
            </a:endParaRPr>
          </a:p>
          <a:p>
            <a:r>
              <a:rPr lang="en-GB" sz="1600" dirty="0">
                <a:latin typeface="Arial"/>
                <a:cs typeface="Arial"/>
              </a:rPr>
              <a:t>Causeway Medical Practice uses Digital services on a PC, mobile phones, Laptops, Tablets </a:t>
            </a:r>
            <a:endParaRPr lang="en-US" sz="1600">
              <a:latin typeface="Arial"/>
              <a:cs typeface="Arial"/>
            </a:endParaRPr>
          </a:p>
          <a:p>
            <a:endParaRPr lang="en-GB" sz="1600" dirty="0">
              <a:latin typeface="Arial"/>
              <a:cs typeface="Arial"/>
            </a:endParaRPr>
          </a:p>
          <a:p>
            <a:r>
              <a:rPr lang="en-GB" sz="1600" dirty="0">
                <a:latin typeface="Arial"/>
                <a:cs typeface="Arial"/>
              </a:rPr>
              <a:t>The medical practice uses the internet and various software packages </a:t>
            </a:r>
            <a:endParaRPr lang="en-US" sz="1600" dirty="0">
              <a:latin typeface="Arial"/>
              <a:cs typeface="Arial"/>
            </a:endParaRPr>
          </a:p>
          <a:p>
            <a:pPr lvl="1"/>
            <a:r>
              <a:rPr lang="en-GB" dirty="0">
                <a:latin typeface="Arial"/>
                <a:cs typeface="Arial"/>
              </a:rPr>
              <a:t>Teams - virtual appointments </a:t>
            </a:r>
            <a:endParaRPr lang="en-GB" dirty="0">
              <a:solidFill>
                <a:srgbClr val="404040"/>
              </a:solidFill>
              <a:latin typeface="Arial"/>
              <a:cs typeface="Arial"/>
            </a:endParaRPr>
          </a:p>
          <a:p>
            <a:pPr lvl="1"/>
            <a:r>
              <a:rPr lang="en-GB" dirty="0">
                <a:latin typeface="Arial"/>
                <a:cs typeface="Arial"/>
              </a:rPr>
              <a:t>Excel – appointments</a:t>
            </a:r>
            <a:endParaRPr lang="en-US" dirty="0">
              <a:solidFill>
                <a:srgbClr val="000000"/>
              </a:solidFill>
              <a:latin typeface="Arial"/>
              <a:cs typeface="Arial"/>
            </a:endParaRPr>
          </a:p>
          <a:p>
            <a:pPr lvl="1"/>
            <a:r>
              <a:rPr lang="en-GB" dirty="0">
                <a:latin typeface="Arial"/>
                <a:cs typeface="Arial"/>
              </a:rPr>
              <a:t>Word - Letters</a:t>
            </a:r>
            <a:endParaRPr lang="en-GB" dirty="0">
              <a:solidFill>
                <a:srgbClr val="404040"/>
              </a:solidFill>
              <a:latin typeface="Arial"/>
              <a:cs typeface="Arial"/>
            </a:endParaRPr>
          </a:p>
          <a:p>
            <a:pPr lvl="1"/>
            <a:r>
              <a:rPr lang="en-GB" dirty="0">
                <a:latin typeface="Arial"/>
                <a:cs typeface="Arial"/>
              </a:rPr>
              <a:t>PowerPoints – medical information, calling patients </a:t>
            </a:r>
            <a:endParaRPr lang="en-GB" dirty="0">
              <a:solidFill>
                <a:srgbClr val="404040"/>
              </a:solidFill>
              <a:latin typeface="Arial"/>
              <a:cs typeface="Arial"/>
            </a:endParaRPr>
          </a:p>
          <a:p>
            <a:pPr lvl="1"/>
            <a:r>
              <a:rPr lang="en-GB" dirty="0">
                <a:latin typeface="Arial"/>
                <a:cs typeface="Arial"/>
              </a:rPr>
              <a:t>Outlook - email</a:t>
            </a:r>
            <a:endParaRPr lang="en-GB" sz="1600" dirty="0">
              <a:latin typeface="Arial"/>
              <a:cs typeface="Arial"/>
            </a:endParaRPr>
          </a:p>
          <a:p>
            <a:endParaRPr lang="en-GB" sz="1600" dirty="0">
              <a:latin typeface="Arial"/>
              <a:cs typeface="Arial"/>
            </a:endParaRPr>
          </a:p>
          <a:p>
            <a:endParaRPr lang="en-GB" sz="1600" dirty="0">
              <a:latin typeface="Arial"/>
              <a:cs typeface="Arial"/>
            </a:endParaRPr>
          </a:p>
          <a:p>
            <a:endParaRPr lang="en-GB" sz="1600" dirty="0">
              <a:latin typeface="Arial"/>
              <a:cs typeface="Arial"/>
            </a:endParaRPr>
          </a:p>
        </p:txBody>
      </p:sp>
    </p:spTree>
    <p:extLst>
      <p:ext uri="{BB962C8B-B14F-4D97-AF65-F5344CB8AC3E}">
        <p14:creationId xmlns:p14="http://schemas.microsoft.com/office/powerpoint/2010/main" val="2631056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7559EC-5B83-9344-BA65-0F58ECADFB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159BD3-D1ED-0580-7A7F-092A23FEB938}"/>
              </a:ext>
            </a:extLst>
          </p:cNvPr>
          <p:cNvSpPr>
            <a:spLocks noGrp="1"/>
          </p:cNvSpPr>
          <p:nvPr>
            <p:ph type="title"/>
          </p:nvPr>
        </p:nvSpPr>
        <p:spPr/>
        <p:txBody>
          <a:bodyPr/>
          <a:lstStyle/>
          <a:p>
            <a:pPr algn="ctr"/>
            <a:r>
              <a:rPr lang="en-GB" dirty="0">
                <a:latin typeface="Trebuchet MS"/>
                <a:cs typeface="Arial"/>
              </a:rPr>
              <a:t>Appointment Systems</a:t>
            </a:r>
            <a:endParaRPr lang="en-US" dirty="0"/>
          </a:p>
        </p:txBody>
      </p:sp>
      <p:sp>
        <p:nvSpPr>
          <p:cNvPr id="3" name="Content Placeholder 2">
            <a:extLst>
              <a:ext uri="{FF2B5EF4-FFF2-40B4-BE49-F238E27FC236}">
                <a16:creationId xmlns:a16="http://schemas.microsoft.com/office/drawing/2014/main" id="{189E1D00-4759-6B94-8891-C389BABCAF2F}"/>
              </a:ext>
            </a:extLst>
          </p:cNvPr>
          <p:cNvSpPr>
            <a:spLocks noGrp="1"/>
          </p:cNvSpPr>
          <p:nvPr>
            <p:ph idx="1"/>
          </p:nvPr>
        </p:nvSpPr>
        <p:spPr>
          <a:xfrm>
            <a:off x="677334" y="2160589"/>
            <a:ext cx="8596668" cy="4431757"/>
          </a:xfrm>
        </p:spPr>
        <p:txBody>
          <a:bodyPr vert="horz" lIns="91440" tIns="45720" rIns="91440" bIns="45720" rtlCol="0" anchor="t">
            <a:normAutofit/>
          </a:bodyPr>
          <a:lstStyle/>
          <a:p>
            <a:pPr>
              <a:buFont typeface="Arial"/>
              <a:buChar char="•"/>
            </a:pPr>
            <a:endParaRPr lang="en-GB"/>
          </a:p>
          <a:p>
            <a:pPr>
              <a:buFont typeface="Arial"/>
              <a:buChar char="•"/>
            </a:pPr>
            <a:r>
              <a:rPr lang="en-GB"/>
              <a:t>Technology in GP surgeries has improved a lot over the years. Doctors now use electronic systems to keep track of patients record also patients can book, change, cancel and request appointments. Paperwork, folders and files are now getting very minimum.</a:t>
            </a:r>
          </a:p>
          <a:p>
            <a:pPr>
              <a:buFont typeface="Arial"/>
              <a:buChar char="•"/>
            </a:pPr>
            <a:r>
              <a:rPr lang="en-GB"/>
              <a:t> video call appointments. </a:t>
            </a:r>
          </a:p>
          <a:p>
            <a:pPr>
              <a:buFont typeface="Arial"/>
              <a:buChar char="•"/>
            </a:pPr>
            <a:r>
              <a:rPr lang="en-GB"/>
              <a:t>This new feature and the digital has made everything more quicker.</a:t>
            </a:r>
          </a:p>
          <a:p>
            <a:pPr>
              <a:buFont typeface="Arial"/>
              <a:buChar char="•"/>
            </a:pPr>
            <a:r>
              <a:rPr lang="en-GB"/>
              <a:t>Some surgeries also have a new application where they can check heart rates and blood pressure electronically. </a:t>
            </a:r>
          </a:p>
          <a:p>
            <a:pPr>
              <a:buFont typeface="Arial"/>
              <a:buChar char="•"/>
            </a:pPr>
            <a:endParaRPr lang="en-GB"/>
          </a:p>
          <a:p>
            <a:pPr>
              <a:buFont typeface="Arial"/>
              <a:buChar char="•"/>
            </a:pPr>
            <a:r>
              <a:rPr lang="en-GB"/>
              <a:t>NHS (2025) – Causeway green surgery. Surgery website.</a:t>
            </a:r>
          </a:p>
          <a:p>
            <a:pPr>
              <a:buFont typeface="Arial"/>
              <a:buChar char="•"/>
            </a:pPr>
            <a:endParaRPr lang="en-GB"/>
          </a:p>
        </p:txBody>
      </p:sp>
    </p:spTree>
    <p:extLst>
      <p:ext uri="{BB962C8B-B14F-4D97-AF65-F5344CB8AC3E}">
        <p14:creationId xmlns:p14="http://schemas.microsoft.com/office/powerpoint/2010/main" val="2941044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C6EDA-FD7C-49CE-B014-B251AD39246E}"/>
              </a:ext>
            </a:extLst>
          </p:cNvPr>
          <p:cNvSpPr>
            <a:spLocks noGrp="1"/>
          </p:cNvSpPr>
          <p:nvPr>
            <p:ph type="title"/>
          </p:nvPr>
        </p:nvSpPr>
        <p:spPr/>
        <p:txBody>
          <a:bodyPr/>
          <a:lstStyle/>
          <a:p>
            <a:pPr algn="ctr"/>
            <a:r>
              <a:rPr lang="en-GB"/>
              <a:t>Online consultations </a:t>
            </a:r>
          </a:p>
        </p:txBody>
      </p:sp>
      <p:sp>
        <p:nvSpPr>
          <p:cNvPr id="3" name="Content Placeholder 2">
            <a:extLst>
              <a:ext uri="{FF2B5EF4-FFF2-40B4-BE49-F238E27FC236}">
                <a16:creationId xmlns:a16="http://schemas.microsoft.com/office/drawing/2014/main" id="{E3E4A3A7-FAC1-7B9C-5658-106398211B84}"/>
              </a:ext>
            </a:extLst>
          </p:cNvPr>
          <p:cNvSpPr>
            <a:spLocks noGrp="1"/>
          </p:cNvSpPr>
          <p:nvPr>
            <p:ph idx="1"/>
          </p:nvPr>
        </p:nvSpPr>
        <p:spPr/>
        <p:txBody>
          <a:bodyPr vert="horz" lIns="91440" tIns="45720" rIns="91440" bIns="45720" rtlCol="0" anchor="t">
            <a:normAutofit fontScale="92500"/>
          </a:bodyPr>
          <a:lstStyle/>
          <a:p>
            <a:pPr>
              <a:buFont typeface="Arial" charset="2"/>
              <a:buChar char="•"/>
            </a:pPr>
            <a:r>
              <a:rPr lang="en-GB"/>
              <a:t>Digital technology in GP online consultations helps patients talk to their doctors using phone calls on their phones and computers. This helps the doctor to be more prepared or have a insight to what the appointment will briefly be about.</a:t>
            </a:r>
            <a:endParaRPr lang="en-US"/>
          </a:p>
          <a:p>
            <a:pPr>
              <a:buFont typeface="Arial" charset="2"/>
              <a:buChar char="•"/>
            </a:pPr>
            <a:r>
              <a:rPr lang="en-GB"/>
              <a:t>This feature makes it quicker and easier to access and respond to patients.</a:t>
            </a:r>
          </a:p>
          <a:p>
            <a:pPr>
              <a:buFont typeface="Arial" charset="2"/>
              <a:buChar char="•"/>
            </a:pPr>
            <a:r>
              <a:rPr lang="en-GB"/>
              <a:t>This is also helpful as people can't go out or the </a:t>
            </a:r>
            <a:r>
              <a:rPr lang="en-GB" err="1"/>
              <a:t>gp</a:t>
            </a:r>
            <a:r>
              <a:rPr lang="en-GB"/>
              <a:t> is far, or the weather is bad.</a:t>
            </a:r>
          </a:p>
          <a:p>
            <a:pPr>
              <a:buFont typeface="Arial" charset="2"/>
              <a:buChar char="•"/>
            </a:pPr>
            <a:r>
              <a:rPr lang="en-GB"/>
              <a:t>No need to attend </a:t>
            </a:r>
            <a:r>
              <a:rPr lang="en-GB" err="1"/>
              <a:t>gp</a:t>
            </a:r>
            <a:r>
              <a:rPr lang="en-GB"/>
              <a:t> practice every time to book your repeat medication as you can do it online and get it delivered to your door as this service is included and more advanced.</a:t>
            </a:r>
          </a:p>
          <a:p>
            <a:pPr>
              <a:buFont typeface="Arial" charset="2"/>
              <a:buChar char="•"/>
            </a:pPr>
            <a:endParaRPr lang="en-GB">
              <a:ea typeface="+mn-lt"/>
              <a:cs typeface="+mn-lt"/>
            </a:endParaRPr>
          </a:p>
          <a:p>
            <a:pPr>
              <a:buFont typeface="Arial" charset="2"/>
              <a:buChar char="•"/>
            </a:pPr>
            <a:endParaRPr lang="en-GB">
              <a:ea typeface="+mn-lt"/>
              <a:cs typeface="+mn-lt"/>
            </a:endParaRPr>
          </a:p>
          <a:p>
            <a:pPr>
              <a:buFont typeface="Arial" charset="2"/>
              <a:buChar char="•"/>
            </a:pPr>
            <a:r>
              <a:rPr lang="en-GB">
                <a:ea typeface="+mn-lt"/>
                <a:cs typeface="+mn-lt"/>
                <a:hlinkClick r:id="rId2"/>
              </a:rPr>
              <a:t>About Us - Causeway Green Surgery</a:t>
            </a:r>
            <a:endParaRPr lang="en-GB"/>
          </a:p>
          <a:p>
            <a:pPr>
              <a:buFont typeface="Arial" charset="2"/>
              <a:buChar char="•"/>
            </a:pPr>
            <a:endParaRPr lang="en-GB"/>
          </a:p>
          <a:p>
            <a:pPr>
              <a:buFont typeface="Arial" charset="2"/>
              <a:buChar char="•"/>
            </a:pPr>
            <a:endParaRPr lang="en-GB"/>
          </a:p>
        </p:txBody>
      </p:sp>
    </p:spTree>
    <p:extLst>
      <p:ext uri="{BB962C8B-B14F-4D97-AF65-F5344CB8AC3E}">
        <p14:creationId xmlns:p14="http://schemas.microsoft.com/office/powerpoint/2010/main" val="2681143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C3F03-9BAD-9B6F-5257-85F966748557}"/>
              </a:ext>
            </a:extLst>
          </p:cNvPr>
          <p:cNvSpPr>
            <a:spLocks noGrp="1"/>
          </p:cNvSpPr>
          <p:nvPr>
            <p:ph type="title"/>
          </p:nvPr>
        </p:nvSpPr>
        <p:spPr/>
        <p:txBody>
          <a:bodyPr/>
          <a:lstStyle/>
          <a:p>
            <a:pPr algn="ctr"/>
            <a:r>
              <a:rPr lang="en-GB" dirty="0"/>
              <a:t>Referrals</a:t>
            </a:r>
            <a:endParaRPr lang="en-US" dirty="0"/>
          </a:p>
        </p:txBody>
      </p:sp>
      <p:sp>
        <p:nvSpPr>
          <p:cNvPr id="3" name="Content Placeholder 2">
            <a:extLst>
              <a:ext uri="{FF2B5EF4-FFF2-40B4-BE49-F238E27FC236}">
                <a16:creationId xmlns:a16="http://schemas.microsoft.com/office/drawing/2014/main" id="{7095FC91-D20C-52ED-E96A-7605BC1F18AC}"/>
              </a:ext>
            </a:extLst>
          </p:cNvPr>
          <p:cNvSpPr>
            <a:spLocks noGrp="1"/>
          </p:cNvSpPr>
          <p:nvPr>
            <p:ph idx="1"/>
          </p:nvPr>
        </p:nvSpPr>
        <p:spPr>
          <a:xfrm>
            <a:off x="1398145" y="1923751"/>
            <a:ext cx="7546344" cy="3860179"/>
          </a:xfrm>
        </p:spPr>
        <p:txBody>
          <a:bodyPr vert="horz" lIns="91440" tIns="45720" rIns="91440" bIns="45720" rtlCol="0" anchor="t">
            <a:noAutofit/>
          </a:bodyPr>
          <a:lstStyle/>
          <a:p>
            <a:pPr marL="0" indent="0">
              <a:buNone/>
            </a:pPr>
            <a:r>
              <a:rPr lang="en-GB" dirty="0">
                <a:latin typeface="Arial"/>
                <a:cs typeface="Arial"/>
              </a:rPr>
              <a:t>Every care services has a referral system.</a:t>
            </a:r>
          </a:p>
          <a:p>
            <a:pPr marL="0" indent="0">
              <a:buNone/>
            </a:pPr>
            <a:r>
              <a:rPr lang="en-GB" dirty="0">
                <a:latin typeface="Trebuchet MS"/>
                <a:cs typeface="Arial"/>
              </a:rPr>
              <a:t>different referral method in social care</a:t>
            </a:r>
          </a:p>
          <a:p>
            <a:pPr marL="0" indent="0">
              <a:buNone/>
            </a:pPr>
            <a:r>
              <a:rPr lang="en-GB" dirty="0">
                <a:latin typeface="Trebuchet MS"/>
                <a:cs typeface="Arial"/>
              </a:rPr>
              <a:t>which are</a:t>
            </a:r>
          </a:p>
          <a:p>
            <a:pPr marL="0" indent="0">
              <a:buNone/>
            </a:pPr>
            <a:endParaRPr lang="en-GB" dirty="0">
              <a:latin typeface="Trebuchet MS"/>
              <a:cs typeface="Arial"/>
            </a:endParaRPr>
          </a:p>
          <a:p>
            <a:pPr marL="285750" indent="-285750"/>
            <a:endParaRPr lang="en-GB" sz="600" dirty="0">
              <a:latin typeface="Trebuchet MS"/>
              <a:cs typeface="Arial"/>
            </a:endParaRPr>
          </a:p>
          <a:p>
            <a:pPr marL="285750" indent="-285750"/>
            <a:r>
              <a:rPr lang="en-GB" dirty="0">
                <a:latin typeface="Trebuchet MS"/>
                <a:cs typeface="Arial"/>
              </a:rPr>
              <a:t> Self-referral</a:t>
            </a:r>
          </a:p>
          <a:p>
            <a:pPr marL="285750" indent="-285750"/>
            <a:r>
              <a:rPr lang="en-GB" dirty="0">
                <a:latin typeface="Trebuchet MS"/>
                <a:cs typeface="Arial"/>
              </a:rPr>
              <a:t> Third party referral,</a:t>
            </a:r>
          </a:p>
          <a:p>
            <a:pPr marL="285750" indent="-285750"/>
            <a:r>
              <a:rPr lang="en-GB" dirty="0">
                <a:latin typeface="Trebuchet MS"/>
                <a:cs typeface="Arial"/>
              </a:rPr>
              <a:t> Professional referral.</a:t>
            </a:r>
          </a:p>
          <a:p>
            <a:pPr marL="0" indent="0">
              <a:buNone/>
            </a:pPr>
            <a:endParaRPr lang="en-GB" dirty="0">
              <a:latin typeface="Trebuchet MS"/>
              <a:cs typeface="Arial"/>
            </a:endParaRPr>
          </a:p>
          <a:p>
            <a:pPr marL="0" indent="0">
              <a:buNone/>
            </a:pPr>
            <a:r>
              <a:rPr lang="en-GB" dirty="0">
                <a:solidFill>
                  <a:schemeClr val="accent1"/>
                </a:solidFill>
                <a:latin typeface="Trebuchet MS"/>
                <a:cs typeface="Arial"/>
              </a:rPr>
              <a:t>NHS,[2025]causeway green surgery. refer</a:t>
            </a:r>
            <a:r>
              <a:rPr lang="en-GB" dirty="0">
                <a:solidFill>
                  <a:schemeClr val="accent1"/>
                </a:solidFill>
                <a:latin typeface="Arial"/>
                <a:cs typeface="Arial"/>
              </a:rPr>
              <a:t>rals.</a:t>
            </a:r>
          </a:p>
        </p:txBody>
      </p:sp>
    </p:spTree>
    <p:extLst>
      <p:ext uri="{BB962C8B-B14F-4D97-AF65-F5344CB8AC3E}">
        <p14:creationId xmlns:p14="http://schemas.microsoft.com/office/powerpoint/2010/main" val="4258616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C0876-42CC-74CC-49CB-7666F2FDF8DD}"/>
              </a:ext>
            </a:extLst>
          </p:cNvPr>
          <p:cNvSpPr>
            <a:spLocks noGrp="1"/>
          </p:cNvSpPr>
          <p:nvPr>
            <p:ph type="title"/>
          </p:nvPr>
        </p:nvSpPr>
        <p:spPr/>
        <p:txBody>
          <a:bodyPr/>
          <a:lstStyle/>
          <a:p>
            <a:pPr algn="ctr"/>
            <a:r>
              <a:rPr lang="en-GB" dirty="0"/>
              <a:t>Advantages and Disadvantages</a:t>
            </a:r>
            <a:endParaRPr lang="en-US" dirty="0"/>
          </a:p>
        </p:txBody>
      </p:sp>
      <p:sp>
        <p:nvSpPr>
          <p:cNvPr id="3" name="Content Placeholder 2">
            <a:extLst>
              <a:ext uri="{FF2B5EF4-FFF2-40B4-BE49-F238E27FC236}">
                <a16:creationId xmlns:a16="http://schemas.microsoft.com/office/drawing/2014/main" id="{08947371-2BFE-13D2-2296-55F98046C011}"/>
              </a:ext>
            </a:extLst>
          </p:cNvPr>
          <p:cNvSpPr>
            <a:spLocks noGrp="1"/>
          </p:cNvSpPr>
          <p:nvPr>
            <p:ph idx="1"/>
          </p:nvPr>
        </p:nvSpPr>
        <p:spPr/>
        <p:txBody>
          <a:bodyPr vert="horz" lIns="91440" tIns="45720" rIns="91440" bIns="45720" rtlCol="0" anchor="t">
            <a:normAutofit lnSpcReduction="10000"/>
          </a:bodyPr>
          <a:lstStyle/>
          <a:p>
            <a:r>
              <a:rPr lang="en-GB"/>
              <a:t>The advantages of NHS are convenience, you can book online at any time.</a:t>
            </a:r>
          </a:p>
          <a:p>
            <a:r>
              <a:rPr lang="en-GB"/>
              <a:t>Faster – you can get a quick response back from the doctor via email.</a:t>
            </a:r>
          </a:p>
          <a:p>
            <a:r>
              <a:rPr lang="en-GB"/>
              <a:t>Less waiting – you don’t have to wait as long as the office.</a:t>
            </a:r>
          </a:p>
          <a:p>
            <a:r>
              <a:rPr lang="en-GB"/>
              <a:t>Easy access – you can check results or prescriptions details on your phone or computer.</a:t>
            </a:r>
          </a:p>
          <a:p>
            <a:r>
              <a:rPr lang="en-GB"/>
              <a:t>The Disadvantages are technology problems sometime the website is not working, technical issues,</a:t>
            </a:r>
          </a:p>
          <a:p>
            <a:r>
              <a:rPr lang="en-GB"/>
              <a:t>Not everything can be done online.</a:t>
            </a:r>
          </a:p>
          <a:p>
            <a:r>
              <a:rPr lang="en-GB"/>
              <a:t>Privacy concerns.</a:t>
            </a:r>
          </a:p>
          <a:p>
            <a:endParaRPr lang="en-GB"/>
          </a:p>
          <a:p>
            <a:pPr marL="0" indent="0">
              <a:buNone/>
            </a:pPr>
            <a:r>
              <a:rPr lang="en-GB"/>
              <a:t>   Google –[ 2025] BMJ Publishing group Ltd. </a:t>
            </a:r>
          </a:p>
        </p:txBody>
      </p:sp>
    </p:spTree>
    <p:extLst>
      <p:ext uri="{BB962C8B-B14F-4D97-AF65-F5344CB8AC3E}">
        <p14:creationId xmlns:p14="http://schemas.microsoft.com/office/powerpoint/2010/main" val="2733636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8E577-9CC6-51C2-64EB-E9886ACC093D}"/>
              </a:ext>
            </a:extLst>
          </p:cNvPr>
          <p:cNvSpPr>
            <a:spLocks noGrp="1"/>
          </p:cNvSpPr>
          <p:nvPr>
            <p:ph type="title"/>
          </p:nvPr>
        </p:nvSpPr>
        <p:spPr/>
        <p:txBody>
          <a:bodyPr/>
          <a:lstStyle/>
          <a:p>
            <a:pPr algn="ctr"/>
            <a:r>
              <a:rPr lang="en-GB" dirty="0"/>
              <a:t>Improvements</a:t>
            </a:r>
            <a:endParaRPr lang="en-US" dirty="0"/>
          </a:p>
        </p:txBody>
      </p:sp>
      <p:sp>
        <p:nvSpPr>
          <p:cNvPr id="3" name="Content Placeholder 2">
            <a:extLst>
              <a:ext uri="{FF2B5EF4-FFF2-40B4-BE49-F238E27FC236}">
                <a16:creationId xmlns:a16="http://schemas.microsoft.com/office/drawing/2014/main" id="{F76968E4-51D1-1174-F707-D53584127E69}"/>
              </a:ext>
            </a:extLst>
          </p:cNvPr>
          <p:cNvSpPr>
            <a:spLocks noGrp="1"/>
          </p:cNvSpPr>
          <p:nvPr>
            <p:ph idx="1"/>
          </p:nvPr>
        </p:nvSpPr>
        <p:spPr>
          <a:xfrm>
            <a:off x="677334" y="2098805"/>
            <a:ext cx="8596668" cy="3880773"/>
          </a:xfrm>
        </p:spPr>
        <p:txBody>
          <a:bodyPr vert="horz" lIns="91440" tIns="45720" rIns="91440" bIns="45720" rtlCol="0" anchor="t">
            <a:normAutofit/>
          </a:bodyPr>
          <a:lstStyle/>
          <a:p>
            <a:pPr marL="0" indent="0">
              <a:buNone/>
            </a:pPr>
            <a:r>
              <a:rPr lang="en-US" dirty="0"/>
              <a:t>   Online Appointments we can improve on</a:t>
            </a:r>
            <a:endParaRPr lang="en-US"/>
          </a:p>
          <a:p>
            <a:r>
              <a:rPr lang="en-US" dirty="0"/>
              <a:t>   Telemedicine – if you can't visit the doctor you can speak through videocall.</a:t>
            </a:r>
            <a:endParaRPr lang="en-US"/>
          </a:p>
          <a:p>
            <a:r>
              <a:rPr lang="en-US" dirty="0"/>
              <a:t>   Digital prescriptions – Doctors can send prescriptions directly through the</a:t>
            </a:r>
          </a:p>
          <a:p>
            <a:pPr marL="0" indent="0">
              <a:buNone/>
            </a:pPr>
            <a:r>
              <a:rPr lang="en-US" dirty="0"/>
              <a:t>   pharmacy.</a:t>
            </a:r>
          </a:p>
          <a:p>
            <a:r>
              <a:rPr lang="en-US" dirty="0"/>
              <a:t>   Patient portals – A website or an app where you can see your medical history.</a:t>
            </a:r>
          </a:p>
          <a:p>
            <a:r>
              <a:rPr lang="en-US" dirty="0"/>
              <a:t>   Better communication – doctors can now message you regarding your results.</a:t>
            </a:r>
          </a:p>
          <a:p>
            <a:endParaRPr lang="en-GB" dirty="0"/>
          </a:p>
          <a:p>
            <a:endParaRPr lang="en-GB" dirty="0"/>
          </a:p>
        </p:txBody>
      </p:sp>
    </p:spTree>
    <p:extLst>
      <p:ext uri="{BB962C8B-B14F-4D97-AF65-F5344CB8AC3E}">
        <p14:creationId xmlns:p14="http://schemas.microsoft.com/office/powerpoint/2010/main" val="888179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DD08F5-D75E-0C1F-FE5C-6268211C8243}"/>
              </a:ext>
            </a:extLst>
          </p:cNvPr>
          <p:cNvSpPr>
            <a:spLocks noGrp="1"/>
          </p:cNvSpPr>
          <p:nvPr>
            <p:ph idx="1"/>
          </p:nvPr>
        </p:nvSpPr>
        <p:spPr>
          <a:xfrm>
            <a:off x="677334" y="245292"/>
            <a:ext cx="8596668" cy="5796070"/>
          </a:xfrm>
        </p:spPr>
        <p:txBody>
          <a:bodyPr vert="horz" lIns="91440" tIns="45720" rIns="91440" bIns="45720" rtlCol="0" anchor="t">
            <a:normAutofit/>
          </a:bodyPr>
          <a:lstStyle/>
          <a:p>
            <a:pPr marL="0" indent="0">
              <a:buNone/>
            </a:pPr>
            <a:r>
              <a:rPr lang="en-GB" sz="2400" b="1" dirty="0">
                <a:ea typeface="+mn-lt"/>
                <a:cs typeface="+mn-lt"/>
              </a:rPr>
              <a:t>REFERENCES</a:t>
            </a:r>
          </a:p>
          <a:p>
            <a:r>
              <a:rPr lang="en-GB" sz="1700" dirty="0">
                <a:ea typeface="+mn-lt"/>
                <a:cs typeface="+mn-lt"/>
              </a:rPr>
              <a:t>National Health Service (2025) Causeway Green Surgery</a:t>
            </a:r>
            <a:endParaRPr lang="en-GB" dirty="0"/>
          </a:p>
          <a:p>
            <a:r>
              <a:rPr lang="en-GB" dirty="0">
                <a:hlinkClick r:id="rId2"/>
              </a:rPr>
              <a:t>Homepage - Causeway Green Surgery</a:t>
            </a:r>
            <a:r>
              <a:rPr lang="en-GB" dirty="0"/>
              <a:t> </a:t>
            </a:r>
            <a:endParaRPr lang="en-GB" sz="1700" dirty="0"/>
          </a:p>
          <a:p>
            <a:endParaRPr lang="en-GB" dirty="0"/>
          </a:p>
          <a:p>
            <a:r>
              <a:rPr lang="en-GB" dirty="0">
                <a:ea typeface="+mn-lt"/>
                <a:cs typeface="+mn-lt"/>
              </a:rPr>
              <a:t>GMS Journal for Medical Education </a:t>
            </a:r>
            <a:r>
              <a:rPr lang="en" dirty="0">
                <a:ea typeface="+mn-lt"/>
                <a:cs typeface="+mn-lt"/>
              </a:rPr>
              <a:t>(</a:t>
            </a:r>
            <a:r>
              <a:rPr lang="en-GB" dirty="0">
                <a:ea typeface="+mn-lt"/>
                <a:cs typeface="+mn-lt"/>
              </a:rPr>
              <a:t>2020) </a:t>
            </a:r>
            <a:r>
              <a:rPr lang="en" dirty="0">
                <a:ea typeface="+mn-lt"/>
                <a:cs typeface="+mn-lt"/>
              </a:rPr>
              <a:t>Digital skills in healthcare </a:t>
            </a:r>
            <a:endParaRPr lang="en-GB" dirty="0"/>
          </a:p>
          <a:p>
            <a:r>
              <a:rPr lang="en-GB" b="1" u="sng" dirty="0">
                <a:ea typeface="+mn-lt"/>
                <a:cs typeface="+mn-lt"/>
                <a:hlinkClick r:id="rId3"/>
              </a:rPr>
              <a:t>Digital skills in healthcare - PMC</a:t>
            </a:r>
            <a:endParaRPr lang="en-GB"/>
          </a:p>
          <a:p>
            <a:endParaRPr lang="en-GB"/>
          </a:p>
          <a:p>
            <a:r>
              <a:rPr lang="en-GB" dirty="0"/>
              <a:t>NHS (2025) – Causeway green surgery, Appointments</a:t>
            </a:r>
          </a:p>
          <a:p>
            <a:r>
              <a:rPr lang="en-GB" dirty="0">
                <a:ea typeface="+mn-lt"/>
                <a:cs typeface="+mn-lt"/>
                <a:hlinkClick r:id="rId2"/>
              </a:rPr>
              <a:t>Homepage - Causeway Green Surgery</a:t>
            </a:r>
            <a:endParaRPr lang="en-GB" dirty="0"/>
          </a:p>
          <a:p>
            <a:endParaRPr lang="en-GB" sz="1700" dirty="0"/>
          </a:p>
          <a:p>
            <a:r>
              <a:rPr lang="en-GB" sz="1700" dirty="0"/>
              <a:t>NHS (2023) Online Consultations</a:t>
            </a:r>
          </a:p>
          <a:p>
            <a:r>
              <a:rPr lang="en-GB" sz="1700" dirty="0">
                <a:ea typeface="+mn-lt"/>
                <a:cs typeface="+mn-lt"/>
                <a:hlinkClick r:id="rId4"/>
              </a:rPr>
              <a:t>Using an online form to contact your GP surgery - NHS</a:t>
            </a:r>
            <a:endParaRPr lang="en-GB" sz="1700" dirty="0"/>
          </a:p>
          <a:p>
            <a:endParaRPr lang="en-GB" sz="1700" dirty="0"/>
          </a:p>
          <a:p>
            <a:endParaRPr lang="en-GB" sz="1700" dirty="0"/>
          </a:p>
          <a:p>
            <a:endParaRPr lang="en-GB" sz="1700"/>
          </a:p>
          <a:p>
            <a:endParaRPr lang="en-GB" sz="1700"/>
          </a:p>
          <a:p>
            <a:endParaRPr lang="en-GB" sz="1700"/>
          </a:p>
          <a:p>
            <a:endParaRPr lang="en-GB" sz="1700"/>
          </a:p>
          <a:p>
            <a:endParaRPr lang="en-GB" sz="1700"/>
          </a:p>
          <a:p>
            <a:endParaRPr lang="en-GB" sz="1700"/>
          </a:p>
        </p:txBody>
      </p:sp>
    </p:spTree>
    <p:extLst>
      <p:ext uri="{BB962C8B-B14F-4D97-AF65-F5344CB8AC3E}">
        <p14:creationId xmlns:p14="http://schemas.microsoft.com/office/powerpoint/2010/main" val="754961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PowerPoint Presentation</vt:lpstr>
      <vt:lpstr>General Practice</vt:lpstr>
      <vt:lpstr>Content</vt:lpstr>
      <vt:lpstr>Introduction</vt:lpstr>
      <vt:lpstr>Digital Services - Technology</vt:lpstr>
      <vt:lpstr>Causeway Medical Practice </vt:lpstr>
      <vt:lpstr>Appointment Systems</vt:lpstr>
      <vt:lpstr>Online consultations </vt:lpstr>
      <vt:lpstr>Referrals</vt:lpstr>
      <vt:lpstr>Advantages and Disadvantages</vt:lpstr>
      <vt:lpstr>Improvements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Angelica Puzova Kaczmarek (2427748)</cp:lastModifiedBy>
  <cp:revision>600</cp:revision>
  <dcterms:created xsi:type="dcterms:W3CDTF">2013-07-15T20:26:40Z</dcterms:created>
  <dcterms:modified xsi:type="dcterms:W3CDTF">2025-02-16T23:34:40Z</dcterms:modified>
</cp:coreProperties>
</file>