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</p:sldIdLst>
  <p:sldSz cx="18288000" cy="10287000"/>
  <p:notesSz cx="6858000" cy="9144000"/>
  <p:embeddedFontLst>
    <p:embeddedFont>
      <p:font typeface="Agrandir" panose="020B0604020202020204" charset="0"/>
      <p:regular r:id="rId15"/>
    </p:embeddedFont>
    <p:embeddedFont>
      <p:font typeface="Agrandir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5AB8BC-5C95-4756-BB09-A848128F3607}" v="14" dt="2026-06-04T22:21:47.785"/>
    <p1510:client id="{6D483885-69DF-B353-20CD-4C4FDC21F030}" v="239" dt="2026-06-05T21:28:52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jna Azad (2232143)" userId="S::2232143@student.uwtsd.ac.uk::8fefac42-f8b3-40bb-be3e-4ea8a8b4f8c6" providerId="AD" clId="Web-{6D483885-69DF-B353-20CD-4C4FDC21F030}"/>
    <pc:docChg chg="addSld delSld modSld">
      <pc:chgData name="Shajna Azad (2232143)" userId="S::2232143@student.uwtsd.ac.uk::8fefac42-f8b3-40bb-be3e-4ea8a8b4f8c6" providerId="AD" clId="Web-{6D483885-69DF-B353-20CD-4C4FDC21F030}" dt="2026-06-05T21:28:52.397" v="160" actId="20577"/>
      <pc:docMkLst>
        <pc:docMk/>
      </pc:docMkLst>
      <pc:sldChg chg="modSp">
        <pc:chgData name="Shajna Azad (2232143)" userId="S::2232143@student.uwtsd.ac.uk::8fefac42-f8b3-40bb-be3e-4ea8a8b4f8c6" providerId="AD" clId="Web-{6D483885-69DF-B353-20CD-4C4FDC21F030}" dt="2026-06-05T21:28:52.397" v="160" actId="20577"/>
        <pc:sldMkLst>
          <pc:docMk/>
          <pc:sldMk cId="0" sldId="257"/>
        </pc:sldMkLst>
        <pc:spChg chg="mod">
          <ac:chgData name="Shajna Azad (2232143)" userId="S::2232143@student.uwtsd.ac.uk::8fefac42-f8b3-40bb-be3e-4ea8a8b4f8c6" providerId="AD" clId="Web-{6D483885-69DF-B353-20CD-4C4FDC21F030}" dt="2026-06-05T21:28:52.397" v="160" actId="20577"/>
          <ac:spMkLst>
            <pc:docMk/>
            <pc:sldMk cId="0" sldId="257"/>
            <ac:spMk id="2" creationId="{00000000-0000-0000-0000-000000000000}"/>
          </ac:spMkLst>
        </pc:spChg>
      </pc:sldChg>
      <pc:sldChg chg="modSp">
        <pc:chgData name="Shajna Azad (2232143)" userId="S::2232143@student.uwtsd.ac.uk::8fefac42-f8b3-40bb-be3e-4ea8a8b4f8c6" providerId="AD" clId="Web-{6D483885-69DF-B353-20CD-4C4FDC21F030}" dt="2026-06-05T21:28:05.614" v="150" actId="20577"/>
        <pc:sldMkLst>
          <pc:docMk/>
          <pc:sldMk cId="0" sldId="260"/>
        </pc:sldMkLst>
        <pc:spChg chg="mod">
          <ac:chgData name="Shajna Azad (2232143)" userId="S::2232143@student.uwtsd.ac.uk::8fefac42-f8b3-40bb-be3e-4ea8a8b4f8c6" providerId="AD" clId="Web-{6D483885-69DF-B353-20CD-4C4FDC21F030}" dt="2026-06-05T21:28:05.614" v="150" actId="20577"/>
          <ac:spMkLst>
            <pc:docMk/>
            <pc:sldMk cId="0" sldId="260"/>
            <ac:spMk id="6" creationId="{00000000-0000-0000-0000-000000000000}"/>
          </ac:spMkLst>
        </pc:spChg>
        <pc:spChg chg="mod">
          <ac:chgData name="Shajna Azad (2232143)" userId="S::2232143@student.uwtsd.ac.uk::8fefac42-f8b3-40bb-be3e-4ea8a8b4f8c6" providerId="AD" clId="Web-{6D483885-69DF-B353-20CD-4C4FDC21F030}" dt="2026-06-05T21:27:59.238" v="148" actId="20577"/>
          <ac:spMkLst>
            <pc:docMk/>
            <pc:sldMk cId="0" sldId="260"/>
            <ac:spMk id="9" creationId="{00000000-0000-0000-0000-000000000000}"/>
          </ac:spMkLst>
        </pc:spChg>
        <pc:spChg chg="mod">
          <ac:chgData name="Shajna Azad (2232143)" userId="S::2232143@student.uwtsd.ac.uk::8fefac42-f8b3-40bb-be3e-4ea8a8b4f8c6" providerId="AD" clId="Web-{6D483885-69DF-B353-20CD-4C4FDC21F030}" dt="2026-06-05T21:27:52.707" v="146" actId="20577"/>
          <ac:spMkLst>
            <pc:docMk/>
            <pc:sldMk cId="0" sldId="260"/>
            <ac:spMk id="13" creationId="{00000000-0000-0000-0000-000000000000}"/>
          </ac:spMkLst>
        </pc:spChg>
        <pc:spChg chg="mod">
          <ac:chgData name="Shajna Azad (2232143)" userId="S::2232143@student.uwtsd.ac.uk::8fefac42-f8b3-40bb-be3e-4ea8a8b4f8c6" providerId="AD" clId="Web-{6D483885-69DF-B353-20CD-4C4FDC21F030}" dt="2026-06-05T21:27:55.269" v="147" actId="20577"/>
          <ac:spMkLst>
            <pc:docMk/>
            <pc:sldMk cId="0" sldId="260"/>
            <ac:spMk id="16" creationId="{00000000-0000-0000-0000-000000000000}"/>
          </ac:spMkLst>
        </pc:spChg>
      </pc:sldChg>
      <pc:sldChg chg="modSp">
        <pc:chgData name="Shajna Azad (2232143)" userId="S::2232143@student.uwtsd.ac.uk::8fefac42-f8b3-40bb-be3e-4ea8a8b4f8c6" providerId="AD" clId="Web-{6D483885-69DF-B353-20CD-4C4FDC21F030}" dt="2026-06-05T21:16:09.710" v="91" actId="20577"/>
        <pc:sldMkLst>
          <pc:docMk/>
          <pc:sldMk cId="0" sldId="265"/>
        </pc:sldMkLst>
        <pc:spChg chg="mod">
          <ac:chgData name="Shajna Azad (2232143)" userId="S::2232143@student.uwtsd.ac.uk::8fefac42-f8b3-40bb-be3e-4ea8a8b4f8c6" providerId="AD" clId="Web-{6D483885-69DF-B353-20CD-4C4FDC21F030}" dt="2026-06-05T21:16:09.710" v="91" actId="20577"/>
          <ac:spMkLst>
            <pc:docMk/>
            <pc:sldMk cId="0" sldId="265"/>
            <ac:spMk id="5" creationId="{00000000-0000-0000-0000-000000000000}"/>
          </ac:spMkLst>
        </pc:spChg>
      </pc:sldChg>
      <pc:sldChg chg="modSp">
        <pc:chgData name="Shajna Azad (2232143)" userId="S::2232143@student.uwtsd.ac.uk::8fefac42-f8b3-40bb-be3e-4ea8a8b4f8c6" providerId="AD" clId="Web-{6D483885-69DF-B353-20CD-4C4FDC21F030}" dt="2026-06-05T21:19:38.578" v="141" actId="20577"/>
        <pc:sldMkLst>
          <pc:docMk/>
          <pc:sldMk cId="0" sldId="266"/>
        </pc:sldMkLst>
        <pc:spChg chg="mod">
          <ac:chgData name="Shajna Azad (2232143)" userId="S::2232143@student.uwtsd.ac.uk::8fefac42-f8b3-40bb-be3e-4ea8a8b4f8c6" providerId="AD" clId="Web-{6D483885-69DF-B353-20CD-4C4FDC21F030}" dt="2026-06-05T21:19:38.578" v="141" actId="20577"/>
          <ac:spMkLst>
            <pc:docMk/>
            <pc:sldMk cId="0" sldId="266"/>
            <ac:spMk id="5" creationId="{00000000-0000-0000-0000-000000000000}"/>
          </ac:spMkLst>
        </pc:spChg>
      </pc:sldChg>
      <pc:sldChg chg="new del">
        <pc:chgData name="Shajna Azad (2232143)" userId="S::2232143@student.uwtsd.ac.uk::8fefac42-f8b3-40bb-be3e-4ea8a8b4f8c6" providerId="AD" clId="Web-{6D483885-69DF-B353-20CD-4C4FDC21F030}" dt="2026-06-05T21:17:36.979" v="110"/>
        <pc:sldMkLst>
          <pc:docMk/>
          <pc:sldMk cId="837125311" sldId="267"/>
        </pc:sldMkLst>
      </pc:sldChg>
      <pc:sldChg chg="modSp add replId">
        <pc:chgData name="Shajna Azad (2232143)" userId="S::2232143@student.uwtsd.ac.uk::8fefac42-f8b3-40bb-be3e-4ea8a8b4f8c6" providerId="AD" clId="Web-{6D483885-69DF-B353-20CD-4C4FDC21F030}" dt="2026-06-05T21:19:23.999" v="139" actId="20577"/>
        <pc:sldMkLst>
          <pc:docMk/>
          <pc:sldMk cId="1232224092" sldId="268"/>
        </pc:sldMkLst>
        <pc:spChg chg="mod">
          <ac:chgData name="Shajna Azad (2232143)" userId="S::2232143@student.uwtsd.ac.uk::8fefac42-f8b3-40bb-be3e-4ea8a8b4f8c6" providerId="AD" clId="Web-{6D483885-69DF-B353-20CD-4C4FDC21F030}" dt="2026-06-05T21:19:23.999" v="139" actId="20577"/>
          <ac:spMkLst>
            <pc:docMk/>
            <pc:sldMk cId="1232224092" sldId="268"/>
            <ac:spMk id="5" creationId="{0EF2835D-0322-6286-C885-6D433DEB407B}"/>
          </ac:spMkLst>
        </pc:spChg>
      </pc:sldChg>
      <pc:sldChg chg="new del">
        <pc:chgData name="Shajna Azad (2232143)" userId="S::2232143@student.uwtsd.ac.uk::8fefac42-f8b3-40bb-be3e-4ea8a8b4f8c6" providerId="AD" clId="Web-{6D483885-69DF-B353-20CD-4C4FDC21F030}" dt="2026-06-05T21:17:34.073" v="109"/>
        <pc:sldMkLst>
          <pc:docMk/>
          <pc:sldMk cId="1871148730" sldId="269"/>
        </pc:sldMkLst>
      </pc:sldChg>
      <pc:sldChg chg="modSp add replId">
        <pc:chgData name="Shajna Azad (2232143)" userId="S::2232143@student.uwtsd.ac.uk::8fefac42-f8b3-40bb-be3e-4ea8a8b4f8c6" providerId="AD" clId="Web-{6D483885-69DF-B353-20CD-4C4FDC21F030}" dt="2026-06-05T21:19:10.264" v="138" actId="20577"/>
        <pc:sldMkLst>
          <pc:docMk/>
          <pc:sldMk cId="4142720384" sldId="269"/>
        </pc:sldMkLst>
        <pc:spChg chg="mod">
          <ac:chgData name="Shajna Azad (2232143)" userId="S::2232143@student.uwtsd.ac.uk::8fefac42-f8b3-40bb-be3e-4ea8a8b4f8c6" providerId="AD" clId="Web-{6D483885-69DF-B353-20CD-4C4FDC21F030}" dt="2026-06-05T21:19:10.264" v="138" actId="20577"/>
          <ac:spMkLst>
            <pc:docMk/>
            <pc:sldMk cId="4142720384" sldId="269"/>
            <ac:spMk id="5" creationId="{1F26C076-CF38-D8C9-0D3C-EB817DBD2AD5}"/>
          </ac:spMkLst>
        </pc:spChg>
      </pc:sldChg>
    </pc:docChg>
  </pc:docChgLst>
  <pc:docChgLst>
    <pc:chgData name="Cllr. Shazna Azad (Dudley Council Elected Member)" userId="d2fd7520-ed1d-4de6-a132-2c2dfe4a80c8" providerId="ADAL" clId="{745F9F7F-65DB-4AFB-B226-59CD0789AC94}"/>
    <pc:docChg chg="undo custSel modSld">
      <pc:chgData name="Cllr. Shazna Azad (Dudley Council Elected Member)" userId="d2fd7520-ed1d-4de6-a132-2c2dfe4a80c8" providerId="ADAL" clId="{745F9F7F-65DB-4AFB-B226-59CD0789AC94}" dt="2026-06-04T22:21:50.569" v="121" actId="6549"/>
      <pc:docMkLst>
        <pc:docMk/>
      </pc:docMkLst>
      <pc:sldChg chg="modSp mod">
        <pc:chgData name="Cllr. Shazna Azad (Dudley Council Elected Member)" userId="d2fd7520-ed1d-4de6-a132-2c2dfe4a80c8" providerId="ADAL" clId="{745F9F7F-65DB-4AFB-B226-59CD0789AC94}" dt="2026-06-04T22:10:22.628" v="17" actId="20577"/>
        <pc:sldMkLst>
          <pc:docMk/>
          <pc:sldMk cId="0" sldId="256"/>
        </pc:sldMkLst>
        <pc:spChg chg="mod">
          <ac:chgData name="Cllr. Shazna Azad (Dudley Council Elected Member)" userId="d2fd7520-ed1d-4de6-a132-2c2dfe4a80c8" providerId="ADAL" clId="{745F9F7F-65DB-4AFB-B226-59CD0789AC94}" dt="2026-06-04T22:10:22.628" v="17" actId="20577"/>
          <ac:spMkLst>
            <pc:docMk/>
            <pc:sldMk cId="0" sldId="256"/>
            <ac:spMk id="7" creationId="{00000000-0000-0000-0000-000000000000}"/>
          </ac:spMkLst>
        </pc:spChg>
        <pc:spChg chg="mod">
          <ac:chgData name="Cllr. Shazna Azad (Dudley Council Elected Member)" userId="d2fd7520-ed1d-4de6-a132-2c2dfe4a80c8" providerId="ADAL" clId="{745F9F7F-65DB-4AFB-B226-59CD0789AC94}" dt="2026-06-04T22:09:56.749" v="7"/>
          <ac:spMkLst>
            <pc:docMk/>
            <pc:sldMk cId="0" sldId="256"/>
            <ac:spMk id="8" creationId="{00000000-0000-0000-0000-000000000000}"/>
          </ac:spMkLst>
        </pc:spChg>
      </pc:sldChg>
      <pc:sldChg chg="delSp modSp mod">
        <pc:chgData name="Cllr. Shazna Azad (Dudley Council Elected Member)" userId="d2fd7520-ed1d-4de6-a132-2c2dfe4a80c8" providerId="ADAL" clId="{745F9F7F-65DB-4AFB-B226-59CD0789AC94}" dt="2026-06-04T22:11:10.361" v="34" actId="20577"/>
        <pc:sldMkLst>
          <pc:docMk/>
          <pc:sldMk cId="0" sldId="257"/>
        </pc:sldMkLst>
        <pc:spChg chg="mod">
          <ac:chgData name="Cllr. Shazna Azad (Dudley Council Elected Member)" userId="d2fd7520-ed1d-4de6-a132-2c2dfe4a80c8" providerId="ADAL" clId="{745F9F7F-65DB-4AFB-B226-59CD0789AC94}" dt="2026-06-04T22:11:10.361" v="34" actId="20577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Cllr. Shazna Azad (Dudley Council Elected Member)" userId="d2fd7520-ed1d-4de6-a132-2c2dfe4a80c8" providerId="ADAL" clId="{745F9F7F-65DB-4AFB-B226-59CD0789AC94}" dt="2026-06-04T22:10:39.112" v="19" actId="478"/>
          <ac:spMkLst>
            <pc:docMk/>
            <pc:sldMk cId="0" sldId="257"/>
            <ac:spMk id="3" creationId="{00000000-0000-0000-0000-000000000000}"/>
          </ac:spMkLst>
        </pc:spChg>
      </pc:sldChg>
      <pc:sldChg chg="addSp delSp modSp mod">
        <pc:chgData name="Cllr. Shazna Azad (Dudley Council Elected Member)" userId="d2fd7520-ed1d-4de6-a132-2c2dfe4a80c8" providerId="ADAL" clId="{745F9F7F-65DB-4AFB-B226-59CD0789AC94}" dt="2026-06-04T22:14:02.188" v="57" actId="20577"/>
        <pc:sldMkLst>
          <pc:docMk/>
          <pc:sldMk cId="0" sldId="258"/>
        </pc:sldMkLst>
        <pc:spChg chg="mod">
          <ac:chgData name="Cllr. Shazna Azad (Dudley Council Elected Member)" userId="d2fd7520-ed1d-4de6-a132-2c2dfe4a80c8" providerId="ADAL" clId="{745F9F7F-65DB-4AFB-B226-59CD0789AC94}" dt="2026-06-04T22:14:02.188" v="57" actId="20577"/>
          <ac:spMkLst>
            <pc:docMk/>
            <pc:sldMk cId="0" sldId="258"/>
            <ac:spMk id="9" creationId="{00000000-0000-0000-0000-000000000000}"/>
          </ac:spMkLst>
        </pc:spChg>
        <pc:spChg chg="mod">
          <ac:chgData name="Cllr. Shazna Azad (Dudley Council Elected Member)" userId="d2fd7520-ed1d-4de6-a132-2c2dfe4a80c8" providerId="ADAL" clId="{745F9F7F-65DB-4AFB-B226-59CD0789AC94}" dt="2026-06-04T22:11:23.816" v="35" actId="14100"/>
          <ac:spMkLst>
            <pc:docMk/>
            <pc:sldMk cId="0" sldId="258"/>
            <ac:spMk id="13" creationId="{00000000-0000-0000-0000-000000000000}"/>
          </ac:spMkLst>
        </pc:spChg>
        <pc:spChg chg="add mod">
          <ac:chgData name="Cllr. Shazna Azad (Dudley Council Elected Member)" userId="d2fd7520-ed1d-4de6-a132-2c2dfe4a80c8" providerId="ADAL" clId="{745F9F7F-65DB-4AFB-B226-59CD0789AC94}" dt="2026-06-04T22:13:45.447" v="41" actId="2711"/>
          <ac:spMkLst>
            <pc:docMk/>
            <pc:sldMk cId="0" sldId="258"/>
            <ac:spMk id="17" creationId="{56641833-9572-3849-63E3-99BA4B293F32}"/>
          </ac:spMkLst>
        </pc:spChg>
        <pc:grpChg chg="mod">
          <ac:chgData name="Cllr. Shazna Azad (Dudley Council Elected Member)" userId="d2fd7520-ed1d-4de6-a132-2c2dfe4a80c8" providerId="ADAL" clId="{745F9F7F-65DB-4AFB-B226-59CD0789AC94}" dt="2026-06-04T22:11:29.928" v="36" actId="1076"/>
          <ac:grpSpMkLst>
            <pc:docMk/>
            <pc:sldMk cId="0" sldId="258"/>
            <ac:grpSpMk id="3" creationId="{00000000-0000-0000-0000-000000000000}"/>
          </ac:grpSpMkLst>
        </pc:grpChg>
        <pc:graphicFrameChg chg="add del modGraphic">
          <ac:chgData name="Cllr. Shazna Azad (Dudley Council Elected Member)" userId="d2fd7520-ed1d-4de6-a132-2c2dfe4a80c8" providerId="ADAL" clId="{745F9F7F-65DB-4AFB-B226-59CD0789AC94}" dt="2026-06-04T22:11:07.062" v="33" actId="27309"/>
          <ac:graphicFrameMkLst>
            <pc:docMk/>
            <pc:sldMk cId="0" sldId="258"/>
            <ac:graphicFrameMk id="15" creationId="{D6EAFA2A-B91F-E407-EF6E-6D7A4DBD5A8E}"/>
          </ac:graphicFrameMkLst>
        </pc:graphicFrameChg>
      </pc:sldChg>
      <pc:sldChg chg="modSp mod">
        <pc:chgData name="Cllr. Shazna Azad (Dudley Council Elected Member)" userId="d2fd7520-ed1d-4de6-a132-2c2dfe4a80c8" providerId="ADAL" clId="{745F9F7F-65DB-4AFB-B226-59CD0789AC94}" dt="2026-06-04T22:17:56.403" v="80" actId="255"/>
        <pc:sldMkLst>
          <pc:docMk/>
          <pc:sldMk cId="0" sldId="263"/>
        </pc:sldMkLst>
        <pc:spChg chg="mod">
          <ac:chgData name="Cllr. Shazna Azad (Dudley Council Elected Member)" userId="d2fd7520-ed1d-4de6-a132-2c2dfe4a80c8" providerId="ADAL" clId="{745F9F7F-65DB-4AFB-B226-59CD0789AC94}" dt="2026-06-04T22:17:56.403" v="80" actId="255"/>
          <ac:spMkLst>
            <pc:docMk/>
            <pc:sldMk cId="0" sldId="263"/>
            <ac:spMk id="7" creationId="{00000000-0000-0000-0000-000000000000}"/>
          </ac:spMkLst>
        </pc:spChg>
      </pc:sldChg>
      <pc:sldChg chg="modSp mod">
        <pc:chgData name="Cllr. Shazna Azad (Dudley Council Elected Member)" userId="d2fd7520-ed1d-4de6-a132-2c2dfe4a80c8" providerId="ADAL" clId="{745F9F7F-65DB-4AFB-B226-59CD0789AC94}" dt="2026-06-04T22:21:50.569" v="121" actId="6549"/>
        <pc:sldMkLst>
          <pc:docMk/>
          <pc:sldMk cId="0" sldId="265"/>
        </pc:sldMkLst>
        <pc:spChg chg="mod">
          <ac:chgData name="Cllr. Shazna Azad (Dudley Council Elected Member)" userId="d2fd7520-ed1d-4de6-a132-2c2dfe4a80c8" providerId="ADAL" clId="{745F9F7F-65DB-4AFB-B226-59CD0789AC94}" dt="2026-06-04T22:21:50.569" v="121" actId="6549"/>
          <ac:spMkLst>
            <pc:docMk/>
            <pc:sldMk cId="0" sldId="265"/>
            <ac:spMk id="5" creationId="{00000000-0000-0000-0000-000000000000}"/>
          </ac:spMkLst>
        </pc:spChg>
      </pc:sldChg>
      <pc:sldChg chg="modSp mod">
        <pc:chgData name="Cllr. Shazna Azad (Dudley Council Elected Member)" userId="d2fd7520-ed1d-4de6-a132-2c2dfe4a80c8" providerId="ADAL" clId="{745F9F7F-65DB-4AFB-B226-59CD0789AC94}" dt="2026-06-04T22:21:27.399" v="108" actId="20577"/>
        <pc:sldMkLst>
          <pc:docMk/>
          <pc:sldMk cId="0" sldId="266"/>
        </pc:sldMkLst>
        <pc:spChg chg="mod">
          <ac:chgData name="Cllr. Shazna Azad (Dudley Council Elected Member)" userId="d2fd7520-ed1d-4de6-a132-2c2dfe4a80c8" providerId="ADAL" clId="{745F9F7F-65DB-4AFB-B226-59CD0789AC94}" dt="2026-06-04T22:21:27.399" v="108" actId="20577"/>
          <ac:spMkLst>
            <pc:docMk/>
            <pc:sldMk cId="0" sldId="266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risis.org.uk/ending-homelessness/key-homelessness-policy-areas/housing/housing-supply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english-housing-survey-2023-to-2024-experiences-of-the-housing-crisis/english-housing-survey-2023-to-2024-experiences-of-the-housing-crisis" TargetMode="External"/><Relationship Id="rId2" Type="http://schemas.openxmlformats.org/officeDocument/2006/relationships/hyperlink" Target="https://www.gov.uk/government/statistics/social-housing-lettings-in-england-april-2024-to-march-202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instituteofhealthequity.org/resources-reports/fair-society-healthy-lives-the-marmot-review/fair-society-healthy-lives-full-report-pdf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wp-content/uploads/2023/06/nhs-long-term-workforce-plan-v1.2.pdf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housing/bulletins/housingaffordabilityinenglandandwales/2023" TargetMode="External"/><Relationship Id="rId2" Type="http://schemas.openxmlformats.org/officeDocument/2006/relationships/hyperlink" Target="http://www.ons.gov.u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90349" y="1700121"/>
            <a:ext cx="6398073" cy="6886758"/>
            <a:chOff x="0" y="0"/>
            <a:chExt cx="991229" cy="106693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91229" cy="1066939"/>
            </a:xfrm>
            <a:custGeom>
              <a:avLst/>
              <a:gdLst/>
              <a:ahLst/>
              <a:cxnLst/>
              <a:rect l="l" t="t" r="r" b="b"/>
              <a:pathLst>
                <a:path w="991229" h="1066939">
                  <a:moveTo>
                    <a:pt x="121004" y="0"/>
                  </a:moveTo>
                  <a:lnTo>
                    <a:pt x="870225" y="0"/>
                  </a:lnTo>
                  <a:cubicBezTo>
                    <a:pt x="937054" y="0"/>
                    <a:pt x="991229" y="54175"/>
                    <a:pt x="991229" y="121004"/>
                  </a:cubicBezTo>
                  <a:lnTo>
                    <a:pt x="991229" y="945935"/>
                  </a:lnTo>
                  <a:cubicBezTo>
                    <a:pt x="991229" y="1012764"/>
                    <a:pt x="937054" y="1066939"/>
                    <a:pt x="870225" y="1066939"/>
                  </a:cubicBezTo>
                  <a:lnTo>
                    <a:pt x="121004" y="1066939"/>
                  </a:lnTo>
                  <a:cubicBezTo>
                    <a:pt x="54175" y="1066939"/>
                    <a:pt x="0" y="1012764"/>
                    <a:pt x="0" y="945935"/>
                  </a:cubicBezTo>
                  <a:lnTo>
                    <a:pt x="0" y="121004"/>
                  </a:lnTo>
                  <a:cubicBezTo>
                    <a:pt x="0" y="54175"/>
                    <a:pt x="54175" y="0"/>
                    <a:pt x="121004" y="0"/>
                  </a:cubicBezTo>
                  <a:close/>
                </a:path>
              </a:pathLst>
            </a:custGeom>
            <a:blipFill>
              <a:blip r:embed="rId2"/>
              <a:stretch>
                <a:fillRect l="-30655" r="-30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973556" y="1243037"/>
            <a:ext cx="1558087" cy="457083"/>
          </a:xfrm>
          <a:custGeom>
            <a:avLst/>
            <a:gdLst/>
            <a:ahLst/>
            <a:cxnLst/>
            <a:rect l="l" t="t" r="r" b="b"/>
            <a:pathLst>
              <a:path w="1558087" h="457083">
                <a:moveTo>
                  <a:pt x="0" y="0"/>
                </a:moveTo>
                <a:lnTo>
                  <a:pt x="1558088" y="0"/>
                </a:lnTo>
                <a:lnTo>
                  <a:pt x="1558088" y="457084"/>
                </a:lnTo>
                <a:lnTo>
                  <a:pt x="0" y="457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4729465" y="-1904331"/>
            <a:ext cx="2385311" cy="4114800"/>
          </a:xfrm>
          <a:custGeom>
            <a:avLst/>
            <a:gdLst/>
            <a:ahLst/>
            <a:cxnLst/>
            <a:rect l="l" t="t" r="r" b="b"/>
            <a:pathLst>
              <a:path w="2385311" h="4114800">
                <a:moveTo>
                  <a:pt x="0" y="0"/>
                </a:moveTo>
                <a:lnTo>
                  <a:pt x="2385311" y="0"/>
                </a:lnTo>
                <a:lnTo>
                  <a:pt x="23853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774507" y="2069870"/>
            <a:ext cx="10410027" cy="1168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78"/>
              </a:lnSpc>
            </a:pPr>
            <a:r>
              <a:rPr lang="en-US" sz="7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PROPOSAL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9600" y="8453529"/>
            <a:ext cx="9049636" cy="1019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</a:pPr>
            <a:r>
              <a:rPr lang="en-US" sz="28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MSc Public Health and Social Care in Practice  </a:t>
            </a:r>
          </a:p>
          <a:p>
            <a:pPr algn="l">
              <a:lnSpc>
                <a:spcPts val="4059"/>
              </a:lnSpc>
            </a:pPr>
            <a:r>
              <a:rPr lang="en-US" sz="28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Lecturer: Dr Zeno Leung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55477" y="546735"/>
            <a:ext cx="7484773" cy="4819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May 2026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803227" y="8901112"/>
            <a:ext cx="7484773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Shajna Azad 2232143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9600" y="3829087"/>
            <a:ext cx="9916793" cy="3510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59"/>
              </a:lnSpc>
            </a:pPr>
            <a:r>
              <a:rPr lang="en-US" sz="3899" b="1">
                <a:solidFill>
                  <a:srgbClr val="1F1F25"/>
                </a:solidFill>
                <a:latin typeface="Agrandir Bold"/>
                <a:ea typeface="Agrandir Bold"/>
                <a:cs typeface="Agrandir Bold"/>
                <a:sym typeface="Agrandir Bold"/>
              </a:rPr>
              <a:t>How is housing insecurity associated with mental health outcomes among adults in the UK, and what are the potential implications for UK health service demand?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097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2232143 May 2026</a:t>
            </a:r>
          </a:p>
        </p:txBody>
      </p:sp>
      <p:sp>
        <p:nvSpPr>
          <p:cNvPr id="5" name="Freeform 5"/>
          <p:cNvSpPr/>
          <p:nvPr/>
        </p:nvSpPr>
        <p:spPr>
          <a:xfrm>
            <a:off x="2283970" y="4280409"/>
            <a:ext cx="4083483" cy="4061210"/>
          </a:xfrm>
          <a:custGeom>
            <a:avLst/>
            <a:gdLst/>
            <a:ahLst/>
            <a:cxnLst/>
            <a:rect l="l" t="t" r="r" b="b"/>
            <a:pathLst>
              <a:path w="4083483" h="4061210">
                <a:moveTo>
                  <a:pt x="0" y="0"/>
                </a:moveTo>
                <a:lnTo>
                  <a:pt x="4083484" y="0"/>
                </a:lnTo>
                <a:lnTo>
                  <a:pt x="4083484" y="4061210"/>
                </a:lnTo>
                <a:lnTo>
                  <a:pt x="0" y="40612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283970" y="1954729"/>
            <a:ext cx="11486311" cy="1798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55"/>
              </a:lnSpc>
            </a:pPr>
            <a:r>
              <a:rPr lang="en-US" sz="6448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INTRODUCTION TO THE RESEARCH PROJECT</a:t>
            </a:r>
          </a:p>
        </p:txBody>
      </p:sp>
      <p:sp>
        <p:nvSpPr>
          <p:cNvPr id="7" name="Freeform 7"/>
          <p:cNvSpPr/>
          <p:nvPr/>
        </p:nvSpPr>
        <p:spPr>
          <a:xfrm rot="5400000">
            <a:off x="13394184" y="1178118"/>
            <a:ext cx="1802256" cy="3108995"/>
          </a:xfrm>
          <a:custGeom>
            <a:avLst/>
            <a:gdLst/>
            <a:ahLst/>
            <a:cxnLst/>
            <a:rect l="l" t="t" r="r" b="b"/>
            <a:pathLst>
              <a:path w="1802256" h="3108995">
                <a:moveTo>
                  <a:pt x="0" y="0"/>
                </a:moveTo>
                <a:lnTo>
                  <a:pt x="1802255" y="0"/>
                </a:lnTo>
                <a:lnTo>
                  <a:pt x="1802255" y="3108995"/>
                </a:lnTo>
                <a:lnTo>
                  <a:pt x="0" y="3108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701213" y="9283182"/>
            <a:ext cx="1558087" cy="457083"/>
          </a:xfrm>
          <a:custGeom>
            <a:avLst/>
            <a:gdLst/>
            <a:ahLst/>
            <a:cxnLst/>
            <a:rect l="l" t="t" r="r" b="b"/>
            <a:pathLst>
              <a:path w="1558087" h="457083">
                <a:moveTo>
                  <a:pt x="0" y="0"/>
                </a:moveTo>
                <a:lnTo>
                  <a:pt x="1558088" y="0"/>
                </a:lnTo>
                <a:lnTo>
                  <a:pt x="1558088" y="457084"/>
                </a:lnTo>
                <a:lnTo>
                  <a:pt x="0" y="457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424189" y="3993537"/>
            <a:ext cx="9835111" cy="767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8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Prevalence of housing Insecurity in the UK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424189" y="4962525"/>
            <a:ext cx="8713191" cy="767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8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Rationale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424189" y="6896735"/>
            <a:ext cx="8713191" cy="767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9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Impact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24189" y="5929630"/>
            <a:ext cx="8713191" cy="767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9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Reasearch Question &amp; Aims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424189" y="7863840"/>
            <a:ext cx="8713191" cy="767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</a:pPr>
            <a:r>
              <a:rPr lang="en-US" sz="39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Minimal Modern Contour Buildable Circles"/>
          <p:cNvSpPr/>
          <p:nvPr/>
        </p:nvSpPr>
        <p:spPr>
          <a:xfrm rot="5400000">
            <a:off x="1156272" y="519904"/>
            <a:ext cx="1802256" cy="3108995"/>
          </a:xfrm>
          <a:custGeom>
            <a:avLst/>
            <a:gdLst/>
            <a:ahLst/>
            <a:cxnLst/>
            <a:rect l="l" t="t" r="r" b="b"/>
            <a:pathLst>
              <a:path w="1802256" h="3108995">
                <a:moveTo>
                  <a:pt x="0" y="0"/>
                </a:moveTo>
                <a:lnTo>
                  <a:pt x="1802256" y="0"/>
                </a:lnTo>
                <a:lnTo>
                  <a:pt x="1802256" y="3108996"/>
                </a:lnTo>
                <a:lnTo>
                  <a:pt x="0" y="3108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79147" y="0"/>
            <a:ext cx="18440601" cy="3213786"/>
            <a:chOff x="0" y="0"/>
            <a:chExt cx="4856784" cy="8464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56784" cy="846429"/>
            </a:xfrm>
            <a:custGeom>
              <a:avLst/>
              <a:gdLst/>
              <a:ahLst/>
              <a:cxnLst/>
              <a:rect l="l" t="t" r="r" b="b"/>
              <a:pathLst>
                <a:path w="4856784" h="846429">
                  <a:moveTo>
                    <a:pt x="0" y="0"/>
                  </a:moveTo>
                  <a:lnTo>
                    <a:pt x="4856784" y="0"/>
                  </a:lnTo>
                  <a:lnTo>
                    <a:pt x="4856784" y="846429"/>
                  </a:lnTo>
                  <a:lnTo>
                    <a:pt x="0" y="846429"/>
                  </a:lnTo>
                  <a:close/>
                </a:path>
              </a:pathLst>
            </a:custGeom>
            <a:solidFill>
              <a:srgbClr val="44877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23825"/>
              <a:ext cx="4856784" cy="970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5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186357" y="202939"/>
            <a:ext cx="14891091" cy="1842516"/>
            <a:chOff x="0" y="0"/>
            <a:chExt cx="19854788" cy="2456688"/>
          </a:xfrm>
        </p:grpSpPr>
        <p:sp>
          <p:nvSpPr>
            <p:cNvPr id="7" name="TextBox 7"/>
            <p:cNvSpPr txBox="1"/>
            <p:nvPr/>
          </p:nvSpPr>
          <p:spPr>
            <a:xfrm>
              <a:off x="3967740" y="-104775"/>
              <a:ext cx="15887048" cy="5069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800"/>
                </a:lnSpc>
                <a:spcBef>
                  <a:spcPct val="0"/>
                </a:spcBef>
              </a:pPr>
              <a:r>
                <a:rPr lang="en-US" sz="2000" u="none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|2232143 May 2026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098931"/>
              <a:ext cx="15887048" cy="13577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6732"/>
                </a:lnSpc>
                <a:spcBef>
                  <a:spcPct val="0"/>
                </a:spcBef>
              </a:pPr>
              <a:r>
                <a:rPr lang="en-US" sz="6120" u="none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Prevalence of Housing Insecurity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3795532"/>
            <a:ext cx="3581675" cy="3656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59"/>
              </a:lnSpc>
              <a:spcBef>
                <a:spcPct val="0"/>
              </a:spcBef>
            </a:pPr>
            <a:r>
              <a:rPr lang="en-US" sz="3399" u="none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Over 1.3 million households were on local authority housing waiting lists in England in 2024.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455425" y="3795532"/>
            <a:ext cx="3225800" cy="3676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59"/>
              </a:lnSpc>
              <a:spcBef>
                <a:spcPct val="0"/>
              </a:spcBef>
            </a:pPr>
            <a:r>
              <a:rPr lang="en-US" sz="3399" u="none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Approximately 8% of homes in England fail to meet the Decent Homes Standard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20000" y="3795532"/>
            <a:ext cx="3225800" cy="3676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59"/>
              </a:lnSpc>
              <a:spcBef>
                <a:spcPct val="0"/>
              </a:spcBef>
            </a:pPr>
            <a:r>
              <a:rPr lang="en-US" sz="3399" u="none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Around 21% of private renters reported difficulty affording housing costs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491124" y="3795532"/>
            <a:ext cx="3225800" cy="3676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59"/>
              </a:lnSpc>
              <a:spcBef>
                <a:spcPct val="0"/>
              </a:spcBef>
            </a:pPr>
            <a:r>
              <a:rPr lang="en-US" sz="3399" u="none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Overcrowding remains highest among renters and lower-income households</a:t>
            </a:r>
          </a:p>
        </p:txBody>
      </p:sp>
      <p:sp>
        <p:nvSpPr>
          <p:cNvPr id="13" name="AutoShape 13"/>
          <p:cNvSpPr/>
          <p:nvPr/>
        </p:nvSpPr>
        <p:spPr>
          <a:xfrm flipH="1" flipV="1">
            <a:off x="-1" y="3213786"/>
            <a:ext cx="18386275" cy="23812"/>
          </a:xfrm>
          <a:prstGeom prst="line">
            <a:avLst/>
          </a:prstGeom>
          <a:ln w="47625" cap="flat">
            <a:solidFill>
              <a:srgbClr val="07544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641833-9572-3849-63E3-99BA4B293F32}"/>
              </a:ext>
            </a:extLst>
          </p:cNvPr>
          <p:cNvSpPr txBox="1"/>
          <p:nvPr/>
        </p:nvSpPr>
        <p:spPr>
          <a:xfrm>
            <a:off x="8645800" y="8801100"/>
            <a:ext cx="92395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>
                <a:effectLst/>
                <a:latin typeface="Angrandir"/>
              </a:rPr>
              <a:t>(English Housing Survey, 2025)</a:t>
            </a:r>
            <a:endParaRPr lang="en-GB">
              <a:latin typeface="Angrandir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|2232143 May 2026</a:t>
            </a:r>
          </a:p>
        </p:txBody>
      </p:sp>
      <p:sp>
        <p:nvSpPr>
          <p:cNvPr id="3" name="Freeform 3"/>
          <p:cNvSpPr/>
          <p:nvPr/>
        </p:nvSpPr>
        <p:spPr>
          <a:xfrm rot="5400000">
            <a:off x="15585391" y="4148574"/>
            <a:ext cx="1900018" cy="1889654"/>
          </a:xfrm>
          <a:custGeom>
            <a:avLst/>
            <a:gdLst/>
            <a:ahLst/>
            <a:cxnLst/>
            <a:rect l="l" t="t" r="r" b="b"/>
            <a:pathLst>
              <a:path w="1900018" h="1889654">
                <a:moveTo>
                  <a:pt x="0" y="0"/>
                </a:moveTo>
                <a:lnTo>
                  <a:pt x="1900018" y="0"/>
                </a:lnTo>
                <a:lnTo>
                  <a:pt x="1900018" y="1889654"/>
                </a:lnTo>
                <a:lnTo>
                  <a:pt x="0" y="18896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1682476" y="-2592747"/>
            <a:ext cx="3005982" cy="5185494"/>
          </a:xfrm>
          <a:custGeom>
            <a:avLst/>
            <a:gdLst/>
            <a:ahLst/>
            <a:cxnLst/>
            <a:rect l="l" t="t" r="r" b="b"/>
            <a:pathLst>
              <a:path w="3005982" h="5185494">
                <a:moveTo>
                  <a:pt x="0" y="0"/>
                </a:moveTo>
                <a:lnTo>
                  <a:pt x="3005982" y="0"/>
                </a:lnTo>
                <a:lnTo>
                  <a:pt x="3005982" y="5185494"/>
                </a:lnTo>
                <a:lnTo>
                  <a:pt x="0" y="51854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8700" y="9029758"/>
            <a:ext cx="1558087" cy="457083"/>
          </a:xfrm>
          <a:custGeom>
            <a:avLst/>
            <a:gdLst/>
            <a:ahLst/>
            <a:cxnLst/>
            <a:rect l="l" t="t" r="r" b="b"/>
            <a:pathLst>
              <a:path w="1558087" h="457083">
                <a:moveTo>
                  <a:pt x="0" y="0"/>
                </a:moveTo>
                <a:lnTo>
                  <a:pt x="1558087" y="0"/>
                </a:lnTo>
                <a:lnTo>
                  <a:pt x="1558087" y="457084"/>
                </a:lnTo>
                <a:lnTo>
                  <a:pt x="0" y="457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44269" y="1634941"/>
            <a:ext cx="16734131" cy="2073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78"/>
              </a:lnSpc>
            </a:pPr>
            <a:r>
              <a:rPr lang="en-US" sz="7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HOUSING INSECURITY AND MENTAL HEALTH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249069" y="3011584"/>
            <a:ext cx="13199061" cy="3031826"/>
            <a:chOff x="0" y="-219075"/>
            <a:chExt cx="3476296" cy="693101"/>
          </a:xfrm>
        </p:grpSpPr>
        <p:sp>
          <p:nvSpPr>
            <p:cNvPr id="8" name="Freeform 8"/>
            <p:cNvSpPr/>
            <p:nvPr/>
          </p:nvSpPr>
          <p:spPr>
            <a:xfrm>
              <a:off x="0" y="-95367"/>
              <a:ext cx="3476296" cy="459893"/>
            </a:xfrm>
            <a:custGeom>
              <a:avLst/>
              <a:gdLst/>
              <a:ahLst/>
              <a:cxnLst/>
              <a:rect l="l" t="t" r="r" b="b"/>
              <a:pathLst>
                <a:path w="3476296" h="474026">
                  <a:moveTo>
                    <a:pt x="0" y="0"/>
                  </a:moveTo>
                  <a:lnTo>
                    <a:pt x="3476296" y="0"/>
                  </a:lnTo>
                  <a:lnTo>
                    <a:pt x="3476296" y="474026"/>
                  </a:lnTo>
                  <a:lnTo>
                    <a:pt x="0" y="474026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19075"/>
              <a:ext cx="3476296" cy="6931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Approximately 1 in 4 adults experience a mental health problem each year in England (Mind, 2024).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49069" y="5919144"/>
            <a:ext cx="13199061" cy="2631624"/>
            <a:chOff x="0" y="-219075"/>
            <a:chExt cx="3476296" cy="693102"/>
          </a:xfrm>
        </p:grpSpPr>
        <p:sp>
          <p:nvSpPr>
            <p:cNvPr id="11" name="Freeform 11"/>
            <p:cNvSpPr/>
            <p:nvPr/>
          </p:nvSpPr>
          <p:spPr>
            <a:xfrm>
              <a:off x="0" y="-186346"/>
              <a:ext cx="3476296" cy="660373"/>
            </a:xfrm>
            <a:custGeom>
              <a:avLst/>
              <a:gdLst/>
              <a:ahLst/>
              <a:cxnLst/>
              <a:rect l="l" t="t" r="r" b="b"/>
              <a:pathLst>
                <a:path w="3476296" h="474026">
                  <a:moveTo>
                    <a:pt x="0" y="0"/>
                  </a:moveTo>
                  <a:lnTo>
                    <a:pt x="3476296" y="0"/>
                  </a:lnTo>
                  <a:lnTo>
                    <a:pt x="3476296" y="474026"/>
                  </a:lnTo>
                  <a:lnTo>
                    <a:pt x="0" y="474026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19075"/>
              <a:ext cx="3476296" cy="6931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Demand for NHS mental health services continues</a:t>
              </a:r>
            </a:p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to increase (NHS England, 2023)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|2232143 May 2026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05057" y="582988"/>
            <a:ext cx="11486311" cy="2598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55"/>
              </a:lnSpc>
            </a:pPr>
            <a:r>
              <a:rPr lang="en-US" sz="6448" b="1">
                <a:solidFill>
                  <a:srgbClr val="296D5F"/>
                </a:solidFill>
                <a:latin typeface="Agrandir Bold"/>
                <a:ea typeface="Agrandir Bold"/>
                <a:cs typeface="Agrandir Bold"/>
                <a:sym typeface="Agrandir Bold"/>
              </a:rPr>
              <a:t>RATIONALE</a:t>
            </a:r>
            <a:r>
              <a:rPr lang="en-US" sz="6448" b="1">
                <a:solidFill>
                  <a:srgbClr val="1F1F25"/>
                </a:solidFill>
                <a:latin typeface="Agrandir Bold"/>
                <a:ea typeface="Agrandir Bold"/>
                <a:cs typeface="Agrandir Bold"/>
                <a:sym typeface="Agrandir Bold"/>
              </a:rPr>
              <a:t>: </a:t>
            </a:r>
          </a:p>
          <a:p>
            <a:pPr algn="l">
              <a:lnSpc>
                <a:spcPts val="6255"/>
              </a:lnSpc>
            </a:pPr>
            <a:r>
              <a:rPr lang="en-US" sz="6448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HOUSING AS A SOCIAL DETERMINANT OF HEALTH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1381886" y="1562154"/>
            <a:ext cx="5877414" cy="7462264"/>
            <a:chOff x="0" y="0"/>
            <a:chExt cx="1547961" cy="196537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47961" cy="1965370"/>
            </a:xfrm>
            <a:custGeom>
              <a:avLst/>
              <a:gdLst/>
              <a:ahLst/>
              <a:cxnLst/>
              <a:rect l="l" t="t" r="r" b="b"/>
              <a:pathLst>
                <a:path w="1547961" h="1965370">
                  <a:moveTo>
                    <a:pt x="131723" y="0"/>
                  </a:moveTo>
                  <a:lnTo>
                    <a:pt x="1416238" y="0"/>
                  </a:lnTo>
                  <a:cubicBezTo>
                    <a:pt x="1488986" y="0"/>
                    <a:pt x="1547961" y="58975"/>
                    <a:pt x="1547961" y="131723"/>
                  </a:cubicBezTo>
                  <a:lnTo>
                    <a:pt x="1547961" y="1833647"/>
                  </a:lnTo>
                  <a:cubicBezTo>
                    <a:pt x="1547961" y="1868582"/>
                    <a:pt x="1534083" y="1902086"/>
                    <a:pt x="1509380" y="1926789"/>
                  </a:cubicBezTo>
                  <a:cubicBezTo>
                    <a:pt x="1484677" y="1951492"/>
                    <a:pt x="1451173" y="1965370"/>
                    <a:pt x="1416238" y="1965370"/>
                  </a:cubicBezTo>
                  <a:lnTo>
                    <a:pt x="131723" y="1965370"/>
                  </a:lnTo>
                  <a:cubicBezTo>
                    <a:pt x="58975" y="1965370"/>
                    <a:pt x="0" y="1906395"/>
                    <a:pt x="0" y="1833647"/>
                  </a:cubicBezTo>
                  <a:lnTo>
                    <a:pt x="0" y="131723"/>
                  </a:lnTo>
                  <a:cubicBezTo>
                    <a:pt x="0" y="58975"/>
                    <a:pt x="58975" y="0"/>
                    <a:pt x="131723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19075"/>
              <a:ext cx="1547961" cy="21844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160"/>
                </a:lnSpc>
              </a:pPr>
              <a:endParaRPr lang="en-US" sz="4400" dirty="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6160"/>
                </a:lnSpc>
              </a:pPr>
              <a:endParaRPr lang="en-US" sz="4400" dirty="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Health Inequalities</a:t>
              </a:r>
              <a:endParaRPr lang="en-US">
                <a:ea typeface="Calibri"/>
                <a:cs typeface="Calibri"/>
              </a:endParaRPr>
            </a:p>
            <a:p>
              <a:pPr algn="ctr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Social and economic conditions influence health outcomes and contribute to inequalities across the population </a:t>
              </a:r>
            </a:p>
            <a:p>
              <a:pPr algn="ctr">
                <a:lnSpc>
                  <a:spcPts val="5040"/>
                </a:lnSpc>
              </a:pPr>
              <a:endParaRPr lang="en-US" sz="4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(Marmot, 2020).</a:t>
              </a:r>
            </a:p>
            <a:p>
              <a:pPr algn="ctr">
                <a:lnSpc>
                  <a:spcPts val="2800"/>
                </a:lnSpc>
              </a:pPr>
              <a:endPara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05057" y="4972289"/>
            <a:ext cx="3719293" cy="3206759"/>
            <a:chOff x="0" y="0"/>
            <a:chExt cx="979567" cy="8445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79567" cy="844578"/>
            </a:xfrm>
            <a:custGeom>
              <a:avLst/>
              <a:gdLst/>
              <a:ahLst/>
              <a:cxnLst/>
              <a:rect l="l" t="t" r="r" b="b"/>
              <a:pathLst>
                <a:path w="979567" h="844578">
                  <a:moveTo>
                    <a:pt x="208156" y="0"/>
                  </a:moveTo>
                  <a:lnTo>
                    <a:pt x="771411" y="0"/>
                  </a:lnTo>
                  <a:cubicBezTo>
                    <a:pt x="886372" y="0"/>
                    <a:pt x="979567" y="93194"/>
                    <a:pt x="979567" y="208156"/>
                  </a:cubicBezTo>
                  <a:lnTo>
                    <a:pt x="979567" y="636423"/>
                  </a:lnTo>
                  <a:cubicBezTo>
                    <a:pt x="979567" y="691629"/>
                    <a:pt x="957636" y="744574"/>
                    <a:pt x="918600" y="783611"/>
                  </a:cubicBezTo>
                  <a:cubicBezTo>
                    <a:pt x="879563" y="822648"/>
                    <a:pt x="826618" y="844578"/>
                    <a:pt x="771411" y="844578"/>
                  </a:cubicBezTo>
                  <a:lnTo>
                    <a:pt x="208156" y="844578"/>
                  </a:lnTo>
                  <a:cubicBezTo>
                    <a:pt x="152949" y="844578"/>
                    <a:pt x="100004" y="822648"/>
                    <a:pt x="60967" y="783611"/>
                  </a:cubicBezTo>
                  <a:cubicBezTo>
                    <a:pt x="21931" y="744574"/>
                    <a:pt x="0" y="691629"/>
                    <a:pt x="0" y="636423"/>
                  </a:cubicBezTo>
                  <a:lnTo>
                    <a:pt x="0" y="208156"/>
                  </a:lnTo>
                  <a:cubicBezTo>
                    <a:pt x="0" y="152949"/>
                    <a:pt x="21931" y="100004"/>
                    <a:pt x="60967" y="60967"/>
                  </a:cubicBezTo>
                  <a:cubicBezTo>
                    <a:pt x="100004" y="21931"/>
                    <a:pt x="152949" y="0"/>
                    <a:pt x="208156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19075"/>
              <a:ext cx="979567" cy="10636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160"/>
                </a:lnSpc>
              </a:pPr>
              <a:endParaRPr lang="en-US" sz="4400" dirty="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Psychological distress</a:t>
              </a:r>
              <a:endParaRPr lang="en-U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05057" y="9138719"/>
            <a:ext cx="16654243" cy="751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20"/>
              </a:lnSpc>
              <a:spcBef>
                <a:spcPct val="0"/>
              </a:spcBef>
            </a:pPr>
            <a:r>
              <a:rPr lang="en-US" sz="38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Housing is recognised as a key social determinant of health (WHO, 2018).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648200" y="5266960"/>
            <a:ext cx="3471643" cy="2708672"/>
            <a:chOff x="0" y="0"/>
            <a:chExt cx="914342" cy="71339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14342" cy="713395"/>
            </a:xfrm>
            <a:custGeom>
              <a:avLst/>
              <a:gdLst/>
              <a:ahLst/>
              <a:cxnLst/>
              <a:rect l="l" t="t" r="r" b="b"/>
              <a:pathLst>
                <a:path w="914342" h="713395">
                  <a:moveTo>
                    <a:pt x="223004" y="0"/>
                  </a:moveTo>
                  <a:lnTo>
                    <a:pt x="691338" y="0"/>
                  </a:lnTo>
                  <a:cubicBezTo>
                    <a:pt x="814500" y="0"/>
                    <a:pt x="914342" y="99843"/>
                    <a:pt x="914342" y="223004"/>
                  </a:cubicBezTo>
                  <a:lnTo>
                    <a:pt x="914342" y="490391"/>
                  </a:lnTo>
                  <a:cubicBezTo>
                    <a:pt x="914342" y="549535"/>
                    <a:pt x="890847" y="606257"/>
                    <a:pt x="849026" y="648079"/>
                  </a:cubicBezTo>
                  <a:cubicBezTo>
                    <a:pt x="807204" y="689900"/>
                    <a:pt x="750482" y="713395"/>
                    <a:pt x="691338" y="713395"/>
                  </a:cubicBezTo>
                  <a:lnTo>
                    <a:pt x="223004" y="713395"/>
                  </a:lnTo>
                  <a:cubicBezTo>
                    <a:pt x="99843" y="713395"/>
                    <a:pt x="0" y="613553"/>
                    <a:pt x="0" y="490391"/>
                  </a:cubicBezTo>
                  <a:lnTo>
                    <a:pt x="0" y="223004"/>
                  </a:lnTo>
                  <a:cubicBezTo>
                    <a:pt x="0" y="99843"/>
                    <a:pt x="99843" y="0"/>
                    <a:pt x="223004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19075"/>
              <a:ext cx="914342" cy="932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6160"/>
                </a:lnSpc>
              </a:pPr>
              <a:endParaRPr lang="en-US" sz="4400" dirty="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Depression</a:t>
              </a:r>
              <a:endParaRPr lang="en-US"/>
            </a:p>
            <a:p>
              <a:pPr algn="ctr">
                <a:lnSpc>
                  <a:spcPts val="3360"/>
                </a:lnSpc>
              </a:pPr>
              <a:endParaRPr lang="en-US" sz="4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379264" y="5678089"/>
            <a:ext cx="2743200" cy="1644139"/>
            <a:chOff x="0" y="0"/>
            <a:chExt cx="722489" cy="43302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22489" cy="433024"/>
            </a:xfrm>
            <a:custGeom>
              <a:avLst/>
              <a:gdLst/>
              <a:ahLst/>
              <a:cxnLst/>
              <a:rect l="l" t="t" r="r" b="b"/>
              <a:pathLst>
                <a:path w="722489" h="433024">
                  <a:moveTo>
                    <a:pt x="216512" y="0"/>
                  </a:moveTo>
                  <a:lnTo>
                    <a:pt x="505977" y="0"/>
                  </a:lnTo>
                  <a:cubicBezTo>
                    <a:pt x="625553" y="0"/>
                    <a:pt x="722489" y="96936"/>
                    <a:pt x="722489" y="216512"/>
                  </a:cubicBezTo>
                  <a:lnTo>
                    <a:pt x="722489" y="216512"/>
                  </a:lnTo>
                  <a:cubicBezTo>
                    <a:pt x="722489" y="273935"/>
                    <a:pt x="699678" y="329005"/>
                    <a:pt x="659074" y="369609"/>
                  </a:cubicBezTo>
                  <a:cubicBezTo>
                    <a:pt x="618470" y="410213"/>
                    <a:pt x="563399" y="433024"/>
                    <a:pt x="505977" y="433024"/>
                  </a:cubicBezTo>
                  <a:lnTo>
                    <a:pt x="216512" y="433024"/>
                  </a:lnTo>
                  <a:cubicBezTo>
                    <a:pt x="159090" y="433024"/>
                    <a:pt x="104019" y="410213"/>
                    <a:pt x="63415" y="369609"/>
                  </a:cubicBezTo>
                  <a:cubicBezTo>
                    <a:pt x="22811" y="329005"/>
                    <a:pt x="0" y="273935"/>
                    <a:pt x="0" y="216512"/>
                  </a:cubicBezTo>
                  <a:lnTo>
                    <a:pt x="0" y="216512"/>
                  </a:lnTo>
                  <a:cubicBezTo>
                    <a:pt x="0" y="159090"/>
                    <a:pt x="22811" y="104019"/>
                    <a:pt x="63415" y="63415"/>
                  </a:cubicBezTo>
                  <a:cubicBezTo>
                    <a:pt x="104019" y="22811"/>
                    <a:pt x="159090" y="0"/>
                    <a:pt x="216512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19075"/>
              <a:ext cx="722489" cy="652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160"/>
                </a:lnSpc>
              </a:pPr>
              <a:endParaRPr lang="en-US" sz="4400" dirty="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Anxiety</a:t>
              </a:r>
              <a:endParaRPr lang="en-US">
                <a:ea typeface="Calibri"/>
                <a:cs typeface="Calibri"/>
              </a:endParaRPr>
            </a:p>
            <a:p>
              <a:pPr algn="r">
                <a:lnSpc>
                  <a:spcPts val="3360"/>
                </a:lnSpc>
              </a:pPr>
              <a:endParaRPr lang="en-US" sz="4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0" y="3340974"/>
            <a:ext cx="10350591" cy="1453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60"/>
              </a:lnSpc>
              <a:spcBef>
                <a:spcPct val="0"/>
              </a:spcBef>
            </a:pPr>
            <a:r>
              <a:rPr lang="en-US" sz="39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has shown that housing insecurity is associated with: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354288" y="8236197"/>
            <a:ext cx="5789712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(Bentley et al., 2015; Carrere et al., 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|2232143 May 2026</a:t>
            </a:r>
          </a:p>
        </p:txBody>
      </p:sp>
      <p:sp>
        <p:nvSpPr>
          <p:cNvPr id="3" name="Freeform 3"/>
          <p:cNvSpPr/>
          <p:nvPr/>
        </p:nvSpPr>
        <p:spPr>
          <a:xfrm rot="5400000">
            <a:off x="14775227" y="6212868"/>
            <a:ext cx="2776803" cy="2761657"/>
          </a:xfrm>
          <a:custGeom>
            <a:avLst/>
            <a:gdLst/>
            <a:ahLst/>
            <a:cxnLst/>
            <a:rect l="l" t="t" r="r" b="b"/>
            <a:pathLst>
              <a:path w="2776803" h="2761657">
                <a:moveTo>
                  <a:pt x="0" y="0"/>
                </a:moveTo>
                <a:lnTo>
                  <a:pt x="2776803" y="0"/>
                </a:lnTo>
                <a:lnTo>
                  <a:pt x="2776803" y="2761657"/>
                </a:lnTo>
                <a:lnTo>
                  <a:pt x="0" y="27616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1539317"/>
            <a:ext cx="16071396" cy="1025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07"/>
              </a:lnSpc>
            </a:pPr>
            <a:r>
              <a:rPr lang="en-US" sz="63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QUESTION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491" y="3418205"/>
            <a:ext cx="13708618" cy="3231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160"/>
              </a:lnSpc>
            </a:pPr>
            <a:r>
              <a:rPr lang="en-US" sz="4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How is housing insecurity associated with mental health outcomes among adults in the UK, and what are the potential implications for UK health service demand? </a:t>
            </a:r>
          </a:p>
        </p:txBody>
      </p:sp>
      <p:sp>
        <p:nvSpPr>
          <p:cNvPr id="6" name="Freeform 6"/>
          <p:cNvSpPr/>
          <p:nvPr/>
        </p:nvSpPr>
        <p:spPr>
          <a:xfrm rot="5400000">
            <a:off x="1621312" y="6280452"/>
            <a:ext cx="1933567" cy="3774464"/>
          </a:xfrm>
          <a:custGeom>
            <a:avLst/>
            <a:gdLst/>
            <a:ahLst/>
            <a:cxnLst/>
            <a:rect l="l" t="t" r="r" b="b"/>
            <a:pathLst>
              <a:path w="1345172" h="2320500">
                <a:moveTo>
                  <a:pt x="0" y="0"/>
                </a:moveTo>
                <a:lnTo>
                  <a:pt x="1345172" y="0"/>
                </a:lnTo>
                <a:lnTo>
                  <a:pt x="1345172" y="2320500"/>
                </a:lnTo>
                <a:lnTo>
                  <a:pt x="0" y="23205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20|2232143 May 202626</a:t>
            </a:r>
          </a:p>
        </p:txBody>
      </p:sp>
      <p:sp>
        <p:nvSpPr>
          <p:cNvPr id="3" name="Freeform 3"/>
          <p:cNvSpPr/>
          <p:nvPr/>
        </p:nvSpPr>
        <p:spPr>
          <a:xfrm>
            <a:off x="7102258" y="5399018"/>
            <a:ext cx="4083483" cy="4061210"/>
          </a:xfrm>
          <a:custGeom>
            <a:avLst/>
            <a:gdLst/>
            <a:ahLst/>
            <a:cxnLst/>
            <a:rect l="l" t="t" r="r" b="b"/>
            <a:pathLst>
              <a:path w="4083483" h="4061210">
                <a:moveTo>
                  <a:pt x="0" y="0"/>
                </a:moveTo>
                <a:lnTo>
                  <a:pt x="4083484" y="0"/>
                </a:lnTo>
                <a:lnTo>
                  <a:pt x="4083484" y="4061209"/>
                </a:lnTo>
                <a:lnTo>
                  <a:pt x="0" y="40612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682070" y="8604930"/>
            <a:ext cx="1802256" cy="3108995"/>
          </a:xfrm>
          <a:custGeom>
            <a:avLst/>
            <a:gdLst/>
            <a:ahLst/>
            <a:cxnLst/>
            <a:rect l="l" t="t" r="r" b="b"/>
            <a:pathLst>
              <a:path w="1802256" h="3108995">
                <a:moveTo>
                  <a:pt x="0" y="0"/>
                </a:moveTo>
                <a:lnTo>
                  <a:pt x="1802256" y="0"/>
                </a:lnTo>
                <a:lnTo>
                  <a:pt x="1802256" y="3108996"/>
                </a:lnTo>
                <a:lnTo>
                  <a:pt x="0" y="3108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609600" y="5200730"/>
            <a:ext cx="7697339" cy="1977999"/>
            <a:chOff x="0" y="0"/>
            <a:chExt cx="2027283" cy="52095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27283" cy="520955"/>
            </a:xfrm>
            <a:custGeom>
              <a:avLst/>
              <a:gdLst/>
              <a:ahLst/>
              <a:cxnLst/>
              <a:rect l="l" t="t" r="r" b="b"/>
              <a:pathLst>
                <a:path w="2027283" h="520955">
                  <a:moveTo>
                    <a:pt x="100579" y="0"/>
                  </a:moveTo>
                  <a:lnTo>
                    <a:pt x="1926704" y="0"/>
                  </a:lnTo>
                  <a:cubicBezTo>
                    <a:pt x="1953379" y="0"/>
                    <a:pt x="1978961" y="10597"/>
                    <a:pt x="1997824" y="29459"/>
                  </a:cubicBezTo>
                  <a:cubicBezTo>
                    <a:pt x="2016686" y="48321"/>
                    <a:pt x="2027283" y="73904"/>
                    <a:pt x="2027283" y="100579"/>
                  </a:cubicBezTo>
                  <a:lnTo>
                    <a:pt x="2027283" y="420375"/>
                  </a:lnTo>
                  <a:cubicBezTo>
                    <a:pt x="2027283" y="475924"/>
                    <a:pt x="1982252" y="520955"/>
                    <a:pt x="1926704" y="520955"/>
                  </a:cubicBezTo>
                  <a:lnTo>
                    <a:pt x="100579" y="520955"/>
                  </a:lnTo>
                  <a:cubicBezTo>
                    <a:pt x="73904" y="520955"/>
                    <a:pt x="48321" y="510358"/>
                    <a:pt x="29459" y="491496"/>
                  </a:cubicBezTo>
                  <a:cubicBezTo>
                    <a:pt x="10597" y="472633"/>
                    <a:pt x="0" y="447051"/>
                    <a:pt x="0" y="420375"/>
                  </a:cubicBezTo>
                  <a:lnTo>
                    <a:pt x="0" y="100579"/>
                  </a:lnTo>
                  <a:cubicBezTo>
                    <a:pt x="0" y="73904"/>
                    <a:pt x="10597" y="48321"/>
                    <a:pt x="29459" y="29459"/>
                  </a:cubicBezTo>
                  <a:cubicBezTo>
                    <a:pt x="48321" y="10597"/>
                    <a:pt x="73904" y="0"/>
                    <a:pt x="100579" y="0"/>
                  </a:cubicBezTo>
                  <a:close/>
                </a:path>
              </a:pathLst>
            </a:custGeom>
            <a:solidFill>
              <a:srgbClr val="E1E3E1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61925"/>
              <a:ext cx="2027283" cy="682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endParaRPr lang="en-US" sz="33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Assess the relationship between housing insecurity and mental health outcomes.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105445" y="1411525"/>
            <a:ext cx="12677355" cy="1017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55"/>
              </a:lnSpc>
            </a:pPr>
            <a:r>
              <a:rPr lang="en-US" sz="6448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AIM &amp; OBJECTIVES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609600" y="7756212"/>
            <a:ext cx="7697339" cy="1921188"/>
            <a:chOff x="0" y="0"/>
            <a:chExt cx="2027283" cy="50599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27283" cy="505992"/>
            </a:xfrm>
            <a:custGeom>
              <a:avLst/>
              <a:gdLst/>
              <a:ahLst/>
              <a:cxnLst/>
              <a:rect l="l" t="t" r="r" b="b"/>
              <a:pathLst>
                <a:path w="2027283" h="505992">
                  <a:moveTo>
                    <a:pt x="100579" y="0"/>
                  </a:moveTo>
                  <a:lnTo>
                    <a:pt x="1926704" y="0"/>
                  </a:lnTo>
                  <a:cubicBezTo>
                    <a:pt x="1953379" y="0"/>
                    <a:pt x="1978961" y="10597"/>
                    <a:pt x="1997824" y="29459"/>
                  </a:cubicBezTo>
                  <a:cubicBezTo>
                    <a:pt x="2016686" y="48321"/>
                    <a:pt x="2027283" y="73904"/>
                    <a:pt x="2027283" y="100579"/>
                  </a:cubicBezTo>
                  <a:lnTo>
                    <a:pt x="2027283" y="405413"/>
                  </a:lnTo>
                  <a:cubicBezTo>
                    <a:pt x="2027283" y="432088"/>
                    <a:pt x="2016686" y="457671"/>
                    <a:pt x="1997824" y="476533"/>
                  </a:cubicBezTo>
                  <a:cubicBezTo>
                    <a:pt x="1978961" y="495395"/>
                    <a:pt x="1953379" y="505992"/>
                    <a:pt x="1926704" y="505992"/>
                  </a:cubicBezTo>
                  <a:lnTo>
                    <a:pt x="100579" y="505992"/>
                  </a:lnTo>
                  <a:cubicBezTo>
                    <a:pt x="45031" y="505992"/>
                    <a:pt x="0" y="460961"/>
                    <a:pt x="0" y="405413"/>
                  </a:cubicBezTo>
                  <a:lnTo>
                    <a:pt x="0" y="100579"/>
                  </a:lnTo>
                  <a:cubicBezTo>
                    <a:pt x="0" y="73904"/>
                    <a:pt x="10597" y="48321"/>
                    <a:pt x="29459" y="29459"/>
                  </a:cubicBezTo>
                  <a:cubicBezTo>
                    <a:pt x="48321" y="10597"/>
                    <a:pt x="73904" y="0"/>
                    <a:pt x="100579" y="0"/>
                  </a:cubicBezTo>
                  <a:close/>
                </a:path>
              </a:pathLst>
            </a:custGeom>
            <a:solidFill>
              <a:srgbClr val="E1E3E1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61925"/>
              <a:ext cx="2027283" cy="6679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Identify groups most affected by housing insecurity.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668244" y="5200730"/>
            <a:ext cx="7697339" cy="1977999"/>
            <a:chOff x="0" y="0"/>
            <a:chExt cx="2027283" cy="52095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27283" cy="520955"/>
            </a:xfrm>
            <a:custGeom>
              <a:avLst/>
              <a:gdLst/>
              <a:ahLst/>
              <a:cxnLst/>
              <a:rect l="l" t="t" r="r" b="b"/>
              <a:pathLst>
                <a:path w="2027283" h="520955">
                  <a:moveTo>
                    <a:pt x="100579" y="0"/>
                  </a:moveTo>
                  <a:lnTo>
                    <a:pt x="1926704" y="0"/>
                  </a:lnTo>
                  <a:cubicBezTo>
                    <a:pt x="1953379" y="0"/>
                    <a:pt x="1978961" y="10597"/>
                    <a:pt x="1997824" y="29459"/>
                  </a:cubicBezTo>
                  <a:cubicBezTo>
                    <a:pt x="2016686" y="48321"/>
                    <a:pt x="2027283" y="73904"/>
                    <a:pt x="2027283" y="100579"/>
                  </a:cubicBezTo>
                  <a:lnTo>
                    <a:pt x="2027283" y="420375"/>
                  </a:lnTo>
                  <a:cubicBezTo>
                    <a:pt x="2027283" y="475924"/>
                    <a:pt x="1982252" y="520955"/>
                    <a:pt x="1926704" y="520955"/>
                  </a:cubicBezTo>
                  <a:lnTo>
                    <a:pt x="100579" y="520955"/>
                  </a:lnTo>
                  <a:cubicBezTo>
                    <a:pt x="73904" y="520955"/>
                    <a:pt x="48321" y="510358"/>
                    <a:pt x="29459" y="491496"/>
                  </a:cubicBezTo>
                  <a:cubicBezTo>
                    <a:pt x="10597" y="472633"/>
                    <a:pt x="0" y="447051"/>
                    <a:pt x="0" y="420375"/>
                  </a:cubicBezTo>
                  <a:lnTo>
                    <a:pt x="0" y="100579"/>
                  </a:lnTo>
                  <a:cubicBezTo>
                    <a:pt x="0" y="73904"/>
                    <a:pt x="10597" y="48321"/>
                    <a:pt x="29459" y="29459"/>
                  </a:cubicBezTo>
                  <a:cubicBezTo>
                    <a:pt x="48321" y="10597"/>
                    <a:pt x="73904" y="0"/>
                    <a:pt x="100579" y="0"/>
                  </a:cubicBezTo>
                  <a:close/>
                </a:path>
              </a:pathLst>
            </a:custGeom>
            <a:solidFill>
              <a:srgbClr val="E1E3E1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161925"/>
              <a:ext cx="2027283" cy="682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endParaRPr lang="en-US" sz="3399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Examine associations between housing insecurity and mental health-related service use.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91131" y="7832412"/>
            <a:ext cx="7697339" cy="1844988"/>
            <a:chOff x="0" y="0"/>
            <a:chExt cx="2027283" cy="48592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027283" cy="485923"/>
            </a:xfrm>
            <a:custGeom>
              <a:avLst/>
              <a:gdLst/>
              <a:ahLst/>
              <a:cxnLst/>
              <a:rect l="l" t="t" r="r" b="b"/>
              <a:pathLst>
                <a:path w="2027283" h="485923">
                  <a:moveTo>
                    <a:pt x="100579" y="0"/>
                  </a:moveTo>
                  <a:lnTo>
                    <a:pt x="1926704" y="0"/>
                  </a:lnTo>
                  <a:cubicBezTo>
                    <a:pt x="1953379" y="0"/>
                    <a:pt x="1978961" y="10597"/>
                    <a:pt x="1997824" y="29459"/>
                  </a:cubicBezTo>
                  <a:cubicBezTo>
                    <a:pt x="2016686" y="48321"/>
                    <a:pt x="2027283" y="73904"/>
                    <a:pt x="2027283" y="100579"/>
                  </a:cubicBezTo>
                  <a:lnTo>
                    <a:pt x="2027283" y="385344"/>
                  </a:lnTo>
                  <a:cubicBezTo>
                    <a:pt x="2027283" y="440892"/>
                    <a:pt x="1982252" y="485923"/>
                    <a:pt x="1926704" y="485923"/>
                  </a:cubicBezTo>
                  <a:lnTo>
                    <a:pt x="100579" y="485923"/>
                  </a:lnTo>
                  <a:cubicBezTo>
                    <a:pt x="73904" y="485923"/>
                    <a:pt x="48321" y="475326"/>
                    <a:pt x="29459" y="456464"/>
                  </a:cubicBezTo>
                  <a:cubicBezTo>
                    <a:pt x="10597" y="437602"/>
                    <a:pt x="0" y="412019"/>
                    <a:pt x="0" y="385344"/>
                  </a:cubicBezTo>
                  <a:lnTo>
                    <a:pt x="0" y="100579"/>
                  </a:lnTo>
                  <a:cubicBezTo>
                    <a:pt x="0" y="73904"/>
                    <a:pt x="10597" y="48321"/>
                    <a:pt x="29459" y="29459"/>
                  </a:cubicBezTo>
                  <a:cubicBezTo>
                    <a:pt x="48321" y="10597"/>
                    <a:pt x="73904" y="0"/>
                    <a:pt x="100579" y="0"/>
                  </a:cubicBezTo>
                  <a:close/>
                </a:path>
              </a:pathLst>
            </a:custGeom>
            <a:solidFill>
              <a:srgbClr val="E1E3E1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61925"/>
              <a:ext cx="2027283" cy="6478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Consider implications for housing and public health policy.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0" y="3280491"/>
            <a:ext cx="18288000" cy="1275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>
                <a:solidFill>
                  <a:srgbClr val="296D5F"/>
                </a:solidFill>
                <a:latin typeface="Agrandir Bold"/>
                <a:ea typeface="Agrandir Bold"/>
                <a:cs typeface="Agrandir Bold"/>
                <a:sym typeface="Agrandir Bold"/>
              </a:rPr>
              <a:t>Examine the association between housing insecurity, mental health outcomes, and potential implications for UK health service demand.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|2232143  May 2026</a:t>
            </a:r>
          </a:p>
        </p:txBody>
      </p:sp>
      <p:sp>
        <p:nvSpPr>
          <p:cNvPr id="3" name="Freeform 3"/>
          <p:cNvSpPr/>
          <p:nvPr/>
        </p:nvSpPr>
        <p:spPr>
          <a:xfrm rot="5400000">
            <a:off x="13099193" y="-132999"/>
            <a:ext cx="2298231" cy="3964582"/>
          </a:xfrm>
          <a:custGeom>
            <a:avLst/>
            <a:gdLst/>
            <a:ahLst/>
            <a:cxnLst/>
            <a:rect l="l" t="t" r="r" b="b"/>
            <a:pathLst>
              <a:path w="2298231" h="3964582">
                <a:moveTo>
                  <a:pt x="0" y="0"/>
                </a:moveTo>
                <a:lnTo>
                  <a:pt x="2298232" y="0"/>
                </a:lnTo>
                <a:lnTo>
                  <a:pt x="2298232" y="3964582"/>
                </a:lnTo>
                <a:lnTo>
                  <a:pt x="0" y="39645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09600" y="1329655"/>
            <a:ext cx="12182551" cy="1321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150"/>
              </a:lnSpc>
            </a:pPr>
            <a:r>
              <a:rPr lang="en-US" sz="8402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RESEARCH IMPACT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3150813"/>
            <a:ext cx="15927961" cy="1978000"/>
            <a:chOff x="0" y="0"/>
            <a:chExt cx="4195018" cy="52095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195018" cy="520955"/>
            </a:xfrm>
            <a:custGeom>
              <a:avLst/>
              <a:gdLst/>
              <a:ahLst/>
              <a:cxnLst/>
              <a:rect l="l" t="t" r="r" b="b"/>
              <a:pathLst>
                <a:path w="4195018" h="520955">
                  <a:moveTo>
                    <a:pt x="48606" y="0"/>
                  </a:moveTo>
                  <a:lnTo>
                    <a:pt x="4146412" y="0"/>
                  </a:lnTo>
                  <a:cubicBezTo>
                    <a:pt x="4159303" y="0"/>
                    <a:pt x="4171667" y="5121"/>
                    <a:pt x="4180782" y="14236"/>
                  </a:cubicBezTo>
                  <a:cubicBezTo>
                    <a:pt x="4189897" y="23352"/>
                    <a:pt x="4195018" y="35715"/>
                    <a:pt x="4195018" y="48606"/>
                  </a:cubicBezTo>
                  <a:lnTo>
                    <a:pt x="4195018" y="472349"/>
                  </a:lnTo>
                  <a:cubicBezTo>
                    <a:pt x="4195018" y="485240"/>
                    <a:pt x="4189897" y="497603"/>
                    <a:pt x="4180782" y="506718"/>
                  </a:cubicBezTo>
                  <a:cubicBezTo>
                    <a:pt x="4171667" y="515834"/>
                    <a:pt x="4159303" y="520955"/>
                    <a:pt x="4146412" y="520955"/>
                  </a:cubicBezTo>
                  <a:lnTo>
                    <a:pt x="48606" y="520955"/>
                  </a:lnTo>
                  <a:cubicBezTo>
                    <a:pt x="35715" y="520955"/>
                    <a:pt x="23352" y="515834"/>
                    <a:pt x="14236" y="506718"/>
                  </a:cubicBezTo>
                  <a:cubicBezTo>
                    <a:pt x="5121" y="497603"/>
                    <a:pt x="0" y="485240"/>
                    <a:pt x="0" y="472349"/>
                  </a:cubicBezTo>
                  <a:lnTo>
                    <a:pt x="0" y="48606"/>
                  </a:lnTo>
                  <a:cubicBezTo>
                    <a:pt x="0" y="35715"/>
                    <a:pt x="5121" y="23352"/>
                    <a:pt x="14236" y="14236"/>
                  </a:cubicBezTo>
                  <a:cubicBezTo>
                    <a:pt x="23352" y="5121"/>
                    <a:pt x="35715" y="0"/>
                    <a:pt x="48606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61925"/>
              <a:ext cx="4195018" cy="682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endParaRPr lang="en-US" sz="3399" b="1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endParaRPr>
            </a:p>
            <a:p>
              <a:pPr algn="ctr">
                <a:lnSpc>
                  <a:spcPts val="4759"/>
                </a:lnSpc>
              </a:pPr>
              <a:r>
                <a:rPr lang="en-US" sz="3399" b="1">
                  <a:solidFill>
                    <a:srgbClr val="FFFFFF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Public Health Impact</a:t>
              </a:r>
            </a:p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National evidence indicates that inadequate housing conditions are associated with poorer physical and mental health outcomes </a:t>
              </a:r>
              <a:r>
                <a:rPr lang="en-GB" sz="2400">
                  <a:solidFill>
                    <a:schemeClr val="bg1"/>
                  </a:solidFill>
                </a:rPr>
                <a:t>(DeLuca and Rosen, 2022)</a:t>
              </a:r>
              <a:endParaRPr lang="en-US" sz="2400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7620" y="5624112"/>
            <a:ext cx="15927961" cy="2031133"/>
            <a:chOff x="0" y="0"/>
            <a:chExt cx="4195018" cy="53494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95018" cy="534949"/>
            </a:xfrm>
            <a:custGeom>
              <a:avLst/>
              <a:gdLst/>
              <a:ahLst/>
              <a:cxnLst/>
              <a:rect l="l" t="t" r="r" b="b"/>
              <a:pathLst>
                <a:path w="4195018" h="534949">
                  <a:moveTo>
                    <a:pt x="48606" y="0"/>
                  </a:moveTo>
                  <a:lnTo>
                    <a:pt x="4146412" y="0"/>
                  </a:lnTo>
                  <a:cubicBezTo>
                    <a:pt x="4159303" y="0"/>
                    <a:pt x="4171667" y="5121"/>
                    <a:pt x="4180782" y="14236"/>
                  </a:cubicBezTo>
                  <a:cubicBezTo>
                    <a:pt x="4189897" y="23352"/>
                    <a:pt x="4195018" y="35715"/>
                    <a:pt x="4195018" y="48606"/>
                  </a:cubicBezTo>
                  <a:lnTo>
                    <a:pt x="4195018" y="486343"/>
                  </a:lnTo>
                  <a:cubicBezTo>
                    <a:pt x="4195018" y="499234"/>
                    <a:pt x="4189897" y="511597"/>
                    <a:pt x="4180782" y="520712"/>
                  </a:cubicBezTo>
                  <a:cubicBezTo>
                    <a:pt x="4171667" y="529828"/>
                    <a:pt x="4159303" y="534949"/>
                    <a:pt x="4146412" y="534949"/>
                  </a:cubicBezTo>
                  <a:lnTo>
                    <a:pt x="48606" y="534949"/>
                  </a:lnTo>
                  <a:cubicBezTo>
                    <a:pt x="35715" y="534949"/>
                    <a:pt x="23352" y="529828"/>
                    <a:pt x="14236" y="520712"/>
                  </a:cubicBezTo>
                  <a:cubicBezTo>
                    <a:pt x="5121" y="511597"/>
                    <a:pt x="0" y="499234"/>
                    <a:pt x="0" y="486343"/>
                  </a:cubicBezTo>
                  <a:lnTo>
                    <a:pt x="0" y="48606"/>
                  </a:lnTo>
                  <a:cubicBezTo>
                    <a:pt x="0" y="35715"/>
                    <a:pt x="5121" y="23352"/>
                    <a:pt x="14236" y="14236"/>
                  </a:cubicBezTo>
                  <a:cubicBezTo>
                    <a:pt x="23352" y="5121"/>
                    <a:pt x="35715" y="0"/>
                    <a:pt x="48606" y="0"/>
                  </a:cubicBezTo>
                  <a:close/>
                </a:path>
              </a:pathLst>
            </a:custGeom>
            <a:solidFill>
              <a:srgbClr val="E1E3E1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61925"/>
              <a:ext cx="4195018" cy="6968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endParaRPr lang="en-US" sz="3399" b="1">
                <a:solidFill>
                  <a:srgbClr val="1F1F25"/>
                </a:solidFill>
                <a:latin typeface="Agrandir Bold"/>
                <a:ea typeface="Agrandir Bold"/>
                <a:cs typeface="Agrandir Bold"/>
                <a:sym typeface="Agrandir Bold"/>
              </a:endParaRPr>
            </a:p>
            <a:p>
              <a:pPr algn="ctr">
                <a:lnSpc>
                  <a:spcPts val="4759"/>
                </a:lnSpc>
              </a:pPr>
              <a:r>
                <a:rPr lang="en-US" sz="3399" b="1">
                  <a:solidFill>
                    <a:srgbClr val="1F1F25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Policy Impact</a:t>
              </a:r>
            </a:p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1F1F25"/>
                  </a:solidFill>
                  <a:latin typeface="Agrandir"/>
                  <a:ea typeface="Agrandir"/>
                  <a:cs typeface="Agrandir"/>
                  <a:sym typeface="Agrandir"/>
                </a:rPr>
                <a:t>Mental health services in England are experiencing sustained demand (NHS England, 2023).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8154637"/>
            <a:ext cx="15926881" cy="1824581"/>
            <a:chOff x="0" y="0"/>
            <a:chExt cx="4305399" cy="48054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305399" cy="480548"/>
            </a:xfrm>
            <a:custGeom>
              <a:avLst/>
              <a:gdLst/>
              <a:ahLst/>
              <a:cxnLst/>
              <a:rect l="l" t="t" r="r" b="b"/>
              <a:pathLst>
                <a:path w="4305399" h="480548">
                  <a:moveTo>
                    <a:pt x="47360" y="0"/>
                  </a:moveTo>
                  <a:lnTo>
                    <a:pt x="4258039" y="0"/>
                  </a:lnTo>
                  <a:cubicBezTo>
                    <a:pt x="4270600" y="0"/>
                    <a:pt x="4282646" y="4990"/>
                    <a:pt x="4291528" y="13871"/>
                  </a:cubicBezTo>
                  <a:cubicBezTo>
                    <a:pt x="4300409" y="22753"/>
                    <a:pt x="4305399" y="34799"/>
                    <a:pt x="4305399" y="47360"/>
                  </a:cubicBezTo>
                  <a:lnTo>
                    <a:pt x="4305399" y="433188"/>
                  </a:lnTo>
                  <a:cubicBezTo>
                    <a:pt x="4305399" y="445749"/>
                    <a:pt x="4300409" y="457795"/>
                    <a:pt x="4291528" y="466677"/>
                  </a:cubicBezTo>
                  <a:cubicBezTo>
                    <a:pt x="4282646" y="475558"/>
                    <a:pt x="4270600" y="480548"/>
                    <a:pt x="4258039" y="480548"/>
                  </a:cubicBezTo>
                  <a:lnTo>
                    <a:pt x="47360" y="480548"/>
                  </a:lnTo>
                  <a:cubicBezTo>
                    <a:pt x="34799" y="480548"/>
                    <a:pt x="22753" y="475558"/>
                    <a:pt x="13871" y="466677"/>
                  </a:cubicBezTo>
                  <a:cubicBezTo>
                    <a:pt x="4990" y="457795"/>
                    <a:pt x="0" y="445749"/>
                    <a:pt x="0" y="433188"/>
                  </a:cubicBezTo>
                  <a:lnTo>
                    <a:pt x="0" y="47360"/>
                  </a:lnTo>
                  <a:cubicBezTo>
                    <a:pt x="0" y="34799"/>
                    <a:pt x="4990" y="22753"/>
                    <a:pt x="13871" y="13871"/>
                  </a:cubicBezTo>
                  <a:cubicBezTo>
                    <a:pt x="22753" y="4990"/>
                    <a:pt x="34799" y="0"/>
                    <a:pt x="47360" y="0"/>
                  </a:cubicBezTo>
                  <a:close/>
                </a:path>
              </a:pathLst>
            </a:custGeom>
            <a:solidFill>
              <a:srgbClr val="296D5F"/>
            </a:solidFill>
            <a:ln w="19050" cap="rnd">
              <a:solidFill>
                <a:srgbClr val="296D5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61925"/>
              <a:ext cx="4305399" cy="6424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9"/>
                </a:lnSpc>
              </a:pPr>
              <a:endParaRPr lang="en-US" sz="3399">
                <a:solidFill>
                  <a:srgbClr val="FFFFFF"/>
                </a:solidFill>
                <a:latin typeface="Agrandir"/>
                <a:ea typeface="Agrandir"/>
                <a:cs typeface="Agrandir"/>
                <a:sym typeface="Agrandir"/>
              </a:endParaRPr>
            </a:p>
            <a:p>
              <a:pPr algn="ctr">
                <a:lnSpc>
                  <a:spcPts val="4759"/>
                </a:lnSpc>
              </a:pPr>
              <a:r>
                <a:rPr lang="en-US" sz="3399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Improving access to secure and affordable housing may help reduce exposure to factors associated with poor mental health (Marmot, 2020; WHO, 2018).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99578" y="4914958"/>
            <a:ext cx="1558087" cy="457083"/>
          </a:xfrm>
          <a:custGeom>
            <a:avLst/>
            <a:gdLst/>
            <a:ahLst/>
            <a:cxnLst/>
            <a:rect l="l" t="t" r="r" b="b"/>
            <a:pathLst>
              <a:path w="1558087" h="457083">
                <a:moveTo>
                  <a:pt x="0" y="0"/>
                </a:moveTo>
                <a:lnTo>
                  <a:pt x="1558087" y="0"/>
                </a:lnTo>
                <a:lnTo>
                  <a:pt x="1558087" y="457084"/>
                </a:lnTo>
                <a:lnTo>
                  <a:pt x="0" y="457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407120" y="3550720"/>
            <a:ext cx="3203031" cy="3185560"/>
          </a:xfrm>
          <a:custGeom>
            <a:avLst/>
            <a:gdLst/>
            <a:ahLst/>
            <a:cxnLst/>
            <a:rect l="l" t="t" r="r" b="b"/>
            <a:pathLst>
              <a:path w="3203031" h="3185560">
                <a:moveTo>
                  <a:pt x="0" y="0"/>
                </a:moveTo>
                <a:lnTo>
                  <a:pt x="3203030" y="0"/>
                </a:lnTo>
                <a:lnTo>
                  <a:pt x="3203030" y="3185560"/>
                </a:lnTo>
                <a:lnTo>
                  <a:pt x="0" y="318556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1765392" y="-1687841"/>
            <a:ext cx="2385311" cy="4114800"/>
          </a:xfrm>
          <a:custGeom>
            <a:avLst/>
            <a:gdLst/>
            <a:ahLst/>
            <a:cxnLst/>
            <a:rect l="l" t="t" r="r" b="b"/>
            <a:pathLst>
              <a:path w="2385311" h="4114800">
                <a:moveTo>
                  <a:pt x="0" y="0"/>
                </a:moveTo>
                <a:lnTo>
                  <a:pt x="2385311" y="0"/>
                </a:lnTo>
                <a:lnTo>
                  <a:pt x="238531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133082" y="4044893"/>
            <a:ext cx="10702538" cy="2111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980"/>
              </a:lnSpc>
            </a:pPr>
            <a:r>
              <a:rPr lang="en-US" sz="13382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THANK YOU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643338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Questions, comments, and discussions are welcome.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74527" y="546735"/>
            <a:ext cx="7484773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60"/>
              </a:lnSpc>
            </a:pPr>
            <a:r>
              <a:rPr lang="en-US" sz="2400">
                <a:solidFill>
                  <a:srgbClr val="1F1F25"/>
                </a:solidFill>
                <a:latin typeface="Agrandir"/>
                <a:ea typeface="Agrandir"/>
                <a:cs typeface="Agrandir"/>
                <a:sym typeface="Agrandir"/>
              </a:rPr>
              <a:t>|2232143 May 2026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3436" y="438670"/>
            <a:ext cx="16405864" cy="1543050"/>
            <a:chOff x="0" y="0"/>
            <a:chExt cx="432088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20886" cy="406400"/>
            </a:xfrm>
            <a:custGeom>
              <a:avLst/>
              <a:gdLst/>
              <a:ahLst/>
              <a:cxnLst/>
              <a:rect l="l" t="t" r="r" b="b"/>
              <a:pathLst>
                <a:path w="4320886" h="406400">
                  <a:moveTo>
                    <a:pt x="0" y="0"/>
                  </a:moveTo>
                  <a:lnTo>
                    <a:pt x="4320886" y="0"/>
                  </a:lnTo>
                  <a:lnTo>
                    <a:pt x="4320886" y="406400"/>
                  </a:lnTo>
                  <a:lnTo>
                    <a:pt x="0" y="406400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19075"/>
              <a:ext cx="4320886" cy="625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References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53436" y="2062370"/>
            <a:ext cx="16639306" cy="9271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Bentley, R.J., </a:t>
            </a:r>
            <a:r>
              <a:rPr lang="en-US" sz="25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Pevalin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, D., Baker, E., Mason, K., Reeves, A. and Beer, A. (2015). Housing affordability, tenure and mental health in Australia and the United Kingdom: a comparative panel analysis. Housing Studies, 31(2), pp.208–222. </a:t>
            </a:r>
            <a:r>
              <a:rPr lang="en-US" sz="25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doi:https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://doi.org/10.1080/02673037.2015.1070796.</a:t>
            </a: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2500">
                <a:solidFill>
                  <a:srgbClr val="000000"/>
                </a:solidFill>
                <a:ea typeface="+mn-lt"/>
                <a:cs typeface="+mn-lt"/>
              </a:rPr>
              <a:t>Bentley R, Mason K, Jacobs D, et al. Housing as a social determinant of health: a contemporary framework. Lancet Public Health. 2025;10(10):e855-e864. doi:10.1016/S2468-2667(25)00142-2</a:t>
            </a:r>
            <a:endParaRPr lang="en-US">
              <a:ea typeface="+mn-lt"/>
              <a:cs typeface="+mn-lt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Bochel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, H. and Powell, M. (2024). The Conservative Governments and Social Policy. Policy Press.</a:t>
            </a: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Carrere, J., Vásquez-Vera, H., Pérez-Luna, A., Novoa, A.M. and Borrell, C. (2022). Housing Insecurity and Mental Health: the Effect of Housing Tenure and the Coexistence of Life Insecurities. Journal of Urban Health, [online] 99(2). </a:t>
            </a:r>
            <a:r>
              <a:rPr lang="en-US" sz="25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doi:https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://doi.org/10.1007/s11524-022-00619-5.</a:t>
            </a: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ea typeface="+mn-lt"/>
                <a:cs typeface="+mn-lt"/>
              </a:rPr>
              <a:t>Butt AN, Oliveira S. The role of housing in patient health: Practitioner insights and protocol review. Soc Sci Med. 2026;399:119226. doi:10.1016/j.socscimed.2026.119226</a:t>
            </a:r>
            <a:endParaRPr lang="en-US"/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Crisis (2016). Housing crisis in the UK. Crisis. Available at: 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2"/>
              </a:rPr>
              <a:t>https://www.crisis.org.uk/ending-homelessness/key-homelessness-policy-areas/housing/housing-supply/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(Accessed 1st May 2026)</a:t>
            </a:r>
            <a:endParaRPr lang="en-US" sz="25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GB" sz="2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l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3436" y="1028700"/>
            <a:ext cx="15681964" cy="1543050"/>
            <a:chOff x="0" y="0"/>
            <a:chExt cx="4130229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30229" cy="406400"/>
            </a:xfrm>
            <a:custGeom>
              <a:avLst/>
              <a:gdLst/>
              <a:ahLst/>
              <a:cxnLst/>
              <a:rect l="l" t="t" r="r" b="b"/>
              <a:pathLst>
                <a:path w="4130229" h="406400">
                  <a:moveTo>
                    <a:pt x="0" y="0"/>
                  </a:moveTo>
                  <a:lnTo>
                    <a:pt x="4130229" y="0"/>
                  </a:lnTo>
                  <a:lnTo>
                    <a:pt x="4130229" y="406400"/>
                  </a:lnTo>
                  <a:lnTo>
                    <a:pt x="0" y="406400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19075"/>
              <a:ext cx="4130229" cy="625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References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53436" y="2880194"/>
            <a:ext cx="15681964" cy="8617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GB" sz="28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DeLuca, S. and Rosen, E. (2022). Housing Insecurity Among the Poor Today. Annual Review of Sociology, 48(1), pp.343–371. </a:t>
            </a:r>
            <a:r>
              <a:rPr lang="en-GB" sz="28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doi:https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://doi.org/10.1146/annurev-soc-090921-040646.</a:t>
            </a:r>
            <a:endParaRPr lang="en-US" sz="2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GB" sz="2800" dirty="0">
              <a:solidFill>
                <a:srgbClr val="000000"/>
              </a:solidFill>
              <a:latin typeface="Calibri"/>
              <a:ea typeface="Calibri"/>
              <a:cs typeface="Calibri"/>
              <a:sym typeface="Agrandir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English Housing Survey (2025). Social housing lettings in England, April 2024 to March 2025. GOV.UK. Available at: 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2"/>
              </a:rPr>
              <a:t>https://www.gov.uk/government/statistics/social-housing-lettings-in-england-april-2024-to-march-2025</a:t>
            </a:r>
            <a:r>
              <a:rPr lang="en-US" sz="25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(Accessed 3rd  May 2026)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  <a:sym typeface="Agrandir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50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English Housing Survey 2023 to 2024: Experiences of the ‘housing crisis’. GOV.UK. Available at: 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3"/>
              </a:rPr>
              <a:t>https://www.gov.uk/government/statistics/english-housing-survey-2023-to-2024-experiences-of-the-housing-crisis/english-housing-survey-2023-to-2024-experiences-of-the-housing-crisis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(Accessed 1st May 2026)</a:t>
            </a:r>
            <a:endParaRPr lang="en-US">
              <a:latin typeface="Calibri"/>
              <a:ea typeface="Calibri"/>
              <a:cs typeface="Calibri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Marmot, M. (2020). Fair society, healthy lives. Firenze Leo S.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Olschki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Available at: 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4"/>
              </a:rPr>
              <a:t>https://www.instituteofhealthequity.org/resources-reports/fair-society-healthy-lives-the-marmot-review/fair-society-healthy-lives-full-report-pdf.pdf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(Accessed 1st May 2026)</a:t>
            </a: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latin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D2B5FC-D02F-A802-BD0F-3CECD8BD18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88D9DC3-3D56-C8FB-4D45-8E20D3EC4F5B}"/>
              </a:ext>
            </a:extLst>
          </p:cNvPr>
          <p:cNvGrpSpPr/>
          <p:nvPr/>
        </p:nvGrpSpPr>
        <p:grpSpPr>
          <a:xfrm>
            <a:off x="853436" y="1028700"/>
            <a:ext cx="15681964" cy="1543050"/>
            <a:chOff x="0" y="0"/>
            <a:chExt cx="4130229" cy="4064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E2EDB75-5DB1-FCA6-B678-5F8D94F17DFB}"/>
                </a:ext>
              </a:extLst>
            </p:cNvPr>
            <p:cNvSpPr/>
            <p:nvPr/>
          </p:nvSpPr>
          <p:spPr>
            <a:xfrm>
              <a:off x="0" y="0"/>
              <a:ext cx="4130229" cy="406400"/>
            </a:xfrm>
            <a:custGeom>
              <a:avLst/>
              <a:gdLst/>
              <a:ahLst/>
              <a:cxnLst/>
              <a:rect l="l" t="t" r="r" b="b"/>
              <a:pathLst>
                <a:path w="4130229" h="406400">
                  <a:moveTo>
                    <a:pt x="0" y="0"/>
                  </a:moveTo>
                  <a:lnTo>
                    <a:pt x="4130229" y="0"/>
                  </a:lnTo>
                  <a:lnTo>
                    <a:pt x="4130229" y="406400"/>
                  </a:lnTo>
                  <a:lnTo>
                    <a:pt x="0" y="406400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72E3D0A-B7E7-6D6E-E2B8-1922646A46B2}"/>
                </a:ext>
              </a:extLst>
            </p:cNvPr>
            <p:cNvSpPr txBox="1"/>
            <p:nvPr/>
          </p:nvSpPr>
          <p:spPr>
            <a:xfrm>
              <a:off x="0" y="-219075"/>
              <a:ext cx="4130229" cy="625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References</a:t>
              </a:r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0EF2835D-0322-6286-C885-6D433DEB407B}"/>
              </a:ext>
            </a:extLst>
          </p:cNvPr>
          <p:cNvSpPr txBox="1"/>
          <p:nvPr/>
        </p:nvSpPr>
        <p:spPr>
          <a:xfrm>
            <a:off x="853436" y="2880194"/>
            <a:ext cx="15681964" cy="10038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Agrandir"/>
              <a:ea typeface="Calibri"/>
              <a:cs typeface="Calibri"/>
              <a:sym typeface="Agrandir"/>
            </a:endParaRPr>
          </a:p>
          <a:p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Mason KE, Alexiou A, Li A, Taylor-Robinson D. The impact of housing insecurity on mental health, sleep and hypertension: Analysis of the UK Household Longitudinal Study and linked data, 2009-2019. Soc Sci Med. 2024 Jun;351:116939.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doi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: 10.1016/j.socscimed.2024.116939.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Epub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2024 May 10. PMID: 38749252.</a:t>
            </a:r>
          </a:p>
          <a:p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  <a:sym typeface="Agrandir"/>
            </a:endParaRPr>
          </a:p>
          <a:p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Melchior M, Figueiredo N,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Roversi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A,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Dubanchet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A, Bui E, Vadell-Martínez J,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Barbui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C,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Purgato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M, Ayuso-Mateos JL, Mediavilla R, McDaid D, Park AL, Petri-Romão P, Kalisch R, Nicaise P, Lorant V,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Sijbrandij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M, Witteveen AB, Bryant R, Felez M, Underhill J, Pollice G, Tortelli A. Addressing mental health problems among persons without stable housing in the context of the COVID-19 pandemic: study protocol for a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randomised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trial. RESPOND - France. BMC Public Health. 2023 Nov 17;23(1):2275.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doi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: 10.1186/s12889-023-17238-7. PMID: 37978577; PMCID: PMC10656934.</a:t>
            </a: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Mulroy EA, Ewalt PL. Affordable housing: a basic need and a social issue. Soc Work. 1996;41(3):245-249.</a:t>
            </a: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NHS England (2023). NHS long term workforce plan. NHS England, NHS England, pp.1–151. Available at: 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2"/>
              </a:rPr>
              <a:t>https://www.england.nhs.uk/wp-content/uploads/2023/06/nhs-long-term-workforce-plan-v1.2.pdf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(Accessed 1st May 2026)</a:t>
            </a:r>
            <a:endParaRPr lang="en-US" sz="2600">
              <a:latin typeface="Calibri"/>
              <a:ea typeface="Calibri"/>
              <a:cs typeface="Calibri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latin typeface="Agrandir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latin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</p:txBody>
      </p:sp>
    </p:spTree>
    <p:extLst>
      <p:ext uri="{BB962C8B-B14F-4D97-AF65-F5344CB8AC3E}">
        <p14:creationId xmlns:p14="http://schemas.microsoft.com/office/powerpoint/2010/main" val="1232224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3E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91C4A0-2737-BC3C-2480-97A368587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24006C7-128A-43B7-B281-E8697088B685}"/>
              </a:ext>
            </a:extLst>
          </p:cNvPr>
          <p:cNvGrpSpPr/>
          <p:nvPr/>
        </p:nvGrpSpPr>
        <p:grpSpPr>
          <a:xfrm>
            <a:off x="853436" y="1028700"/>
            <a:ext cx="15681964" cy="1543050"/>
            <a:chOff x="0" y="0"/>
            <a:chExt cx="4130229" cy="4064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697B2BA-758B-082F-F083-60FAEDCB57FB}"/>
                </a:ext>
              </a:extLst>
            </p:cNvPr>
            <p:cNvSpPr/>
            <p:nvPr/>
          </p:nvSpPr>
          <p:spPr>
            <a:xfrm>
              <a:off x="0" y="0"/>
              <a:ext cx="4130229" cy="406400"/>
            </a:xfrm>
            <a:custGeom>
              <a:avLst/>
              <a:gdLst/>
              <a:ahLst/>
              <a:cxnLst/>
              <a:rect l="l" t="t" r="r" b="b"/>
              <a:pathLst>
                <a:path w="4130229" h="406400">
                  <a:moveTo>
                    <a:pt x="0" y="0"/>
                  </a:moveTo>
                  <a:lnTo>
                    <a:pt x="4130229" y="0"/>
                  </a:lnTo>
                  <a:lnTo>
                    <a:pt x="4130229" y="406400"/>
                  </a:lnTo>
                  <a:lnTo>
                    <a:pt x="0" y="406400"/>
                  </a:lnTo>
                  <a:close/>
                </a:path>
              </a:pathLst>
            </a:custGeom>
            <a:solidFill>
              <a:srgbClr val="296D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339A1AE0-24F3-044A-642B-0CD40FEF5ACE}"/>
                </a:ext>
              </a:extLst>
            </p:cNvPr>
            <p:cNvSpPr txBox="1"/>
            <p:nvPr/>
          </p:nvSpPr>
          <p:spPr>
            <a:xfrm>
              <a:off x="0" y="-219075"/>
              <a:ext cx="4130229" cy="6254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  <a:r>
                <a:rPr lang="en-US" sz="4400">
                  <a:solidFill>
                    <a:srgbClr val="FFFFFF"/>
                  </a:solidFill>
                  <a:latin typeface="Agrandir"/>
                  <a:ea typeface="Agrandir"/>
                  <a:cs typeface="Agrandir"/>
                  <a:sym typeface="Agrandir"/>
                </a:rPr>
                <a:t>References</a:t>
              </a:r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1F26C076-CF38-D8C9-0D3C-EB817DBD2AD5}"/>
              </a:ext>
            </a:extLst>
          </p:cNvPr>
          <p:cNvSpPr txBox="1"/>
          <p:nvPr/>
        </p:nvSpPr>
        <p:spPr>
          <a:xfrm>
            <a:off x="853436" y="2880194"/>
            <a:ext cx="15681964" cy="6437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O'Leary C, Coren E,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Gellen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 S, Roberts A, Armitage H. The effectiveness of psychosocial interventions for reducing problematic substance use, mental ill health, and housing instability in people experiencing homelessness in high income countries: A systematic review and meta-analysis. Campbell Syst Rev. 2025;21(1):e70019. Published 2025 Jan 17. doi:10.1002/cl2.70019</a:t>
            </a:r>
            <a:endParaRPr lang="en-US" sz="2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Calibri"/>
              <a:ea typeface="Calibri"/>
              <a:cs typeface="Calibri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ONS (2024). Housing affordability in England and Wales - Office for National Statistics. 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2"/>
              </a:rPr>
              <a:t>www.ons.gov.uk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Available at: 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  <a:hlinkClick r:id="rId3"/>
              </a:rPr>
              <a:t>https://www.ons.gov.uk/peoplepopulationandcommunity/housing/bulletins/housingaffordabilityinenglandandwales/2023</a:t>
            </a:r>
            <a:r>
              <a:rPr lang="en-US" sz="2600">
                <a:solidFill>
                  <a:srgbClr val="000000"/>
                </a:solidFill>
                <a:latin typeface="Calibri"/>
                <a:ea typeface="Calibri"/>
                <a:cs typeface="Calibri"/>
                <a:sym typeface="Agrandir"/>
              </a:rPr>
              <a:t>. (Accessed 1st May 2026)</a:t>
            </a:r>
            <a:endParaRPr lang="en-US">
              <a:latin typeface="Calibri"/>
              <a:ea typeface="Calibri"/>
              <a:cs typeface="Calibri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  <a:p>
            <a:pPr algn="l"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latin typeface="Agrandir"/>
            </a:endParaRPr>
          </a:p>
          <a:p>
            <a:pPr>
              <a:lnSpc>
                <a:spcPts val="3640"/>
              </a:lnSpc>
              <a:spcBef>
                <a:spcPct val="0"/>
              </a:spcBef>
            </a:pPr>
            <a:endParaRPr lang="en-US" sz="2600">
              <a:solidFill>
                <a:srgbClr val="000000"/>
              </a:solidFill>
              <a:latin typeface="Agrandir"/>
              <a:ea typeface="Agrandir"/>
              <a:cs typeface="Agrandir"/>
            </a:endParaRPr>
          </a:p>
        </p:txBody>
      </p:sp>
    </p:spTree>
    <p:extLst>
      <p:ext uri="{BB962C8B-B14F-4D97-AF65-F5344CB8AC3E}">
        <p14:creationId xmlns:p14="http://schemas.microsoft.com/office/powerpoint/2010/main" val="4142720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e6a7eb3f-ec2a-4216-93de-823d273b1d03}" enabled="0" method="" siteId="{e6a7eb3f-ec2a-4216-93de-823d273b1d0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Orange Customer Journey Mapping Infographic Presentation</dc:title>
  <dc:creator>Cllr. Shazna Azad (Dudley Council Elected Member)</dc:creator>
  <cp:revision>34</cp:revision>
  <dcterms:created xsi:type="dcterms:W3CDTF">2006-08-16T00:00:00Z</dcterms:created>
  <dcterms:modified xsi:type="dcterms:W3CDTF">2026-06-05T21:28:56Z</dcterms:modified>
  <dc:identifier>DAHLdgc1Tjk</dc:identifier>
</cp:coreProperties>
</file>